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F35E-9506-4A08-9F73-F7977B2042E8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2170-FC10-47AB-B1F5-68D457611B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F35E-9506-4A08-9F73-F7977B2042E8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2170-FC10-47AB-B1F5-68D457611B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F35E-9506-4A08-9F73-F7977B2042E8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2170-FC10-47AB-B1F5-68D457611B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F35E-9506-4A08-9F73-F7977B2042E8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2170-FC10-47AB-B1F5-68D457611B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F35E-9506-4A08-9F73-F7977B2042E8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2170-FC10-47AB-B1F5-68D457611B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F35E-9506-4A08-9F73-F7977B2042E8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2170-FC10-47AB-B1F5-68D457611B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F35E-9506-4A08-9F73-F7977B2042E8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2170-FC10-47AB-B1F5-68D457611B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F35E-9506-4A08-9F73-F7977B2042E8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2170-FC10-47AB-B1F5-68D457611B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F35E-9506-4A08-9F73-F7977B2042E8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2170-FC10-47AB-B1F5-68D457611B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F35E-9506-4A08-9F73-F7977B2042E8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2170-FC10-47AB-B1F5-68D457611B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F35E-9506-4A08-9F73-F7977B2042E8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A2170-FC10-47AB-B1F5-68D457611BC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9F35E-9506-4A08-9F73-F7977B2042E8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A2170-FC10-47AB-B1F5-68D457611BC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YNNBHQTfb8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thk1iIpc-C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OCx4D7KoG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8C7p32oe3cQ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_z5mN9_bAa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YDojuPkb2-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51VSFbEshG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wQf6yWEScB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uxFIGWm9M6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4g0NbaukkQ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YcswhLNjd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T0ooQv7oHvw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PGJuoodm_B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jYkG8jDsJ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kbcKvW-mjf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yU2GqcjJcd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gRuSrltuTK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-KDPAB4pqQ8&amp;t=3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szDIgwsiJm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oHmzOMVBcg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ug1pI-Ephn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zBttxAMxaX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7gL8TrMUk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Koi-EDhYix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Otf4_UEvnQ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Otf4_UEvnQ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IuQjR2lsYl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HtQcnZ2JWs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kdT8dKTRQ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PbvlzUjjLs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pic>
        <p:nvPicPr>
          <p:cNvPr id="5" name="Picture 2" descr="Image result for ten fat saus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8600"/>
            <a:ext cx="3124200" cy="17573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09800" y="2209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ck to School " pitchFamily="2" charset="0"/>
              </a:rPr>
              <a:t>Ten fat sausages</a:t>
            </a:r>
            <a:endParaRPr lang="en-GB" sz="3600" dirty="0">
              <a:latin typeface="Back to School 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1242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ack to School " pitchFamily="2" charset="0"/>
              </a:rPr>
              <a:t>Ten fat sausages sizzling in the pan, 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Ten fat sausages sizzling in the pan.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If one went pop and the other went bang,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There’d be nine fat sausages sizzling in the pan.</a:t>
            </a:r>
          </a:p>
          <a:p>
            <a:pPr algn="ctr"/>
            <a:endParaRPr lang="en-US" sz="1600" dirty="0" smtClean="0">
              <a:latin typeface="Back to School " pitchFamily="2" charset="0"/>
            </a:endParaRPr>
          </a:p>
          <a:p>
            <a:pPr algn="ctr"/>
            <a:r>
              <a:rPr lang="en-US" sz="1600" dirty="0" smtClean="0">
                <a:latin typeface="Back to School " pitchFamily="2" charset="0"/>
              </a:rPr>
              <a:t>Repeat with:</a:t>
            </a:r>
          </a:p>
          <a:p>
            <a:pPr algn="ctr"/>
            <a:endParaRPr lang="en-US" sz="1600" dirty="0" smtClean="0">
              <a:latin typeface="Back to School " pitchFamily="2" charset="0"/>
            </a:endParaRPr>
          </a:p>
          <a:p>
            <a:pPr algn="ctr"/>
            <a:r>
              <a:rPr lang="en-US" sz="1600" dirty="0" smtClean="0">
                <a:latin typeface="Back to School " pitchFamily="2" charset="0"/>
              </a:rPr>
              <a:t>Eight.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Six</a:t>
            </a:r>
            <a:endParaRPr lang="en-US" sz="1600" dirty="0" smtClean="0">
              <a:latin typeface="Back to School " pitchFamily="2" charset="0"/>
            </a:endParaRPr>
          </a:p>
          <a:p>
            <a:pPr algn="ctr"/>
            <a:r>
              <a:rPr lang="en-US" sz="1600" dirty="0" smtClean="0">
                <a:latin typeface="Back to School " pitchFamily="2" charset="0"/>
              </a:rPr>
              <a:t>Four</a:t>
            </a:r>
            <a:endParaRPr lang="en-US" sz="1600" dirty="0" smtClean="0">
              <a:latin typeface="Back to School " pitchFamily="2" charset="0"/>
            </a:endParaRPr>
          </a:p>
          <a:p>
            <a:pPr algn="ctr"/>
            <a:r>
              <a:rPr lang="en-US" sz="1600" dirty="0" smtClean="0">
                <a:latin typeface="Back to School " pitchFamily="2" charset="0"/>
              </a:rPr>
              <a:t> Two</a:t>
            </a:r>
            <a:endParaRPr lang="en-US" sz="1600" dirty="0" smtClean="0">
              <a:latin typeface="Back to School " pitchFamily="2" charset="0"/>
            </a:endParaRPr>
          </a:p>
          <a:p>
            <a:pPr algn="ctr"/>
            <a:endParaRPr lang="en-US" sz="1600" dirty="0" smtClean="0">
              <a:latin typeface="Back to School " pitchFamily="2" charset="0"/>
            </a:endParaRPr>
          </a:p>
          <a:p>
            <a:pPr algn="ctr"/>
            <a:endParaRPr lang="en-US" sz="1600" dirty="0" smtClean="0">
              <a:latin typeface="Back to School " pitchFamily="2" charset="0"/>
            </a:endParaRPr>
          </a:p>
          <a:p>
            <a:pPr algn="ctr"/>
            <a:r>
              <a:rPr lang="en-GB" sz="1600" dirty="0" smtClean="0">
                <a:hlinkClick r:id="rId4"/>
              </a:rPr>
              <a:t>https://www.youtube.com/watch?v=YNNBHQTfb8k</a:t>
            </a:r>
            <a:r>
              <a:rPr lang="en-US" sz="1600" dirty="0" smtClean="0">
                <a:latin typeface="Back to School " pitchFamily="2" charset="0"/>
              </a:rPr>
              <a:t>. </a:t>
            </a:r>
            <a:endParaRPr lang="en-GB" sz="1600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1782354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There was a crooked man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4" descr="Image result for There was a crooked 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1541242" cy="20109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3657600"/>
            <a:ext cx="495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Back to School " pitchFamily="2" charset="0"/>
              </a:rPr>
              <a:t>There </a:t>
            </a:r>
            <a:r>
              <a:rPr lang="en-GB" dirty="0">
                <a:latin typeface="Back to School " pitchFamily="2" charset="0"/>
              </a:rPr>
              <a:t>was a crooked man and he had a crooked smile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He had a crooked sixpence and he walked a crooked mile.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He had a crooked cat and a crooked little mouse,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They all lived together in a crooked little house</a:t>
            </a:r>
            <a:r>
              <a:rPr lang="en-GB" dirty="0" smtClean="0">
                <a:latin typeface="Back to School " pitchFamily="2" charset="0"/>
              </a:rPr>
              <a:t>.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https://www.youtube.com/watch?v=thk1iIpc-C4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209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Hush little baby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6" descr="Image result for hush little ba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"/>
            <a:ext cx="3124200" cy="18745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32766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ack to School " pitchFamily="2" charset="0"/>
              </a:rPr>
              <a:t>Hush, little baby, don't say a word, Mama's </a:t>
            </a:r>
            <a:r>
              <a:rPr lang="en-GB" dirty="0" err="1">
                <a:latin typeface="Back to School " pitchFamily="2" charset="0"/>
              </a:rPr>
              <a:t>gonna</a:t>
            </a:r>
            <a:r>
              <a:rPr lang="en-GB" dirty="0">
                <a:latin typeface="Back to School " pitchFamily="2" charset="0"/>
              </a:rPr>
              <a:t> buy you a mockingbird.</a:t>
            </a:r>
          </a:p>
          <a:p>
            <a:pPr algn="ctr"/>
            <a:r>
              <a:rPr lang="en-GB" dirty="0">
                <a:latin typeface="Back to School " pitchFamily="2" charset="0"/>
              </a:rPr>
              <a:t>And if that mockingbird don't sing, Mama's </a:t>
            </a:r>
            <a:r>
              <a:rPr lang="en-GB" dirty="0" err="1">
                <a:latin typeface="Back to School " pitchFamily="2" charset="0"/>
              </a:rPr>
              <a:t>gonna</a:t>
            </a:r>
            <a:r>
              <a:rPr lang="en-GB" dirty="0">
                <a:latin typeface="Back to School " pitchFamily="2" charset="0"/>
              </a:rPr>
              <a:t> buy you a diamond ring.</a:t>
            </a:r>
          </a:p>
          <a:p>
            <a:pPr algn="ctr"/>
            <a:r>
              <a:rPr lang="en-GB" dirty="0">
                <a:latin typeface="Back to School " pitchFamily="2" charset="0"/>
              </a:rPr>
              <a:t>And if that diamond ring turns brass, Mama's </a:t>
            </a:r>
            <a:r>
              <a:rPr lang="en-GB" dirty="0" err="1">
                <a:latin typeface="Back to School " pitchFamily="2" charset="0"/>
              </a:rPr>
              <a:t>gonna</a:t>
            </a:r>
            <a:r>
              <a:rPr lang="en-GB" dirty="0">
                <a:latin typeface="Back to School " pitchFamily="2" charset="0"/>
              </a:rPr>
              <a:t> buy you a looking glass.</a:t>
            </a:r>
          </a:p>
          <a:p>
            <a:pPr algn="ctr"/>
            <a:r>
              <a:rPr lang="en-GB" dirty="0">
                <a:latin typeface="Back to School " pitchFamily="2" charset="0"/>
              </a:rPr>
              <a:t>And if that looking glass gets broke, Mama's </a:t>
            </a:r>
            <a:r>
              <a:rPr lang="en-GB" dirty="0" err="1">
                <a:latin typeface="Back to School " pitchFamily="2" charset="0"/>
              </a:rPr>
              <a:t>gonna</a:t>
            </a:r>
            <a:r>
              <a:rPr lang="en-GB" dirty="0">
                <a:latin typeface="Back to School " pitchFamily="2" charset="0"/>
              </a:rPr>
              <a:t> buy you a </a:t>
            </a:r>
            <a:r>
              <a:rPr lang="en-GB" dirty="0" err="1">
                <a:latin typeface="Back to School " pitchFamily="2" charset="0"/>
              </a:rPr>
              <a:t>billy</a:t>
            </a:r>
            <a:r>
              <a:rPr lang="en-GB" dirty="0">
                <a:latin typeface="Back to School " pitchFamily="2" charset="0"/>
              </a:rPr>
              <a:t> goat,</a:t>
            </a:r>
          </a:p>
          <a:p>
            <a:pPr algn="ctr"/>
            <a:r>
              <a:rPr lang="en-GB" dirty="0">
                <a:latin typeface="Back to School " pitchFamily="2" charset="0"/>
              </a:rPr>
              <a:t>And if that </a:t>
            </a:r>
            <a:r>
              <a:rPr lang="en-GB" dirty="0" err="1">
                <a:latin typeface="Back to School " pitchFamily="2" charset="0"/>
              </a:rPr>
              <a:t>billy</a:t>
            </a:r>
            <a:r>
              <a:rPr lang="en-GB" dirty="0">
                <a:latin typeface="Back to School " pitchFamily="2" charset="0"/>
              </a:rPr>
              <a:t> goat doesn't pull, Mama's </a:t>
            </a:r>
            <a:r>
              <a:rPr lang="en-GB" dirty="0" err="1">
                <a:latin typeface="Back to School " pitchFamily="2" charset="0"/>
              </a:rPr>
              <a:t>gonna</a:t>
            </a:r>
            <a:r>
              <a:rPr lang="en-GB" dirty="0">
                <a:latin typeface="Back to School " pitchFamily="2" charset="0"/>
              </a:rPr>
              <a:t> buy you a cart and bull.</a:t>
            </a:r>
          </a:p>
          <a:p>
            <a:pPr algn="ctr"/>
            <a:r>
              <a:rPr lang="en-GB" dirty="0">
                <a:latin typeface="Back to School " pitchFamily="2" charset="0"/>
              </a:rPr>
              <a:t>And if that cart and bull turn over, Mama's </a:t>
            </a:r>
            <a:r>
              <a:rPr lang="en-GB" dirty="0" err="1">
                <a:latin typeface="Back to School " pitchFamily="2" charset="0"/>
              </a:rPr>
              <a:t>gonna</a:t>
            </a:r>
            <a:r>
              <a:rPr lang="en-GB" dirty="0">
                <a:latin typeface="Back to School " pitchFamily="2" charset="0"/>
              </a:rPr>
              <a:t> buy you a dog named Rover.</a:t>
            </a:r>
          </a:p>
          <a:p>
            <a:pPr algn="ctr"/>
            <a:r>
              <a:rPr lang="en-GB" dirty="0">
                <a:latin typeface="Back to School " pitchFamily="2" charset="0"/>
              </a:rPr>
              <a:t>And if that dog named Rover won't bark, Mama's </a:t>
            </a:r>
            <a:r>
              <a:rPr lang="en-GB" dirty="0" err="1">
                <a:latin typeface="Back to School " pitchFamily="2" charset="0"/>
              </a:rPr>
              <a:t>gonna</a:t>
            </a:r>
            <a:r>
              <a:rPr lang="en-GB" dirty="0">
                <a:latin typeface="Back to School " pitchFamily="2" charset="0"/>
              </a:rPr>
              <a:t> buy you a horse and cart.</a:t>
            </a:r>
          </a:p>
          <a:p>
            <a:pPr algn="ctr"/>
            <a:r>
              <a:rPr lang="en-GB" dirty="0">
                <a:latin typeface="Back to School " pitchFamily="2" charset="0"/>
              </a:rPr>
              <a:t>And if that horse and cart fall down, Well you'll still be the sweetest baby in town</a:t>
            </a:r>
            <a:r>
              <a:rPr lang="en-GB" dirty="0" smtClean="0">
                <a:latin typeface="Back to School " pitchFamily="2" charset="0"/>
              </a:rPr>
              <a:t>.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https://www.youtube.com/watch?v=NOCx4D7KoGo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185934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I had a little nut tree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8" descr="Image result for I had a little nut 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3378199" cy="19002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3581400"/>
            <a:ext cx="495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ack to School " pitchFamily="2" charset="0"/>
              </a:rPr>
              <a:t>I had a little nut tree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Nothing would it bear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But a silver nutmeg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And a golden pear</a:t>
            </a:r>
          </a:p>
          <a:p>
            <a:pPr algn="ctr"/>
            <a:r>
              <a:rPr lang="en-GB" dirty="0">
                <a:latin typeface="Back to School " pitchFamily="2" charset="0"/>
              </a:rPr>
              <a:t>The King of Spain's daughter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Came to visit me,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And all for the sake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Of my little nut </a:t>
            </a:r>
            <a:r>
              <a:rPr lang="en-GB" dirty="0" smtClean="0">
                <a:latin typeface="Back to School " pitchFamily="2" charset="0"/>
              </a:rPr>
              <a:t>tree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https://www.youtube.com/watch?v=8C7p32oe3cQ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209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Old King Cole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2" descr="Image result for old king c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1667043" cy="2362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2895600"/>
            <a:ext cx="701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ack to School " pitchFamily="2" charset="0"/>
              </a:rPr>
              <a:t>Old King Cole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Was a merry old soul,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And a merry old soul was he;</a:t>
            </a:r>
          </a:p>
          <a:p>
            <a:pPr algn="ctr"/>
            <a:r>
              <a:rPr lang="en-GB" dirty="0">
                <a:latin typeface="Back to School " pitchFamily="2" charset="0"/>
              </a:rPr>
              <a:t>He called for his pipe,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And he called for his bowl,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And he called for his fiddlers three!</a:t>
            </a:r>
          </a:p>
          <a:p>
            <a:pPr algn="ctr"/>
            <a:r>
              <a:rPr lang="en-GB" dirty="0">
                <a:latin typeface="Back to School " pitchFamily="2" charset="0"/>
              </a:rPr>
              <a:t>And every fiddler, he had a fine fiddle,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And a very fine fiddle had he.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“Twee </a:t>
            </a:r>
            <a:r>
              <a:rPr lang="en-GB" dirty="0" err="1">
                <a:latin typeface="Back to School " pitchFamily="2" charset="0"/>
              </a:rPr>
              <a:t>tweedle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dee</a:t>
            </a:r>
            <a:r>
              <a:rPr lang="en-GB" dirty="0">
                <a:latin typeface="Back to School " pitchFamily="2" charset="0"/>
              </a:rPr>
              <a:t>, </a:t>
            </a:r>
            <a:r>
              <a:rPr lang="en-GB" dirty="0" err="1">
                <a:latin typeface="Back to School " pitchFamily="2" charset="0"/>
              </a:rPr>
              <a:t>tweedle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dee</a:t>
            </a:r>
            <a:r>
              <a:rPr lang="en-GB" dirty="0">
                <a:latin typeface="Back to School " pitchFamily="2" charset="0"/>
              </a:rPr>
              <a:t>, went the fiddlers.</a:t>
            </a:r>
          </a:p>
          <a:p>
            <a:pPr algn="ctr"/>
            <a:r>
              <a:rPr lang="en-GB" dirty="0">
                <a:latin typeface="Back to School " pitchFamily="2" charset="0"/>
              </a:rPr>
              <a:t>Oh, there’s none so rare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As can compare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With King Cole and his fiddlers three</a:t>
            </a:r>
            <a:r>
              <a:rPr lang="en-GB" dirty="0" smtClean="0">
                <a:latin typeface="Back to School " pitchFamily="2" charset="0"/>
              </a:rPr>
              <a:t>.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https://www.youtube.com/watch?v=_z5mN9_bAaI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2209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Down in the jungle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4" descr="Image result for down in the jungle where nobody go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8600"/>
            <a:ext cx="3793066" cy="213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3200400"/>
            <a:ext cx="8153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ack to School " pitchFamily="2" charset="0"/>
              </a:rPr>
              <a:t>Down in the jungle where nobody goes,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There’s a great big gorilla washing his clothes,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With a rub-a-dub here,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And a rub-a-dub there,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That’s the way he washes his clothes</a:t>
            </a:r>
            <a:r>
              <a:rPr lang="en-GB" dirty="0" smtClean="0">
                <a:latin typeface="Back to School " pitchFamily="2" charset="0"/>
              </a:rPr>
              <a:t>.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US" dirty="0" smtClean="0">
                <a:latin typeface="Back to School " pitchFamily="2" charset="0"/>
              </a:rPr>
              <a:t>Boom </a:t>
            </a:r>
            <a:r>
              <a:rPr lang="en-US" dirty="0" err="1" smtClean="0">
                <a:latin typeface="Back to School " pitchFamily="2" charset="0"/>
              </a:rPr>
              <a:t>ba</a:t>
            </a:r>
            <a:r>
              <a:rPr lang="en-US" dirty="0" smtClean="0">
                <a:latin typeface="Back to School " pitchFamily="2" charset="0"/>
              </a:rPr>
              <a:t> </a:t>
            </a:r>
            <a:r>
              <a:rPr lang="en-US" dirty="0" err="1" smtClean="0">
                <a:latin typeface="Back to School " pitchFamily="2" charset="0"/>
              </a:rPr>
              <a:t>da</a:t>
            </a:r>
            <a:r>
              <a:rPr lang="en-US" dirty="0" smtClean="0">
                <a:latin typeface="Back to School " pitchFamily="2" charset="0"/>
              </a:rPr>
              <a:t> boogie, boogie </a:t>
            </a:r>
            <a:r>
              <a:rPr lang="en-US" dirty="0" err="1" smtClean="0">
                <a:latin typeface="Back to School " pitchFamily="2" charset="0"/>
              </a:rPr>
              <a:t>woogie</a:t>
            </a:r>
            <a:r>
              <a:rPr lang="en-US" dirty="0" smtClean="0">
                <a:latin typeface="Back to School " pitchFamily="2" charset="0"/>
              </a:rPr>
              <a:t>, </a:t>
            </a:r>
            <a:r>
              <a:rPr lang="en-US" dirty="0" err="1" smtClean="0">
                <a:latin typeface="Back to School " pitchFamily="2" charset="0"/>
              </a:rPr>
              <a:t>woogie</a:t>
            </a:r>
            <a:endParaRPr lang="en-US" dirty="0" smtClean="0">
              <a:latin typeface="Back to School " pitchFamily="2" charset="0"/>
            </a:endParaRPr>
          </a:p>
          <a:p>
            <a:pPr algn="ctr"/>
            <a:r>
              <a:rPr lang="en-US" dirty="0" smtClean="0">
                <a:latin typeface="Back to School " pitchFamily="2" charset="0"/>
              </a:rPr>
              <a:t>Boom </a:t>
            </a:r>
            <a:r>
              <a:rPr lang="en-US" dirty="0" err="1" smtClean="0">
                <a:latin typeface="Back to School " pitchFamily="2" charset="0"/>
              </a:rPr>
              <a:t>ba</a:t>
            </a:r>
            <a:r>
              <a:rPr lang="en-US" dirty="0" smtClean="0">
                <a:latin typeface="Back to School " pitchFamily="2" charset="0"/>
              </a:rPr>
              <a:t> </a:t>
            </a:r>
            <a:r>
              <a:rPr lang="en-US" dirty="0" err="1" smtClean="0">
                <a:latin typeface="Back to School " pitchFamily="2" charset="0"/>
              </a:rPr>
              <a:t>da</a:t>
            </a:r>
            <a:r>
              <a:rPr lang="en-US" dirty="0" smtClean="0">
                <a:latin typeface="Back to School " pitchFamily="2" charset="0"/>
              </a:rPr>
              <a:t> boogie boogie </a:t>
            </a:r>
            <a:r>
              <a:rPr lang="en-US" dirty="0" err="1" smtClean="0">
                <a:latin typeface="Back to School " pitchFamily="2" charset="0"/>
              </a:rPr>
              <a:t>woogie</a:t>
            </a:r>
            <a:r>
              <a:rPr lang="en-US" dirty="0" smtClean="0">
                <a:latin typeface="Back to School " pitchFamily="2" charset="0"/>
              </a:rPr>
              <a:t>, </a:t>
            </a:r>
            <a:r>
              <a:rPr lang="en-US" dirty="0" err="1" smtClean="0">
                <a:latin typeface="Back to School " pitchFamily="2" charset="0"/>
              </a:rPr>
              <a:t>woogie</a:t>
            </a:r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US" dirty="0" smtClean="0">
                <a:latin typeface="Back to School " pitchFamily="2" charset="0"/>
              </a:rPr>
              <a:t>That’s the way, that’s the way,</a:t>
            </a:r>
          </a:p>
          <a:p>
            <a:pPr algn="ctr"/>
            <a:r>
              <a:rPr lang="en-US" dirty="0" smtClean="0">
                <a:latin typeface="Back to School " pitchFamily="2" charset="0"/>
              </a:rPr>
              <a:t>That’s the way he washes his clothes</a:t>
            </a:r>
            <a:r>
              <a:rPr lang="en-US" dirty="0" smtClean="0">
                <a:latin typeface="Back to School " pitchFamily="2" charset="0"/>
              </a:rPr>
              <a:t>.</a:t>
            </a:r>
          </a:p>
          <a:p>
            <a:pPr algn="ctr"/>
            <a:endParaRPr lang="en-US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https://www.youtube.com/watch?v=YDojuPkb2-Q</a:t>
            </a:r>
            <a:endParaRPr lang="en-US" dirty="0" smtClean="0">
              <a:latin typeface="Back to School " pitchFamily="2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185934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There was a princess long ago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6" descr="Image result for there was a princess long a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52400"/>
            <a:ext cx="2362201" cy="175196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3505200"/>
            <a:ext cx="5181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ack to School " pitchFamily="2" charset="0"/>
              </a:rPr>
              <a:t>There was a princess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Long ago, long ago, long ago;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There was a princess long ago,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Long, long ago</a:t>
            </a:r>
            <a:r>
              <a:rPr lang="en-GB" dirty="0" smtClean="0">
                <a:latin typeface="Back to School " pitchFamily="2" charset="0"/>
              </a:rPr>
              <a:t>.</a:t>
            </a:r>
          </a:p>
          <a:p>
            <a:pPr algn="ctr"/>
            <a:endParaRPr lang="en-GB" dirty="0">
              <a:latin typeface="Back to School " pitchFamily="2" charset="0"/>
            </a:endParaRPr>
          </a:p>
          <a:p>
            <a:pPr algn="ctr"/>
            <a:r>
              <a:rPr lang="en-GB" dirty="0">
                <a:latin typeface="Back to School " pitchFamily="2" charset="0"/>
              </a:rPr>
              <a:t>And she lived in a big high tower,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 big high tower, a big high tower;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And she lived in a big high tower,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Long, long ago</a:t>
            </a:r>
            <a:r>
              <a:rPr lang="en-GB" dirty="0" smtClean="0">
                <a:latin typeface="Back to School " pitchFamily="2" charset="0"/>
              </a:rPr>
              <a:t>.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https://www.youtube.com/watch?v=51VSFbEshGA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9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2438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One little elephant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5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8600"/>
            <a:ext cx="2057400" cy="206056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3200400"/>
            <a:ext cx="75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ack to School " pitchFamily="2" charset="0"/>
              </a:rPr>
              <a:t>One elephant went out </a:t>
            </a:r>
            <a:r>
              <a:rPr lang="en-GB" dirty="0" smtClean="0">
                <a:latin typeface="Back to School " pitchFamily="2" charset="0"/>
              </a:rPr>
              <a:t>to play</a:t>
            </a:r>
            <a:r>
              <a:rPr lang="en-GB" dirty="0" smtClean="0">
                <a:latin typeface="Back to School " pitchFamily="2" charset="0"/>
              </a:rPr>
              <a:t>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Upon a spiders web </a:t>
            </a:r>
            <a:r>
              <a:rPr lang="en-GB" dirty="0" smtClean="0">
                <a:latin typeface="Back to School " pitchFamily="2" charset="0"/>
              </a:rPr>
              <a:t>one day</a:t>
            </a:r>
            <a:r>
              <a:rPr lang="en-GB" dirty="0" smtClean="0">
                <a:latin typeface="Back to School " pitchFamily="2" charset="0"/>
              </a:rPr>
              <a:t>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He / she had such tremendous fun,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That he called for another elephant to come</a:t>
            </a:r>
            <a:r>
              <a:rPr lang="en-GB" dirty="0" smtClean="0">
                <a:latin typeface="Back to School " pitchFamily="2" charset="0"/>
              </a:rPr>
              <a:t>.</a:t>
            </a:r>
          </a:p>
          <a:p>
            <a:pPr algn="ctr"/>
            <a:endParaRPr lang="en-US" dirty="0">
              <a:latin typeface="Back to School " pitchFamily="2" charset="0"/>
            </a:endParaRPr>
          </a:p>
          <a:p>
            <a:pPr algn="ctr"/>
            <a:r>
              <a:rPr lang="en-US" dirty="0" smtClean="0">
                <a:latin typeface="Back to School " pitchFamily="2" charset="0"/>
              </a:rPr>
              <a:t>Repeat with two, three and four.</a:t>
            </a:r>
          </a:p>
          <a:p>
            <a:pPr algn="ctr"/>
            <a:endParaRPr lang="en-US" dirty="0">
              <a:latin typeface="Back to School " pitchFamily="2" charset="0"/>
            </a:endParaRPr>
          </a:p>
          <a:p>
            <a:pPr algn="ctr"/>
            <a:r>
              <a:rPr lang="en-GB" dirty="0" smtClean="0">
                <a:latin typeface="Back to School " pitchFamily="2" charset="0"/>
              </a:rPr>
              <a:t>Five </a:t>
            </a:r>
            <a:r>
              <a:rPr lang="en-GB" dirty="0">
                <a:latin typeface="Back to School " pitchFamily="2" charset="0"/>
              </a:rPr>
              <a:t>elephants went out one day,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Upon a spiders web to play,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They had such tremendous fun,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But the web it broke and they all fell down</a:t>
            </a:r>
            <a:r>
              <a:rPr lang="en-GB" dirty="0" smtClean="0">
                <a:latin typeface="Back to School " pitchFamily="2" charset="0"/>
              </a:rPr>
              <a:t>.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https://www.youtube.com/watch?v=wQf6yWEScB8</a:t>
            </a:r>
            <a:endParaRPr lang="en-US" dirty="0" smtClean="0">
              <a:latin typeface="Back to School " pitchFamily="2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599" y="22860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Teddy bear’s picnic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2" descr="Image result for Teddy bears pic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"/>
            <a:ext cx="2286000" cy="217658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36576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latin typeface="Back to School " pitchFamily="2" charset="0"/>
              </a:rPr>
              <a:t>If you go down in the woods today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You're sure of a big surprise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If you go down in the woods today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You'd better go in disguise!</a:t>
            </a:r>
          </a:p>
          <a:p>
            <a:pPr algn="ctr"/>
            <a:r>
              <a:rPr lang="en-GB" dirty="0">
                <a:latin typeface="Back to School " pitchFamily="2" charset="0"/>
              </a:rPr>
              <a:t>For every bear that ever there was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Will gather there for certain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Because today's the day the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Teddy Bears have their </a:t>
            </a:r>
            <a:r>
              <a:rPr lang="en-GB" dirty="0" smtClean="0">
                <a:latin typeface="Back to School " pitchFamily="2" charset="0"/>
              </a:rPr>
              <a:t>picnic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https://www.youtube.com/watch?v=uxFIGWm9M6w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17526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I can sing a rainbow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"/>
            <a:ext cx="1600200" cy="1600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3048000"/>
            <a:ext cx="8077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ack to School " pitchFamily="2" charset="0"/>
              </a:rPr>
              <a:t>Red and yellow and pink and green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Purple and orange and blue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I can sing a rainbow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Sing a rainbow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Sing a rainbow too</a:t>
            </a:r>
          </a:p>
          <a:p>
            <a:pPr algn="ctr"/>
            <a:r>
              <a:rPr lang="en-GB" dirty="0">
                <a:latin typeface="Back to School " pitchFamily="2" charset="0"/>
              </a:rPr>
              <a:t>Listen with your eyes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Listen with your ears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And sing everything you see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I can sing a rainbow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Sing a rainbow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Sing along with </a:t>
            </a:r>
            <a:r>
              <a:rPr lang="en-GB" dirty="0" smtClean="0">
                <a:latin typeface="Back to School " pitchFamily="2" charset="0"/>
              </a:rPr>
              <a:t>me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https://www.youtube.com/watch?v=4g0NbaukkQc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1981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Alice the camel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6" descr="Image result for Alice the cam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"/>
            <a:ext cx="1905000" cy="18211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2667000"/>
            <a:ext cx="4953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ack to School " pitchFamily="2" charset="0"/>
              </a:rPr>
              <a:t>Alice the camel has five humps.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Alice the camel has five humps.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Alice the camel has five humps.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So go, Alice, go</a:t>
            </a:r>
            <a:r>
              <a:rPr lang="en-GB" dirty="0" smtClean="0">
                <a:latin typeface="Back to School " pitchFamily="2" charset="0"/>
              </a:rPr>
              <a:t>.</a:t>
            </a:r>
          </a:p>
          <a:p>
            <a:pPr algn="ctr"/>
            <a:endParaRPr lang="en-US" dirty="0">
              <a:latin typeface="Back to School " pitchFamily="2" charset="0"/>
            </a:endParaRPr>
          </a:p>
          <a:p>
            <a:pPr algn="ctr"/>
            <a:r>
              <a:rPr lang="en-US" dirty="0" smtClean="0">
                <a:latin typeface="Back to School " pitchFamily="2" charset="0"/>
              </a:rPr>
              <a:t>Repeat with four, three, two and one hump.</a:t>
            </a:r>
          </a:p>
          <a:p>
            <a:pPr algn="ctr"/>
            <a:endParaRPr lang="en-US" dirty="0">
              <a:latin typeface="Back to School " pitchFamily="2" charset="0"/>
            </a:endParaRPr>
          </a:p>
          <a:p>
            <a:pPr algn="ctr"/>
            <a:r>
              <a:rPr lang="en-GB" dirty="0">
                <a:latin typeface="Back to School " pitchFamily="2" charset="0"/>
              </a:rPr>
              <a:t>Alice the camel has no humps.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Alice the camel has no humps.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Alice the camel has no humps.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Now Alice is a </a:t>
            </a:r>
            <a:r>
              <a:rPr lang="en-GB" dirty="0" smtClean="0">
                <a:latin typeface="Back to School " pitchFamily="2" charset="0"/>
              </a:rPr>
              <a:t>horse.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https://www.youtube.com/watch?v=YcswhLNjdDk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pic>
        <p:nvPicPr>
          <p:cNvPr id="3" name="Picture 6" descr="Image result for ten green bott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8600"/>
            <a:ext cx="3115733" cy="175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2057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Ten green bottles</a:t>
            </a:r>
            <a:endParaRPr lang="en-GB" sz="4000" dirty="0">
              <a:latin typeface="Back to School 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7432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ack to School " pitchFamily="2" charset="0"/>
              </a:rPr>
              <a:t>Ten green bottles hanging on the wall.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Ten green bottles hanging on the wall.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And if one green bottle should accidentally fall,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There’d be nine green bottles hanging on the wall.</a:t>
            </a:r>
          </a:p>
          <a:p>
            <a:pPr algn="ctr"/>
            <a:endParaRPr lang="en-US" sz="1600" dirty="0" smtClean="0">
              <a:latin typeface="Back to School " pitchFamily="2" charset="0"/>
            </a:endParaRPr>
          </a:p>
          <a:p>
            <a:pPr algn="ctr"/>
            <a:r>
              <a:rPr lang="en-US" sz="1600" dirty="0" smtClean="0">
                <a:latin typeface="Back to School " pitchFamily="2" charset="0"/>
              </a:rPr>
              <a:t>Repeat with: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Nine.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Eight.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Seven.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Six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Five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Four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Three 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Two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One. </a:t>
            </a:r>
            <a:endParaRPr lang="en-US" sz="1600" dirty="0" smtClean="0">
              <a:latin typeface="Back to School " pitchFamily="2" charset="0"/>
            </a:endParaRPr>
          </a:p>
          <a:p>
            <a:pPr algn="ctr"/>
            <a:r>
              <a:rPr lang="en-GB" sz="1600" dirty="0" smtClean="0">
                <a:hlinkClick r:id="rId4"/>
              </a:rPr>
              <a:t>https://www.youtube.com/watch?v=T0ooQv7oHvw</a:t>
            </a:r>
            <a:endParaRPr lang="en-GB" sz="1600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185934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The bear went over the mountain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8" descr="Image result for the bear went over the mount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3217333" cy="18097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3048000"/>
            <a:ext cx="5410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ack to School " pitchFamily="2" charset="0"/>
              </a:rPr>
              <a:t>The bear went over the mountain;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The bear went over the mountain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The bear went over the mountain, to see what he could see.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latin typeface="Back to School " pitchFamily="2" charset="0"/>
              </a:rPr>
              <a:t>But </a:t>
            </a:r>
            <a:r>
              <a:rPr lang="en-GB" dirty="0">
                <a:latin typeface="Back to School " pitchFamily="2" charset="0"/>
              </a:rPr>
              <a:t>all that he could see, and all that he could see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Was the other side of the mountain,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The other side of the mountain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The other side of the mountain, was all that he could see</a:t>
            </a:r>
            <a:r>
              <a:rPr lang="en-GB" dirty="0" smtClean="0">
                <a:latin typeface="Back to School " pitchFamily="2" charset="0"/>
              </a:rPr>
              <a:t>..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https://www.youtube.com/watch?v=PGJuoodm_BM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2209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Little green frog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"/>
            <a:ext cx="1900535" cy="20272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3581400"/>
            <a:ext cx="518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Back to School " pitchFamily="2" charset="0"/>
              </a:rPr>
              <a:t>Mm </a:t>
            </a:r>
            <a:r>
              <a:rPr lang="en-GB" dirty="0" err="1" smtClean="0">
                <a:latin typeface="Back to School " pitchFamily="2" charset="0"/>
              </a:rPr>
              <a:t>mm</a:t>
            </a:r>
            <a:r>
              <a:rPr lang="en-GB" dirty="0" smtClean="0">
                <a:latin typeface="Back to School " pitchFamily="2" charset="0"/>
              </a:rPr>
              <a:t> went the little green frog one day, Mm </a:t>
            </a:r>
            <a:r>
              <a:rPr lang="en-GB" dirty="0" err="1" smtClean="0">
                <a:latin typeface="Back to School " pitchFamily="2" charset="0"/>
              </a:rPr>
              <a:t>mm</a:t>
            </a:r>
            <a:r>
              <a:rPr lang="en-GB" dirty="0" smtClean="0">
                <a:latin typeface="Back to School " pitchFamily="2" charset="0"/>
              </a:rPr>
              <a:t> went the little green frog Mm </a:t>
            </a:r>
            <a:r>
              <a:rPr lang="en-GB" dirty="0" err="1" smtClean="0">
                <a:latin typeface="Back to School " pitchFamily="2" charset="0"/>
              </a:rPr>
              <a:t>mm</a:t>
            </a:r>
            <a:r>
              <a:rPr lang="en-GB" dirty="0" smtClean="0">
                <a:latin typeface="Back to School " pitchFamily="2" charset="0"/>
              </a:rPr>
              <a:t> went the little green frog one day, And the frog went mm </a:t>
            </a:r>
            <a:r>
              <a:rPr lang="en-GB" dirty="0" err="1" smtClean="0">
                <a:latin typeface="Back to School " pitchFamily="2" charset="0"/>
              </a:rPr>
              <a:t>mm</a:t>
            </a:r>
            <a:r>
              <a:rPr lang="en-GB" dirty="0" smtClean="0">
                <a:latin typeface="Back to School " pitchFamily="2" charset="0"/>
              </a:rPr>
              <a:t> </a:t>
            </a:r>
            <a:r>
              <a:rPr lang="en-GB" dirty="0" err="1" smtClean="0">
                <a:latin typeface="Back to School " pitchFamily="2" charset="0"/>
              </a:rPr>
              <a:t>mm</a:t>
            </a:r>
            <a:r>
              <a:rPr lang="en-GB" dirty="0" smtClean="0">
                <a:latin typeface="Back to School " pitchFamily="2" charset="0"/>
              </a:rPr>
              <a:t>. </a:t>
            </a:r>
          </a:p>
          <a:p>
            <a:pPr algn="ctr"/>
            <a:endParaRPr lang="en-GB" dirty="0">
              <a:latin typeface="Back to School " pitchFamily="2" charset="0"/>
            </a:endParaRPr>
          </a:p>
          <a:p>
            <a:pPr algn="ctr"/>
            <a:r>
              <a:rPr lang="en-GB" dirty="0" smtClean="0">
                <a:latin typeface="Back to School " pitchFamily="2" charset="0"/>
              </a:rPr>
              <a:t>But we know frogs go </a:t>
            </a:r>
            <a:r>
              <a:rPr lang="en-GB" dirty="0" err="1" smtClean="0">
                <a:latin typeface="Back to School " pitchFamily="2" charset="0"/>
              </a:rPr>
              <a:t>tra</a:t>
            </a:r>
            <a:r>
              <a:rPr lang="en-GB" dirty="0" smtClean="0">
                <a:latin typeface="Back to School " pitchFamily="2" charset="0"/>
              </a:rPr>
              <a:t> la </a:t>
            </a:r>
            <a:r>
              <a:rPr lang="en-GB" dirty="0" err="1" smtClean="0">
                <a:latin typeface="Back to School " pitchFamily="2" charset="0"/>
              </a:rPr>
              <a:t>la</a:t>
            </a:r>
            <a:r>
              <a:rPr lang="en-GB" dirty="0" smtClean="0">
                <a:latin typeface="Back to School " pitchFamily="2" charset="0"/>
              </a:rPr>
              <a:t> </a:t>
            </a:r>
            <a:r>
              <a:rPr lang="en-GB" dirty="0" err="1" smtClean="0">
                <a:latin typeface="Back to School " pitchFamily="2" charset="0"/>
              </a:rPr>
              <a:t>la</a:t>
            </a:r>
            <a:r>
              <a:rPr lang="en-GB" dirty="0" smtClean="0">
                <a:latin typeface="Back to School " pitchFamily="2" charset="0"/>
              </a:rPr>
              <a:t> </a:t>
            </a:r>
            <a:r>
              <a:rPr lang="en-GB" dirty="0" err="1" smtClean="0">
                <a:latin typeface="Back to School " pitchFamily="2" charset="0"/>
              </a:rPr>
              <a:t>la</a:t>
            </a:r>
            <a:r>
              <a:rPr lang="en-GB" dirty="0" smtClean="0">
                <a:latin typeface="Back to School " pitchFamily="2" charset="0"/>
              </a:rPr>
              <a:t> </a:t>
            </a:r>
            <a:r>
              <a:rPr lang="en-GB" dirty="0" err="1" smtClean="0">
                <a:latin typeface="Back to School " pitchFamily="2" charset="0"/>
              </a:rPr>
              <a:t>Tra</a:t>
            </a:r>
            <a:r>
              <a:rPr lang="en-GB" dirty="0" smtClean="0">
                <a:latin typeface="Back to School " pitchFamily="2" charset="0"/>
              </a:rPr>
              <a:t> la </a:t>
            </a:r>
            <a:r>
              <a:rPr lang="en-GB" dirty="0" err="1" smtClean="0">
                <a:latin typeface="Back to School " pitchFamily="2" charset="0"/>
              </a:rPr>
              <a:t>la</a:t>
            </a:r>
            <a:r>
              <a:rPr lang="en-GB" dirty="0" smtClean="0">
                <a:latin typeface="Back to School " pitchFamily="2" charset="0"/>
              </a:rPr>
              <a:t> </a:t>
            </a:r>
            <a:r>
              <a:rPr lang="en-GB" dirty="0" err="1" smtClean="0">
                <a:latin typeface="Back to School " pitchFamily="2" charset="0"/>
              </a:rPr>
              <a:t>la</a:t>
            </a:r>
            <a:r>
              <a:rPr lang="en-GB" dirty="0" smtClean="0">
                <a:latin typeface="Back to School " pitchFamily="2" charset="0"/>
              </a:rPr>
              <a:t> </a:t>
            </a:r>
            <a:r>
              <a:rPr lang="en-GB" dirty="0" err="1" smtClean="0">
                <a:latin typeface="Back to School " pitchFamily="2" charset="0"/>
              </a:rPr>
              <a:t>la</a:t>
            </a:r>
            <a:r>
              <a:rPr lang="en-GB" dirty="0" smtClean="0">
                <a:latin typeface="Back to School " pitchFamily="2" charset="0"/>
              </a:rPr>
              <a:t>, </a:t>
            </a:r>
            <a:r>
              <a:rPr lang="en-GB" dirty="0" err="1" smtClean="0">
                <a:latin typeface="Back to School " pitchFamily="2" charset="0"/>
              </a:rPr>
              <a:t>Tra</a:t>
            </a:r>
            <a:r>
              <a:rPr lang="en-GB" dirty="0" smtClean="0">
                <a:latin typeface="Back to School " pitchFamily="2" charset="0"/>
              </a:rPr>
              <a:t> la </a:t>
            </a:r>
            <a:r>
              <a:rPr lang="en-GB" dirty="0" err="1" smtClean="0">
                <a:latin typeface="Back to School " pitchFamily="2" charset="0"/>
              </a:rPr>
              <a:t>la</a:t>
            </a:r>
            <a:r>
              <a:rPr lang="en-GB" dirty="0" smtClean="0">
                <a:latin typeface="Back to School " pitchFamily="2" charset="0"/>
              </a:rPr>
              <a:t> </a:t>
            </a:r>
            <a:r>
              <a:rPr lang="en-GB" dirty="0" err="1" smtClean="0">
                <a:latin typeface="Back to School " pitchFamily="2" charset="0"/>
              </a:rPr>
              <a:t>la</a:t>
            </a:r>
            <a:r>
              <a:rPr lang="en-GB" dirty="0" smtClean="0">
                <a:latin typeface="Back to School " pitchFamily="2" charset="0"/>
              </a:rPr>
              <a:t> </a:t>
            </a:r>
            <a:r>
              <a:rPr lang="en-GB" dirty="0" err="1" smtClean="0">
                <a:latin typeface="Back to School " pitchFamily="2" charset="0"/>
              </a:rPr>
              <a:t>la</a:t>
            </a:r>
            <a:r>
              <a:rPr lang="en-GB" dirty="0" smtClean="0">
                <a:latin typeface="Back to School " pitchFamily="2" charset="0"/>
              </a:rPr>
              <a:t>, We know frogs go </a:t>
            </a:r>
            <a:r>
              <a:rPr lang="en-GB" dirty="0" err="1" smtClean="0">
                <a:latin typeface="Back to School " pitchFamily="2" charset="0"/>
              </a:rPr>
              <a:t>tra</a:t>
            </a:r>
            <a:r>
              <a:rPr lang="en-GB" dirty="0" smtClean="0">
                <a:latin typeface="Back to School " pitchFamily="2" charset="0"/>
              </a:rPr>
              <a:t> la </a:t>
            </a:r>
            <a:r>
              <a:rPr lang="en-GB" dirty="0" err="1" smtClean="0">
                <a:latin typeface="Back to School " pitchFamily="2" charset="0"/>
              </a:rPr>
              <a:t>la</a:t>
            </a:r>
            <a:r>
              <a:rPr lang="en-GB" dirty="0" smtClean="0">
                <a:latin typeface="Back to School " pitchFamily="2" charset="0"/>
              </a:rPr>
              <a:t> </a:t>
            </a:r>
            <a:r>
              <a:rPr lang="en-GB" dirty="0" err="1" smtClean="0">
                <a:latin typeface="Back to School " pitchFamily="2" charset="0"/>
              </a:rPr>
              <a:t>la</a:t>
            </a:r>
            <a:r>
              <a:rPr lang="en-GB" dirty="0" smtClean="0">
                <a:latin typeface="Back to School " pitchFamily="2" charset="0"/>
              </a:rPr>
              <a:t> </a:t>
            </a:r>
            <a:r>
              <a:rPr lang="en-GB" dirty="0" err="1" smtClean="0">
                <a:latin typeface="Back to School " pitchFamily="2" charset="0"/>
              </a:rPr>
              <a:t>la</a:t>
            </a:r>
            <a:r>
              <a:rPr lang="en-GB" dirty="0" smtClean="0">
                <a:latin typeface="Back to School " pitchFamily="2" charset="0"/>
              </a:rPr>
              <a:t> And they don’t go mm, </a:t>
            </a:r>
            <a:r>
              <a:rPr lang="en-GB" dirty="0" err="1" smtClean="0">
                <a:latin typeface="Back to School " pitchFamily="2" charset="0"/>
              </a:rPr>
              <a:t>mm,mm</a:t>
            </a:r>
            <a:r>
              <a:rPr lang="en-GB" dirty="0" smtClean="0">
                <a:latin typeface="Back to School " pitchFamily="2" charset="0"/>
              </a:rPr>
              <a:t>! </a:t>
            </a:r>
            <a:endParaRPr lang="en-GB" dirty="0" smtClean="0">
              <a:latin typeface="Back to School " pitchFamily="2" charset="0"/>
            </a:endParaRP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https://www.youtube.com/watch?v=QjYkG8jDsJU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2209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The animal fair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10" descr="Image result for The animal f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8600"/>
            <a:ext cx="3522133" cy="1981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3276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ack to School " pitchFamily="2" charset="0"/>
              </a:rPr>
              <a:t>I went to the Animal Fair,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The birds and the beasts were there.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The big baboon by the light of the moon,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Was combing his auburn hair.</a:t>
            </a:r>
          </a:p>
          <a:p>
            <a:pPr algn="ctr"/>
            <a:r>
              <a:rPr lang="en-GB" dirty="0">
                <a:latin typeface="Back to School " pitchFamily="2" charset="0"/>
              </a:rPr>
              <a:t>The monkey fell out of the bunk,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And fell down the elephant's trunk.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The elephant sneezed and fell on his knees,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And what became of the monkey, monkey, monk</a:t>
            </a:r>
            <a:r>
              <a:rPr lang="en-GB" dirty="0" smtClean="0">
                <a:latin typeface="Back to School " pitchFamily="2" charset="0"/>
              </a:rPr>
              <a:t>?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https://www.youtube.com/watch?v=kbcKvW-mjfA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2029361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On top of spaghetti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12" descr="Image result for on top of spaghet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2400"/>
            <a:ext cx="3386666" cy="190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3995678"/>
            <a:ext cx="647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ack to School " pitchFamily="2" charset="0"/>
              </a:rPr>
              <a:t>On top of </a:t>
            </a:r>
            <a:r>
              <a:rPr lang="en-GB" dirty="0" smtClean="0">
                <a:latin typeface="Back to School " pitchFamily="2" charset="0"/>
              </a:rPr>
              <a:t>spaghetti </a:t>
            </a:r>
            <a:r>
              <a:rPr lang="en-GB" dirty="0">
                <a:latin typeface="Back to School " pitchFamily="2" charset="0"/>
              </a:rPr>
              <a:t>all covered with cheese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I lost my poor meatball when somebody sneezed</a:t>
            </a:r>
          </a:p>
          <a:p>
            <a:pPr algn="ctr"/>
            <a:r>
              <a:rPr lang="en-GB" dirty="0">
                <a:latin typeface="Back to School " pitchFamily="2" charset="0"/>
              </a:rPr>
              <a:t>It rolled off the table, it rolled on the floor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And then my poor meatball rolled out of the door</a:t>
            </a:r>
          </a:p>
          <a:p>
            <a:pPr algn="ctr"/>
            <a:r>
              <a:rPr lang="en-GB" dirty="0">
                <a:latin typeface="Back to School " pitchFamily="2" charset="0"/>
              </a:rPr>
              <a:t>It rolled in the garden and under a bush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And then my poor meatball was nothing but mush</a:t>
            </a:r>
            <a:r>
              <a:rPr lang="en-GB" dirty="0" smtClean="0">
                <a:latin typeface="Back to School " pitchFamily="2" charset="0"/>
              </a:rPr>
              <a:t>.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https://www.youtube.com/watch?v=yU2GqcjJcdM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286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Menu train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14" descr="Image result for t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0"/>
            <a:ext cx="3962400" cy="214293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3995678"/>
            <a:ext cx="647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Back to School " pitchFamily="2" charset="0"/>
              </a:rPr>
              <a:t>Coffee, </a:t>
            </a:r>
            <a:r>
              <a:rPr lang="en-US" dirty="0" smtClean="0">
                <a:latin typeface="Back to School " pitchFamily="2" charset="0"/>
              </a:rPr>
              <a:t>coffee x2</a:t>
            </a:r>
            <a:endParaRPr lang="en-US" dirty="0" smtClean="0">
              <a:latin typeface="Back to School " pitchFamily="2" charset="0"/>
            </a:endParaRPr>
          </a:p>
          <a:p>
            <a:pPr algn="ctr"/>
            <a:r>
              <a:rPr lang="en-US" dirty="0" smtClean="0">
                <a:latin typeface="Back to School " pitchFamily="2" charset="0"/>
              </a:rPr>
              <a:t>Cheese and biscuits </a:t>
            </a:r>
            <a:r>
              <a:rPr lang="en-US" dirty="0" smtClean="0">
                <a:latin typeface="Back to School " pitchFamily="2" charset="0"/>
              </a:rPr>
              <a:t>x4</a:t>
            </a:r>
            <a:endParaRPr lang="en-US" dirty="0" smtClean="0">
              <a:latin typeface="Back to School " pitchFamily="2" charset="0"/>
            </a:endParaRPr>
          </a:p>
          <a:p>
            <a:pPr algn="ctr"/>
            <a:r>
              <a:rPr lang="en-US" dirty="0" smtClean="0">
                <a:latin typeface="Back to School " pitchFamily="2" charset="0"/>
              </a:rPr>
              <a:t>Plums</a:t>
            </a:r>
            <a:r>
              <a:rPr lang="en-US" dirty="0" smtClean="0">
                <a:latin typeface="Back to School " pitchFamily="2" charset="0"/>
              </a:rPr>
              <a:t> </a:t>
            </a:r>
            <a:r>
              <a:rPr lang="en-US" dirty="0" smtClean="0">
                <a:latin typeface="Back to School " pitchFamily="2" charset="0"/>
              </a:rPr>
              <a:t>and custard </a:t>
            </a:r>
            <a:r>
              <a:rPr lang="en-US" dirty="0" smtClean="0">
                <a:latin typeface="Back to School " pitchFamily="2" charset="0"/>
              </a:rPr>
              <a:t>x4</a:t>
            </a:r>
            <a:endParaRPr lang="en-US" dirty="0" smtClean="0">
              <a:latin typeface="Back to School " pitchFamily="2" charset="0"/>
            </a:endParaRPr>
          </a:p>
          <a:p>
            <a:pPr algn="ctr"/>
            <a:r>
              <a:rPr lang="en-US" dirty="0" smtClean="0">
                <a:latin typeface="Back to School " pitchFamily="2" charset="0"/>
              </a:rPr>
              <a:t>Beef and carrots x4</a:t>
            </a:r>
          </a:p>
          <a:p>
            <a:pPr algn="ctr"/>
            <a:r>
              <a:rPr lang="en-US" dirty="0" smtClean="0">
                <a:latin typeface="Back to School " pitchFamily="2" charset="0"/>
              </a:rPr>
              <a:t>Fish and chips </a:t>
            </a:r>
            <a:r>
              <a:rPr lang="en-US" dirty="0" smtClean="0">
                <a:latin typeface="Back to School " pitchFamily="2" charset="0"/>
              </a:rPr>
              <a:t>x8</a:t>
            </a:r>
            <a:endParaRPr lang="en-US" dirty="0" smtClean="0">
              <a:latin typeface="Back to School " pitchFamily="2" charset="0"/>
            </a:endParaRPr>
          </a:p>
          <a:p>
            <a:pPr algn="ctr"/>
            <a:r>
              <a:rPr lang="en-US" dirty="0" err="1" smtClean="0">
                <a:latin typeface="Back to School " pitchFamily="2" charset="0"/>
              </a:rPr>
              <a:t>Soooooup</a:t>
            </a:r>
            <a:r>
              <a:rPr lang="en-US" dirty="0" smtClean="0">
                <a:latin typeface="Back to School " pitchFamily="2" charset="0"/>
              </a:rPr>
              <a:t>!</a:t>
            </a:r>
          </a:p>
          <a:p>
            <a:pPr algn="ctr"/>
            <a:endParaRPr lang="en-US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https://www.youtube.com/watch?v=gRuSrltuTKs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2209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My dog rags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2" descr="Image result for My dog ra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8600"/>
            <a:ext cx="1676400" cy="205513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27660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ack to School " pitchFamily="2" charset="0"/>
              </a:rPr>
              <a:t>I have a dog his name is Rags;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He eats so much his tummy sags,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His ears flip flop his tail wig wags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And when he walks, he walks </a:t>
            </a:r>
            <a:r>
              <a:rPr lang="en-GB" dirty="0" err="1">
                <a:latin typeface="Back to School " pitchFamily="2" charset="0"/>
              </a:rPr>
              <a:t>zig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zag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He goes flip flop, wig wag, </a:t>
            </a:r>
            <a:r>
              <a:rPr lang="en-GB" dirty="0" err="1">
                <a:latin typeface="Back to School " pitchFamily="2" charset="0"/>
              </a:rPr>
              <a:t>zig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zag</a:t>
            </a:r>
            <a:r>
              <a:rPr lang="en-GB" dirty="0">
                <a:latin typeface="Back to School " pitchFamily="2" charset="0"/>
              </a:rPr>
              <a:t>;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He goes flip flop, wig wag, </a:t>
            </a:r>
            <a:r>
              <a:rPr lang="en-GB" dirty="0" err="1">
                <a:latin typeface="Back to School " pitchFamily="2" charset="0"/>
              </a:rPr>
              <a:t>zig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zag</a:t>
            </a:r>
            <a:r>
              <a:rPr lang="en-GB" dirty="0">
                <a:latin typeface="Back to School " pitchFamily="2" charset="0"/>
              </a:rPr>
              <a:t>;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He goes flip flop, wig wag, </a:t>
            </a:r>
            <a:r>
              <a:rPr lang="en-GB" dirty="0" err="1">
                <a:latin typeface="Back to School " pitchFamily="2" charset="0"/>
              </a:rPr>
              <a:t>zig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zag</a:t>
            </a:r>
            <a:r>
              <a:rPr lang="en-GB" dirty="0">
                <a:latin typeface="Back to School " pitchFamily="2" charset="0"/>
              </a:rPr>
              <a:t>;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I love Rags and he loves me</a:t>
            </a:r>
            <a:r>
              <a:rPr lang="en-GB" dirty="0" smtClean="0">
                <a:latin typeface="Back to School " pitchFamily="2" charset="0"/>
              </a:rPr>
              <a:t>!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https://www.youtube.com/watch?v=-KDPAB4pqQ8&amp;t=3s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1981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Soft kitty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4" descr="Image result for soft kitty warm kit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8600"/>
            <a:ext cx="1752600" cy="1752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43000" y="2590800"/>
            <a:ext cx="7239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Back to School " pitchFamily="2" charset="0"/>
              </a:rPr>
              <a:t>Soft kitty, warm kitty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i="1" dirty="0">
                <a:latin typeface="Back to School " pitchFamily="2" charset="0"/>
              </a:rPr>
              <a:t>   Little ball of fur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i="1" dirty="0">
                <a:latin typeface="Back to School " pitchFamily="2" charset="0"/>
              </a:rPr>
              <a:t>   Happy kitty, sleepy kitty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i="1" dirty="0">
                <a:latin typeface="Back to School " pitchFamily="2" charset="0"/>
              </a:rPr>
              <a:t>   Purr, purr, purr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i="1" dirty="0">
                <a:latin typeface="Back to School " pitchFamily="2" charset="0"/>
              </a:rPr>
              <a:t>   </a:t>
            </a:r>
            <a:endParaRPr lang="en-GB" i="1" dirty="0" smtClean="0">
              <a:latin typeface="Back to School " pitchFamily="2" charset="0"/>
            </a:endParaRPr>
          </a:p>
          <a:p>
            <a:pPr algn="ctr"/>
            <a:r>
              <a:rPr lang="en-GB" i="1" dirty="0" smtClean="0">
                <a:latin typeface="Back to School " pitchFamily="2" charset="0"/>
              </a:rPr>
              <a:t>Soft </a:t>
            </a:r>
            <a:r>
              <a:rPr lang="en-GB" i="1" dirty="0">
                <a:latin typeface="Back to School " pitchFamily="2" charset="0"/>
              </a:rPr>
              <a:t>bunny, warm bunny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i="1" dirty="0">
                <a:latin typeface="Back to School " pitchFamily="2" charset="0"/>
              </a:rPr>
              <a:t>   Floppy ears up top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i="1" dirty="0">
                <a:latin typeface="Back to School " pitchFamily="2" charset="0"/>
              </a:rPr>
              <a:t>   Happy bunny, sleepy bunny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i="1" dirty="0">
                <a:latin typeface="Back to School " pitchFamily="2" charset="0"/>
              </a:rPr>
              <a:t>   Hop, hop, hop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i="1" dirty="0">
                <a:latin typeface="Back to School " pitchFamily="2" charset="0"/>
              </a:rPr>
              <a:t>   Hard turtle, wet turtle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i="1" dirty="0">
                <a:latin typeface="Back to School " pitchFamily="2" charset="0"/>
              </a:rPr>
              <a:t>   Where did your head go?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i="1" dirty="0">
                <a:latin typeface="Back to School " pitchFamily="2" charset="0"/>
              </a:rPr>
              <a:t>   Happy turtle, sleepy turtle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i="1" dirty="0">
                <a:latin typeface="Back to School " pitchFamily="2" charset="0"/>
              </a:rPr>
              <a:t>   Slow, slow, slow</a:t>
            </a:r>
            <a:r>
              <a:rPr lang="en-GB" i="1" dirty="0" smtClean="0">
                <a:latin typeface="Back to School " pitchFamily="2" charset="0"/>
              </a:rPr>
              <a:t>…</a:t>
            </a:r>
          </a:p>
          <a:p>
            <a:pPr algn="ctr"/>
            <a:r>
              <a:rPr lang="en-GB" dirty="0" smtClean="0">
                <a:hlinkClick r:id="rId4"/>
              </a:rPr>
              <a:t>https://www.youtube.com/watch?v=szDIgwsiJm4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1953161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There was a crazy moose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6" descr="Image result for crazy mo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0"/>
            <a:ext cx="1981200" cy="1981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3441680"/>
            <a:ext cx="723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>
                <a:latin typeface="Back to School " pitchFamily="2" charset="0"/>
              </a:rPr>
              <a:t>There was </a:t>
            </a:r>
            <a:r>
              <a:rPr lang="en-GB" i="1" dirty="0" smtClean="0">
                <a:latin typeface="Back to School " pitchFamily="2" charset="0"/>
              </a:rPr>
              <a:t>a </a:t>
            </a:r>
            <a:r>
              <a:rPr lang="en-GB" i="1" dirty="0" smtClean="0">
                <a:latin typeface="Back to School " pitchFamily="2" charset="0"/>
              </a:rPr>
              <a:t>moose, there was a </a:t>
            </a:r>
            <a:r>
              <a:rPr lang="en-GB" i="1" dirty="0" smtClean="0">
                <a:latin typeface="Back to School " pitchFamily="2" charset="0"/>
              </a:rPr>
              <a:t>moose</a:t>
            </a:r>
            <a:r>
              <a:rPr lang="en-GB" i="1" dirty="0" smtClean="0">
                <a:latin typeface="Back to School " pitchFamily="2" charset="0"/>
              </a:rPr>
              <a:t>,</a:t>
            </a:r>
          </a:p>
          <a:p>
            <a:pPr algn="ctr"/>
            <a:r>
              <a:rPr lang="en-GB" i="1" dirty="0" smtClean="0">
                <a:latin typeface="Back to School " pitchFamily="2" charset="0"/>
              </a:rPr>
              <a:t>And he drank a lot of juice, and he drank a lot of juice. </a:t>
            </a:r>
          </a:p>
          <a:p>
            <a:pPr algn="ctr"/>
            <a:r>
              <a:rPr lang="en-GB" i="1" dirty="0" smtClean="0">
                <a:latin typeface="Back to School " pitchFamily="2" charset="0"/>
              </a:rPr>
              <a:t>There was </a:t>
            </a:r>
            <a:r>
              <a:rPr lang="en-GB" i="1" dirty="0" smtClean="0">
                <a:latin typeface="Back to School " pitchFamily="2" charset="0"/>
              </a:rPr>
              <a:t>a </a:t>
            </a:r>
            <a:r>
              <a:rPr lang="en-GB" i="1" dirty="0" smtClean="0">
                <a:latin typeface="Back to School " pitchFamily="2" charset="0"/>
              </a:rPr>
              <a:t>moose, there was a </a:t>
            </a:r>
            <a:r>
              <a:rPr lang="en-GB" i="1" dirty="0" smtClean="0">
                <a:latin typeface="Back to School " pitchFamily="2" charset="0"/>
              </a:rPr>
              <a:t>moose</a:t>
            </a:r>
            <a:r>
              <a:rPr lang="en-GB" i="1" dirty="0" smtClean="0">
                <a:latin typeface="Back to School " pitchFamily="2" charset="0"/>
              </a:rPr>
              <a:t>,</a:t>
            </a:r>
          </a:p>
          <a:p>
            <a:pPr algn="ctr"/>
            <a:r>
              <a:rPr lang="en-GB" i="1" dirty="0" smtClean="0">
                <a:latin typeface="Back to School " pitchFamily="2" charset="0"/>
              </a:rPr>
              <a:t>And he drank a lot of juice, and he drank a lot of juice.</a:t>
            </a:r>
          </a:p>
          <a:p>
            <a:pPr algn="ctr"/>
            <a:endParaRPr lang="en-GB" i="1" dirty="0">
              <a:latin typeface="Back to School " pitchFamily="2" charset="0"/>
            </a:endParaRPr>
          </a:p>
          <a:p>
            <a:pPr algn="ctr"/>
            <a:r>
              <a:rPr lang="en-GB" i="1" dirty="0" smtClean="0">
                <a:latin typeface="Back to School " pitchFamily="2" charset="0"/>
              </a:rPr>
              <a:t>Singing way o way o, singing way o way o,</a:t>
            </a:r>
          </a:p>
          <a:p>
            <a:pPr algn="ctr"/>
            <a:r>
              <a:rPr lang="en-GB" i="1" dirty="0" smtClean="0">
                <a:latin typeface="Back to School " pitchFamily="2" charset="0"/>
              </a:rPr>
              <a:t>Way o, way o, way o, way o</a:t>
            </a:r>
          </a:p>
          <a:p>
            <a:pPr algn="ctr"/>
            <a:r>
              <a:rPr lang="en-GB" i="1" dirty="0" smtClean="0">
                <a:latin typeface="Back to School " pitchFamily="2" charset="0"/>
              </a:rPr>
              <a:t>Singing way o way o, singing way o way o,</a:t>
            </a:r>
          </a:p>
          <a:p>
            <a:pPr algn="ctr"/>
            <a:r>
              <a:rPr lang="en-GB" i="1" dirty="0" smtClean="0">
                <a:latin typeface="Back to School " pitchFamily="2" charset="0"/>
              </a:rPr>
              <a:t>Way o, way o, way o, way </a:t>
            </a:r>
            <a:r>
              <a:rPr lang="en-GB" i="1" dirty="0" smtClean="0">
                <a:latin typeface="Back to School " pitchFamily="2" charset="0"/>
              </a:rPr>
              <a:t>o</a:t>
            </a:r>
          </a:p>
          <a:p>
            <a:pPr algn="ctr"/>
            <a:endParaRPr lang="en-GB" i="1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https://www.youtube.com/watch?v=oHmzOMVBcgU</a:t>
            </a:r>
            <a:endParaRPr lang="en-GB" i="1" dirty="0" smtClean="0">
              <a:latin typeface="Back to School " pitchFamily="2" charset="0"/>
            </a:endParaRPr>
          </a:p>
          <a:p>
            <a:pPr algn="ctr"/>
            <a:endParaRPr lang="en-US" i="1" dirty="0" smtClean="0">
              <a:latin typeface="Back to School " pitchFamily="2" charset="0"/>
            </a:endParaRPr>
          </a:p>
          <a:p>
            <a:pPr algn="ctr"/>
            <a:endParaRPr lang="en-GB" i="1" dirty="0">
              <a:latin typeface="Back to School " pitchFamily="2" charset="0"/>
            </a:endParaRPr>
          </a:p>
          <a:p>
            <a:pPr algn="ctr"/>
            <a:r>
              <a:rPr lang="en-GB" i="1" dirty="0" smtClean="0">
                <a:latin typeface="Back to School " pitchFamily="2" charset="0"/>
              </a:rPr>
              <a:t>…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9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1752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Back to School " pitchFamily="2" charset="0"/>
              </a:rPr>
              <a:t>Skidamarink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8" descr="Image result for 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0"/>
            <a:ext cx="2362200" cy="1981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23622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latin typeface="Back to School " pitchFamily="2" charset="0"/>
              </a:rPr>
              <a:t>Skidamarink</a:t>
            </a:r>
            <a:r>
              <a:rPr lang="en-GB" dirty="0">
                <a:latin typeface="Back to School " pitchFamily="2" charset="0"/>
              </a:rPr>
              <a:t> a dink a dink,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 err="1">
                <a:latin typeface="Back to School " pitchFamily="2" charset="0"/>
              </a:rPr>
              <a:t>Skidamarink</a:t>
            </a:r>
            <a:r>
              <a:rPr lang="en-GB" dirty="0">
                <a:latin typeface="Back to School " pitchFamily="2" charset="0"/>
              </a:rPr>
              <a:t> a doo,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I love you.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 err="1">
                <a:latin typeface="Back to School " pitchFamily="2" charset="0"/>
              </a:rPr>
              <a:t>Skidamarink</a:t>
            </a:r>
            <a:r>
              <a:rPr lang="en-GB" dirty="0">
                <a:latin typeface="Back to School " pitchFamily="2" charset="0"/>
              </a:rPr>
              <a:t> a dink a dink,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 err="1">
                <a:latin typeface="Back to School " pitchFamily="2" charset="0"/>
              </a:rPr>
              <a:t>Skidamarink</a:t>
            </a:r>
            <a:r>
              <a:rPr lang="en-GB" dirty="0">
                <a:latin typeface="Back to School " pitchFamily="2" charset="0"/>
              </a:rPr>
              <a:t> a doo,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I love you.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I love you in the morning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And in the afternoon,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I love you in the evening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And underneath the moon;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Oh, </a:t>
            </a:r>
            <a:r>
              <a:rPr lang="en-GB" dirty="0" err="1">
                <a:latin typeface="Back to School " pitchFamily="2" charset="0"/>
              </a:rPr>
              <a:t>Skidamarink</a:t>
            </a:r>
            <a:r>
              <a:rPr lang="en-GB" dirty="0">
                <a:latin typeface="Back to School " pitchFamily="2" charset="0"/>
              </a:rPr>
              <a:t> a dink a dink,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 err="1">
                <a:latin typeface="Back to School " pitchFamily="2" charset="0"/>
              </a:rPr>
              <a:t>Skidamarink</a:t>
            </a:r>
            <a:r>
              <a:rPr lang="en-GB" dirty="0">
                <a:latin typeface="Back to School " pitchFamily="2" charset="0"/>
              </a:rPr>
              <a:t> a doo,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I love you</a:t>
            </a:r>
            <a:r>
              <a:rPr lang="en-GB" dirty="0" smtClean="0">
                <a:latin typeface="Back to School " pitchFamily="2" charset="0"/>
              </a:rPr>
              <a:t>!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https://www.youtube.com/watch?v=ug1pI-Ephns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9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2209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A ram </a:t>
            </a:r>
            <a:r>
              <a:rPr lang="en-US" sz="4000" dirty="0" err="1" smtClean="0">
                <a:latin typeface="Back to School " pitchFamily="2" charset="0"/>
              </a:rPr>
              <a:t>sam</a:t>
            </a:r>
            <a:r>
              <a:rPr lang="en-US" sz="4000" dirty="0" smtClean="0">
                <a:latin typeface="Back to School " pitchFamily="2" charset="0"/>
              </a:rPr>
              <a:t> </a:t>
            </a:r>
            <a:r>
              <a:rPr lang="en-US" sz="4000" dirty="0" err="1" smtClean="0">
                <a:latin typeface="Back to School " pitchFamily="2" charset="0"/>
              </a:rPr>
              <a:t>sam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2" descr="Image result for a ram sam s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04800"/>
            <a:ext cx="3124200" cy="17573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3352800"/>
            <a:ext cx="5105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ack to School " pitchFamily="2" charset="0"/>
              </a:rPr>
              <a:t>A ram </a:t>
            </a:r>
            <a:r>
              <a:rPr lang="en-GB" dirty="0" err="1">
                <a:latin typeface="Back to School " pitchFamily="2" charset="0"/>
              </a:rPr>
              <a:t>sam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sam</a:t>
            </a:r>
            <a:r>
              <a:rPr lang="en-GB" dirty="0">
                <a:latin typeface="Back to School " pitchFamily="2" charset="0"/>
              </a:rPr>
              <a:t>, a ram </a:t>
            </a:r>
            <a:r>
              <a:rPr lang="en-GB" dirty="0" err="1">
                <a:latin typeface="Back to School " pitchFamily="2" charset="0"/>
              </a:rPr>
              <a:t>sam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sam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ram </a:t>
            </a:r>
            <a:r>
              <a:rPr lang="en-GB" dirty="0" err="1">
                <a:latin typeface="Back to School " pitchFamily="2" charset="0"/>
              </a:rPr>
              <a:t>sam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sam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 ram </a:t>
            </a:r>
            <a:r>
              <a:rPr lang="en-GB" dirty="0" err="1">
                <a:latin typeface="Back to School " pitchFamily="2" charset="0"/>
              </a:rPr>
              <a:t>sam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sam</a:t>
            </a:r>
            <a:r>
              <a:rPr lang="en-GB" dirty="0">
                <a:latin typeface="Back to School " pitchFamily="2" charset="0"/>
              </a:rPr>
              <a:t>, a ram </a:t>
            </a:r>
            <a:r>
              <a:rPr lang="en-GB" dirty="0" err="1">
                <a:latin typeface="Back to School " pitchFamily="2" charset="0"/>
              </a:rPr>
              <a:t>sam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sam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ram </a:t>
            </a:r>
            <a:r>
              <a:rPr lang="en-GB" dirty="0" err="1">
                <a:latin typeface="Back to School " pitchFamily="2" charset="0"/>
              </a:rPr>
              <a:t>sam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sam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 </a:t>
            </a:r>
            <a:r>
              <a:rPr lang="en-GB" dirty="0" err="1">
                <a:latin typeface="Back to School " pitchFamily="2" charset="0"/>
              </a:rPr>
              <a:t>rafi</a:t>
            </a:r>
            <a:r>
              <a:rPr lang="en-GB" dirty="0">
                <a:latin typeface="Back to School " pitchFamily="2" charset="0"/>
              </a:rPr>
              <a:t>, a </a:t>
            </a:r>
            <a:r>
              <a:rPr lang="en-GB" dirty="0" err="1">
                <a:latin typeface="Back to School " pitchFamily="2" charset="0"/>
              </a:rPr>
              <a:t>rafi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ram </a:t>
            </a:r>
            <a:r>
              <a:rPr lang="en-GB" dirty="0" err="1">
                <a:latin typeface="Back to School " pitchFamily="2" charset="0"/>
              </a:rPr>
              <a:t>sam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sam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A </a:t>
            </a:r>
            <a:r>
              <a:rPr lang="en-GB" dirty="0" err="1">
                <a:latin typeface="Back to School " pitchFamily="2" charset="0"/>
              </a:rPr>
              <a:t>ralfi</a:t>
            </a:r>
            <a:r>
              <a:rPr lang="en-GB" dirty="0">
                <a:latin typeface="Back to School " pitchFamily="2" charset="0"/>
              </a:rPr>
              <a:t>, a </a:t>
            </a:r>
            <a:r>
              <a:rPr lang="en-GB" dirty="0" err="1">
                <a:latin typeface="Back to School " pitchFamily="2" charset="0"/>
              </a:rPr>
              <a:t>ralfi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guli</a:t>
            </a:r>
            <a:r>
              <a:rPr lang="en-GB" dirty="0">
                <a:latin typeface="Back to School " pitchFamily="2" charset="0"/>
              </a:rPr>
              <a:t> ram </a:t>
            </a:r>
            <a:r>
              <a:rPr lang="en-GB" dirty="0" err="1">
                <a:latin typeface="Back to School " pitchFamily="2" charset="0"/>
              </a:rPr>
              <a:t>sam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 smtClean="0">
                <a:latin typeface="Back to School " pitchFamily="2" charset="0"/>
              </a:rPr>
              <a:t>sam</a:t>
            </a:r>
            <a:endParaRPr lang="en-GB" dirty="0" smtClean="0">
              <a:latin typeface="Back to School " pitchFamily="2" charset="0"/>
            </a:endParaRP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https://www.youtube.com/watch?v=zBttxAMxaXE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pic>
        <p:nvPicPr>
          <p:cNvPr id="3" name="Picture 4" descr="Image result for ten in the b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8600"/>
            <a:ext cx="3124200" cy="17573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2362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Ten in the bed</a:t>
            </a:r>
            <a:endParaRPr lang="en-GB" sz="4000" dirty="0">
              <a:latin typeface="Back to School 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1242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ack to School " pitchFamily="2" charset="0"/>
              </a:rPr>
              <a:t>There were ten in the bed and the little one said “roll over, roll over”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So they all rolled over and one fell out.</a:t>
            </a:r>
          </a:p>
          <a:p>
            <a:pPr algn="ctr"/>
            <a:endParaRPr lang="en-US" sz="1600" dirty="0" smtClean="0">
              <a:latin typeface="Back to School " pitchFamily="2" charset="0"/>
            </a:endParaRPr>
          </a:p>
          <a:p>
            <a:pPr algn="ctr"/>
            <a:r>
              <a:rPr lang="en-US" sz="1600" dirty="0" smtClean="0">
                <a:latin typeface="Back to School " pitchFamily="2" charset="0"/>
              </a:rPr>
              <a:t>Repeat with: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Nine.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Eight.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Seven.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Six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Five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Four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Three 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Two</a:t>
            </a:r>
          </a:p>
          <a:p>
            <a:pPr algn="ctr"/>
            <a:r>
              <a:rPr lang="en-US" sz="1600" dirty="0" smtClean="0">
                <a:latin typeface="Back to School " pitchFamily="2" charset="0"/>
              </a:rPr>
              <a:t>One</a:t>
            </a:r>
            <a:r>
              <a:rPr lang="en-US" sz="1600" dirty="0" smtClean="0">
                <a:latin typeface="Back to School " pitchFamily="2" charset="0"/>
              </a:rPr>
              <a:t>.</a:t>
            </a:r>
          </a:p>
          <a:p>
            <a:pPr algn="ctr"/>
            <a:r>
              <a:rPr lang="en-GB" sz="1600" dirty="0" smtClean="0">
                <a:hlinkClick r:id="rId4"/>
              </a:rPr>
              <a:t>https://www.youtube.com/watch?v=d7gL8TrMUks</a:t>
            </a:r>
            <a:r>
              <a:rPr lang="en-US" sz="1600" dirty="0" smtClean="0">
                <a:latin typeface="Back to School " pitchFamily="2" charset="0"/>
              </a:rPr>
              <a:t> </a:t>
            </a:r>
            <a:endParaRPr lang="en-GB" sz="1600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1905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Popcorn song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4" descr="Image result for popco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1" y="228600"/>
            <a:ext cx="2971800" cy="16716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2438400"/>
            <a:ext cx="8458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ack to School " pitchFamily="2" charset="0"/>
              </a:rPr>
              <a:t>First you poor in the oil (pour in the oil)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Sprinkle in the popcorn (sprinkle in the popcorn)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Cover up the pan (cover up the pan)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Turn up the heat (turn up the heat)</a:t>
            </a:r>
          </a:p>
          <a:p>
            <a:pPr algn="ctr"/>
            <a:r>
              <a:rPr lang="en-GB" dirty="0">
                <a:latin typeface="Back to School " pitchFamily="2" charset="0"/>
              </a:rPr>
              <a:t>(Together, while rubbing hands together):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Sizzle, sizzle, sizzle, sizzle,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Sizzle, sizzle, sizzle, sizzle,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Sizzle, sizzle, sizzle, sizzle, POP!</a:t>
            </a:r>
          </a:p>
          <a:p>
            <a:pPr algn="ctr"/>
            <a:r>
              <a:rPr lang="en-GB" dirty="0">
                <a:latin typeface="Back to School " pitchFamily="2" charset="0"/>
              </a:rPr>
              <a:t>(Students in the middle who were crouching stand up and start jumping around the circle while everyone else sings):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The popcorn’s in the popper, let it pop </a:t>
            </a:r>
            <a:r>
              <a:rPr lang="en-GB" dirty="0" err="1">
                <a:latin typeface="Back to School " pitchFamily="2" charset="0"/>
              </a:rPr>
              <a:t>pop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pop</a:t>
            </a:r>
            <a:r>
              <a:rPr lang="en-GB" dirty="0">
                <a:latin typeface="Back to School " pitchFamily="2" charset="0"/>
              </a:rPr>
              <a:t/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The popcorn’s in the popper, let it pop </a:t>
            </a:r>
            <a:r>
              <a:rPr lang="en-GB" dirty="0" err="1">
                <a:latin typeface="Back to School " pitchFamily="2" charset="0"/>
              </a:rPr>
              <a:t>pop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err="1">
                <a:latin typeface="Back to School " pitchFamily="2" charset="0"/>
              </a:rPr>
              <a:t>pop</a:t>
            </a:r>
            <a:r>
              <a:rPr lang="en-GB" dirty="0">
                <a:latin typeface="Back to School " pitchFamily="2" charset="0"/>
              </a:rPr>
              <a:t> (repeat)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Pop, pop, pop, pop,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Now it’s time to STOP (everyone freezes</a:t>
            </a:r>
            <a:r>
              <a:rPr lang="en-GB" dirty="0" smtClean="0">
                <a:latin typeface="Back to School " pitchFamily="2" charset="0"/>
              </a:rPr>
              <a:t>).</a:t>
            </a:r>
          </a:p>
          <a:p>
            <a:pPr algn="ctr"/>
            <a:r>
              <a:rPr lang="en-GB" dirty="0" smtClean="0">
                <a:hlinkClick r:id="rId4"/>
              </a:rPr>
              <a:t>https://www.youtube.com/watch?v=Koi-EDhYixA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257961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One, two buckle my shoe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4" descr="Image result for one two buckle my sh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04800"/>
            <a:ext cx="3522133" cy="1981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3581400"/>
            <a:ext cx="8534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ack to School " pitchFamily="2" charset="0"/>
              </a:rPr>
              <a:t>One, </a:t>
            </a:r>
            <a:r>
              <a:rPr lang="en-GB" dirty="0" smtClean="0">
                <a:latin typeface="Back to School " pitchFamily="2" charset="0"/>
              </a:rPr>
              <a:t>two,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smtClean="0">
                <a:latin typeface="Back to School " pitchFamily="2" charset="0"/>
              </a:rPr>
              <a:t>Buckle </a:t>
            </a:r>
            <a:r>
              <a:rPr lang="en-GB" dirty="0">
                <a:latin typeface="Back to School " pitchFamily="2" charset="0"/>
              </a:rPr>
              <a:t>my shoe;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Three, </a:t>
            </a:r>
            <a:r>
              <a:rPr lang="en-GB" dirty="0" smtClean="0">
                <a:latin typeface="Back to School " pitchFamily="2" charset="0"/>
              </a:rPr>
              <a:t>four,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smtClean="0">
                <a:latin typeface="Back to School " pitchFamily="2" charset="0"/>
              </a:rPr>
              <a:t>Knock </a:t>
            </a:r>
            <a:r>
              <a:rPr lang="en-GB" dirty="0">
                <a:latin typeface="Back to School " pitchFamily="2" charset="0"/>
              </a:rPr>
              <a:t>at the door;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Five, </a:t>
            </a:r>
            <a:r>
              <a:rPr lang="en-GB" dirty="0" smtClean="0">
                <a:latin typeface="Back to School " pitchFamily="2" charset="0"/>
              </a:rPr>
              <a:t>six,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smtClean="0">
                <a:latin typeface="Back to School " pitchFamily="2" charset="0"/>
              </a:rPr>
              <a:t>Pick </a:t>
            </a:r>
            <a:r>
              <a:rPr lang="en-GB" dirty="0">
                <a:latin typeface="Back to School " pitchFamily="2" charset="0"/>
              </a:rPr>
              <a:t>up sticks;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Seven, </a:t>
            </a:r>
            <a:r>
              <a:rPr lang="en-GB" dirty="0" smtClean="0">
                <a:latin typeface="Back to School " pitchFamily="2" charset="0"/>
              </a:rPr>
              <a:t>eight,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smtClean="0">
                <a:latin typeface="Back to School " pitchFamily="2" charset="0"/>
              </a:rPr>
              <a:t>Lay </a:t>
            </a:r>
            <a:r>
              <a:rPr lang="en-GB" dirty="0">
                <a:latin typeface="Back to School " pitchFamily="2" charset="0"/>
              </a:rPr>
              <a:t>them straight: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Nine, </a:t>
            </a:r>
            <a:r>
              <a:rPr lang="en-GB" dirty="0" smtClean="0">
                <a:latin typeface="Back to School " pitchFamily="2" charset="0"/>
              </a:rPr>
              <a:t>ten,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smtClean="0">
                <a:latin typeface="Back to School " pitchFamily="2" charset="0"/>
              </a:rPr>
              <a:t>A </a:t>
            </a:r>
            <a:r>
              <a:rPr lang="en-GB" dirty="0">
                <a:latin typeface="Back to School " pitchFamily="2" charset="0"/>
              </a:rPr>
              <a:t>big fat hen;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Eleven, </a:t>
            </a:r>
            <a:r>
              <a:rPr lang="en-GB" dirty="0" smtClean="0">
                <a:latin typeface="Back to School " pitchFamily="2" charset="0"/>
              </a:rPr>
              <a:t>twelve,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smtClean="0">
                <a:latin typeface="Back to School " pitchFamily="2" charset="0"/>
              </a:rPr>
              <a:t>Dig </a:t>
            </a:r>
            <a:r>
              <a:rPr lang="en-GB" dirty="0">
                <a:latin typeface="Back to School " pitchFamily="2" charset="0"/>
              </a:rPr>
              <a:t>and delve;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Thirteen, </a:t>
            </a:r>
            <a:r>
              <a:rPr lang="en-GB" dirty="0" smtClean="0">
                <a:latin typeface="Back to School " pitchFamily="2" charset="0"/>
              </a:rPr>
              <a:t>fourteen,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smtClean="0">
                <a:latin typeface="Back to School " pitchFamily="2" charset="0"/>
              </a:rPr>
              <a:t>Maids </a:t>
            </a:r>
            <a:r>
              <a:rPr lang="en-GB" dirty="0">
                <a:latin typeface="Back to School " pitchFamily="2" charset="0"/>
              </a:rPr>
              <a:t>a-courting;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Fifteen, </a:t>
            </a:r>
            <a:r>
              <a:rPr lang="en-GB" dirty="0" smtClean="0">
                <a:latin typeface="Back to School " pitchFamily="2" charset="0"/>
              </a:rPr>
              <a:t>sixteen,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smtClean="0">
                <a:latin typeface="Back to School " pitchFamily="2" charset="0"/>
              </a:rPr>
              <a:t>Maids </a:t>
            </a:r>
            <a:r>
              <a:rPr lang="en-GB" dirty="0">
                <a:latin typeface="Back to School " pitchFamily="2" charset="0"/>
              </a:rPr>
              <a:t>in the kitchen;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Seventeen, </a:t>
            </a:r>
            <a:r>
              <a:rPr lang="en-GB" dirty="0" smtClean="0">
                <a:latin typeface="Back to School " pitchFamily="2" charset="0"/>
              </a:rPr>
              <a:t>eighteen,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smtClean="0">
                <a:latin typeface="Back to School " pitchFamily="2" charset="0"/>
              </a:rPr>
              <a:t>Maids </a:t>
            </a:r>
            <a:r>
              <a:rPr lang="en-GB" dirty="0">
                <a:latin typeface="Back to School " pitchFamily="2" charset="0"/>
              </a:rPr>
              <a:t>a-waiting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Nineteen, </a:t>
            </a:r>
            <a:r>
              <a:rPr lang="en-GB" dirty="0" smtClean="0">
                <a:latin typeface="Back to School " pitchFamily="2" charset="0"/>
              </a:rPr>
              <a:t>twenty,</a:t>
            </a:r>
            <a:r>
              <a:rPr lang="en-GB" dirty="0">
                <a:latin typeface="Back to School " pitchFamily="2" charset="0"/>
              </a:rPr>
              <a:t> </a:t>
            </a:r>
            <a:r>
              <a:rPr lang="en-GB" dirty="0" smtClean="0">
                <a:latin typeface="Back to School " pitchFamily="2" charset="0"/>
              </a:rPr>
              <a:t>My </a:t>
            </a:r>
            <a:r>
              <a:rPr lang="en-GB" dirty="0">
                <a:latin typeface="Back to School " pitchFamily="2" charset="0"/>
              </a:rPr>
              <a:t>plate’s </a:t>
            </a:r>
            <a:r>
              <a:rPr lang="en-GB" dirty="0" smtClean="0">
                <a:latin typeface="Back to School " pitchFamily="2" charset="0"/>
              </a:rPr>
              <a:t>empty</a:t>
            </a:r>
          </a:p>
          <a:p>
            <a:pPr algn="ctr"/>
            <a:r>
              <a:rPr lang="en-GB" dirty="0" smtClean="0">
                <a:hlinkClick r:id="rId4"/>
              </a:rPr>
              <a:t>https://www.youtube.com/watch?v=Otf4_UEvnQ8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2057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This old man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2" descr="Image result for this old 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8600"/>
            <a:ext cx="1600200" cy="195544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66700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Back to School " pitchFamily="2" charset="0"/>
              </a:rPr>
              <a:t>This old man, he played </a:t>
            </a:r>
            <a:r>
              <a:rPr lang="en-GB" dirty="0" smtClean="0">
                <a:latin typeface="Back to School " pitchFamily="2" charset="0"/>
              </a:rPr>
              <a:t>one, He </a:t>
            </a:r>
            <a:r>
              <a:rPr lang="en-GB" dirty="0">
                <a:latin typeface="Back to School " pitchFamily="2" charset="0"/>
              </a:rPr>
              <a:t>played knick-knack on my thumb;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Knick-knack </a:t>
            </a:r>
            <a:r>
              <a:rPr lang="en-GB" dirty="0" err="1" smtClean="0">
                <a:latin typeface="Back to School " pitchFamily="2" charset="0"/>
              </a:rPr>
              <a:t>paddywhack</a:t>
            </a:r>
            <a:r>
              <a:rPr lang="en-GB" dirty="0" smtClean="0">
                <a:latin typeface="Back to School " pitchFamily="2" charset="0"/>
              </a:rPr>
              <a:t>, Give </a:t>
            </a:r>
            <a:r>
              <a:rPr lang="en-GB" dirty="0">
                <a:latin typeface="Back to School " pitchFamily="2" charset="0"/>
              </a:rPr>
              <a:t>a dog a </a:t>
            </a:r>
            <a:r>
              <a:rPr lang="en-GB" dirty="0" smtClean="0">
                <a:latin typeface="Back to School " pitchFamily="2" charset="0"/>
              </a:rPr>
              <a:t>bone, This </a:t>
            </a:r>
            <a:r>
              <a:rPr lang="en-GB" dirty="0">
                <a:latin typeface="Back to School " pitchFamily="2" charset="0"/>
              </a:rPr>
              <a:t>old man came rolling home.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latin typeface="Back to School " pitchFamily="2" charset="0"/>
              </a:rPr>
              <a:t>This </a:t>
            </a:r>
            <a:r>
              <a:rPr lang="en-GB" dirty="0">
                <a:latin typeface="Back to School " pitchFamily="2" charset="0"/>
              </a:rPr>
              <a:t>old man, he played </a:t>
            </a:r>
            <a:r>
              <a:rPr lang="en-GB" dirty="0" smtClean="0">
                <a:latin typeface="Back to School " pitchFamily="2" charset="0"/>
              </a:rPr>
              <a:t>two, He </a:t>
            </a:r>
            <a:r>
              <a:rPr lang="en-GB" dirty="0">
                <a:latin typeface="Back to School " pitchFamily="2" charset="0"/>
              </a:rPr>
              <a:t>played knick-knack on my shoe;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Knick-knack </a:t>
            </a:r>
            <a:r>
              <a:rPr lang="en-GB" dirty="0" err="1" smtClean="0">
                <a:latin typeface="Back to School " pitchFamily="2" charset="0"/>
              </a:rPr>
              <a:t>paddywhack</a:t>
            </a:r>
            <a:r>
              <a:rPr lang="en-GB" dirty="0" smtClean="0">
                <a:latin typeface="Back to School " pitchFamily="2" charset="0"/>
              </a:rPr>
              <a:t>, Give </a:t>
            </a:r>
            <a:r>
              <a:rPr lang="en-GB" dirty="0">
                <a:latin typeface="Back to School " pitchFamily="2" charset="0"/>
              </a:rPr>
              <a:t>a dog a </a:t>
            </a:r>
            <a:r>
              <a:rPr lang="en-GB" dirty="0" smtClean="0">
                <a:latin typeface="Back to School " pitchFamily="2" charset="0"/>
              </a:rPr>
              <a:t>bone, This </a:t>
            </a:r>
            <a:r>
              <a:rPr lang="en-GB" dirty="0">
                <a:latin typeface="Back to School " pitchFamily="2" charset="0"/>
              </a:rPr>
              <a:t>old man came rolling home.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latin typeface="Back to School " pitchFamily="2" charset="0"/>
              </a:rPr>
              <a:t>This </a:t>
            </a:r>
            <a:r>
              <a:rPr lang="en-GB" dirty="0">
                <a:latin typeface="Back to School " pitchFamily="2" charset="0"/>
              </a:rPr>
              <a:t>old man, he played </a:t>
            </a:r>
            <a:r>
              <a:rPr lang="en-GB" dirty="0" smtClean="0">
                <a:latin typeface="Back to School " pitchFamily="2" charset="0"/>
              </a:rPr>
              <a:t>three, He </a:t>
            </a:r>
            <a:r>
              <a:rPr lang="en-GB" dirty="0">
                <a:latin typeface="Back to School " pitchFamily="2" charset="0"/>
              </a:rPr>
              <a:t>played knick-knack on my knee;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Knick-knack </a:t>
            </a:r>
            <a:r>
              <a:rPr lang="en-GB" dirty="0" err="1" smtClean="0">
                <a:latin typeface="Back to School " pitchFamily="2" charset="0"/>
              </a:rPr>
              <a:t>paddywhack</a:t>
            </a:r>
            <a:r>
              <a:rPr lang="en-GB" dirty="0" smtClean="0">
                <a:latin typeface="Back to School " pitchFamily="2" charset="0"/>
              </a:rPr>
              <a:t>, Give </a:t>
            </a:r>
            <a:r>
              <a:rPr lang="en-GB" dirty="0">
                <a:latin typeface="Back to School " pitchFamily="2" charset="0"/>
              </a:rPr>
              <a:t>a dog a </a:t>
            </a:r>
            <a:r>
              <a:rPr lang="en-GB" dirty="0" smtClean="0">
                <a:latin typeface="Back to School " pitchFamily="2" charset="0"/>
              </a:rPr>
              <a:t>bone, This </a:t>
            </a:r>
            <a:r>
              <a:rPr lang="en-GB" dirty="0">
                <a:latin typeface="Back to School " pitchFamily="2" charset="0"/>
              </a:rPr>
              <a:t>old man came rolling home.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latin typeface="Back to School " pitchFamily="2" charset="0"/>
              </a:rPr>
              <a:t>This </a:t>
            </a:r>
            <a:r>
              <a:rPr lang="en-GB" dirty="0">
                <a:latin typeface="Back to School " pitchFamily="2" charset="0"/>
              </a:rPr>
              <a:t>old man, he played </a:t>
            </a:r>
            <a:r>
              <a:rPr lang="en-GB" dirty="0" smtClean="0">
                <a:latin typeface="Back to School " pitchFamily="2" charset="0"/>
              </a:rPr>
              <a:t>four, He </a:t>
            </a:r>
            <a:r>
              <a:rPr lang="en-GB" dirty="0">
                <a:latin typeface="Back to School " pitchFamily="2" charset="0"/>
              </a:rPr>
              <a:t>played knick-knack on my door;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Knick-knack </a:t>
            </a:r>
            <a:r>
              <a:rPr lang="en-GB" dirty="0" err="1" smtClean="0">
                <a:latin typeface="Back to School " pitchFamily="2" charset="0"/>
              </a:rPr>
              <a:t>paddywhack</a:t>
            </a:r>
            <a:r>
              <a:rPr lang="en-GB" dirty="0" smtClean="0">
                <a:latin typeface="Back to School " pitchFamily="2" charset="0"/>
              </a:rPr>
              <a:t>, Give </a:t>
            </a:r>
            <a:r>
              <a:rPr lang="en-GB" dirty="0">
                <a:latin typeface="Back to School " pitchFamily="2" charset="0"/>
              </a:rPr>
              <a:t>a dog a </a:t>
            </a:r>
            <a:r>
              <a:rPr lang="en-GB" dirty="0" smtClean="0">
                <a:latin typeface="Back to School " pitchFamily="2" charset="0"/>
              </a:rPr>
              <a:t>bone, This </a:t>
            </a:r>
            <a:r>
              <a:rPr lang="en-GB" dirty="0">
                <a:latin typeface="Back to School " pitchFamily="2" charset="0"/>
              </a:rPr>
              <a:t>old man came rolling home.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latin typeface="Back to School " pitchFamily="2" charset="0"/>
              </a:rPr>
              <a:t>This </a:t>
            </a:r>
            <a:r>
              <a:rPr lang="en-GB" dirty="0">
                <a:latin typeface="Back to School " pitchFamily="2" charset="0"/>
              </a:rPr>
              <a:t>old man, he played </a:t>
            </a:r>
            <a:r>
              <a:rPr lang="en-GB" dirty="0" smtClean="0">
                <a:latin typeface="Back to School " pitchFamily="2" charset="0"/>
              </a:rPr>
              <a:t>five, He </a:t>
            </a:r>
            <a:r>
              <a:rPr lang="en-GB" dirty="0">
                <a:latin typeface="Back to School " pitchFamily="2" charset="0"/>
              </a:rPr>
              <a:t>played knick-knack on my hive;</a:t>
            </a:r>
            <a:br>
              <a:rPr lang="en-GB" dirty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Knick-knack </a:t>
            </a:r>
            <a:r>
              <a:rPr lang="en-GB" dirty="0" err="1" smtClean="0">
                <a:latin typeface="Back to School " pitchFamily="2" charset="0"/>
              </a:rPr>
              <a:t>paddywhack</a:t>
            </a:r>
            <a:r>
              <a:rPr lang="en-GB" dirty="0" smtClean="0">
                <a:latin typeface="Back to School " pitchFamily="2" charset="0"/>
              </a:rPr>
              <a:t>, Give </a:t>
            </a:r>
            <a:r>
              <a:rPr lang="en-GB" dirty="0">
                <a:latin typeface="Back to School " pitchFamily="2" charset="0"/>
              </a:rPr>
              <a:t>a dog a </a:t>
            </a:r>
            <a:r>
              <a:rPr lang="en-GB" dirty="0" smtClean="0">
                <a:latin typeface="Back to School " pitchFamily="2" charset="0"/>
              </a:rPr>
              <a:t>bone, This </a:t>
            </a:r>
            <a:r>
              <a:rPr lang="en-GB" dirty="0">
                <a:latin typeface="Back to School " pitchFamily="2" charset="0"/>
              </a:rPr>
              <a:t>old man came rolling </a:t>
            </a:r>
            <a:r>
              <a:rPr lang="en-GB" dirty="0" smtClean="0">
                <a:latin typeface="Back to School " pitchFamily="2" charset="0"/>
              </a:rPr>
              <a:t>home</a:t>
            </a:r>
          </a:p>
          <a:p>
            <a:pPr algn="ctr"/>
            <a:r>
              <a:rPr lang="en-GB" dirty="0" smtClean="0">
                <a:hlinkClick r:id="rId4"/>
              </a:rPr>
              <a:t>https://www.youtube.com/watch?v=Otf4_UEvnQ8</a:t>
            </a:r>
            <a:r>
              <a:rPr lang="en-GB" dirty="0" smtClean="0">
                <a:latin typeface="Back to School " pitchFamily="2" charset="0"/>
              </a:rPr>
              <a:t>.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9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4891" y="2057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Old Noah’s ark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4" descr="Image result for Noah's 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0291" y="228600"/>
            <a:ext cx="1828800" cy="1828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3276600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Back to School " pitchFamily="2" charset="0"/>
              </a:rPr>
              <a:t>The animals went in two by two, hurrah! hurrah!</a:t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 smtClean="0">
                <a:latin typeface="Back to School " pitchFamily="2" charset="0"/>
              </a:rPr>
              <a:t>The animals went in two by two, hurrah! hurrah!</a:t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 smtClean="0">
                <a:latin typeface="Back to School " pitchFamily="2" charset="0"/>
              </a:rPr>
              <a:t>The animals went in two by two, the elephant and the kangaroo</a:t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 smtClean="0">
                <a:latin typeface="Back to School " pitchFamily="2" charset="0"/>
              </a:rPr>
              <a:t>And they all went into the ark, for to get out of the rain</a:t>
            </a:r>
            <a:r>
              <a:rPr lang="en-GB" dirty="0" smtClean="0">
                <a:latin typeface="Back to School " pitchFamily="2" charset="0"/>
              </a:rPr>
              <a:t>.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https://www.youtube.com/watch?v=IuQjR2lsYl0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2133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Days of the week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6" name="Picture 10" descr="Image result for days of the we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"/>
            <a:ext cx="1676400" cy="191588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32004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Back to School " pitchFamily="2" charset="0"/>
              </a:rPr>
              <a:t>Days of the week (click, click)</a:t>
            </a:r>
          </a:p>
          <a:p>
            <a:pPr algn="ctr"/>
            <a:r>
              <a:rPr lang="en-US" dirty="0" smtClean="0">
                <a:latin typeface="Back to School " pitchFamily="2" charset="0"/>
              </a:rPr>
              <a:t>Days of the week (click, click)</a:t>
            </a:r>
          </a:p>
          <a:p>
            <a:pPr algn="ctr"/>
            <a:r>
              <a:rPr lang="en-US" dirty="0" smtClean="0">
                <a:latin typeface="Back to School " pitchFamily="2" charset="0"/>
              </a:rPr>
              <a:t>Days of the week, days of the week, days of the week (click, click).</a:t>
            </a:r>
          </a:p>
          <a:p>
            <a:pPr algn="ctr"/>
            <a:r>
              <a:rPr lang="en-US" dirty="0" smtClean="0">
                <a:latin typeface="Back to School " pitchFamily="2" charset="0"/>
              </a:rPr>
              <a:t>There’s Sunday and there’s Monday,</a:t>
            </a:r>
          </a:p>
          <a:p>
            <a:pPr algn="ctr"/>
            <a:r>
              <a:rPr lang="en-US" dirty="0" smtClean="0">
                <a:latin typeface="Back to School " pitchFamily="2" charset="0"/>
              </a:rPr>
              <a:t>There’s Tuesday and there’s Wednesday,</a:t>
            </a:r>
          </a:p>
          <a:p>
            <a:pPr algn="ctr"/>
            <a:r>
              <a:rPr lang="en-US" dirty="0" smtClean="0">
                <a:latin typeface="Back to School " pitchFamily="2" charset="0"/>
              </a:rPr>
              <a:t>There’s Thursday and there’s Friday</a:t>
            </a:r>
          </a:p>
          <a:p>
            <a:pPr algn="ctr"/>
            <a:r>
              <a:rPr lang="en-US" dirty="0" smtClean="0">
                <a:latin typeface="Back to School " pitchFamily="2" charset="0"/>
              </a:rPr>
              <a:t>And then there’s Saturday.</a:t>
            </a:r>
          </a:p>
          <a:p>
            <a:pPr algn="ctr"/>
            <a:r>
              <a:rPr lang="en-GB" dirty="0" smtClean="0">
                <a:latin typeface="Back to School " pitchFamily="2" charset="0"/>
              </a:rPr>
              <a:t>Days of the week (click, click)</a:t>
            </a:r>
          </a:p>
          <a:p>
            <a:pPr algn="ctr"/>
            <a:r>
              <a:rPr lang="en-US" dirty="0" smtClean="0">
                <a:latin typeface="Back to School " pitchFamily="2" charset="0"/>
              </a:rPr>
              <a:t>Days of the week (click, click)</a:t>
            </a:r>
          </a:p>
          <a:p>
            <a:pPr algn="ctr"/>
            <a:r>
              <a:rPr lang="en-US" dirty="0" smtClean="0">
                <a:latin typeface="Back to School " pitchFamily="2" charset="0"/>
              </a:rPr>
              <a:t>Days of the week, days of the week, days of the week (click, click</a:t>
            </a:r>
            <a:r>
              <a:rPr lang="en-US" dirty="0" smtClean="0">
                <a:latin typeface="Back to School " pitchFamily="2" charset="0"/>
              </a:rPr>
              <a:t>)</a:t>
            </a:r>
          </a:p>
          <a:p>
            <a:pPr algn="ctr"/>
            <a:endParaRPr lang="en-US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https://www.youtube.com/watch?v=HtQcnZ2JWsY</a:t>
            </a:r>
            <a:r>
              <a:rPr lang="en-US" dirty="0" smtClean="0">
                <a:latin typeface="Back to School " pitchFamily="2" charset="0"/>
              </a:rPr>
              <a:t>.</a:t>
            </a:r>
            <a:endParaRPr lang="en-US" dirty="0" smtClean="0">
              <a:latin typeface="Back to School " pitchFamily="2" charset="0"/>
            </a:endParaRPr>
          </a:p>
          <a:p>
            <a:pPr algn="ctr"/>
            <a:r>
              <a:rPr lang="en-US" dirty="0" smtClean="0">
                <a:latin typeface="Back to School " pitchFamily="2" charset="0"/>
              </a:rPr>
              <a:t> 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1676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There’s a spider</a:t>
            </a:r>
            <a:endParaRPr lang="en-GB" sz="4000" dirty="0">
              <a:latin typeface="Back to School " pitchFamily="2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828800" y="2426017"/>
            <a:ext cx="561961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434343"/>
                </a:solidFill>
                <a:effectLst/>
                <a:latin typeface="Back to School " pitchFamily="2" charset="0"/>
                <a:ea typeface="Times New Roman" pitchFamily="18" charset="0"/>
                <a:cs typeface="Tahoma" pitchFamily="34" charset="0"/>
              </a:rPr>
              <a:t>There’s a spider on the floor, on the floor,</a:t>
            </a:r>
            <a:b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434343"/>
                </a:solidFill>
                <a:effectLst/>
                <a:latin typeface="Back to School " pitchFamily="2" charset="0"/>
                <a:ea typeface="Times New Roman" pitchFamily="18" charset="0"/>
                <a:cs typeface="Tahoma" pitchFamily="34" charset="0"/>
              </a:rPr>
            </a:b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434343"/>
                </a:solidFill>
                <a:effectLst/>
                <a:latin typeface="Back to School " pitchFamily="2" charset="0"/>
                <a:ea typeface="Times New Roman" pitchFamily="18" charset="0"/>
                <a:cs typeface="Tahoma" pitchFamily="34" charset="0"/>
              </a:rPr>
              <a:t>There’s a spider on the floor, on the floor.</a:t>
            </a:r>
            <a:b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434343"/>
                </a:solidFill>
                <a:effectLst/>
                <a:latin typeface="Back to School " pitchFamily="2" charset="0"/>
                <a:ea typeface="Times New Roman" pitchFamily="18" charset="0"/>
                <a:cs typeface="Tahoma" pitchFamily="34" charset="0"/>
              </a:rPr>
            </a:b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434343"/>
                </a:solidFill>
                <a:effectLst/>
                <a:latin typeface="Back to School " pitchFamily="2" charset="0"/>
                <a:ea typeface="Times New Roman" pitchFamily="18" charset="0"/>
                <a:cs typeface="Tahoma" pitchFamily="34" charset="0"/>
              </a:rPr>
              <a:t>There’s a spider on the floor, tell me, are there any more?</a:t>
            </a:r>
            <a:b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434343"/>
                </a:solidFill>
                <a:effectLst/>
                <a:latin typeface="Back to School " pitchFamily="2" charset="0"/>
                <a:ea typeface="Times New Roman" pitchFamily="18" charset="0"/>
                <a:cs typeface="Tahoma" pitchFamily="34" charset="0"/>
              </a:rPr>
            </a:b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434343"/>
                </a:solidFill>
                <a:effectLst/>
                <a:latin typeface="Back to School " pitchFamily="2" charset="0"/>
                <a:ea typeface="Times New Roman" pitchFamily="18" charset="0"/>
                <a:cs typeface="Tahoma" pitchFamily="34" charset="0"/>
              </a:rPr>
              <a:t>There’s a spider on the floor, on the floor!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rgbClr val="434343"/>
              </a:solidFill>
              <a:latin typeface="Back to School " pitchFamily="2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434343"/>
                </a:solidFill>
                <a:effectLst/>
                <a:latin typeface="Back to School " pitchFamily="2" charset="0"/>
                <a:ea typeface="Times New Roman" pitchFamily="18" charset="0"/>
                <a:cs typeface="Tahoma" pitchFamily="34" charset="0"/>
              </a:rPr>
              <a:t>There’s a spider on my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434343"/>
                </a:solidFill>
                <a:effectLst/>
                <a:latin typeface="Back to School " pitchFamily="2" charset="0"/>
                <a:ea typeface="Times New Roman" pitchFamily="18" charset="0"/>
                <a:cs typeface="Tahoma" pitchFamily="34" charset="0"/>
              </a:rPr>
              <a:t> knee, on my knee,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 smtClean="0">
                <a:solidFill>
                  <a:srgbClr val="434343"/>
                </a:solidFill>
                <a:latin typeface="Back to School " pitchFamily="2" charset="0"/>
                <a:ea typeface="Times New Roman" pitchFamily="18" charset="0"/>
                <a:cs typeface="Tahoma" pitchFamily="34" charset="0"/>
              </a:rPr>
              <a:t>There’s a spider on my</a:t>
            </a:r>
            <a:r>
              <a:rPr lang="en-US" sz="1600" dirty="0" smtClean="0">
                <a:solidFill>
                  <a:srgbClr val="434343"/>
                </a:solidFill>
                <a:latin typeface="Back to School " pitchFamily="2" charset="0"/>
                <a:ea typeface="Times New Roman" pitchFamily="18" charset="0"/>
                <a:cs typeface="Tahoma" pitchFamily="34" charset="0"/>
              </a:rPr>
              <a:t> knee, on my knee,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434343"/>
                </a:solidFill>
                <a:effectLst/>
                <a:latin typeface="Back to School " pitchFamily="2" charset="0"/>
                <a:ea typeface="Times New Roman" pitchFamily="18" charset="0"/>
                <a:cs typeface="Tahoma" pitchFamily="34" charset="0"/>
              </a:rPr>
              <a:t>There’s a spider on my knee and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434343"/>
                </a:solidFill>
                <a:effectLst/>
                <a:latin typeface="Back to School " pitchFamily="2" charset="0"/>
                <a:ea typeface="Times New Roman" pitchFamily="18" charset="0"/>
                <a:cs typeface="Tahoma" pitchFamily="34" charset="0"/>
              </a:rPr>
              <a:t> it's very tickly.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 smtClean="0">
                <a:solidFill>
                  <a:srgbClr val="434343"/>
                </a:solidFill>
                <a:latin typeface="Back to School " pitchFamily="2" charset="0"/>
                <a:ea typeface="Times New Roman" pitchFamily="18" charset="0"/>
                <a:cs typeface="Tahoma" pitchFamily="34" charset="0"/>
              </a:rPr>
              <a:t>There’s a spider</a:t>
            </a:r>
            <a:r>
              <a:rPr lang="en-US" sz="1600" dirty="0" smtClean="0">
                <a:solidFill>
                  <a:srgbClr val="434343"/>
                </a:solidFill>
                <a:latin typeface="Back to School " pitchFamily="2" charset="0"/>
                <a:ea typeface="Times New Roman" pitchFamily="18" charset="0"/>
                <a:cs typeface="Tahoma" pitchFamily="34" charset="0"/>
              </a:rPr>
              <a:t> on my knee, on my knee.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434343"/>
              </a:solidFill>
              <a:effectLst/>
              <a:latin typeface="Back to School " pitchFamily="2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434343"/>
                </a:solidFill>
                <a:latin typeface="Back to School " pitchFamily="2" charset="0"/>
                <a:ea typeface="Times New Roman" pitchFamily="18" charset="0"/>
                <a:cs typeface="Tahoma" pitchFamily="34" charset="0"/>
              </a:rPr>
              <a:t>There’s a spider on my arm, on my arm,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434343"/>
                </a:solidFill>
                <a:effectLst/>
                <a:latin typeface="Back to School " pitchFamily="2" charset="0"/>
                <a:ea typeface="Times New Roman" pitchFamily="18" charset="0"/>
                <a:cs typeface="Tahoma" pitchFamily="34" charset="0"/>
              </a:rPr>
              <a:t>There’s a spider on my arm,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434343"/>
                </a:solidFill>
                <a:effectLst/>
                <a:latin typeface="Back to School " pitchFamily="2" charset="0"/>
                <a:ea typeface="Times New Roman" pitchFamily="18" charset="0"/>
                <a:cs typeface="Tahoma" pitchFamily="34" charset="0"/>
              </a:rPr>
              <a:t> on my arm.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 smtClean="0">
                <a:solidFill>
                  <a:srgbClr val="434343"/>
                </a:solidFill>
                <a:latin typeface="Back to School " pitchFamily="2" charset="0"/>
                <a:ea typeface="Times New Roman" pitchFamily="18" charset="0"/>
                <a:cs typeface="Tahoma" pitchFamily="34" charset="0"/>
              </a:rPr>
              <a:t>There’s a spider on my</a:t>
            </a:r>
            <a:r>
              <a:rPr lang="en-US" sz="1600" dirty="0" smtClean="0">
                <a:solidFill>
                  <a:srgbClr val="434343"/>
                </a:solidFill>
                <a:latin typeface="Back to School " pitchFamily="2" charset="0"/>
                <a:ea typeface="Times New Roman" pitchFamily="18" charset="0"/>
                <a:cs typeface="Tahoma" pitchFamily="34" charset="0"/>
              </a:rPr>
              <a:t> arm but it won’t do any harm.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434343"/>
                </a:solidFill>
                <a:effectLst/>
                <a:latin typeface="Back to School " pitchFamily="2" charset="0"/>
                <a:ea typeface="Times New Roman" pitchFamily="18" charset="0"/>
                <a:cs typeface="Tahoma" pitchFamily="34" charset="0"/>
              </a:rPr>
              <a:t>There’s a spider on my arm,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434343"/>
                </a:solidFill>
                <a:effectLst/>
                <a:latin typeface="Back to School " pitchFamily="2" charset="0"/>
                <a:ea typeface="Times New Roman" pitchFamily="18" charset="0"/>
                <a:cs typeface="Tahoma" pitchFamily="34" charset="0"/>
              </a:rPr>
              <a:t> on my arm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434343"/>
                </a:solidFill>
                <a:effectLst/>
                <a:latin typeface="Back to School " pitchFamily="2" charset="0"/>
                <a:ea typeface="Times New Roman" pitchFamily="18" charset="0"/>
                <a:cs typeface="Tahoma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aseline="0" dirty="0" smtClean="0">
              <a:solidFill>
                <a:srgbClr val="434343"/>
              </a:solidFill>
              <a:latin typeface="Back to School " pitchFamily="2" charset="0"/>
              <a:ea typeface="Times New Roman" pitchFamily="18" charset="0"/>
              <a:cs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hlinkClick r:id="rId3"/>
              </a:rPr>
              <a:t>https://www.youtube.com/watch?v=7kdT8dKTRQA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rgbClr val="434343"/>
              </a:solidFill>
              <a:effectLst/>
              <a:latin typeface="Back to School " pitchFamily="2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ck to School 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Picture 1" descr="http://media3.picsearch.com/is?w_ZJH--EmAfg4OfBbTcVfx0zjYAPwSOz5n5mx0phwKg&amp;height=3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04800"/>
            <a:ext cx="1263650" cy="1282700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essian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30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1905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ck to School " pitchFamily="2" charset="0"/>
              </a:rPr>
              <a:t>Little boy blue</a:t>
            </a:r>
            <a:endParaRPr lang="en-GB" sz="4000" dirty="0">
              <a:latin typeface="Back to School " pitchFamily="2" charset="0"/>
            </a:endParaRPr>
          </a:p>
        </p:txBody>
      </p:sp>
      <p:pic>
        <p:nvPicPr>
          <p:cNvPr id="4" name="Picture 2" descr="Image result for little boy blue nursery rhy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1695450" cy="167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30480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latin typeface="Back to School " pitchFamily="2" charset="0"/>
              </a:rPr>
              <a:t>Little Boy Blue come blow your horn,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The sheep’s in the meadow the cow’s in the corn.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But where’s the boy who looks after the sheep?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He’s under a haystack fast asleep.</a:t>
            </a:r>
            <a:r>
              <a:rPr lang="en-GB" dirty="0" smtClean="0">
                <a:latin typeface="Back to School " pitchFamily="2" charset="0"/>
              </a:rPr>
              <a:t/>
            </a:r>
            <a:br>
              <a:rPr lang="en-GB" dirty="0" smtClean="0">
                <a:latin typeface="Back to School " pitchFamily="2" charset="0"/>
              </a:rPr>
            </a:br>
            <a:r>
              <a:rPr lang="en-GB" dirty="0">
                <a:latin typeface="Back to School " pitchFamily="2" charset="0"/>
              </a:rPr>
              <a:t>Will you wake him? No, not I – for if I do, he’s sure to cry</a:t>
            </a:r>
            <a:r>
              <a:rPr lang="en-GB" dirty="0" smtClean="0">
                <a:latin typeface="Back to School " pitchFamily="2" charset="0"/>
              </a:rPr>
              <a:t>.</a:t>
            </a:r>
          </a:p>
          <a:p>
            <a:pPr algn="ctr"/>
            <a:endParaRPr lang="en-GB" dirty="0" smtClean="0">
              <a:latin typeface="Back to School " pitchFamily="2" charset="0"/>
            </a:endParaRPr>
          </a:p>
          <a:p>
            <a:pPr algn="ctr"/>
            <a:r>
              <a:rPr lang="en-GB" dirty="0" smtClean="0">
                <a:hlinkClick r:id="rId4"/>
              </a:rPr>
              <a:t>https://www.youtube.com/watch?v=PbvlzUjjLsI</a:t>
            </a:r>
            <a:endParaRPr lang="en-GB" dirty="0">
              <a:latin typeface="Back to School 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880</Words>
  <Application>Microsoft Office PowerPoint</Application>
  <PresentationFormat>On-screen Show (4:3)</PresentationFormat>
  <Paragraphs>234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21</cp:revision>
  <dcterms:created xsi:type="dcterms:W3CDTF">2019-05-25T12:01:49Z</dcterms:created>
  <dcterms:modified xsi:type="dcterms:W3CDTF">2020-04-21T19:11:00Z</dcterms:modified>
</cp:coreProperties>
</file>