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82" r:id="rId2"/>
    <p:sldId id="288" r:id="rId3"/>
    <p:sldId id="289" r:id="rId4"/>
    <p:sldId id="272" r:id="rId5"/>
    <p:sldId id="276" r:id="rId6"/>
    <p:sldId id="278" r:id="rId7"/>
    <p:sldId id="279" r:id="rId8"/>
    <p:sldId id="280" r:id="rId9"/>
    <p:sldId id="281" r:id="rId1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7" autoAdjust="0"/>
    <p:restoredTop sz="94660"/>
  </p:normalViewPr>
  <p:slideViewPr>
    <p:cSldViewPr snapToGrid="0" showGuides="1">
      <p:cViewPr varScale="1">
        <p:scale>
          <a:sx n="61" d="100"/>
          <a:sy n="61" d="100"/>
        </p:scale>
        <p:origin x="2400" y="5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8441A-4AFB-4CAD-98F4-AA044865F049}" type="datetimeFigureOut">
              <a:rPr lang="en-GB" smtClean="0"/>
              <a:t>06/01/2021</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34F58-C12B-4635-92C2-8B9A65984332}" type="slidenum">
              <a:rPr lang="en-GB" smtClean="0"/>
              <a:t>‹#›</a:t>
            </a:fld>
            <a:endParaRPr lang="en-GB"/>
          </a:p>
        </p:txBody>
      </p:sp>
    </p:spTree>
    <p:extLst>
      <p:ext uri="{BB962C8B-B14F-4D97-AF65-F5344CB8AC3E}">
        <p14:creationId xmlns:p14="http://schemas.microsoft.com/office/powerpoint/2010/main" val="2804792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B35AAD-748F-457E-B1D7-16AF122AEBA7}" type="datetime1">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127461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7FD609-AEF6-44A5-8F59-2342B661672D}" type="datetime1">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126214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340099-5A9F-48E3-8606-EF3F5A1A6A35}" type="datetime1">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14699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F99BD4-8648-4B3C-B1EC-38522438D01C}" type="datetime1">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4061842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69C4EB-EDE8-4B77-BDD5-E19F2D53D06C}" type="datetime1">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3096493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E98D11-B69F-4D7F-BD86-942D09D7D6CC}" type="datetime1">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709241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690F9F-98A9-4F95-993B-1631593CDD94}" type="datetime1">
              <a:rPr lang="en-GB" smtClean="0"/>
              <a:t>06/01/2021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3503658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42184C-51FB-4FD2-97C8-B3B106DFE312}" type="datetime1">
              <a:rPr lang="en-GB" smtClean="0"/>
              <a:t>06/01/2021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380306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ADE441-4B0E-4753-8BCD-F446077DE6CC}" type="datetime1">
              <a:rPr lang="en-GB" smtClean="0"/>
              <a:t>06/01/2021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1910596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53AF92F-0730-4645-A404-4BB22B4DE531}" type="datetime1">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1768496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F2837B6-68E0-445D-BF48-68F600ECEB37}" type="datetime1">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A2C19F-65CC-4392-B281-27E20D3DD0FB}" type="slidenum">
              <a:rPr lang="en-GB" smtClean="0"/>
              <a:t>‹#›</a:t>
            </a:fld>
            <a:endParaRPr lang="en-GB"/>
          </a:p>
        </p:txBody>
      </p:sp>
    </p:spTree>
    <p:extLst>
      <p:ext uri="{BB962C8B-B14F-4D97-AF65-F5344CB8AC3E}">
        <p14:creationId xmlns:p14="http://schemas.microsoft.com/office/powerpoint/2010/main" val="235045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2964AD9-B2B8-47A6-BA6B-97CC655FED9E}" type="datetime1">
              <a:rPr lang="en-GB" smtClean="0"/>
              <a:t>06/01/2021</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A2C19F-65CC-4392-B281-27E20D3DD0FB}" type="slidenum">
              <a:rPr lang="en-GB" smtClean="0"/>
              <a:t>‹#›</a:t>
            </a:fld>
            <a:endParaRPr lang="en-GB"/>
          </a:p>
        </p:txBody>
      </p:sp>
    </p:spTree>
    <p:extLst>
      <p:ext uri="{BB962C8B-B14F-4D97-AF65-F5344CB8AC3E}">
        <p14:creationId xmlns:p14="http://schemas.microsoft.com/office/powerpoint/2010/main" val="24339429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14" name="Group 13">
            <a:extLst>
              <a:ext uri="{FF2B5EF4-FFF2-40B4-BE49-F238E27FC236}">
                <a16:creationId xmlns:a16="http://schemas.microsoft.com/office/drawing/2014/main" id="{B6FF8C4C-A9B6-491F-ACDE-26F50E4262C9}"/>
              </a:ext>
            </a:extLst>
          </p:cNvPr>
          <p:cNvGrpSpPr/>
          <p:nvPr/>
        </p:nvGrpSpPr>
        <p:grpSpPr>
          <a:xfrm>
            <a:off x="629149" y="9225685"/>
            <a:ext cx="5440681" cy="462915"/>
            <a:chOff x="629149" y="9225685"/>
            <a:chExt cx="5440681" cy="462915"/>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9149" y="9231472"/>
              <a:ext cx="914354" cy="457128"/>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51144" y="9266191"/>
              <a:ext cx="2778621" cy="396812"/>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629162" y="9225685"/>
              <a:ext cx="440668" cy="440621"/>
            </a:xfrm>
            <a:prstGeom prst="rect">
              <a:avLst/>
            </a:prstGeom>
            <a:noFill/>
            <a:ln>
              <a:noFill/>
            </a:ln>
            <a:effectLst/>
          </p:spPr>
        </p:pic>
      </p:grpSp>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grpSp>
        <p:nvGrpSpPr>
          <p:cNvPr id="15" name="Group 14">
            <a:extLst>
              <a:ext uri="{FF2B5EF4-FFF2-40B4-BE49-F238E27FC236}">
                <a16:creationId xmlns:a16="http://schemas.microsoft.com/office/drawing/2014/main" id="{1E34F273-359D-4525-8243-90A6E290B5C9}"/>
              </a:ext>
            </a:extLst>
          </p:cNvPr>
          <p:cNvGrpSpPr/>
          <p:nvPr/>
        </p:nvGrpSpPr>
        <p:grpSpPr>
          <a:xfrm>
            <a:off x="177736" y="751953"/>
            <a:ext cx="6485297" cy="7368615"/>
            <a:chOff x="177736" y="751953"/>
            <a:chExt cx="6485297" cy="7368615"/>
          </a:xfrm>
        </p:grpSpPr>
        <p:sp>
          <p:nvSpPr>
            <p:cNvPr id="4" name="Rectangle 3">
              <a:extLst>
                <a:ext uri="{FF2B5EF4-FFF2-40B4-BE49-F238E27FC236}">
                  <a16:creationId xmlns:a16="http://schemas.microsoft.com/office/drawing/2014/main" id="{2B1D4D68-5886-43AE-8D4A-F5BC92A9CCF2}"/>
                </a:ext>
              </a:extLst>
            </p:cNvPr>
            <p:cNvSpPr/>
            <p:nvPr/>
          </p:nvSpPr>
          <p:spPr>
            <a:xfrm>
              <a:off x="177736" y="751953"/>
              <a:ext cx="6485297" cy="7368615"/>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sp>
          <p:nvSpPr>
            <p:cNvPr id="5" name="TextBox 4">
              <a:extLst>
                <a:ext uri="{FF2B5EF4-FFF2-40B4-BE49-F238E27FC236}">
                  <a16:creationId xmlns:a16="http://schemas.microsoft.com/office/drawing/2014/main" id="{2384F031-5A37-43C7-B86D-C54F7028B8FD}"/>
                </a:ext>
              </a:extLst>
            </p:cNvPr>
            <p:cNvSpPr txBox="1"/>
            <p:nvPr/>
          </p:nvSpPr>
          <p:spPr>
            <a:xfrm>
              <a:off x="946395" y="1983744"/>
              <a:ext cx="5136313" cy="3539430"/>
            </a:xfrm>
            <a:prstGeom prst="rect">
              <a:avLst/>
            </a:prstGeom>
            <a:solidFill>
              <a:srgbClr val="0099FF"/>
            </a:solidFill>
            <a:ln w="38100">
              <a:solidFill>
                <a:schemeClr val="accent5"/>
              </a:solidFill>
            </a:ln>
          </p:spPr>
          <p:txBody>
            <a:bodyPr wrap="square" rtlCol="0">
              <a:spAutoFit/>
            </a:bodyPr>
            <a:lstStyle/>
            <a:p>
              <a:pPr algn="ctr">
                <a:lnSpc>
                  <a:spcPct val="150000"/>
                </a:lnSpc>
              </a:pP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lnSpc>
                  <a:spcPct val="150000"/>
                </a:lnSpc>
              </a:pP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for</a:t>
              </a:r>
            </a:p>
            <a:p>
              <a:pPr algn="ctr">
                <a:lnSpc>
                  <a:spcPct val="150000"/>
                </a:lnSpc>
              </a:pP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a:t>
              </a:r>
            </a:p>
            <a:p>
              <a:pPr algn="ctr">
                <a:lnSpc>
                  <a:spcPct val="150000"/>
                </a:lnSpc>
              </a:pPr>
              <a:r>
                <a:rPr lang="en-GB" sz="36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January/February 2021 </a:t>
              </a:r>
              <a:endPar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sp>
          <p:nvSpPr>
            <p:cNvPr id="27" name="TextBox 26">
              <a:extLst>
                <a:ext uri="{FF2B5EF4-FFF2-40B4-BE49-F238E27FC236}">
                  <a16:creationId xmlns:a16="http://schemas.microsoft.com/office/drawing/2014/main" id="{C1AE0C7E-061A-4CA9-89CF-407299FAE93C}"/>
                </a:ext>
              </a:extLst>
            </p:cNvPr>
            <p:cNvSpPr txBox="1"/>
            <p:nvPr/>
          </p:nvSpPr>
          <p:spPr>
            <a:xfrm>
              <a:off x="598716" y="1044227"/>
              <a:ext cx="5660567" cy="513474"/>
            </a:xfrm>
            <a:prstGeom prst="rect">
              <a:avLst/>
            </a:prstGeom>
            <a:solidFill>
              <a:schemeClr val="accent5">
                <a:lumMod val="20000"/>
                <a:lumOff val="80000"/>
              </a:schemeClr>
            </a:solidFill>
            <a:ln w="38100">
              <a:solidFill>
                <a:schemeClr val="accent5"/>
              </a:solidFill>
            </a:ln>
          </p:spPr>
          <p:txBody>
            <a:bodyPr wrap="square" rtlCol="0">
              <a:spAutoFit/>
            </a:bodyPr>
            <a:lstStyle/>
            <a:p>
              <a:pPr>
                <a:lnSpc>
                  <a:spcPct val="107000"/>
                </a:lnSpc>
                <a:spcAft>
                  <a:spcPts val="800"/>
                </a:spcAft>
              </a:pPr>
              <a:r>
                <a:rPr lang="en-GB" sz="2600" b="1" dirty="0">
                  <a:effectLst>
                    <a:outerShdw blurRad="38100" dist="38100" dir="2700000" algn="tl">
                      <a:srgbClr val="000000">
                        <a:alpha val="43137"/>
                      </a:srgbClr>
                    </a:outerShdw>
                  </a:effectLst>
                  <a:latin typeface="Tempus Sans ITC" panose="04020404030D07020202" pitchFamily="82" charset="0"/>
                  <a:ea typeface="Calibri" panose="020F0502020204030204" pitchFamily="34" charset="0"/>
                  <a:cs typeface="Times New Roman" panose="02020603050405020304" pitchFamily="18" charset="0"/>
                </a:rPr>
                <a:t>Support Your Child’s Learning at Home </a:t>
              </a:r>
              <a:endParaRPr lang="en-GB" sz="2600" b="1" dirty="0">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pic>
          <p:nvPicPr>
            <p:cNvPr id="13" name="Picture 12">
              <a:extLst>
                <a:ext uri="{FF2B5EF4-FFF2-40B4-BE49-F238E27FC236}">
                  <a16:creationId xmlns:a16="http://schemas.microsoft.com/office/drawing/2014/main" id="{73B52EAB-FD3B-4D73-87C6-3FECAE1446AA}"/>
                </a:ext>
              </a:extLst>
            </p:cNvPr>
            <p:cNvPicPr>
              <a:picLocks noChangeAspect="1"/>
            </p:cNvPicPr>
            <p:nvPr/>
          </p:nvPicPr>
          <p:blipFill>
            <a:blip r:embed="rId6"/>
            <a:stretch>
              <a:fillRect/>
            </a:stretch>
          </p:blipFill>
          <p:spPr>
            <a:xfrm>
              <a:off x="2055447" y="5888430"/>
              <a:ext cx="2864096" cy="1970112"/>
            </a:xfrm>
            <a:prstGeom prst="rect">
              <a:avLst/>
            </a:prstGeom>
            <a:ln w="127000">
              <a:solidFill>
                <a:srgbClr val="00B0F0"/>
              </a:solidFill>
            </a:ln>
          </p:spPr>
        </p:pic>
      </p:grpSp>
      <p:sp>
        <p:nvSpPr>
          <p:cNvPr id="2" name="Slide Number Placeholder 1">
            <a:extLst>
              <a:ext uri="{FF2B5EF4-FFF2-40B4-BE49-F238E27FC236}">
                <a16:creationId xmlns:a16="http://schemas.microsoft.com/office/drawing/2014/main" id="{856D05D4-26F1-42EC-982B-D0145CAAB571}"/>
              </a:ext>
            </a:extLst>
          </p:cNvPr>
          <p:cNvSpPr>
            <a:spLocks noGrp="1"/>
          </p:cNvSpPr>
          <p:nvPr>
            <p:ph type="sldNum" sz="quarter" idx="12"/>
          </p:nvPr>
        </p:nvSpPr>
        <p:spPr/>
        <p:txBody>
          <a:bodyPr/>
          <a:lstStyle/>
          <a:p>
            <a:fld id="{64A2C19F-65CC-4392-B281-27E20D3DD0FB}" type="slidenum">
              <a:rPr lang="en-GB" smtClean="0"/>
              <a:pPr/>
              <a:t>1</a:t>
            </a:fld>
            <a:endParaRPr lang="en-GB"/>
          </a:p>
        </p:txBody>
      </p:sp>
    </p:spTree>
    <p:extLst>
      <p:ext uri="{BB962C8B-B14F-4D97-AF65-F5344CB8AC3E}">
        <p14:creationId xmlns:p14="http://schemas.microsoft.com/office/powerpoint/2010/main" val="75212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546717" y="905584"/>
            <a:ext cx="5766575" cy="8064112"/>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dirty="0">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a:extLst>
              <a:ext uri="{FF2B5EF4-FFF2-40B4-BE49-F238E27FC236}">
                <a16:creationId xmlns:a16="http://schemas.microsoft.com/office/drawing/2014/main" id="{B4E90137-5685-4AE2-A4CB-9F661D49C0AB}"/>
              </a:ext>
            </a:extLst>
          </p:cNvPr>
          <p:cNvSpPr txBox="1">
            <a:spLocks noChangeArrowheads="1"/>
          </p:cNvSpPr>
          <p:nvPr/>
        </p:nvSpPr>
        <p:spPr bwMode="auto">
          <a:xfrm>
            <a:off x="946929" y="1411005"/>
            <a:ext cx="4971943" cy="591330"/>
          </a:xfrm>
          <a:prstGeom prst="rect">
            <a:avLst/>
          </a:prstGeom>
          <a:solidFill>
            <a:schemeClr val="accent5">
              <a:lumMod val="20000"/>
              <a:lumOff val="80000"/>
            </a:schemeClr>
          </a:solidFill>
          <a:ln w="38100" cmpd="sng">
            <a:solidFill>
              <a:schemeClr val="accent5"/>
            </a:solidFill>
            <a:prstDash val="solid"/>
            <a:miter lim="800000"/>
            <a:headEnd/>
            <a:tailEnd/>
          </a:ln>
          <a:effectLst/>
        </p:spPr>
        <p:txBody>
          <a:bodyPr rot="0" vert="horz" wrap="square" lIns="18000" tIns="18000" rIns="18000" bIns="18000" anchor="t" anchorCtr="0" upright="1">
            <a:noAutofit/>
          </a:bodyPr>
          <a:lstStyle/>
          <a:p>
            <a:pPr algn="ctr">
              <a:lnSpc>
                <a:spcPct val="107000"/>
              </a:lnSpc>
              <a:spcAft>
                <a:spcPts val="800"/>
              </a:spcAft>
            </a:pPr>
            <a:r>
              <a:rPr lang="en-GB" sz="800" b="1" dirty="0">
                <a:effectLst/>
                <a:latin typeface="Century Gothic" panose="020B0502020202020204" pitchFamily="34" charset="0"/>
                <a:ea typeface="Calibri" panose="020F0502020204030204" pitchFamily="34" charset="0"/>
                <a:cs typeface="Arial" panose="020B0604020202020204" pitchFamily="34"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r>
              <a:rPr lang="en-GB" dirty="0"/>
              <a:t> </a:t>
            </a:r>
            <a:endParaRPr lang="en-GB" sz="2400" b="1" dirty="0">
              <a:latin typeface="Century Gothic" panose="020B050202020202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14" name="Rectangle 13">
            <a:extLst>
              <a:ext uri="{FF2B5EF4-FFF2-40B4-BE49-F238E27FC236}">
                <a16:creationId xmlns:a16="http://schemas.microsoft.com/office/drawing/2014/main" id="{422D7AA3-F933-42E8-A86B-9AE07A27456F}"/>
              </a:ext>
            </a:extLst>
          </p:cNvPr>
          <p:cNvSpPr/>
          <p:nvPr/>
        </p:nvSpPr>
        <p:spPr>
          <a:xfrm>
            <a:off x="946929" y="2552343"/>
            <a:ext cx="4971943" cy="1026115"/>
          </a:xfrm>
          <a:prstGeom prst="rect">
            <a:avLst/>
          </a:prstGeom>
        </p:spPr>
        <p:txBody>
          <a:bodyPr wrap="square">
            <a:spAutoFit/>
          </a:bodyPr>
          <a:lstStyle/>
          <a:p>
            <a:pPr>
              <a:lnSpc>
                <a:spcPct val="150000"/>
              </a:lnSpc>
            </a:pPr>
            <a:r>
              <a:rPr lang="en-US" sz="1400" dirty="0">
                <a:latin typeface="Comic Sans MS" panose="030F0702030302020204" pitchFamily="66" charset="0"/>
              </a:rPr>
              <a:t>In response to the coronavirus (COVID-19) pandemic, all courses for parents and carers are currently available online .</a:t>
            </a:r>
          </a:p>
        </p:txBody>
      </p:sp>
      <p:sp>
        <p:nvSpPr>
          <p:cNvPr id="13" name="Rectangle 12">
            <a:extLst>
              <a:ext uri="{FF2B5EF4-FFF2-40B4-BE49-F238E27FC236}">
                <a16:creationId xmlns:a16="http://schemas.microsoft.com/office/drawing/2014/main" id="{804F5A92-7B6C-4F11-AD6C-7609AF7C9762}"/>
              </a:ext>
            </a:extLst>
          </p:cNvPr>
          <p:cNvSpPr/>
          <p:nvPr/>
        </p:nvSpPr>
        <p:spPr>
          <a:xfrm>
            <a:off x="2926298" y="1522004"/>
            <a:ext cx="1005403" cy="369332"/>
          </a:xfrm>
          <a:prstGeom prst="rect">
            <a:avLst/>
          </a:prstGeom>
        </p:spPr>
        <p:txBody>
          <a:bodyPr wrap="none">
            <a:spAutoFit/>
          </a:bodyPr>
          <a:lstStyle/>
          <a:p>
            <a:r>
              <a:rPr lang="en-US" b="1" dirty="0">
                <a:latin typeface="Century Gothic" panose="020B0502020202020204" pitchFamily="34" charset="0"/>
                <a:cs typeface="Times New Roman" panose="02020603050405020304" pitchFamily="18" charset="0"/>
              </a:rPr>
              <a:t>Update</a:t>
            </a:r>
            <a:endParaRPr lang="en-GB" dirty="0"/>
          </a:p>
        </p:txBody>
      </p:sp>
      <p:sp>
        <p:nvSpPr>
          <p:cNvPr id="15" name="Rectangle 14">
            <a:extLst>
              <a:ext uri="{FF2B5EF4-FFF2-40B4-BE49-F238E27FC236}">
                <a16:creationId xmlns:a16="http://schemas.microsoft.com/office/drawing/2014/main" id="{62F43438-7210-47DE-A669-8CDAD5CC16B2}"/>
              </a:ext>
            </a:extLst>
          </p:cNvPr>
          <p:cNvSpPr/>
          <p:nvPr/>
        </p:nvSpPr>
        <p:spPr>
          <a:xfrm>
            <a:off x="946929" y="4065499"/>
            <a:ext cx="4971943" cy="1026115"/>
          </a:xfrm>
          <a:prstGeom prst="rect">
            <a:avLst/>
          </a:prstGeom>
        </p:spPr>
        <p:txBody>
          <a:bodyPr wrap="square">
            <a:spAutoFit/>
          </a:bodyPr>
          <a:lstStyle/>
          <a:p>
            <a:pPr>
              <a:lnSpc>
                <a:spcPct val="150000"/>
              </a:lnSpc>
            </a:pPr>
            <a:r>
              <a:rPr lang="en-US" sz="1400" dirty="0">
                <a:latin typeface="Comic Sans MS" panose="030F0702030302020204" pitchFamily="66" charset="0"/>
              </a:rPr>
              <a:t>If you are having difficulties accessing the online learning courses and workshops, please apply for a place on our online support workshop by calling 0151 666 3330.</a:t>
            </a:r>
            <a:endParaRPr lang="en-GB" sz="1400" dirty="0">
              <a:latin typeface="Comic Sans MS" panose="030F0702030302020204" pitchFamily="66" charset="0"/>
            </a:endParaRPr>
          </a:p>
        </p:txBody>
      </p:sp>
    </p:spTree>
    <p:extLst>
      <p:ext uri="{BB962C8B-B14F-4D97-AF65-F5344CB8AC3E}">
        <p14:creationId xmlns:p14="http://schemas.microsoft.com/office/powerpoint/2010/main" val="95005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516194" y="910317"/>
            <a:ext cx="5818238" cy="8123070"/>
          </a:xfrm>
          <a:prstGeom prst="rect">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a:extLst>
              <a:ext uri="{FF2B5EF4-FFF2-40B4-BE49-F238E27FC236}">
                <a16:creationId xmlns:a16="http://schemas.microsoft.com/office/drawing/2014/main" id="{B4E90137-5685-4AE2-A4CB-9F661D49C0AB}"/>
              </a:ext>
            </a:extLst>
          </p:cNvPr>
          <p:cNvSpPr txBox="1">
            <a:spLocks noChangeArrowheads="1"/>
          </p:cNvSpPr>
          <p:nvPr/>
        </p:nvSpPr>
        <p:spPr bwMode="auto">
          <a:xfrm>
            <a:off x="1019754" y="1297704"/>
            <a:ext cx="4990161" cy="755276"/>
          </a:xfrm>
          <a:prstGeom prst="rect">
            <a:avLst/>
          </a:prstGeom>
          <a:solidFill>
            <a:schemeClr val="accent5">
              <a:lumMod val="20000"/>
              <a:lumOff val="80000"/>
            </a:schemeClr>
          </a:solidFill>
          <a:ln w="38100" cmpd="sng">
            <a:solidFill>
              <a:schemeClr val="accent5"/>
            </a:solidFill>
            <a:prstDash val="solid"/>
            <a:miter lim="800000"/>
            <a:headEnd/>
            <a:tailEnd/>
          </a:ln>
          <a:effectLst/>
        </p:spPr>
        <p:txBody>
          <a:bodyPr rot="0" vert="horz" wrap="square" lIns="18000" tIns="18000" rIns="18000" bIns="18000" anchor="t" anchorCtr="0" upright="1">
            <a:noAutofit/>
          </a:bodyPr>
          <a:lstStyle/>
          <a:p>
            <a:endParaRPr lang="en-US" dirty="0"/>
          </a:p>
          <a:p>
            <a:r>
              <a:rPr lang="en-US" dirty="0"/>
              <a:t> </a:t>
            </a: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2" name="TextBox 1">
            <a:extLst>
              <a:ext uri="{FF2B5EF4-FFF2-40B4-BE49-F238E27FC236}">
                <a16:creationId xmlns:a16="http://schemas.microsoft.com/office/drawing/2014/main" id="{47C6FA88-2963-48F7-A165-3899297BE784}"/>
              </a:ext>
            </a:extLst>
          </p:cNvPr>
          <p:cNvSpPr txBox="1"/>
          <p:nvPr/>
        </p:nvSpPr>
        <p:spPr>
          <a:xfrm>
            <a:off x="409886" y="7900747"/>
            <a:ext cx="5659942" cy="369332"/>
          </a:xfrm>
          <a:prstGeom prst="rect">
            <a:avLst/>
          </a:prstGeom>
          <a:noFill/>
        </p:spPr>
        <p:txBody>
          <a:bodyPr wrap="square" rtlCol="0">
            <a:spAutoFit/>
          </a:bodyPr>
          <a:lstStyle/>
          <a:p>
            <a:r>
              <a:rPr lang="en-US" dirty="0"/>
              <a:t> </a:t>
            </a:r>
          </a:p>
        </p:txBody>
      </p:sp>
      <p:sp>
        <p:nvSpPr>
          <p:cNvPr id="3" name="Rectangle 2">
            <a:extLst>
              <a:ext uri="{FF2B5EF4-FFF2-40B4-BE49-F238E27FC236}">
                <a16:creationId xmlns:a16="http://schemas.microsoft.com/office/drawing/2014/main" id="{9668B3EA-A25D-459C-8289-7ACB898B8EFD}"/>
              </a:ext>
            </a:extLst>
          </p:cNvPr>
          <p:cNvSpPr>
            <a:spLocks noChangeArrowheads="1"/>
          </p:cNvSpPr>
          <p:nvPr/>
        </p:nvSpPr>
        <p:spPr bwMode="auto">
          <a:xfrm>
            <a:off x="1157680" y="2969712"/>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8" name="Rectangle 17">
            <a:extLst>
              <a:ext uri="{FF2B5EF4-FFF2-40B4-BE49-F238E27FC236}">
                <a16:creationId xmlns:a16="http://schemas.microsoft.com/office/drawing/2014/main" id="{6A3964A0-26FC-41B6-A9B3-E895D80C7DD8}"/>
              </a:ext>
            </a:extLst>
          </p:cNvPr>
          <p:cNvSpPr>
            <a:spLocks noChangeArrowheads="1"/>
          </p:cNvSpPr>
          <p:nvPr/>
        </p:nvSpPr>
        <p:spPr bwMode="auto">
          <a:xfrm>
            <a:off x="1157680" y="3013516"/>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9" name="TextBox 18">
            <a:extLst>
              <a:ext uri="{FF2B5EF4-FFF2-40B4-BE49-F238E27FC236}">
                <a16:creationId xmlns:a16="http://schemas.microsoft.com/office/drawing/2014/main" id="{DD751FD7-CA4F-48F4-817C-3AB819FC23CC}"/>
              </a:ext>
            </a:extLst>
          </p:cNvPr>
          <p:cNvSpPr txBox="1"/>
          <p:nvPr/>
        </p:nvSpPr>
        <p:spPr>
          <a:xfrm>
            <a:off x="2499910" y="1250816"/>
            <a:ext cx="1636987" cy="461665"/>
          </a:xfrm>
          <a:prstGeom prst="rect">
            <a:avLst/>
          </a:prstGeom>
          <a:noFill/>
        </p:spPr>
        <p:txBody>
          <a:bodyPr wrap="none" rtlCol="0">
            <a:spAutoFit/>
          </a:bodyPr>
          <a:lstStyle/>
          <a:p>
            <a:r>
              <a:rPr lang="en-US" sz="2400" b="1" dirty="0">
                <a:latin typeface="Century Gothic" panose="020B0502020202020204" pitchFamily="34" charset="0"/>
              </a:rPr>
              <a:t>Contents</a:t>
            </a:r>
            <a:r>
              <a:rPr lang="en-US" b="1" dirty="0">
                <a:latin typeface="Century Gothic" panose="020B0502020202020204" pitchFamily="34" charset="0"/>
              </a:rPr>
              <a:t>  </a:t>
            </a:r>
            <a:endParaRPr lang="en-US" dirty="0">
              <a:latin typeface="Century Gothic" panose="020B0502020202020204" pitchFamily="34" charset="0"/>
            </a:endParaRPr>
          </a:p>
        </p:txBody>
      </p:sp>
      <p:graphicFrame>
        <p:nvGraphicFramePr>
          <p:cNvPr id="13" name="Table 13">
            <a:extLst>
              <a:ext uri="{FF2B5EF4-FFF2-40B4-BE49-F238E27FC236}">
                <a16:creationId xmlns:a16="http://schemas.microsoft.com/office/drawing/2014/main" id="{56AF3451-79C3-467F-BA2C-E15EBAFBF6FA}"/>
              </a:ext>
            </a:extLst>
          </p:cNvPr>
          <p:cNvGraphicFramePr>
            <a:graphicFrameLocks noGrp="1"/>
          </p:cNvGraphicFramePr>
          <p:nvPr>
            <p:extLst>
              <p:ext uri="{D42A27DB-BD31-4B8C-83A1-F6EECF244321}">
                <p14:modId xmlns:p14="http://schemas.microsoft.com/office/powerpoint/2010/main" val="2117525143"/>
              </p:ext>
            </p:extLst>
          </p:nvPr>
        </p:nvGraphicFramePr>
        <p:xfrm>
          <a:off x="1019754" y="2491042"/>
          <a:ext cx="4990161" cy="5717069"/>
        </p:xfrm>
        <a:graphic>
          <a:graphicData uri="http://schemas.openxmlformats.org/drawingml/2006/table">
            <a:tbl>
              <a:tblPr firstRow="1" bandRow="1">
                <a:tableStyleId>{FABFCF23-3B69-468F-B69F-88F6DE6A72F2}</a:tableStyleId>
              </a:tblPr>
              <a:tblGrid>
                <a:gridCol w="3882890">
                  <a:extLst>
                    <a:ext uri="{9D8B030D-6E8A-4147-A177-3AD203B41FA5}">
                      <a16:colId xmlns:a16="http://schemas.microsoft.com/office/drawing/2014/main" val="1346170305"/>
                    </a:ext>
                  </a:extLst>
                </a:gridCol>
                <a:gridCol w="1107271">
                  <a:extLst>
                    <a:ext uri="{9D8B030D-6E8A-4147-A177-3AD203B41FA5}">
                      <a16:colId xmlns:a16="http://schemas.microsoft.com/office/drawing/2014/main" val="3715132853"/>
                    </a:ext>
                  </a:extLst>
                </a:gridCol>
              </a:tblGrid>
              <a:tr h="538720">
                <a:tc>
                  <a:txBody>
                    <a:bodyPr/>
                    <a:lstStyle/>
                    <a:p>
                      <a:pPr marL="0" algn="l" defTabSz="685800" rtl="0" eaLnBrk="1" latinLnBrk="0" hangingPunct="1"/>
                      <a:r>
                        <a:rPr lang="en-GB" sz="1200" kern="1200" dirty="0">
                          <a:solidFill>
                            <a:schemeClr val="bg1"/>
                          </a:solidFill>
                        </a:rPr>
                        <a:t>COURSE</a:t>
                      </a:r>
                      <a:endParaRPr lang="en-GB" sz="1200" kern="1200" dirty="0">
                        <a:solidFill>
                          <a:schemeClr val="bg1"/>
                        </a:solidFill>
                        <a:latin typeface="+mn-lt"/>
                        <a:ea typeface="+mn-ea"/>
                        <a:cs typeface="+mn-cs"/>
                      </a:endParaRPr>
                    </a:p>
                  </a:txBody>
                  <a:tcPr anchor="ctr"/>
                </a:tc>
                <a:tc>
                  <a:txBody>
                    <a:bodyPr/>
                    <a:lstStyle/>
                    <a:p>
                      <a:pPr algn="l"/>
                      <a:r>
                        <a:rPr lang="en-GB" sz="1200" dirty="0"/>
                        <a:t>PAGE</a:t>
                      </a:r>
                      <a:endParaRPr lang="en-GB" sz="1200" b="1" dirty="0">
                        <a:latin typeface="Comic Sans MS" panose="030F0702030302020204" pitchFamily="66" charset="0"/>
                      </a:endParaRPr>
                    </a:p>
                  </a:txBody>
                  <a:tcPr anchor="ctr"/>
                </a:tc>
                <a:extLst>
                  <a:ext uri="{0D108BD9-81ED-4DB2-BD59-A6C34878D82A}">
                    <a16:rowId xmlns:a16="http://schemas.microsoft.com/office/drawing/2014/main" val="555587851"/>
                  </a:ext>
                </a:extLst>
              </a:tr>
              <a:tr h="43152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rPr>
                        <a:t>Who are we?</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1</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3918723216"/>
                  </a:ext>
                </a:extLst>
              </a:tr>
              <a:tr h="431529">
                <a:tc>
                  <a:txBody>
                    <a:bodyPr/>
                    <a:lstStyle/>
                    <a:p>
                      <a:pPr marL="0" algn="l" defTabSz="685800" rtl="0" eaLnBrk="1" latinLnBrk="0" hangingPunct="1"/>
                      <a:r>
                        <a:rPr lang="en-GB" sz="1200" kern="1200" dirty="0">
                          <a:solidFill>
                            <a:schemeClr val="dk1"/>
                          </a:solidFill>
                        </a:rPr>
                        <a:t>Benefits of Family Learning</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2</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53096244"/>
                  </a:ext>
                </a:extLst>
              </a:tr>
              <a:tr h="431529">
                <a:tc>
                  <a:txBody>
                    <a:bodyPr/>
                    <a:lstStyle/>
                    <a:p>
                      <a:pPr marL="0" algn="l" defTabSz="685800" rtl="0" eaLnBrk="1" latinLnBrk="0" hangingPunct="1"/>
                      <a:r>
                        <a:rPr lang="en-GB" sz="1200" kern="1200" dirty="0">
                          <a:solidFill>
                            <a:schemeClr val="dk1"/>
                          </a:solidFill>
                        </a:rPr>
                        <a:t>What Our Learners Say</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2</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841944931"/>
                  </a:ext>
                </a:extLst>
              </a:tr>
              <a:tr h="431529">
                <a:tc>
                  <a:txBody>
                    <a:bodyPr/>
                    <a:lstStyle/>
                    <a:p>
                      <a:pPr marL="0" algn="l" defTabSz="685800" rtl="0" eaLnBrk="1" latinLnBrk="0" hangingPunct="1"/>
                      <a:r>
                        <a:rPr lang="en-GB" sz="1200" kern="1200" dirty="0">
                          <a:solidFill>
                            <a:schemeClr val="dk1"/>
                          </a:solidFill>
                        </a:rPr>
                        <a:t>Fun with Phonics</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3</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821902347"/>
                  </a:ext>
                </a:extLst>
              </a:tr>
              <a:tr h="403867">
                <a:tc>
                  <a:txBody>
                    <a:bodyPr/>
                    <a:lstStyle/>
                    <a:p>
                      <a:pPr marL="0" algn="l" defTabSz="685800" rtl="0" eaLnBrk="1" latinLnBrk="0" hangingPunct="1"/>
                      <a:r>
                        <a:rPr lang="en-GB" sz="1200" kern="1200" dirty="0">
                          <a:solidFill>
                            <a:schemeClr val="dk1"/>
                          </a:solidFill>
                        </a:rPr>
                        <a:t>Story Sacks</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latin typeface="+mn-lt"/>
                          <a:ea typeface="+mn-ea"/>
                          <a:cs typeface="+mn-cs"/>
                        </a:rPr>
                        <a:t>3</a:t>
                      </a:r>
                    </a:p>
                  </a:txBody>
                  <a:tcPr anchor="ctr"/>
                </a:tc>
                <a:extLst>
                  <a:ext uri="{0D108BD9-81ED-4DB2-BD59-A6C34878D82A}">
                    <a16:rowId xmlns:a16="http://schemas.microsoft.com/office/drawing/2014/main" val="975026164"/>
                  </a:ext>
                </a:extLst>
              </a:tr>
              <a:tr h="597502">
                <a:tc>
                  <a:txBody>
                    <a:bodyPr/>
                    <a:lstStyle/>
                    <a:p>
                      <a:pPr marL="0" algn="l" defTabSz="685800" rtl="0" eaLnBrk="1" latinLnBrk="0" hangingPunct="1"/>
                      <a:r>
                        <a:rPr lang="en-GB" sz="1200" kern="1200" dirty="0">
                          <a:solidFill>
                            <a:schemeClr val="dk1"/>
                          </a:solidFill>
                        </a:rPr>
                        <a:t>Reading Together</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latin typeface="+mn-lt"/>
                          <a:ea typeface="+mn-ea"/>
                          <a:cs typeface="+mn-cs"/>
                        </a:rPr>
                        <a:t>3</a:t>
                      </a:r>
                    </a:p>
                  </a:txBody>
                  <a:tcPr anchor="ctr"/>
                </a:tc>
                <a:extLst>
                  <a:ext uri="{0D108BD9-81ED-4DB2-BD59-A6C34878D82A}">
                    <a16:rowId xmlns:a16="http://schemas.microsoft.com/office/drawing/2014/main" val="635332130"/>
                  </a:ext>
                </a:extLst>
              </a:tr>
              <a:tr h="43152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rPr>
                        <a:t>Spelling Bee</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4</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337617904"/>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rPr>
                        <a:t>Getting to Grips with Grammar</a:t>
                      </a:r>
                      <a:endParaRPr lang="en-GB" sz="1200" kern="1200" dirty="0">
                        <a:solidFill>
                          <a:schemeClr val="dk1"/>
                        </a:solidFill>
                        <a:latin typeface="+mn-lt"/>
                        <a:ea typeface="+mn-ea"/>
                        <a:cs typeface="+mn-cs"/>
                      </a:endParaRPr>
                    </a:p>
                  </a:txBody>
                  <a:tcPr anchor="ctr"/>
                </a:tc>
                <a:tc>
                  <a:txBody>
                    <a:bodyPr/>
                    <a:lstStyle/>
                    <a:p>
                      <a:pPr marL="0" algn="l" defTabSz="685800" rtl="0" eaLnBrk="1" latinLnBrk="0" hangingPunct="1"/>
                      <a:r>
                        <a:rPr lang="en-GB" sz="1200" kern="1200" dirty="0">
                          <a:solidFill>
                            <a:schemeClr val="dk1"/>
                          </a:solidFill>
                        </a:rPr>
                        <a:t>4</a:t>
                      </a:r>
                      <a:endParaRPr lang="en-GB" sz="1200" kern="1200" dirty="0">
                        <a:solidFill>
                          <a:schemeClr val="dk1"/>
                        </a:solidFill>
                        <a:latin typeface="+mn-lt"/>
                        <a:ea typeface="+mn-ea"/>
                        <a:cs typeface="+mn-cs"/>
                      </a:endParaRPr>
                    </a:p>
                  </a:txBody>
                  <a:tcPr anchor="ctr"/>
                </a:tc>
                <a:extLst>
                  <a:ext uri="{0D108BD9-81ED-4DB2-BD59-A6C34878D82A}">
                    <a16:rowId xmlns:a16="http://schemas.microsoft.com/office/drawing/2014/main" val="311189433"/>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Fraction Workshop</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5</a:t>
                      </a:r>
                    </a:p>
                  </a:txBody>
                  <a:tcPr anchor="ctr"/>
                </a:tc>
                <a:extLst>
                  <a:ext uri="{0D108BD9-81ED-4DB2-BD59-A6C34878D82A}">
                    <a16:rowId xmlns:a16="http://schemas.microsoft.com/office/drawing/2014/main" val="147162376"/>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Know Your Numbers Workshop</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5</a:t>
                      </a:r>
                    </a:p>
                  </a:txBody>
                  <a:tcPr anchor="ctr"/>
                </a:tc>
                <a:extLst>
                  <a:ext uri="{0D108BD9-81ED-4DB2-BD59-A6C34878D82A}">
                    <a16:rowId xmlns:a16="http://schemas.microsoft.com/office/drawing/2014/main" val="3350600608"/>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Times Tables Workshop</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5</a:t>
                      </a:r>
                    </a:p>
                  </a:txBody>
                  <a:tcPr anchor="ctr"/>
                </a:tc>
                <a:extLst>
                  <a:ext uri="{0D108BD9-81ED-4DB2-BD59-A6C34878D82A}">
                    <a16:rowId xmlns:a16="http://schemas.microsoft.com/office/drawing/2014/main" val="4191441079"/>
                  </a:ext>
                </a:extLst>
              </a:tr>
              <a:tr h="403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Eat Well Keep Well</a:t>
                      </a:r>
                    </a:p>
                  </a:txBody>
                  <a:tcPr anchor="ctr"/>
                </a:tc>
                <a:tc>
                  <a:txBody>
                    <a:bodyPr/>
                    <a:lstStyle/>
                    <a:p>
                      <a:pPr marL="0" algn="l" defTabSz="685800" rtl="0" eaLnBrk="1" latinLnBrk="0" hangingPunct="1"/>
                      <a:r>
                        <a:rPr lang="en-GB" sz="1200" kern="1200" dirty="0">
                          <a:solidFill>
                            <a:schemeClr val="dk1"/>
                          </a:solidFill>
                          <a:latin typeface="+mn-lt"/>
                          <a:ea typeface="+mn-ea"/>
                          <a:cs typeface="+mn-cs"/>
                        </a:rPr>
                        <a:t>6</a:t>
                      </a:r>
                    </a:p>
                  </a:txBody>
                  <a:tcPr anchor="ctr"/>
                </a:tc>
                <a:extLst>
                  <a:ext uri="{0D108BD9-81ED-4DB2-BD59-A6C34878D82A}">
                    <a16:rowId xmlns:a16="http://schemas.microsoft.com/office/drawing/2014/main" val="1720247119"/>
                  </a:ext>
                </a:extLst>
              </a:tr>
            </a:tbl>
          </a:graphicData>
        </a:graphic>
      </p:graphicFrame>
    </p:spTree>
    <p:extLst>
      <p:ext uri="{BB962C8B-B14F-4D97-AF65-F5344CB8AC3E}">
        <p14:creationId xmlns:p14="http://schemas.microsoft.com/office/powerpoint/2010/main" val="269893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4" name="Rectangle 3">
            <a:extLst>
              <a:ext uri="{FF2B5EF4-FFF2-40B4-BE49-F238E27FC236}">
                <a16:creationId xmlns:a16="http://schemas.microsoft.com/office/drawing/2014/main" id="{2B1D4D68-5886-43AE-8D4A-F5BC92A9CCF2}"/>
              </a:ext>
            </a:extLst>
          </p:cNvPr>
          <p:cNvSpPr/>
          <p:nvPr/>
        </p:nvSpPr>
        <p:spPr>
          <a:xfrm>
            <a:off x="508819" y="797442"/>
            <a:ext cx="5793175" cy="7955726"/>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dirty="0">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4">
            <a:extLst>
              <a:ext uri="{FF2B5EF4-FFF2-40B4-BE49-F238E27FC236}">
                <a16:creationId xmlns:a16="http://schemas.microsoft.com/office/drawing/2014/main" id="{B4E90137-5685-4AE2-A4CB-9F661D49C0AB}"/>
              </a:ext>
            </a:extLst>
          </p:cNvPr>
          <p:cNvSpPr txBox="1">
            <a:spLocks noChangeArrowheads="1"/>
          </p:cNvSpPr>
          <p:nvPr/>
        </p:nvSpPr>
        <p:spPr bwMode="auto">
          <a:xfrm>
            <a:off x="910879" y="1057236"/>
            <a:ext cx="4994878" cy="599260"/>
          </a:xfrm>
          <a:prstGeom prst="rect">
            <a:avLst/>
          </a:prstGeom>
          <a:solidFill>
            <a:schemeClr val="accent5">
              <a:lumMod val="20000"/>
              <a:lumOff val="80000"/>
            </a:schemeClr>
          </a:solidFill>
          <a:ln w="38100" cmpd="sng">
            <a:solidFill>
              <a:schemeClr val="accent5"/>
            </a:solidFill>
            <a:prstDash val="solid"/>
            <a:miter lim="800000"/>
            <a:headEnd/>
            <a:tailEnd/>
          </a:ln>
          <a:effectLst/>
        </p:spPr>
        <p:txBody>
          <a:bodyPr rot="0" vert="horz" wrap="square" lIns="18000" tIns="18000" rIns="18000" bIns="18000" anchor="t" anchorCtr="0" upright="1">
            <a:noAutofit/>
          </a:bodyPr>
          <a:lstStyle/>
          <a:p>
            <a:pPr algn="ctr">
              <a:lnSpc>
                <a:spcPct val="107000"/>
              </a:lnSpc>
              <a:spcAft>
                <a:spcPts val="800"/>
              </a:spcAft>
            </a:pPr>
            <a:r>
              <a:rPr lang="en-GB" sz="800" b="1" dirty="0">
                <a:effectLst/>
                <a:latin typeface="Century Gothic" panose="020B0502020202020204" pitchFamily="34" charset="0"/>
                <a:ea typeface="Calibri" panose="020F0502020204030204" pitchFamily="34" charset="0"/>
                <a:cs typeface="Arial" panose="020B0604020202020204" pitchFamily="34"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r>
              <a:rPr lang="en-GB" dirty="0"/>
              <a:t> </a:t>
            </a:r>
            <a:endParaRPr lang="en-GB" sz="3200" dirty="0"/>
          </a:p>
        </p:txBody>
      </p:sp>
      <p:sp>
        <p:nvSpPr>
          <p:cNvPr id="6" name="TextBox 5">
            <a:extLst>
              <a:ext uri="{FF2B5EF4-FFF2-40B4-BE49-F238E27FC236}">
                <a16:creationId xmlns:a16="http://schemas.microsoft.com/office/drawing/2014/main" id="{2D098C19-0EE6-453C-97B4-1EC891738359}"/>
              </a:ext>
            </a:extLst>
          </p:cNvPr>
          <p:cNvSpPr txBox="1"/>
          <p:nvPr/>
        </p:nvSpPr>
        <p:spPr>
          <a:xfrm>
            <a:off x="921081" y="3487444"/>
            <a:ext cx="4994878" cy="3987367"/>
          </a:xfrm>
          <a:prstGeom prst="rect">
            <a:avLst/>
          </a:prstGeom>
          <a:noFill/>
        </p:spPr>
        <p:txBody>
          <a:bodyPr wrap="square" rtlCol="0">
            <a:spAutoFit/>
          </a:bodyPr>
          <a:lstStyle/>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Over the last 10 years  27, 000+ adults have completed 46,000 courses </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Classes are held at The Lauries . Online and with partner organisations</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These classes help adults get into learning, work, volunteering, achieve qualifications, meet new people and move on in life</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Lifelong Learning is a great pathway to help adults achieve their goals and overcome barriers to learning</a:t>
            </a:r>
          </a:p>
          <a:p>
            <a:pPr marL="342900" lvl="0" indent="-342900">
              <a:lnSpc>
                <a:spcPct val="150000"/>
              </a:lnSpc>
              <a:spcAft>
                <a:spcPts val="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OFSTED graded Lifelong Learning Good in 2018</a:t>
            </a:r>
          </a:p>
          <a:p>
            <a:pPr marL="342900" lvl="0" indent="-342900">
              <a:lnSpc>
                <a:spcPct val="150000"/>
              </a:lnSpc>
              <a:spcAft>
                <a:spcPts val="800"/>
              </a:spcAft>
              <a:buFont typeface="Symbol" panose="05050102010706020507" pitchFamily="18" charset="2"/>
              <a:buChar char=""/>
            </a:pPr>
            <a:r>
              <a:rPr lang="en-GB" sz="1400" dirty="0">
                <a:latin typeface="Comic Sans MS" panose="030F0702030302020204" pitchFamily="66" charset="0"/>
                <a:ea typeface="Calibri" panose="020F0502020204030204" pitchFamily="34" charset="0"/>
                <a:cs typeface="Times New Roman" panose="02020603050405020304" pitchFamily="18" charset="0"/>
              </a:rPr>
              <a:t>We are an accredited provider for Information Advice and Guidance, </a:t>
            </a:r>
            <a:r>
              <a:rPr lang="en-GB" sz="1400" dirty="0" err="1">
                <a:latin typeface="Comic Sans MS" panose="030F0702030302020204" pitchFamily="66" charset="0"/>
                <a:ea typeface="Calibri" panose="020F0502020204030204" pitchFamily="34" charset="0"/>
                <a:cs typeface="Times New Roman" panose="02020603050405020304" pitchFamily="18" charset="0"/>
              </a:rPr>
              <a:t>Ascentis</a:t>
            </a:r>
            <a:r>
              <a:rPr lang="en-GB" sz="1400" dirty="0">
                <a:latin typeface="Comic Sans MS" panose="030F0702030302020204" pitchFamily="66" charset="0"/>
                <a:ea typeface="Calibri" panose="020F0502020204030204" pitchFamily="34" charset="0"/>
                <a:cs typeface="Times New Roman" panose="02020603050405020304" pitchFamily="18" charset="0"/>
              </a:rPr>
              <a:t> and Open Awards</a:t>
            </a:r>
          </a:p>
        </p:txBody>
      </p:sp>
      <p:sp>
        <p:nvSpPr>
          <p:cNvPr id="18" name="Rectangle 17">
            <a:extLst>
              <a:ext uri="{FF2B5EF4-FFF2-40B4-BE49-F238E27FC236}">
                <a16:creationId xmlns:a16="http://schemas.microsoft.com/office/drawing/2014/main" id="{975DF05A-24DC-4142-A1D5-1CF7E0E18D3D}"/>
              </a:ext>
            </a:extLst>
          </p:cNvPr>
          <p:cNvSpPr/>
          <p:nvPr/>
        </p:nvSpPr>
        <p:spPr>
          <a:xfrm>
            <a:off x="930849" y="2091670"/>
            <a:ext cx="4994878" cy="1039875"/>
          </a:xfrm>
          <a:prstGeom prst="rect">
            <a:avLst/>
          </a:prstGeom>
        </p:spPr>
        <p:txBody>
          <a:bodyPr wrap="square">
            <a:spAutoFit/>
          </a:bodyPr>
          <a:lstStyle/>
          <a:p>
            <a:pPr>
              <a:lnSpc>
                <a:spcPct val="150000"/>
              </a:lnSpc>
              <a:spcAft>
                <a:spcPts val="800"/>
              </a:spcAft>
            </a:pPr>
            <a:r>
              <a:rPr lang="en-GB" sz="1400" dirty="0">
                <a:latin typeface="Comic Sans MS" panose="030F0702030302020204" pitchFamily="66" charset="0"/>
                <a:ea typeface="Calibri" panose="020F0502020204030204" pitchFamily="34" charset="0"/>
                <a:cs typeface="Times New Roman" panose="02020603050405020304" pitchFamily="18" charset="0"/>
              </a:rPr>
              <a:t>Wirral Lifelong Learning supports adults to change their lives with first rung learning in a wide range of subjects and skills.</a:t>
            </a:r>
          </a:p>
        </p:txBody>
      </p:sp>
      <p:sp>
        <p:nvSpPr>
          <p:cNvPr id="3" name="TextBox 2">
            <a:extLst>
              <a:ext uri="{FF2B5EF4-FFF2-40B4-BE49-F238E27FC236}">
                <a16:creationId xmlns:a16="http://schemas.microsoft.com/office/drawing/2014/main" id="{20199455-A16A-4970-A476-EB628F3A090B}"/>
              </a:ext>
            </a:extLst>
          </p:cNvPr>
          <p:cNvSpPr txBox="1"/>
          <p:nvPr/>
        </p:nvSpPr>
        <p:spPr>
          <a:xfrm>
            <a:off x="2259243" y="1093555"/>
            <a:ext cx="2316074" cy="748570"/>
          </a:xfrm>
          <a:prstGeom prst="rect">
            <a:avLst/>
          </a:prstGeom>
          <a:noFill/>
        </p:spPr>
        <p:txBody>
          <a:bodyPr wrap="none" rtlCol="0">
            <a:spAutoFit/>
          </a:bodyPr>
          <a:lstStyle/>
          <a:p>
            <a:r>
              <a:rPr lang="en-GB" sz="2400" b="1" dirty="0">
                <a:latin typeface="Century Gothic" panose="020B0502020202020204" pitchFamily="34" charset="0"/>
                <a:ea typeface="Calibri" panose="020F0502020204030204" pitchFamily="34" charset="0"/>
                <a:cs typeface="Times New Roman" panose="02020603050405020304" pitchFamily="18" charset="0"/>
              </a:rPr>
              <a:t>Who are we ? </a:t>
            </a:r>
            <a:endParaRPr lang="en-GB" sz="2400" dirty="0">
              <a:latin typeface="Century Gothic" panose="020B0502020202020204" pitchFamily="34" charset="0"/>
              <a:ea typeface="Calibri" panose="020F0502020204030204" pitchFamily="34" charset="0"/>
              <a:cs typeface="Times New Roman" panose="02020603050405020304" pitchFamily="18" charset="0"/>
            </a:endParaRPr>
          </a:p>
          <a:p>
            <a:endParaRPr lang="en-GB" dirty="0"/>
          </a:p>
        </p:txBody>
      </p:sp>
      <p:sp>
        <p:nvSpPr>
          <p:cNvPr id="14" name="TextBox 13">
            <a:extLst>
              <a:ext uri="{FF2B5EF4-FFF2-40B4-BE49-F238E27FC236}">
                <a16:creationId xmlns:a16="http://schemas.microsoft.com/office/drawing/2014/main" id="{8D23FEDA-A580-436B-A9B7-16B5EF3C61BD}"/>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1</a:t>
            </a:r>
          </a:p>
        </p:txBody>
      </p:sp>
    </p:spTree>
    <p:extLst>
      <p:ext uri="{BB962C8B-B14F-4D97-AF65-F5344CB8AC3E}">
        <p14:creationId xmlns:p14="http://schemas.microsoft.com/office/powerpoint/2010/main" val="190381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D098C19-0EE6-453C-97B4-1EC891738359}"/>
              </a:ext>
            </a:extLst>
          </p:cNvPr>
          <p:cNvSpPr txBox="1"/>
          <p:nvPr/>
        </p:nvSpPr>
        <p:spPr>
          <a:xfrm>
            <a:off x="957086" y="3085646"/>
            <a:ext cx="4586963" cy="379784"/>
          </a:xfrm>
          <a:prstGeom prst="rect">
            <a:avLst/>
          </a:prstGeom>
          <a:noFill/>
        </p:spPr>
        <p:txBody>
          <a:bodyPr wrap="square" rtlCol="0">
            <a:spAutoFit/>
          </a:bodyPr>
          <a:lstStyle/>
          <a:p>
            <a:pPr marL="342900" lvl="0" indent="-342900">
              <a:lnSpc>
                <a:spcPct val="150000"/>
              </a:lnSpc>
              <a:spcAft>
                <a:spcPts val="0"/>
              </a:spcAft>
              <a:buFont typeface="Symbol" panose="05050102010706020507" pitchFamily="18" charset="2"/>
              <a:buChar char=""/>
            </a:pPr>
            <a:endParaRPr lang="en-GB" sz="1400" b="1" dirty="0">
              <a:latin typeface="Comic Sans MS" panose="030F0702030302020204" pitchFamily="66"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3937" y="151843"/>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724508" y="409172"/>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7" y="9225683"/>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4" name="Rectangle 3">
            <a:extLst>
              <a:ext uri="{FF2B5EF4-FFF2-40B4-BE49-F238E27FC236}">
                <a16:creationId xmlns:a16="http://schemas.microsoft.com/office/drawing/2014/main" id="{2B1D4D68-5886-43AE-8D4A-F5BC92A9CCF2}"/>
              </a:ext>
            </a:extLst>
          </p:cNvPr>
          <p:cNvSpPr/>
          <p:nvPr/>
        </p:nvSpPr>
        <p:spPr>
          <a:xfrm>
            <a:off x="516194" y="797442"/>
            <a:ext cx="5840361" cy="8172255"/>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n-GB" sz="3600" b="1" dirty="0">
                <a:solidFill>
                  <a:prstClr val="black"/>
                </a:solidFill>
                <a:latin typeface="Century Gothic" panose="020B0502020202020204" pitchFamily="34" charset="0"/>
                <a:ea typeface="Calibri" panose="020F0502020204030204" pitchFamily="34" charset="0"/>
                <a:cs typeface="Arial" panose="020B0604020202020204" pitchFamily="34" charset="0"/>
              </a:rPr>
              <a:t> </a:t>
            </a: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4">
            <a:extLst>
              <a:ext uri="{FF2B5EF4-FFF2-40B4-BE49-F238E27FC236}">
                <a16:creationId xmlns:a16="http://schemas.microsoft.com/office/drawing/2014/main" id="{C5B741EC-E5AA-44A0-9DA2-C4C1BD1D5291}"/>
              </a:ext>
            </a:extLst>
          </p:cNvPr>
          <p:cNvSpPr txBox="1">
            <a:spLocks noChangeArrowheads="1"/>
          </p:cNvSpPr>
          <p:nvPr/>
        </p:nvSpPr>
        <p:spPr bwMode="auto">
          <a:xfrm>
            <a:off x="957086" y="1157702"/>
            <a:ext cx="5017875" cy="709322"/>
          </a:xfrm>
          <a:prstGeom prst="rect">
            <a:avLst/>
          </a:prstGeom>
          <a:solidFill>
            <a:schemeClr val="accent5">
              <a:lumMod val="20000"/>
              <a:lumOff val="80000"/>
            </a:schemeClr>
          </a:solidFill>
          <a:ln w="38100">
            <a:solidFill>
              <a:schemeClr val="accent5"/>
            </a:solidFill>
          </a:ln>
          <a:effec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effectLst/>
              <a:latin typeface="Comic Sans MS" panose="030F0702030302020204" pitchFamily="66" charset="0"/>
            </a:endParaRPr>
          </a:p>
        </p:txBody>
      </p:sp>
      <p:sp>
        <p:nvSpPr>
          <p:cNvPr id="14" name="TextBox 13">
            <a:extLst>
              <a:ext uri="{FF2B5EF4-FFF2-40B4-BE49-F238E27FC236}">
                <a16:creationId xmlns:a16="http://schemas.microsoft.com/office/drawing/2014/main" id="{B75C501B-3B87-4F81-9489-71EE8251E536}"/>
              </a:ext>
            </a:extLst>
          </p:cNvPr>
          <p:cNvSpPr txBox="1"/>
          <p:nvPr/>
        </p:nvSpPr>
        <p:spPr>
          <a:xfrm>
            <a:off x="1531097" y="1339879"/>
            <a:ext cx="3785192" cy="400110"/>
          </a:xfrm>
          <a:prstGeom prst="rect">
            <a:avLst/>
          </a:prstGeom>
          <a:noFill/>
        </p:spPr>
        <p:txBody>
          <a:bodyPr wrap="square" rtlCol="0">
            <a:spAutoFit/>
          </a:bodyPr>
          <a:lstStyle/>
          <a:p>
            <a:r>
              <a:rPr lang="en-GB" altLang="en-US" sz="2000" b="1" dirty="0">
                <a:latin typeface="Century Gothic" panose="020B0502020202020204" pitchFamily="34" charset="0"/>
                <a:cs typeface="Calibri" panose="020F0502020204030204" pitchFamily="34" charset="0"/>
              </a:rPr>
              <a:t>Benefits of Family Learning  </a:t>
            </a:r>
            <a:endParaRPr lang="en-GB" altLang="en-US" sz="2000" dirty="0">
              <a:latin typeface="Century Gothic" panose="020B0502020202020204" pitchFamily="34" charset="0"/>
            </a:endParaRPr>
          </a:p>
        </p:txBody>
      </p:sp>
      <p:sp>
        <p:nvSpPr>
          <p:cNvPr id="15" name="Text Box 7">
            <a:extLst>
              <a:ext uri="{FF2B5EF4-FFF2-40B4-BE49-F238E27FC236}">
                <a16:creationId xmlns:a16="http://schemas.microsoft.com/office/drawing/2014/main" id="{C7EB4500-5D49-4006-B20E-11755BA5F4CA}"/>
              </a:ext>
            </a:extLst>
          </p:cNvPr>
          <p:cNvSpPr txBox="1">
            <a:spLocks noChangeArrowheads="1"/>
          </p:cNvSpPr>
          <p:nvPr/>
        </p:nvSpPr>
        <p:spPr bwMode="auto">
          <a:xfrm>
            <a:off x="1201580" y="2109792"/>
            <a:ext cx="4476211" cy="2281294"/>
          </a:xfrm>
          <a:prstGeom prst="rect">
            <a:avLst/>
          </a:prstGeom>
          <a:noFill/>
          <a:ln>
            <a:noFill/>
          </a:ln>
          <a:effectLst/>
        </p:spPr>
        <p:txBody>
          <a:bodyPr vert="horz" wrap="square" lIns="36576" tIns="36576" rIns="36576" bIns="36576" numCol="1" anchor="t" anchorCtr="0" compatLnSpc="1">
            <a:prstTxWarp prst="textNoShape">
              <a:avLst/>
            </a:prstTxWarp>
          </a:bodyPr>
          <a:lstStyle/>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GB" altLang="en-US" sz="1400" i="0" u="none" strike="noStrike" cap="none" normalizeH="0" baseline="0" dirty="0">
                <a:ln>
                  <a:noFill/>
                </a:ln>
                <a:solidFill>
                  <a:srgbClr val="000000"/>
                </a:solidFill>
                <a:effectLst/>
                <a:latin typeface="Comic Sans MS" panose="030F0702030302020204" pitchFamily="66" charset="0"/>
                <a:cs typeface="Calibri" panose="020F0502020204030204" pitchFamily="34" charset="0"/>
              </a:rPr>
              <a:t>Raises children’s achievements </a:t>
            </a:r>
            <a:endParaRPr kumimoji="0" lang="en-GB" altLang="en-US" sz="1400" i="0" u="none" strike="noStrike" cap="none" normalizeH="0" baseline="0" dirty="0">
              <a:ln>
                <a:noFill/>
              </a:ln>
              <a:solidFill>
                <a:schemeClr val="tx1"/>
              </a:solidFill>
              <a:effectLst/>
              <a:latin typeface="Comic Sans MS" panose="030F0702030302020204" pitchFamily="66" charset="0"/>
            </a:endParaRP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lang="en-GB" altLang="en-US" sz="1400" dirty="0">
                <a:latin typeface="Comic Sans MS" panose="030F0702030302020204" pitchFamily="66" charset="0"/>
                <a:cs typeface="Calibri" panose="020F0502020204030204" pitchFamily="34" charset="0"/>
              </a:rPr>
              <a:t>E</a:t>
            </a: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ncourages parents to support their children's learning </a:t>
            </a:r>
            <a:endParaRPr kumimoji="0" lang="en-GB" altLang="en-US" sz="1400" i="0" u="none" strike="noStrike" cap="none" normalizeH="0" baseline="0" dirty="0">
              <a:ln>
                <a:noFill/>
              </a:ln>
              <a:effectLst/>
              <a:latin typeface="Comic Sans MS" panose="030F0702030302020204" pitchFamily="66" charset="0"/>
            </a:endParaRP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Promotes a learning culture in the family</a:t>
            </a: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lang="en-GB" altLang="en-US" sz="1400" dirty="0">
                <a:latin typeface="Comic Sans MS" panose="030F0702030302020204" pitchFamily="66" charset="0"/>
                <a:cs typeface="Calibri" panose="020F0502020204030204" pitchFamily="34" charset="0"/>
              </a:rPr>
              <a:t>Increases parents’ confidence</a:t>
            </a:r>
            <a:endParaRPr kumimoji="0" lang="en-GB" altLang="en-US" sz="1400" i="0" u="none" strike="noStrike" cap="none" normalizeH="0" baseline="0" dirty="0">
              <a:ln>
                <a:noFill/>
              </a:ln>
              <a:effectLst/>
              <a:latin typeface="Comic Sans MS" panose="030F0702030302020204" pitchFamily="66" charset="0"/>
            </a:endParaRPr>
          </a:p>
          <a:p>
            <a:pPr marL="285750" marR="0" lvl="0" indent="-285750"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E</a:t>
            </a:r>
            <a:r>
              <a:rPr lang="en-GB" altLang="en-US" sz="1400" dirty="0">
                <a:latin typeface="Comic Sans MS" panose="030F0702030302020204" pitchFamily="66" charset="0"/>
                <a:cs typeface="Calibri" panose="020F0502020204030204" pitchFamily="34" charset="0"/>
              </a:rPr>
              <a:t>ncourages </a:t>
            </a:r>
            <a:r>
              <a:rPr kumimoji="0" lang="en-GB" altLang="en-US" sz="1400" i="0" u="none" strike="noStrike" cap="none" normalizeH="0" baseline="0" dirty="0">
                <a:ln>
                  <a:noFill/>
                </a:ln>
                <a:effectLst/>
                <a:latin typeface="Comic Sans MS" panose="030F0702030302020204" pitchFamily="66" charset="0"/>
                <a:cs typeface="Calibri" panose="020F0502020204030204" pitchFamily="34" charset="0"/>
              </a:rPr>
              <a:t>parents to improve to their own learning/qualifications</a:t>
            </a:r>
          </a:p>
          <a:p>
            <a:pPr marR="0" lvl="0" algn="ctr" defTabSz="914400" rtl="0" eaLnBrk="0" fontAlgn="base" latinLnBrk="0" hangingPunct="0">
              <a:lnSpc>
                <a:spcPct val="150000"/>
              </a:lnSpc>
              <a:spcBef>
                <a:spcPct val="0"/>
              </a:spcBef>
              <a:spcAft>
                <a:spcPct val="0"/>
              </a:spcAft>
              <a:buClrTx/>
              <a:buSzTx/>
              <a:tabLst/>
            </a:pPr>
            <a:endParaRPr kumimoji="0" lang="en-GB" altLang="en-US" sz="1400" i="0" u="none" strike="noStrike" cap="none" normalizeH="0" baseline="0" dirty="0">
              <a:ln>
                <a:noFill/>
              </a:ln>
              <a:effectLst/>
              <a:latin typeface="Comic Sans MS" panose="030F0702030302020204" pitchFamily="66" charset="0"/>
            </a:endParaRPr>
          </a:p>
          <a:p>
            <a:pPr marL="285750" marR="0" lvl="0" indent="-2857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6" name="Text Box 4">
            <a:extLst>
              <a:ext uri="{FF2B5EF4-FFF2-40B4-BE49-F238E27FC236}">
                <a16:creationId xmlns:a16="http://schemas.microsoft.com/office/drawing/2014/main" id="{EE82827B-88C7-4FF2-9761-61B1FFFD7899}"/>
              </a:ext>
            </a:extLst>
          </p:cNvPr>
          <p:cNvSpPr txBox="1">
            <a:spLocks noChangeArrowheads="1"/>
          </p:cNvSpPr>
          <p:nvPr/>
        </p:nvSpPr>
        <p:spPr bwMode="auto">
          <a:xfrm>
            <a:off x="957086" y="4736675"/>
            <a:ext cx="5017875" cy="709322"/>
          </a:xfrm>
          <a:prstGeom prst="rect">
            <a:avLst/>
          </a:prstGeom>
          <a:solidFill>
            <a:schemeClr val="accent5">
              <a:lumMod val="20000"/>
              <a:lumOff val="80000"/>
            </a:schemeClr>
          </a:solidFill>
          <a:ln w="38100">
            <a:solidFill>
              <a:schemeClr val="accent5"/>
            </a:solidFill>
          </a:ln>
          <a:effec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effectLst/>
              <a:latin typeface="Comic Sans MS" panose="030F0702030302020204" pitchFamily="66" charset="0"/>
            </a:endParaRPr>
          </a:p>
        </p:txBody>
      </p:sp>
      <p:sp>
        <p:nvSpPr>
          <p:cNvPr id="2" name="TextBox 1">
            <a:extLst>
              <a:ext uri="{FF2B5EF4-FFF2-40B4-BE49-F238E27FC236}">
                <a16:creationId xmlns:a16="http://schemas.microsoft.com/office/drawing/2014/main" id="{290F99B1-120E-4D7E-A75F-A5A93C0757F3}"/>
              </a:ext>
            </a:extLst>
          </p:cNvPr>
          <p:cNvSpPr txBox="1"/>
          <p:nvPr/>
        </p:nvSpPr>
        <p:spPr>
          <a:xfrm>
            <a:off x="1509827" y="4896880"/>
            <a:ext cx="4140551" cy="400110"/>
          </a:xfrm>
          <a:prstGeom prst="rect">
            <a:avLst/>
          </a:prstGeom>
          <a:noFill/>
        </p:spPr>
        <p:txBody>
          <a:bodyPr wrap="square" rtlCol="0">
            <a:spAutoFit/>
          </a:bodyPr>
          <a:lstStyle/>
          <a:p>
            <a:r>
              <a:rPr lang="en-GB" sz="2000" b="1" dirty="0">
                <a:latin typeface="Century Gothic" panose="020B0502020202020204" pitchFamily="34" charset="0"/>
              </a:rPr>
              <a:t>What Our Learners Say …….. </a:t>
            </a:r>
          </a:p>
        </p:txBody>
      </p:sp>
      <p:sp>
        <p:nvSpPr>
          <p:cNvPr id="19" name="TextBox 18">
            <a:extLst>
              <a:ext uri="{FF2B5EF4-FFF2-40B4-BE49-F238E27FC236}">
                <a16:creationId xmlns:a16="http://schemas.microsoft.com/office/drawing/2014/main" id="{6F3B5208-9F1B-4D34-BD64-3B08F5AAF720}"/>
              </a:ext>
            </a:extLst>
          </p:cNvPr>
          <p:cNvSpPr txBox="1"/>
          <p:nvPr/>
        </p:nvSpPr>
        <p:spPr>
          <a:xfrm>
            <a:off x="683786" y="5661930"/>
            <a:ext cx="5469588" cy="3011274"/>
          </a:xfrm>
          <a:prstGeom prst="rect">
            <a:avLst/>
          </a:prstGeom>
          <a:noFill/>
        </p:spPr>
        <p:txBody>
          <a:bodyPr wrap="square" rtlCol="0">
            <a:spAutoFit/>
          </a:bodyPr>
          <a:lstStyle/>
          <a:p>
            <a:pPr>
              <a:lnSpc>
                <a:spcPct val="150000"/>
              </a:lnSpc>
            </a:pPr>
            <a:r>
              <a:rPr lang="en-GB" sz="1400" dirty="0">
                <a:latin typeface="Comic Sans MS" panose="030F0702030302020204" pitchFamily="66" charset="0"/>
              </a:rPr>
              <a:t>“I enjoyed the atmosphere and learning how literacy skills can be practiced at home”    </a:t>
            </a:r>
            <a:r>
              <a:rPr lang="en-GB" sz="1400" i="1" dirty="0">
                <a:latin typeface="Comic Sans MS" panose="030F0702030302020204" pitchFamily="66" charset="0"/>
              </a:rPr>
              <a:t>St Josephs Catholic Primary School</a:t>
            </a:r>
          </a:p>
          <a:p>
            <a:pPr>
              <a:lnSpc>
                <a:spcPct val="150000"/>
              </a:lnSpc>
            </a:pPr>
            <a:endParaRPr lang="en-GB" sz="800" dirty="0">
              <a:latin typeface="Comic Sans MS" panose="030F0702030302020204" pitchFamily="66" charset="0"/>
            </a:endParaRPr>
          </a:p>
          <a:p>
            <a:pPr>
              <a:lnSpc>
                <a:spcPct val="150000"/>
              </a:lnSpc>
            </a:pPr>
            <a:r>
              <a:rPr lang="en-GB" sz="1400" dirty="0">
                <a:latin typeface="Comic Sans MS" panose="030F0702030302020204" pitchFamily="66" charset="0"/>
              </a:rPr>
              <a:t>“I liked the fact that nothing was too hard but at the same time I felt challenged”      </a:t>
            </a:r>
            <a:r>
              <a:rPr lang="en-GB" sz="1400" i="1" dirty="0">
                <a:latin typeface="Comic Sans MS" panose="030F0702030302020204" pitchFamily="66" charset="0"/>
              </a:rPr>
              <a:t>Town Lane Infant School</a:t>
            </a:r>
          </a:p>
          <a:p>
            <a:pPr>
              <a:lnSpc>
                <a:spcPct val="150000"/>
              </a:lnSpc>
            </a:pPr>
            <a:endParaRPr lang="en-GB" sz="800" dirty="0">
              <a:latin typeface="Comic Sans MS" panose="030F0702030302020204" pitchFamily="66" charset="0"/>
            </a:endParaRPr>
          </a:p>
          <a:p>
            <a:pPr>
              <a:lnSpc>
                <a:spcPct val="150000"/>
              </a:lnSpc>
            </a:pPr>
            <a:r>
              <a:rPr lang="en-GB" sz="1400" dirty="0">
                <a:latin typeface="Comic Sans MS" panose="030F0702030302020204" pitchFamily="66" charset="0"/>
              </a:rPr>
              <a:t>"The parents really enjoy being able to help their children with English and the children love their parents helping them. It has been incredible to see some parents growing in confidence and even volunteering in schools".   </a:t>
            </a:r>
            <a:r>
              <a:rPr lang="en-GB" sz="1400" i="1" dirty="0">
                <a:latin typeface="Comic Sans MS" panose="030F0702030302020204" pitchFamily="66" charset="0"/>
              </a:rPr>
              <a:t>Gill Linfield ESOL tutor </a:t>
            </a:r>
          </a:p>
        </p:txBody>
      </p:sp>
      <p:sp>
        <p:nvSpPr>
          <p:cNvPr id="17" name="TextBox 16">
            <a:extLst>
              <a:ext uri="{FF2B5EF4-FFF2-40B4-BE49-F238E27FC236}">
                <a16:creationId xmlns:a16="http://schemas.microsoft.com/office/drawing/2014/main" id="{D32CC8F0-BA1D-426D-A016-CAFEBB6B7AC6}"/>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2</a:t>
            </a:r>
          </a:p>
        </p:txBody>
      </p:sp>
    </p:spTree>
    <p:extLst>
      <p:ext uri="{BB962C8B-B14F-4D97-AF65-F5344CB8AC3E}">
        <p14:creationId xmlns:p14="http://schemas.microsoft.com/office/powerpoint/2010/main" val="2796271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4" name="Rectangle 3">
            <a:extLst>
              <a:ext uri="{FF2B5EF4-FFF2-40B4-BE49-F238E27FC236}">
                <a16:creationId xmlns:a16="http://schemas.microsoft.com/office/drawing/2014/main" id="{2B1D4D68-5886-43AE-8D4A-F5BC92A9CCF2}"/>
              </a:ext>
            </a:extLst>
          </p:cNvPr>
          <p:cNvSpPr/>
          <p:nvPr/>
        </p:nvSpPr>
        <p:spPr>
          <a:xfrm>
            <a:off x="168210" y="799836"/>
            <a:ext cx="6485297" cy="7497409"/>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sp>
        <p:nvSpPr>
          <p:cNvPr id="5" name="TextBox 4">
            <a:extLst>
              <a:ext uri="{FF2B5EF4-FFF2-40B4-BE49-F238E27FC236}">
                <a16:creationId xmlns:a16="http://schemas.microsoft.com/office/drawing/2014/main" id="{2384F031-5A37-43C7-B86D-C54F7028B8FD}"/>
              </a:ext>
            </a:extLst>
          </p:cNvPr>
          <p:cNvSpPr txBox="1"/>
          <p:nvPr/>
        </p:nvSpPr>
        <p:spPr>
          <a:xfrm>
            <a:off x="550058" y="965976"/>
            <a:ext cx="5773068" cy="1754326"/>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Foundation and Key Stage 1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pic>
        <p:nvPicPr>
          <p:cNvPr id="13" name="Picture 12">
            <a:extLst>
              <a:ext uri="{FF2B5EF4-FFF2-40B4-BE49-F238E27FC236}">
                <a16:creationId xmlns:a16="http://schemas.microsoft.com/office/drawing/2014/main" id="{73B52EAB-FD3B-4D73-87C6-3FECAE1446AA}"/>
              </a:ext>
            </a:extLst>
          </p:cNvPr>
          <p:cNvPicPr>
            <a:picLocks noChangeAspect="1"/>
          </p:cNvPicPr>
          <p:nvPr/>
        </p:nvPicPr>
        <p:blipFill>
          <a:blip r:embed="rId6"/>
          <a:stretch>
            <a:fillRect/>
          </a:stretch>
        </p:blipFill>
        <p:spPr>
          <a:xfrm>
            <a:off x="669739" y="1138186"/>
            <a:ext cx="1538893" cy="1058551"/>
          </a:xfrm>
          <a:prstGeom prst="rect">
            <a:avLst/>
          </a:prstGeom>
          <a:ln w="76200">
            <a:solidFill>
              <a:schemeClr val="accent5">
                <a:lumMod val="40000"/>
                <a:lumOff val="60000"/>
              </a:schemeClr>
            </a:solidFill>
          </a:ln>
        </p:spPr>
      </p:pic>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912576191"/>
              </p:ext>
            </p:extLst>
          </p:nvPr>
        </p:nvGraphicFramePr>
        <p:xfrm>
          <a:off x="550058" y="3684411"/>
          <a:ext cx="5757883" cy="822960"/>
        </p:xfrm>
        <a:graphic>
          <a:graphicData uri="http://schemas.openxmlformats.org/drawingml/2006/table">
            <a:tbl>
              <a:tblPr firstRow="1" bandRow="1"/>
              <a:tblGrid>
                <a:gridCol w="1218293">
                  <a:extLst>
                    <a:ext uri="{9D8B030D-6E8A-4147-A177-3AD203B41FA5}">
                      <a16:colId xmlns:a16="http://schemas.microsoft.com/office/drawing/2014/main" val="3314674876"/>
                    </a:ext>
                  </a:extLst>
                </a:gridCol>
                <a:gridCol w="1170629">
                  <a:extLst>
                    <a:ext uri="{9D8B030D-6E8A-4147-A177-3AD203B41FA5}">
                      <a16:colId xmlns:a16="http://schemas.microsoft.com/office/drawing/2014/main" val="241487928"/>
                    </a:ext>
                  </a:extLst>
                </a:gridCol>
                <a:gridCol w="1759090">
                  <a:extLst>
                    <a:ext uri="{9D8B030D-6E8A-4147-A177-3AD203B41FA5}">
                      <a16:colId xmlns:a16="http://schemas.microsoft.com/office/drawing/2014/main" val="2660036397"/>
                    </a:ext>
                  </a:extLst>
                </a:gridCol>
                <a:gridCol w="1609871">
                  <a:extLst>
                    <a:ext uri="{9D8B030D-6E8A-4147-A177-3AD203B41FA5}">
                      <a16:colId xmlns:a16="http://schemas.microsoft.com/office/drawing/2014/main" val="285676293"/>
                    </a:ext>
                  </a:extLst>
                </a:gridCol>
              </a:tblGrid>
              <a:tr h="168970">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Fun </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with</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Phonics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Tuesday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5 January-19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9.30 – 11.00am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r h="125585">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6 January-20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1.30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7227752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1" name="TextBox 20">
            <a:extLst>
              <a:ext uri="{FF2B5EF4-FFF2-40B4-BE49-F238E27FC236}">
                <a16:creationId xmlns:a16="http://schemas.microsoft.com/office/drawing/2014/main" id="{58489B2B-77F3-4E12-B4E3-571088B7844C}"/>
              </a:ext>
            </a:extLst>
          </p:cNvPr>
          <p:cNvSpPr txBox="1"/>
          <p:nvPr/>
        </p:nvSpPr>
        <p:spPr>
          <a:xfrm>
            <a:off x="492993" y="3250690"/>
            <a:ext cx="5942521" cy="461665"/>
          </a:xfrm>
          <a:prstGeom prst="rect">
            <a:avLst/>
          </a:prstGeom>
          <a:noFill/>
        </p:spPr>
        <p:txBody>
          <a:bodyPr wrap="square">
            <a:spAutoFit/>
          </a:bodyPr>
          <a:lstStyle/>
          <a:p>
            <a:pPr algn="ctr"/>
            <a:r>
              <a:rPr lang="en-GB" sz="1200" dirty="0">
                <a:latin typeface="Comic Sans MS" panose="030F0702030302020204" pitchFamily="66" charset="0"/>
              </a:rPr>
              <a:t>Learn about Phonics. Create games which reinforce the Phonics your child is learning in school. </a:t>
            </a:r>
          </a:p>
        </p:txBody>
      </p:sp>
      <p:sp>
        <p:nvSpPr>
          <p:cNvPr id="2" name="TextBox 1">
            <a:extLst>
              <a:ext uri="{FF2B5EF4-FFF2-40B4-BE49-F238E27FC236}">
                <a16:creationId xmlns:a16="http://schemas.microsoft.com/office/drawing/2014/main" id="{46B877EB-240F-41B7-A858-04ED7E1A1957}"/>
              </a:ext>
            </a:extLst>
          </p:cNvPr>
          <p:cNvSpPr txBox="1"/>
          <p:nvPr/>
        </p:nvSpPr>
        <p:spPr>
          <a:xfrm>
            <a:off x="1439186" y="2781746"/>
            <a:ext cx="3995712"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Fun With Phonics</a:t>
            </a:r>
          </a:p>
        </p:txBody>
      </p:sp>
      <p:sp>
        <p:nvSpPr>
          <p:cNvPr id="17" name="TextBox 16">
            <a:extLst>
              <a:ext uri="{FF2B5EF4-FFF2-40B4-BE49-F238E27FC236}">
                <a16:creationId xmlns:a16="http://schemas.microsoft.com/office/drawing/2014/main" id="{2AD94254-6299-4ACE-BE89-D2C05EDFBFDC}"/>
              </a:ext>
            </a:extLst>
          </p:cNvPr>
          <p:cNvSpPr txBox="1"/>
          <p:nvPr/>
        </p:nvSpPr>
        <p:spPr>
          <a:xfrm>
            <a:off x="2479573" y="4685094"/>
            <a:ext cx="1862574"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Story Sacks</a:t>
            </a:r>
          </a:p>
        </p:txBody>
      </p:sp>
      <p:graphicFrame>
        <p:nvGraphicFramePr>
          <p:cNvPr id="23" name="Table 22">
            <a:extLst>
              <a:ext uri="{FF2B5EF4-FFF2-40B4-BE49-F238E27FC236}">
                <a16:creationId xmlns:a16="http://schemas.microsoft.com/office/drawing/2014/main" id="{1251DE49-FE9B-4B88-9320-0AA79F56F085}"/>
              </a:ext>
            </a:extLst>
          </p:cNvPr>
          <p:cNvGraphicFramePr>
            <a:graphicFrameLocks noGrp="1"/>
          </p:cNvGraphicFramePr>
          <p:nvPr>
            <p:extLst>
              <p:ext uri="{D42A27DB-BD31-4B8C-83A1-F6EECF244321}">
                <p14:modId xmlns:p14="http://schemas.microsoft.com/office/powerpoint/2010/main" val="610646962"/>
              </p:ext>
            </p:extLst>
          </p:nvPr>
        </p:nvGraphicFramePr>
        <p:xfrm>
          <a:off x="558099" y="5667961"/>
          <a:ext cx="5757885" cy="548640"/>
        </p:xfrm>
        <a:graphic>
          <a:graphicData uri="http://schemas.openxmlformats.org/drawingml/2006/table">
            <a:tbl>
              <a:tblPr firstRow="1" bandRow="1"/>
              <a:tblGrid>
                <a:gridCol w="1178631">
                  <a:extLst>
                    <a:ext uri="{9D8B030D-6E8A-4147-A177-3AD203B41FA5}">
                      <a16:colId xmlns:a16="http://schemas.microsoft.com/office/drawing/2014/main" val="1933176889"/>
                    </a:ext>
                  </a:extLst>
                </a:gridCol>
                <a:gridCol w="1081888">
                  <a:extLst>
                    <a:ext uri="{9D8B030D-6E8A-4147-A177-3AD203B41FA5}">
                      <a16:colId xmlns:a16="http://schemas.microsoft.com/office/drawing/2014/main" val="1219866995"/>
                    </a:ext>
                  </a:extLst>
                </a:gridCol>
                <a:gridCol w="1902814">
                  <a:extLst>
                    <a:ext uri="{9D8B030D-6E8A-4147-A177-3AD203B41FA5}">
                      <a16:colId xmlns:a16="http://schemas.microsoft.com/office/drawing/2014/main" val="454925434"/>
                    </a:ext>
                  </a:extLst>
                </a:gridCol>
                <a:gridCol w="1594552">
                  <a:extLst>
                    <a:ext uri="{9D8B030D-6E8A-4147-A177-3AD203B41FA5}">
                      <a16:colId xmlns:a16="http://schemas.microsoft.com/office/drawing/2014/main" val="2876197925"/>
                    </a:ext>
                  </a:extLst>
                </a:gridCol>
              </a:tblGrid>
              <a:tr h="215524">
                <a:tc rowSpan="2">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Story </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Sacks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1359493"/>
                  </a:ext>
                </a:extLst>
              </a:tr>
              <a:tr h="250901">
                <a:tc vMerge="1">
                  <a:txBody>
                    <a:bodyPr/>
                    <a:lstStyle/>
                    <a:p>
                      <a:pPr marL="0" algn="ctr" rtl="0" eaLnBrk="1" fontAlgn="t" latinLnBrk="0" hangingPunct="1">
                        <a:spcBef>
                          <a:spcPts val="0"/>
                        </a:spcBef>
                        <a:spcAft>
                          <a:spcPts val="0"/>
                        </a:spcAft>
                      </a:pP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27 January-10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9. 30 – 11.00am</a:t>
                      </a:r>
                      <a:endParaRPr lang="en-GB" sz="1200" dirty="0">
                        <a:effectLst/>
                        <a:latin typeface="+mn-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564589277"/>
                  </a:ext>
                </a:extLst>
              </a:tr>
            </a:tbl>
          </a:graphicData>
        </a:graphic>
      </p:graphicFrame>
      <p:sp>
        <p:nvSpPr>
          <p:cNvPr id="24" name="TextBox 23">
            <a:extLst>
              <a:ext uri="{FF2B5EF4-FFF2-40B4-BE49-F238E27FC236}">
                <a16:creationId xmlns:a16="http://schemas.microsoft.com/office/drawing/2014/main" id="{28AD2479-C65D-482A-B670-D9DC7CFCC913}"/>
              </a:ext>
            </a:extLst>
          </p:cNvPr>
          <p:cNvSpPr txBox="1"/>
          <p:nvPr/>
        </p:nvSpPr>
        <p:spPr>
          <a:xfrm>
            <a:off x="1976187" y="6400077"/>
            <a:ext cx="2845619"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Reading Together</a:t>
            </a:r>
          </a:p>
        </p:txBody>
      </p:sp>
      <p:graphicFrame>
        <p:nvGraphicFramePr>
          <p:cNvPr id="25" name="Table 24">
            <a:extLst>
              <a:ext uri="{FF2B5EF4-FFF2-40B4-BE49-F238E27FC236}">
                <a16:creationId xmlns:a16="http://schemas.microsoft.com/office/drawing/2014/main" id="{ED017B55-674C-4A97-8A5D-F316BD44DAAA}"/>
              </a:ext>
            </a:extLst>
          </p:cNvPr>
          <p:cNvGraphicFramePr>
            <a:graphicFrameLocks noGrp="1"/>
          </p:cNvGraphicFramePr>
          <p:nvPr>
            <p:extLst>
              <p:ext uri="{D42A27DB-BD31-4B8C-83A1-F6EECF244321}">
                <p14:modId xmlns:p14="http://schemas.microsoft.com/office/powerpoint/2010/main" val="1911029055"/>
              </p:ext>
            </p:extLst>
          </p:nvPr>
        </p:nvGraphicFramePr>
        <p:xfrm>
          <a:off x="517645" y="7297530"/>
          <a:ext cx="5805481" cy="822960"/>
        </p:xfrm>
        <a:graphic>
          <a:graphicData uri="http://schemas.openxmlformats.org/drawingml/2006/table">
            <a:tbl>
              <a:tblPr firstRow="1" bandRow="1"/>
              <a:tblGrid>
                <a:gridCol w="1227626">
                  <a:extLst>
                    <a:ext uri="{9D8B030D-6E8A-4147-A177-3AD203B41FA5}">
                      <a16:colId xmlns:a16="http://schemas.microsoft.com/office/drawing/2014/main" val="3120961655"/>
                    </a:ext>
                  </a:extLst>
                </a:gridCol>
                <a:gridCol w="1066349">
                  <a:extLst>
                    <a:ext uri="{9D8B030D-6E8A-4147-A177-3AD203B41FA5}">
                      <a16:colId xmlns:a16="http://schemas.microsoft.com/office/drawing/2014/main" val="1945482738"/>
                    </a:ext>
                  </a:extLst>
                </a:gridCol>
                <a:gridCol w="1820551">
                  <a:extLst>
                    <a:ext uri="{9D8B030D-6E8A-4147-A177-3AD203B41FA5}">
                      <a16:colId xmlns:a16="http://schemas.microsoft.com/office/drawing/2014/main" val="2081843939"/>
                    </a:ext>
                  </a:extLst>
                </a:gridCol>
                <a:gridCol w="1690955">
                  <a:extLst>
                    <a:ext uri="{9D8B030D-6E8A-4147-A177-3AD203B41FA5}">
                      <a16:colId xmlns:a16="http://schemas.microsoft.com/office/drawing/2014/main" val="1744055117"/>
                    </a:ext>
                  </a:extLst>
                </a:gridCol>
              </a:tblGrid>
              <a:tr h="233559">
                <a:tc rowSpan="3">
                  <a:txBody>
                    <a:bodyPr/>
                    <a:lstStyle/>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Reading </a:t>
                      </a:r>
                    </a:p>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Together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182616097"/>
                  </a:ext>
                </a:extLst>
              </a:tr>
              <a:tr h="0">
                <a:tc vMerge="1">
                  <a:txBody>
                    <a:bodyPr/>
                    <a:lstStyle/>
                    <a:p>
                      <a:endParaRPr lang="en-GB"/>
                    </a:p>
                  </a:txBody>
                  <a:tcPr>
                    <a:lnT w="12700" cap="flat" cmpd="sng" algn="ctr">
                      <a:solidFill>
                        <a:srgbClr val="FFFFFF"/>
                      </a:solidFill>
                      <a:prstDash val="solid"/>
                      <a:round/>
                      <a:headEnd type="none" w="med" len="med"/>
                      <a:tailEnd type="none" w="med" len="med"/>
                    </a:lnT>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Wednesday</a:t>
                      </a:r>
                      <a:r>
                        <a:rPr lang="en-GB" sz="1200" b="0" i="0" u="none" strike="noStrike" kern="1200" dirty="0">
                          <a:solidFill>
                            <a:srgbClr val="000000"/>
                          </a:solidFill>
                          <a:effectLst/>
                          <a:latin typeface="Calibri" panose="020F0502020204030204" pitchFamily="34" charset="0"/>
                          <a:cs typeface="Calibri" panose="020F0502020204030204" pitchFamily="34" charset="0"/>
                        </a:rPr>
                        <a:t> </a:t>
                      </a:r>
                      <a:endParaRPr lang="en-GB" sz="1200" b="0" i="0" u="none" strike="noStrike" dirty="0">
                        <a:effectLst/>
                        <a:latin typeface="Calibri" panose="020F0502020204030204" pitchFamily="34" charset="0"/>
                        <a:cs typeface="Calibri" panose="020F050202020403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6 January–20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effectLst/>
                          <a:latin typeface="+mn-lt"/>
                          <a:ea typeface="+mn-ea"/>
                          <a:cs typeface="+mn-cs"/>
                        </a:rPr>
                        <a:t>9. 30 – 11.00am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483207411"/>
                  </a:ext>
                </a:extLst>
              </a:tr>
              <a:tr h="0">
                <a:tc vMerge="1">
                  <a:txBody>
                    <a:bodyPr/>
                    <a:lstStyle/>
                    <a:p>
                      <a:pPr marL="0" marR="0" indent="0" algn="ctr" rtl="0" eaLnBrk="1" fontAlgn="t" latinLnBrk="0" hangingPunct="1">
                        <a:spcBef>
                          <a:spcPts val="0"/>
                        </a:spcBef>
                        <a:spcAft>
                          <a:spcPts val="0"/>
                        </a:spcAft>
                      </a:pPr>
                      <a:endParaRPr lang="en-US" sz="1400" b="1" i="0" u="none" strike="noStrike" kern="1200" dirty="0">
                        <a:solidFill>
                          <a:srgbClr val="FFFFFF"/>
                        </a:solidFill>
                        <a:effectLst/>
                        <a:latin typeface="Book Antiqua" panose="0204060205030503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0" i="0" u="none" strike="noStrike" dirty="0">
                          <a:effectLst/>
                          <a:latin typeface="Calibri" panose="020F0502020204030204" pitchFamily="34" charset="0"/>
                          <a:cs typeface="Calibri" panose="020F0502020204030204" pitchFamily="34" charset="0"/>
                        </a:rPr>
                        <a:t>Wednesday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27 January-10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effectLst/>
                          <a:latin typeface="+mn-lt"/>
                          <a:ea typeface="+mn-ea"/>
                          <a:cs typeface="+mn-cs"/>
                        </a:rPr>
                        <a:t>1. 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255956992"/>
                  </a:ext>
                </a:extLst>
              </a:tr>
            </a:tbl>
          </a:graphicData>
        </a:graphic>
      </p:graphicFrame>
      <p:sp>
        <p:nvSpPr>
          <p:cNvPr id="18" name="TextBox 17">
            <a:extLst>
              <a:ext uri="{FF2B5EF4-FFF2-40B4-BE49-F238E27FC236}">
                <a16:creationId xmlns:a16="http://schemas.microsoft.com/office/drawing/2014/main" id="{6E885270-846F-4BC7-9FEB-8204B5114117}"/>
              </a:ext>
            </a:extLst>
          </p:cNvPr>
          <p:cNvSpPr txBox="1"/>
          <p:nvPr/>
        </p:nvSpPr>
        <p:spPr>
          <a:xfrm>
            <a:off x="258909" y="5197110"/>
            <a:ext cx="6046739" cy="461665"/>
          </a:xfrm>
          <a:prstGeom prst="rect">
            <a:avLst/>
          </a:prstGeom>
          <a:noFill/>
        </p:spPr>
        <p:txBody>
          <a:bodyPr wrap="square" rtlCol="0">
            <a:spAutoFit/>
          </a:bodyPr>
          <a:lstStyle/>
          <a:p>
            <a:pPr algn="ctr"/>
            <a:r>
              <a:rPr lang="en-US" sz="1200" dirty="0">
                <a:latin typeface="Comic Sans MS" panose="030F0702030302020204" pitchFamily="66" charset="0"/>
              </a:rPr>
              <a:t>Create a story sack. Learn how to tell a story. Create games and activities which promote reading for meaning, comprehension and sequencing skills. </a:t>
            </a:r>
          </a:p>
        </p:txBody>
      </p:sp>
      <p:sp>
        <p:nvSpPr>
          <p:cNvPr id="26" name="TextBox 25">
            <a:extLst>
              <a:ext uri="{FF2B5EF4-FFF2-40B4-BE49-F238E27FC236}">
                <a16:creationId xmlns:a16="http://schemas.microsoft.com/office/drawing/2014/main" id="{0341F02F-1C7D-4181-B7FB-CF4CB26EB893}"/>
              </a:ext>
            </a:extLst>
          </p:cNvPr>
          <p:cNvSpPr txBox="1"/>
          <p:nvPr/>
        </p:nvSpPr>
        <p:spPr>
          <a:xfrm>
            <a:off x="612251" y="6865464"/>
            <a:ext cx="5716851" cy="461665"/>
          </a:xfrm>
          <a:prstGeom prst="rect">
            <a:avLst/>
          </a:prstGeom>
          <a:noFill/>
        </p:spPr>
        <p:txBody>
          <a:bodyPr wrap="square" rtlCol="0">
            <a:spAutoFit/>
          </a:bodyPr>
          <a:lstStyle/>
          <a:p>
            <a:pPr algn="ctr"/>
            <a:r>
              <a:rPr lang="en-GB" sz="1200" dirty="0">
                <a:solidFill>
                  <a:schemeClr val="tx1"/>
                </a:solidFill>
                <a:latin typeface="Comic Sans MS" panose="030F0702030302020204" pitchFamily="66" charset="0"/>
              </a:rPr>
              <a:t>Learn how to help your child with reading. Explore books in greater depth. Create themed activities and games.</a:t>
            </a:r>
            <a:endParaRPr lang="en-GB" sz="1200" dirty="0"/>
          </a:p>
        </p:txBody>
      </p:sp>
      <p:sp>
        <p:nvSpPr>
          <p:cNvPr id="3" name="Slide Number Placeholder 2">
            <a:extLst>
              <a:ext uri="{FF2B5EF4-FFF2-40B4-BE49-F238E27FC236}">
                <a16:creationId xmlns:a16="http://schemas.microsoft.com/office/drawing/2014/main" id="{3ED2E03B-0DB6-4299-A988-1A63AA7CE1A6}"/>
              </a:ext>
            </a:extLst>
          </p:cNvPr>
          <p:cNvSpPr>
            <a:spLocks noGrp="1"/>
          </p:cNvSpPr>
          <p:nvPr>
            <p:ph type="sldNum" sz="quarter" idx="12"/>
          </p:nvPr>
        </p:nvSpPr>
        <p:spPr/>
        <p:txBody>
          <a:bodyPr/>
          <a:lstStyle/>
          <a:p>
            <a:fld id="{64A2C19F-65CC-4392-B281-27E20D3DD0FB}" type="slidenum">
              <a:rPr lang="en-GB" smtClean="0"/>
              <a:t>6</a:t>
            </a:fld>
            <a:endParaRPr lang="en-GB"/>
          </a:p>
        </p:txBody>
      </p:sp>
      <p:sp>
        <p:nvSpPr>
          <p:cNvPr id="14" name="TextBox 13">
            <a:extLst>
              <a:ext uri="{FF2B5EF4-FFF2-40B4-BE49-F238E27FC236}">
                <a16:creationId xmlns:a16="http://schemas.microsoft.com/office/drawing/2014/main" id="{5227B7D3-4135-4A84-86C1-34846744DED4}"/>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3</a:t>
            </a:r>
          </a:p>
        </p:txBody>
      </p:sp>
    </p:spTree>
    <p:extLst>
      <p:ext uri="{BB962C8B-B14F-4D97-AF65-F5344CB8AC3E}">
        <p14:creationId xmlns:p14="http://schemas.microsoft.com/office/powerpoint/2010/main" val="1869610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190546" y="817047"/>
            <a:ext cx="6485297" cy="6763968"/>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5" name="TextBox 4">
            <a:extLst>
              <a:ext uri="{FF2B5EF4-FFF2-40B4-BE49-F238E27FC236}">
                <a16:creationId xmlns:a16="http://schemas.microsoft.com/office/drawing/2014/main" id="{2384F031-5A37-43C7-B86D-C54F7028B8FD}"/>
              </a:ext>
            </a:extLst>
          </p:cNvPr>
          <p:cNvSpPr txBox="1"/>
          <p:nvPr/>
        </p:nvSpPr>
        <p:spPr>
          <a:xfrm>
            <a:off x="550058" y="1082939"/>
            <a:ext cx="5773068" cy="1754326"/>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Key Stage  2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28079552"/>
              </p:ext>
            </p:extLst>
          </p:nvPr>
        </p:nvGraphicFramePr>
        <p:xfrm>
          <a:off x="557650" y="4132815"/>
          <a:ext cx="5757883" cy="822960"/>
        </p:xfrm>
        <a:graphic>
          <a:graphicData uri="http://schemas.openxmlformats.org/drawingml/2006/table">
            <a:tbl>
              <a:tblPr firstRow="1" bandRow="1"/>
              <a:tblGrid>
                <a:gridCol w="1218293">
                  <a:extLst>
                    <a:ext uri="{9D8B030D-6E8A-4147-A177-3AD203B41FA5}">
                      <a16:colId xmlns:a16="http://schemas.microsoft.com/office/drawing/2014/main" val="3314674876"/>
                    </a:ext>
                  </a:extLst>
                </a:gridCol>
                <a:gridCol w="1170629">
                  <a:extLst>
                    <a:ext uri="{9D8B030D-6E8A-4147-A177-3AD203B41FA5}">
                      <a16:colId xmlns:a16="http://schemas.microsoft.com/office/drawing/2014/main" val="241487928"/>
                    </a:ext>
                  </a:extLst>
                </a:gridCol>
                <a:gridCol w="1759090">
                  <a:extLst>
                    <a:ext uri="{9D8B030D-6E8A-4147-A177-3AD203B41FA5}">
                      <a16:colId xmlns:a16="http://schemas.microsoft.com/office/drawing/2014/main" val="2660036397"/>
                    </a:ext>
                  </a:extLst>
                </a:gridCol>
                <a:gridCol w="1609871">
                  <a:extLst>
                    <a:ext uri="{9D8B030D-6E8A-4147-A177-3AD203B41FA5}">
                      <a16:colId xmlns:a16="http://schemas.microsoft.com/office/drawing/2014/main" val="285676293"/>
                    </a:ext>
                  </a:extLst>
                </a:gridCol>
              </a:tblGrid>
              <a:tr h="168970">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Spelling</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Bee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Tuesday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26 January-9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9.30 – 11.00am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r h="125585">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6 January-20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l" defTabSz="685800" rtl="0" eaLnBrk="1" fontAlgn="t" latinLnBrk="0" hangingPunct="1">
                        <a:spcBef>
                          <a:spcPts val="0"/>
                        </a:spcBef>
                        <a:spcAft>
                          <a:spcPts val="0"/>
                        </a:spcAft>
                      </a:pPr>
                      <a:r>
                        <a:rPr lang="en-GB" sz="1200" kern="1200" dirty="0">
                          <a:solidFill>
                            <a:schemeClr val="tx1"/>
                          </a:solidFill>
                          <a:latin typeface="+mn-lt"/>
                          <a:ea typeface="+mn-ea"/>
                          <a:cs typeface="+mn-cs"/>
                        </a:rPr>
                        <a:t>11.30 – 1.00pm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7227752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2581" y="8033217"/>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1" name="TextBox 20">
            <a:extLst>
              <a:ext uri="{FF2B5EF4-FFF2-40B4-BE49-F238E27FC236}">
                <a16:creationId xmlns:a16="http://schemas.microsoft.com/office/drawing/2014/main" id="{58489B2B-77F3-4E12-B4E3-571088B7844C}"/>
              </a:ext>
            </a:extLst>
          </p:cNvPr>
          <p:cNvSpPr txBox="1"/>
          <p:nvPr/>
        </p:nvSpPr>
        <p:spPr>
          <a:xfrm>
            <a:off x="457739" y="3621615"/>
            <a:ext cx="5942521" cy="461665"/>
          </a:xfrm>
          <a:prstGeom prst="rect">
            <a:avLst/>
          </a:prstGeom>
          <a:noFill/>
        </p:spPr>
        <p:txBody>
          <a:bodyPr wrap="square">
            <a:spAutoFit/>
          </a:bodyPr>
          <a:lstStyle/>
          <a:p>
            <a:pPr lvl="0" algn="ctr"/>
            <a:r>
              <a:rPr lang="en-GB" sz="1200" dirty="0">
                <a:latin typeface="Comic Sans MS" panose="030F0702030302020204" pitchFamily="66" charset="0"/>
              </a:rPr>
              <a:t>Look at spelling strategies used in School. Create activities and games to use with your children at home.</a:t>
            </a:r>
          </a:p>
        </p:txBody>
      </p:sp>
      <p:sp>
        <p:nvSpPr>
          <p:cNvPr id="2" name="TextBox 1">
            <a:extLst>
              <a:ext uri="{FF2B5EF4-FFF2-40B4-BE49-F238E27FC236}">
                <a16:creationId xmlns:a16="http://schemas.microsoft.com/office/drawing/2014/main" id="{46B877EB-240F-41B7-A858-04ED7E1A1957}"/>
              </a:ext>
            </a:extLst>
          </p:cNvPr>
          <p:cNvSpPr txBox="1"/>
          <p:nvPr/>
        </p:nvSpPr>
        <p:spPr>
          <a:xfrm>
            <a:off x="2402951" y="3085769"/>
            <a:ext cx="2089489"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Spelling Bee</a:t>
            </a:r>
          </a:p>
        </p:txBody>
      </p:sp>
      <p:sp>
        <p:nvSpPr>
          <p:cNvPr id="17" name="TextBox 16">
            <a:extLst>
              <a:ext uri="{FF2B5EF4-FFF2-40B4-BE49-F238E27FC236}">
                <a16:creationId xmlns:a16="http://schemas.microsoft.com/office/drawing/2014/main" id="{2AD94254-6299-4ACE-BE89-D2C05EDFBFDC}"/>
              </a:ext>
            </a:extLst>
          </p:cNvPr>
          <p:cNvSpPr txBox="1"/>
          <p:nvPr/>
        </p:nvSpPr>
        <p:spPr>
          <a:xfrm>
            <a:off x="1042186" y="5207236"/>
            <a:ext cx="4756398"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Getting to Grips with Grammar</a:t>
            </a:r>
          </a:p>
        </p:txBody>
      </p:sp>
      <p:graphicFrame>
        <p:nvGraphicFramePr>
          <p:cNvPr id="23" name="Table 22">
            <a:extLst>
              <a:ext uri="{FF2B5EF4-FFF2-40B4-BE49-F238E27FC236}">
                <a16:creationId xmlns:a16="http://schemas.microsoft.com/office/drawing/2014/main" id="{1251DE49-FE9B-4B88-9320-0AA79F56F085}"/>
              </a:ext>
            </a:extLst>
          </p:cNvPr>
          <p:cNvGraphicFramePr>
            <a:graphicFrameLocks noGrp="1"/>
          </p:cNvGraphicFramePr>
          <p:nvPr>
            <p:extLst>
              <p:ext uri="{D42A27DB-BD31-4B8C-83A1-F6EECF244321}">
                <p14:modId xmlns:p14="http://schemas.microsoft.com/office/powerpoint/2010/main" val="1808539671"/>
              </p:ext>
            </p:extLst>
          </p:nvPr>
        </p:nvGraphicFramePr>
        <p:xfrm>
          <a:off x="538911" y="6298873"/>
          <a:ext cx="5757885" cy="731520"/>
        </p:xfrm>
        <a:graphic>
          <a:graphicData uri="http://schemas.openxmlformats.org/drawingml/2006/table">
            <a:tbl>
              <a:tblPr firstRow="1" bandRow="1"/>
              <a:tblGrid>
                <a:gridCol w="1178631">
                  <a:extLst>
                    <a:ext uri="{9D8B030D-6E8A-4147-A177-3AD203B41FA5}">
                      <a16:colId xmlns:a16="http://schemas.microsoft.com/office/drawing/2014/main" val="1933176889"/>
                    </a:ext>
                  </a:extLst>
                </a:gridCol>
                <a:gridCol w="1081888">
                  <a:extLst>
                    <a:ext uri="{9D8B030D-6E8A-4147-A177-3AD203B41FA5}">
                      <a16:colId xmlns:a16="http://schemas.microsoft.com/office/drawing/2014/main" val="1219866995"/>
                    </a:ext>
                  </a:extLst>
                </a:gridCol>
                <a:gridCol w="1902814">
                  <a:extLst>
                    <a:ext uri="{9D8B030D-6E8A-4147-A177-3AD203B41FA5}">
                      <a16:colId xmlns:a16="http://schemas.microsoft.com/office/drawing/2014/main" val="454925434"/>
                    </a:ext>
                  </a:extLst>
                </a:gridCol>
                <a:gridCol w="1594552">
                  <a:extLst>
                    <a:ext uri="{9D8B030D-6E8A-4147-A177-3AD203B41FA5}">
                      <a16:colId xmlns:a16="http://schemas.microsoft.com/office/drawing/2014/main" val="2876197925"/>
                    </a:ext>
                  </a:extLst>
                </a:gridCol>
              </a:tblGrid>
              <a:tr h="215524">
                <a:tc rowSpan="2">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Getting to Grips with</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Grammar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1359493"/>
                  </a:ext>
                </a:extLst>
              </a:tr>
              <a:tr h="250901">
                <a:tc vMerge="1">
                  <a:txBody>
                    <a:bodyPr/>
                    <a:lstStyle/>
                    <a:p>
                      <a:pPr marL="0" algn="ctr" rtl="0" eaLnBrk="1" fontAlgn="t" latinLnBrk="0" hangingPunct="1">
                        <a:spcBef>
                          <a:spcPts val="0"/>
                        </a:spcBef>
                        <a:spcAft>
                          <a:spcPts val="0"/>
                        </a:spcAft>
                      </a:pP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27 January-10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11.30 – 1.00pm</a:t>
                      </a:r>
                      <a:endParaRPr lang="en-GB" sz="1200" dirty="0">
                        <a:effectLst/>
                        <a:latin typeface="+mn-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564589277"/>
                  </a:ext>
                </a:extLst>
              </a:tr>
            </a:tbl>
          </a:graphicData>
        </a:graphic>
      </p:graphicFrame>
      <p:sp>
        <p:nvSpPr>
          <p:cNvPr id="18" name="TextBox 17">
            <a:extLst>
              <a:ext uri="{FF2B5EF4-FFF2-40B4-BE49-F238E27FC236}">
                <a16:creationId xmlns:a16="http://schemas.microsoft.com/office/drawing/2014/main" id="{6E885270-846F-4BC7-9FEB-8204B5114117}"/>
              </a:ext>
            </a:extLst>
          </p:cNvPr>
          <p:cNvSpPr txBox="1"/>
          <p:nvPr/>
        </p:nvSpPr>
        <p:spPr>
          <a:xfrm>
            <a:off x="393350" y="5713343"/>
            <a:ext cx="6046739" cy="461665"/>
          </a:xfrm>
          <a:prstGeom prst="rect">
            <a:avLst/>
          </a:prstGeom>
          <a:noFill/>
        </p:spPr>
        <p:txBody>
          <a:bodyPr wrap="square" rtlCol="0">
            <a:spAutoFit/>
          </a:bodyPr>
          <a:lstStyle/>
          <a:p>
            <a:pPr algn="ctr"/>
            <a:r>
              <a:rPr lang="en-US" sz="1200" dirty="0">
                <a:latin typeface="Comic Sans MS" panose="030F0702030302020204" pitchFamily="66" charset="0"/>
              </a:rPr>
              <a:t>Learn how to use punctuation correctly, compose sentences, use clauses and phrases. Create resources to help your child at home.</a:t>
            </a:r>
          </a:p>
        </p:txBody>
      </p:sp>
      <p:pic>
        <p:nvPicPr>
          <p:cNvPr id="22" name="Picture 21">
            <a:extLst>
              <a:ext uri="{FF2B5EF4-FFF2-40B4-BE49-F238E27FC236}">
                <a16:creationId xmlns:a16="http://schemas.microsoft.com/office/drawing/2014/main" id="{240160D9-1651-4484-B225-DB90FD958D38}"/>
              </a:ext>
            </a:extLst>
          </p:cNvPr>
          <p:cNvPicPr>
            <a:picLocks noChangeAspect="1"/>
          </p:cNvPicPr>
          <p:nvPr/>
        </p:nvPicPr>
        <p:blipFill>
          <a:blip r:embed="rId6"/>
          <a:stretch>
            <a:fillRect/>
          </a:stretch>
        </p:blipFill>
        <p:spPr>
          <a:xfrm>
            <a:off x="774056" y="1388329"/>
            <a:ext cx="1538893" cy="1058551"/>
          </a:xfrm>
          <a:prstGeom prst="rect">
            <a:avLst/>
          </a:prstGeom>
          <a:ln w="76200">
            <a:solidFill>
              <a:schemeClr val="accent5">
                <a:lumMod val="40000"/>
                <a:lumOff val="60000"/>
              </a:schemeClr>
            </a:solidFill>
          </a:ln>
        </p:spPr>
      </p:pic>
      <p:sp>
        <p:nvSpPr>
          <p:cNvPr id="3" name="Slide Number Placeholder 2">
            <a:extLst>
              <a:ext uri="{FF2B5EF4-FFF2-40B4-BE49-F238E27FC236}">
                <a16:creationId xmlns:a16="http://schemas.microsoft.com/office/drawing/2014/main" id="{5DD0FC57-72D8-4B80-A9AC-201936F7BDF0}"/>
              </a:ext>
            </a:extLst>
          </p:cNvPr>
          <p:cNvSpPr>
            <a:spLocks noGrp="1"/>
          </p:cNvSpPr>
          <p:nvPr>
            <p:ph type="sldNum" sz="quarter" idx="12"/>
          </p:nvPr>
        </p:nvSpPr>
        <p:spPr/>
        <p:txBody>
          <a:bodyPr/>
          <a:lstStyle/>
          <a:p>
            <a:fld id="{64A2C19F-65CC-4392-B281-27E20D3DD0FB}" type="slidenum">
              <a:rPr lang="en-GB" smtClean="0"/>
              <a:t>7</a:t>
            </a:fld>
            <a:endParaRPr lang="en-GB" dirty="0"/>
          </a:p>
        </p:txBody>
      </p:sp>
      <p:sp>
        <p:nvSpPr>
          <p:cNvPr id="20" name="TextBox 19">
            <a:extLst>
              <a:ext uri="{FF2B5EF4-FFF2-40B4-BE49-F238E27FC236}">
                <a16:creationId xmlns:a16="http://schemas.microsoft.com/office/drawing/2014/main" id="{5766D559-7B88-499E-8845-B2D69BD6FD95}"/>
              </a:ext>
            </a:extLst>
          </p:cNvPr>
          <p:cNvSpPr txBox="1"/>
          <p:nvPr/>
        </p:nvSpPr>
        <p:spPr>
          <a:xfrm>
            <a:off x="6301994" y="272869"/>
            <a:ext cx="350874" cy="369332"/>
          </a:xfrm>
          <a:prstGeom prst="rect">
            <a:avLst/>
          </a:prstGeom>
          <a:noFill/>
          <a:ln w="28575">
            <a:solidFill>
              <a:schemeClr val="accent5"/>
            </a:solidFill>
          </a:ln>
        </p:spPr>
        <p:txBody>
          <a:bodyPr wrap="square" rtlCol="0">
            <a:spAutoFit/>
          </a:bodyPr>
          <a:lstStyle/>
          <a:p>
            <a:r>
              <a:rPr lang="en-GB" dirty="0"/>
              <a:t>4</a:t>
            </a:r>
          </a:p>
        </p:txBody>
      </p:sp>
    </p:spTree>
    <p:extLst>
      <p:ext uri="{BB962C8B-B14F-4D97-AF65-F5344CB8AC3E}">
        <p14:creationId xmlns:p14="http://schemas.microsoft.com/office/powerpoint/2010/main" val="1343973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177736" y="801025"/>
            <a:ext cx="6485297" cy="7405552"/>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5" name="TextBox 4">
            <a:extLst>
              <a:ext uri="{FF2B5EF4-FFF2-40B4-BE49-F238E27FC236}">
                <a16:creationId xmlns:a16="http://schemas.microsoft.com/office/drawing/2014/main" id="{2384F031-5A37-43C7-B86D-C54F7028B8FD}"/>
              </a:ext>
            </a:extLst>
          </p:cNvPr>
          <p:cNvSpPr txBox="1"/>
          <p:nvPr/>
        </p:nvSpPr>
        <p:spPr>
          <a:xfrm>
            <a:off x="585887" y="909161"/>
            <a:ext cx="5773068" cy="1754326"/>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Key Stage  2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3713286723"/>
              </p:ext>
            </p:extLst>
          </p:nvPr>
        </p:nvGraphicFramePr>
        <p:xfrm>
          <a:off x="550058" y="3648159"/>
          <a:ext cx="5757883" cy="822960"/>
        </p:xfrm>
        <a:graphic>
          <a:graphicData uri="http://schemas.openxmlformats.org/drawingml/2006/table">
            <a:tbl>
              <a:tblPr firstRow="1" bandRow="1"/>
              <a:tblGrid>
                <a:gridCol w="1218293">
                  <a:extLst>
                    <a:ext uri="{9D8B030D-6E8A-4147-A177-3AD203B41FA5}">
                      <a16:colId xmlns:a16="http://schemas.microsoft.com/office/drawing/2014/main" val="3314674876"/>
                    </a:ext>
                  </a:extLst>
                </a:gridCol>
                <a:gridCol w="1170629">
                  <a:extLst>
                    <a:ext uri="{9D8B030D-6E8A-4147-A177-3AD203B41FA5}">
                      <a16:colId xmlns:a16="http://schemas.microsoft.com/office/drawing/2014/main" val="241487928"/>
                    </a:ext>
                  </a:extLst>
                </a:gridCol>
                <a:gridCol w="1759090">
                  <a:extLst>
                    <a:ext uri="{9D8B030D-6E8A-4147-A177-3AD203B41FA5}">
                      <a16:colId xmlns:a16="http://schemas.microsoft.com/office/drawing/2014/main" val="2660036397"/>
                    </a:ext>
                  </a:extLst>
                </a:gridCol>
                <a:gridCol w="1609871">
                  <a:extLst>
                    <a:ext uri="{9D8B030D-6E8A-4147-A177-3AD203B41FA5}">
                      <a16:colId xmlns:a16="http://schemas.microsoft.com/office/drawing/2014/main" val="285676293"/>
                    </a:ext>
                  </a:extLst>
                </a:gridCol>
              </a:tblGrid>
              <a:tr h="168970">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Fraction</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Workshop</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6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r h="125585">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13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1.30 –  3.00pm</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7227752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1" name="TextBox 20">
            <a:extLst>
              <a:ext uri="{FF2B5EF4-FFF2-40B4-BE49-F238E27FC236}">
                <a16:creationId xmlns:a16="http://schemas.microsoft.com/office/drawing/2014/main" id="{58489B2B-77F3-4E12-B4E3-571088B7844C}"/>
              </a:ext>
            </a:extLst>
          </p:cNvPr>
          <p:cNvSpPr txBox="1"/>
          <p:nvPr/>
        </p:nvSpPr>
        <p:spPr>
          <a:xfrm>
            <a:off x="492993" y="3240135"/>
            <a:ext cx="5942521" cy="461665"/>
          </a:xfrm>
          <a:prstGeom prst="rect">
            <a:avLst/>
          </a:prstGeom>
          <a:noFill/>
        </p:spPr>
        <p:txBody>
          <a:bodyPr wrap="square">
            <a:spAutoFit/>
          </a:bodyPr>
          <a:lstStyle/>
          <a:p>
            <a:pPr lvl="0" algn="ctr"/>
            <a:r>
              <a:rPr lang="en-GB" sz="1200" dirty="0">
                <a:latin typeface="Comic Sans MS" panose="030F0702030302020204" pitchFamily="66" charset="0"/>
              </a:rPr>
              <a:t>Improve your fraction skills. Create a fraction wall and circle resources to help your child at home.</a:t>
            </a:r>
          </a:p>
        </p:txBody>
      </p:sp>
      <p:sp>
        <p:nvSpPr>
          <p:cNvPr id="2" name="TextBox 1">
            <a:extLst>
              <a:ext uri="{FF2B5EF4-FFF2-40B4-BE49-F238E27FC236}">
                <a16:creationId xmlns:a16="http://schemas.microsoft.com/office/drawing/2014/main" id="{46B877EB-240F-41B7-A858-04ED7E1A1957}"/>
              </a:ext>
            </a:extLst>
          </p:cNvPr>
          <p:cNvSpPr txBox="1"/>
          <p:nvPr/>
        </p:nvSpPr>
        <p:spPr>
          <a:xfrm>
            <a:off x="1422528" y="2768383"/>
            <a:ext cx="3995712"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Fractions Workshop</a:t>
            </a:r>
          </a:p>
        </p:txBody>
      </p:sp>
      <p:sp>
        <p:nvSpPr>
          <p:cNvPr id="17" name="TextBox 16">
            <a:extLst>
              <a:ext uri="{FF2B5EF4-FFF2-40B4-BE49-F238E27FC236}">
                <a16:creationId xmlns:a16="http://schemas.microsoft.com/office/drawing/2014/main" id="{2AD94254-6299-4ACE-BE89-D2C05EDFBFDC}"/>
              </a:ext>
            </a:extLst>
          </p:cNvPr>
          <p:cNvSpPr txBox="1"/>
          <p:nvPr/>
        </p:nvSpPr>
        <p:spPr>
          <a:xfrm>
            <a:off x="1843673" y="4600973"/>
            <a:ext cx="3241159"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Know Your Numbers</a:t>
            </a:r>
          </a:p>
        </p:txBody>
      </p:sp>
      <p:graphicFrame>
        <p:nvGraphicFramePr>
          <p:cNvPr id="23" name="Table 22">
            <a:extLst>
              <a:ext uri="{FF2B5EF4-FFF2-40B4-BE49-F238E27FC236}">
                <a16:creationId xmlns:a16="http://schemas.microsoft.com/office/drawing/2014/main" id="{1251DE49-FE9B-4B88-9320-0AA79F56F085}"/>
              </a:ext>
            </a:extLst>
          </p:cNvPr>
          <p:cNvGraphicFramePr>
            <a:graphicFrameLocks noGrp="1"/>
          </p:cNvGraphicFramePr>
          <p:nvPr>
            <p:extLst>
              <p:ext uri="{D42A27DB-BD31-4B8C-83A1-F6EECF244321}">
                <p14:modId xmlns:p14="http://schemas.microsoft.com/office/powerpoint/2010/main" val="434312333"/>
              </p:ext>
            </p:extLst>
          </p:nvPr>
        </p:nvGraphicFramePr>
        <p:xfrm>
          <a:off x="550058" y="5461434"/>
          <a:ext cx="5757885" cy="822960"/>
        </p:xfrm>
        <a:graphic>
          <a:graphicData uri="http://schemas.openxmlformats.org/drawingml/2006/table">
            <a:tbl>
              <a:tblPr firstRow="1" bandRow="1"/>
              <a:tblGrid>
                <a:gridCol w="1178631">
                  <a:extLst>
                    <a:ext uri="{9D8B030D-6E8A-4147-A177-3AD203B41FA5}">
                      <a16:colId xmlns:a16="http://schemas.microsoft.com/office/drawing/2014/main" val="1933176889"/>
                    </a:ext>
                  </a:extLst>
                </a:gridCol>
                <a:gridCol w="1081888">
                  <a:extLst>
                    <a:ext uri="{9D8B030D-6E8A-4147-A177-3AD203B41FA5}">
                      <a16:colId xmlns:a16="http://schemas.microsoft.com/office/drawing/2014/main" val="1219866995"/>
                    </a:ext>
                  </a:extLst>
                </a:gridCol>
                <a:gridCol w="1902814">
                  <a:extLst>
                    <a:ext uri="{9D8B030D-6E8A-4147-A177-3AD203B41FA5}">
                      <a16:colId xmlns:a16="http://schemas.microsoft.com/office/drawing/2014/main" val="454925434"/>
                    </a:ext>
                  </a:extLst>
                </a:gridCol>
                <a:gridCol w="1594552">
                  <a:extLst>
                    <a:ext uri="{9D8B030D-6E8A-4147-A177-3AD203B41FA5}">
                      <a16:colId xmlns:a16="http://schemas.microsoft.com/office/drawing/2014/main" val="2876197925"/>
                    </a:ext>
                  </a:extLst>
                </a:gridCol>
              </a:tblGrid>
              <a:tr h="215524">
                <a:tc row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Know Your </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kern="1200" dirty="0">
                          <a:solidFill>
                            <a:schemeClr val="bg1"/>
                          </a:solidFill>
                          <a:latin typeface="Book Antiqua" panose="02040602050305030304" pitchFamily="18" charset="0"/>
                          <a:ea typeface="+mn-ea"/>
                          <a:cs typeface="+mn-cs"/>
                        </a:rPr>
                        <a:t>Numbers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1359493"/>
                  </a:ext>
                </a:extLst>
              </a:tr>
              <a:tr h="250901">
                <a:tc vMerge="1">
                  <a:txBody>
                    <a:bodyPr/>
                    <a:lstStyle/>
                    <a:p>
                      <a:pPr marL="0" algn="ctr" rtl="0" eaLnBrk="1" fontAlgn="t" latinLnBrk="0" hangingPunct="1">
                        <a:spcBef>
                          <a:spcPts val="0"/>
                        </a:spcBef>
                        <a:spcAft>
                          <a:spcPts val="0"/>
                        </a:spcAft>
                      </a:pP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Wednesday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20 January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1.30 – 3.00pm</a:t>
                      </a:r>
                      <a:endParaRPr lang="en-GB" sz="1200" dirty="0">
                        <a:effectLst/>
                        <a:latin typeface="+mn-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564589277"/>
                  </a:ext>
                </a:extLst>
              </a:tr>
              <a:tr h="250901">
                <a:tc vMerge="1">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endParaRPr lang="en-GB" sz="1400" b="1" kern="1200" dirty="0">
                        <a:solidFill>
                          <a:schemeClr val="bg1"/>
                        </a:solidFill>
                        <a:latin typeface="Book Antiqua" panose="02040602050305030304" pitchFamily="18" charset="0"/>
                        <a:ea typeface="+mn-ea"/>
                        <a:cs typeface="+mn-cs"/>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0" i="0" u="none" strike="noStrike" kern="1200">
                          <a:solidFill>
                            <a:srgbClr val="000000"/>
                          </a:solidFill>
                          <a:effectLst/>
                          <a:latin typeface="Calibri" panose="020F0502020204030204" pitchFamily="34" charset="0"/>
                        </a:rPr>
                        <a:t>Wednesday    </a:t>
                      </a:r>
                      <a:endParaRPr lang="en-GB" sz="1800" b="0" i="0" u="none" strike="noStrike">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a:solidFill>
                            <a:srgbClr val="000000"/>
                          </a:solidFill>
                          <a:effectLst/>
                          <a:latin typeface="Calibri" panose="020F0502020204030204" pitchFamily="34" charset="0"/>
                        </a:rPr>
                        <a:t>27 January</a:t>
                      </a:r>
                      <a:endParaRPr lang="en-GB" sz="1800" b="0" i="0" u="none" strike="noStrike">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dirty="0">
                          <a:solidFill>
                            <a:srgbClr val="000000"/>
                          </a:solidFill>
                          <a:effectLst/>
                          <a:latin typeface="Calibri" panose="020F0502020204030204" pitchFamily="34" charset="0"/>
                        </a:rPr>
                        <a:t>1.30 – 3.00pm</a:t>
                      </a: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925887046"/>
                  </a:ext>
                </a:extLst>
              </a:tr>
            </a:tbl>
          </a:graphicData>
        </a:graphic>
      </p:graphicFrame>
      <p:sp>
        <p:nvSpPr>
          <p:cNvPr id="24" name="TextBox 23">
            <a:extLst>
              <a:ext uri="{FF2B5EF4-FFF2-40B4-BE49-F238E27FC236}">
                <a16:creationId xmlns:a16="http://schemas.microsoft.com/office/drawing/2014/main" id="{28AD2479-C65D-482A-B670-D9DC7CFCC913}"/>
              </a:ext>
            </a:extLst>
          </p:cNvPr>
          <p:cNvSpPr txBox="1"/>
          <p:nvPr/>
        </p:nvSpPr>
        <p:spPr>
          <a:xfrm>
            <a:off x="1605248" y="6451339"/>
            <a:ext cx="3662685" cy="461665"/>
          </a:xfrm>
          <a:prstGeom prst="rect">
            <a:avLst/>
          </a:prstGeom>
          <a:noFill/>
        </p:spPr>
        <p:txBody>
          <a:bodyPr wrap="square" rtlCol="0">
            <a:spAutoFit/>
          </a:bodyPr>
          <a:lstStyle/>
          <a:p>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Times Tables Workshop</a:t>
            </a:r>
          </a:p>
        </p:txBody>
      </p:sp>
      <p:graphicFrame>
        <p:nvGraphicFramePr>
          <p:cNvPr id="25" name="Table 24">
            <a:extLst>
              <a:ext uri="{FF2B5EF4-FFF2-40B4-BE49-F238E27FC236}">
                <a16:creationId xmlns:a16="http://schemas.microsoft.com/office/drawing/2014/main" id="{ED017B55-674C-4A97-8A5D-F316BD44DAAA}"/>
              </a:ext>
            </a:extLst>
          </p:cNvPr>
          <p:cNvGraphicFramePr>
            <a:graphicFrameLocks noGrp="1"/>
          </p:cNvGraphicFramePr>
          <p:nvPr>
            <p:extLst>
              <p:ext uri="{D42A27DB-BD31-4B8C-83A1-F6EECF244321}">
                <p14:modId xmlns:p14="http://schemas.microsoft.com/office/powerpoint/2010/main" val="2753117093"/>
              </p:ext>
            </p:extLst>
          </p:nvPr>
        </p:nvGraphicFramePr>
        <p:xfrm>
          <a:off x="533851" y="7155242"/>
          <a:ext cx="5805481" cy="822960"/>
        </p:xfrm>
        <a:graphic>
          <a:graphicData uri="http://schemas.openxmlformats.org/drawingml/2006/table">
            <a:tbl>
              <a:tblPr firstRow="1" bandRow="1"/>
              <a:tblGrid>
                <a:gridCol w="1227626">
                  <a:extLst>
                    <a:ext uri="{9D8B030D-6E8A-4147-A177-3AD203B41FA5}">
                      <a16:colId xmlns:a16="http://schemas.microsoft.com/office/drawing/2014/main" val="3120961655"/>
                    </a:ext>
                  </a:extLst>
                </a:gridCol>
                <a:gridCol w="1066349">
                  <a:extLst>
                    <a:ext uri="{9D8B030D-6E8A-4147-A177-3AD203B41FA5}">
                      <a16:colId xmlns:a16="http://schemas.microsoft.com/office/drawing/2014/main" val="1945482738"/>
                    </a:ext>
                  </a:extLst>
                </a:gridCol>
                <a:gridCol w="1820551">
                  <a:extLst>
                    <a:ext uri="{9D8B030D-6E8A-4147-A177-3AD203B41FA5}">
                      <a16:colId xmlns:a16="http://schemas.microsoft.com/office/drawing/2014/main" val="2081843939"/>
                    </a:ext>
                  </a:extLst>
                </a:gridCol>
                <a:gridCol w="1690955">
                  <a:extLst>
                    <a:ext uri="{9D8B030D-6E8A-4147-A177-3AD203B41FA5}">
                      <a16:colId xmlns:a16="http://schemas.microsoft.com/office/drawing/2014/main" val="1744055117"/>
                    </a:ext>
                  </a:extLst>
                </a:gridCol>
              </a:tblGrid>
              <a:tr h="233559">
                <a:tc rowSpan="3">
                  <a:txBody>
                    <a:bodyPr/>
                    <a:lstStyle/>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Times </a:t>
                      </a:r>
                    </a:p>
                    <a:p>
                      <a:pPr marL="0" marR="0" indent="0" algn="ctr" rtl="0" eaLnBrk="1" fontAlgn="t" latinLnBrk="0" hangingPunct="1">
                        <a:spcBef>
                          <a:spcPts val="0"/>
                        </a:spcBef>
                        <a:spcAft>
                          <a:spcPts val="0"/>
                        </a:spcAft>
                      </a:pPr>
                      <a:r>
                        <a:rPr lang="en-US" sz="1400" b="1" i="0" u="none" strike="noStrike" kern="1200" dirty="0">
                          <a:solidFill>
                            <a:srgbClr val="FFFFFF"/>
                          </a:solidFill>
                          <a:effectLst/>
                          <a:latin typeface="Book Antiqua" panose="02040602050305030304" pitchFamily="18" charset="0"/>
                        </a:rPr>
                        <a:t>Tables</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Day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Date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1" i="0" u="none" strike="noStrike" kern="1200" dirty="0">
                          <a:solidFill>
                            <a:srgbClr val="FFFFFF"/>
                          </a:solidFill>
                          <a:effectLst/>
                          <a:latin typeface="Calibri" panose="020F0502020204030204" pitchFamily="34" charset="0"/>
                        </a:rPr>
                        <a:t>Time </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182616097"/>
                  </a:ext>
                </a:extLst>
              </a:tr>
              <a:tr h="0">
                <a:tc vMerge="1">
                  <a:txBody>
                    <a:bodyPr/>
                    <a:lstStyle/>
                    <a:p>
                      <a:endParaRPr lang="en-GB"/>
                    </a:p>
                  </a:txBody>
                  <a:tcPr>
                    <a:lnT w="12700" cap="flat" cmpd="sng" algn="ctr">
                      <a:solidFill>
                        <a:srgbClr val="FFFFFF"/>
                      </a:solidFill>
                      <a:prstDash val="solid"/>
                      <a:round/>
                      <a:headEnd type="none" w="med" len="med"/>
                      <a:tailEnd type="none" w="med" len="med"/>
                    </a:lnT>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Wednesday</a:t>
                      </a:r>
                      <a:r>
                        <a:rPr lang="en-GB" sz="1200" b="0" i="0" u="none" strike="noStrike" kern="1200" dirty="0">
                          <a:solidFill>
                            <a:schemeClr val="tx1"/>
                          </a:solidFill>
                          <a:effectLst/>
                          <a:latin typeface="Calibri" panose="020F0502020204030204" pitchFamily="34" charset="0"/>
                          <a:cs typeface="Calibri" panose="020F0502020204030204" pitchFamily="34" charset="0"/>
                        </a:rPr>
                        <a:t> </a:t>
                      </a:r>
                      <a:endParaRPr lang="en-GB" sz="1200" b="0" i="0" u="none" strike="noStrike" dirty="0">
                        <a:solidFill>
                          <a:schemeClr val="tx1"/>
                        </a:solidFill>
                        <a:effectLst/>
                        <a:latin typeface="Calibri" panose="020F0502020204030204" pitchFamily="34" charset="0"/>
                        <a:cs typeface="Calibri" panose="020F050202020403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kern="1200" dirty="0">
                          <a:solidFill>
                            <a:schemeClr val="tx1"/>
                          </a:solidFill>
                          <a:effectLst/>
                          <a:latin typeface="+mn-lt"/>
                          <a:ea typeface="+mn-ea"/>
                          <a:cs typeface="+mn-cs"/>
                        </a:rPr>
                        <a:t>3 February</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tc>
                  <a:txBody>
                    <a:bodyPr/>
                    <a:lstStyle/>
                    <a:p>
                      <a:pPr algn="ctr" rtl="0" eaLnBrk="1" fontAlgn="t" latinLnBrk="0" hangingPunct="1"/>
                      <a:r>
                        <a:rPr lang="en-GB" sz="1200" kern="1200" dirty="0">
                          <a:solidFill>
                            <a:schemeClr val="tx1"/>
                          </a:solidFill>
                          <a:effectLst/>
                          <a:latin typeface="+mn-lt"/>
                          <a:ea typeface="+mn-ea"/>
                          <a:cs typeface="+mn-cs"/>
                        </a:rPr>
                        <a:t>1.30 –  3.00pm</a:t>
                      </a:r>
                      <a:endParaRPr lang="en-GB" sz="1200" dirty="0">
                        <a:effectLs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3483207411"/>
                  </a:ext>
                </a:extLst>
              </a:tr>
              <a:tr h="0">
                <a:tc vMerge="1">
                  <a:txBody>
                    <a:bodyPr/>
                    <a:lstStyle/>
                    <a:p>
                      <a:pPr marL="0" marR="0" indent="0" algn="ctr" rtl="0" eaLnBrk="1" fontAlgn="t" latinLnBrk="0" hangingPunct="1">
                        <a:spcBef>
                          <a:spcPts val="0"/>
                        </a:spcBef>
                        <a:spcAft>
                          <a:spcPts val="0"/>
                        </a:spcAft>
                      </a:pPr>
                      <a:endParaRPr lang="en-US" sz="1400" b="1" i="0" u="none" strike="noStrike" kern="1200" dirty="0">
                        <a:solidFill>
                          <a:srgbClr val="FFFFFF"/>
                        </a:solidFill>
                        <a:effectLst/>
                        <a:latin typeface="Book Antiqua" panose="02040602050305030304" pitchFamily="18"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rtl="0" eaLnBrk="1" fontAlgn="t" latinLnBrk="0" hangingPunct="1">
                        <a:spcBef>
                          <a:spcPts val="0"/>
                        </a:spcBef>
                        <a:spcAft>
                          <a:spcPts val="0"/>
                        </a:spcAft>
                      </a:pPr>
                      <a:r>
                        <a:rPr lang="en-GB" sz="1200" b="0" i="0" u="none" strike="noStrike" kern="1200">
                          <a:solidFill>
                            <a:srgbClr val="000000"/>
                          </a:solidFill>
                          <a:effectLst/>
                          <a:latin typeface="Calibri" panose="020F0502020204030204" pitchFamily="34" charset="0"/>
                        </a:rPr>
                        <a:t>Wednesday</a:t>
                      </a:r>
                      <a:r>
                        <a:rPr lang="en-GB" sz="1200" b="0" i="0" u="none" strike="noStrike" kern="1200">
                          <a:solidFill>
                            <a:srgbClr val="000000"/>
                          </a:solidFill>
                          <a:effectLst/>
                          <a:latin typeface="Calibri" panose="020F0502020204030204" pitchFamily="34" charset="0"/>
                          <a:cs typeface="Calibri" panose="020F0502020204030204" pitchFamily="34" charset="0"/>
                        </a:rPr>
                        <a:t> </a:t>
                      </a:r>
                      <a:endParaRPr lang="en-GB" sz="1800" b="0" i="0" u="none" strike="noStrike">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dirty="0">
                          <a:solidFill>
                            <a:srgbClr val="000000"/>
                          </a:solidFill>
                          <a:effectLst/>
                          <a:latin typeface="Calibri" panose="020F0502020204030204" pitchFamily="34" charset="0"/>
                        </a:rPr>
                        <a:t>10 February</a:t>
                      </a:r>
                      <a:endParaRPr lang="en-GB" sz="18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rtl="0" eaLnBrk="1" fontAlgn="t" latinLnBrk="0" hangingPunct="1">
                        <a:spcBef>
                          <a:spcPts val="0"/>
                        </a:spcBef>
                        <a:spcAft>
                          <a:spcPts val="0"/>
                        </a:spcAft>
                      </a:pPr>
                      <a:r>
                        <a:rPr lang="en-GB" sz="1200" b="0" i="0" u="none" strike="noStrike" kern="1200" dirty="0">
                          <a:solidFill>
                            <a:srgbClr val="000000"/>
                          </a:solidFill>
                          <a:effectLst/>
                          <a:latin typeface="Calibri" panose="020F0502020204030204" pitchFamily="34" charset="0"/>
                        </a:rPr>
                        <a:t>1.30 –  3.00pm</a:t>
                      </a:r>
                      <a:endParaRPr lang="en-GB" sz="1200" b="0" i="0" u="none" strike="noStrike" dirty="0">
                        <a:effectLst/>
                        <a:latin typeface="Arial" panose="020B060402020202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898650498"/>
                  </a:ext>
                </a:extLst>
              </a:tr>
            </a:tbl>
          </a:graphicData>
        </a:graphic>
      </p:graphicFrame>
      <p:sp>
        <p:nvSpPr>
          <p:cNvPr id="18" name="TextBox 17">
            <a:extLst>
              <a:ext uri="{FF2B5EF4-FFF2-40B4-BE49-F238E27FC236}">
                <a16:creationId xmlns:a16="http://schemas.microsoft.com/office/drawing/2014/main" id="{6E885270-846F-4BC7-9FEB-8204B5114117}"/>
              </a:ext>
            </a:extLst>
          </p:cNvPr>
          <p:cNvSpPr txBox="1"/>
          <p:nvPr/>
        </p:nvSpPr>
        <p:spPr>
          <a:xfrm>
            <a:off x="492993" y="5027763"/>
            <a:ext cx="6046739" cy="461665"/>
          </a:xfrm>
          <a:prstGeom prst="rect">
            <a:avLst/>
          </a:prstGeom>
          <a:noFill/>
        </p:spPr>
        <p:txBody>
          <a:bodyPr wrap="square" rtlCol="0">
            <a:spAutoFit/>
          </a:bodyPr>
          <a:lstStyle/>
          <a:p>
            <a:pPr algn="ctr"/>
            <a:r>
              <a:rPr lang="en-US" sz="1200" dirty="0">
                <a:latin typeface="Comic Sans MS" panose="030F0702030302020204" pitchFamily="66" charset="0"/>
              </a:rPr>
              <a:t>Read and write large numbers. Learn about part, part whole diagrams and create a place value chart. </a:t>
            </a:r>
          </a:p>
        </p:txBody>
      </p:sp>
      <p:sp>
        <p:nvSpPr>
          <p:cNvPr id="26" name="TextBox 25">
            <a:extLst>
              <a:ext uri="{FF2B5EF4-FFF2-40B4-BE49-F238E27FC236}">
                <a16:creationId xmlns:a16="http://schemas.microsoft.com/office/drawing/2014/main" id="{0341F02F-1C7D-4181-B7FB-CF4CB26EB893}"/>
              </a:ext>
            </a:extLst>
          </p:cNvPr>
          <p:cNvSpPr txBox="1"/>
          <p:nvPr/>
        </p:nvSpPr>
        <p:spPr>
          <a:xfrm>
            <a:off x="585887" y="6859147"/>
            <a:ext cx="5722054" cy="276999"/>
          </a:xfrm>
          <a:prstGeom prst="rect">
            <a:avLst/>
          </a:prstGeom>
          <a:noFill/>
        </p:spPr>
        <p:txBody>
          <a:bodyPr wrap="square" rtlCol="0">
            <a:spAutoFit/>
          </a:bodyPr>
          <a:lstStyle/>
          <a:p>
            <a:pPr algn="ctr"/>
            <a:r>
              <a:rPr lang="en-GB" sz="1200" dirty="0">
                <a:latin typeface="Comic Sans MS" panose="030F0702030302020204" pitchFamily="66" charset="0"/>
              </a:rPr>
              <a:t>Look at strategies and games to help your children learn their Times Tables .</a:t>
            </a:r>
            <a:endParaRPr lang="en-GB" sz="1200" dirty="0"/>
          </a:p>
        </p:txBody>
      </p:sp>
      <p:pic>
        <p:nvPicPr>
          <p:cNvPr id="22" name="Picture 21">
            <a:extLst>
              <a:ext uri="{FF2B5EF4-FFF2-40B4-BE49-F238E27FC236}">
                <a16:creationId xmlns:a16="http://schemas.microsoft.com/office/drawing/2014/main" id="{AD48D799-638F-480D-B05A-449B1E44AD00}"/>
              </a:ext>
            </a:extLst>
          </p:cNvPr>
          <p:cNvPicPr>
            <a:picLocks noChangeAspect="1"/>
          </p:cNvPicPr>
          <p:nvPr/>
        </p:nvPicPr>
        <p:blipFill>
          <a:blip r:embed="rId6"/>
          <a:stretch>
            <a:fillRect/>
          </a:stretch>
        </p:blipFill>
        <p:spPr>
          <a:xfrm>
            <a:off x="824993" y="1207650"/>
            <a:ext cx="1538893" cy="1058551"/>
          </a:xfrm>
          <a:prstGeom prst="rect">
            <a:avLst/>
          </a:prstGeom>
          <a:ln w="76200">
            <a:solidFill>
              <a:schemeClr val="accent5">
                <a:lumMod val="40000"/>
                <a:lumOff val="60000"/>
              </a:schemeClr>
            </a:solidFill>
          </a:ln>
        </p:spPr>
      </p:pic>
      <p:sp>
        <p:nvSpPr>
          <p:cNvPr id="3" name="Slide Number Placeholder 2">
            <a:extLst>
              <a:ext uri="{FF2B5EF4-FFF2-40B4-BE49-F238E27FC236}">
                <a16:creationId xmlns:a16="http://schemas.microsoft.com/office/drawing/2014/main" id="{51AB9D16-A88A-4B34-B2E4-0D887AD408A5}"/>
              </a:ext>
            </a:extLst>
          </p:cNvPr>
          <p:cNvSpPr>
            <a:spLocks noGrp="1"/>
          </p:cNvSpPr>
          <p:nvPr>
            <p:ph type="sldNum" sz="quarter" idx="12"/>
          </p:nvPr>
        </p:nvSpPr>
        <p:spPr/>
        <p:txBody>
          <a:bodyPr/>
          <a:lstStyle/>
          <a:p>
            <a:fld id="{64A2C19F-65CC-4392-B281-27E20D3DD0FB}" type="slidenum">
              <a:rPr lang="en-GB" smtClean="0"/>
              <a:t>8</a:t>
            </a:fld>
            <a:endParaRPr lang="en-GB"/>
          </a:p>
        </p:txBody>
      </p:sp>
      <p:sp>
        <p:nvSpPr>
          <p:cNvPr id="27" name="TextBox 26">
            <a:extLst>
              <a:ext uri="{FF2B5EF4-FFF2-40B4-BE49-F238E27FC236}">
                <a16:creationId xmlns:a16="http://schemas.microsoft.com/office/drawing/2014/main" id="{B9F9813C-BE7F-42CF-9E03-254C2FCD19C7}"/>
              </a:ext>
            </a:extLst>
          </p:cNvPr>
          <p:cNvSpPr txBox="1"/>
          <p:nvPr/>
        </p:nvSpPr>
        <p:spPr>
          <a:xfrm>
            <a:off x="6314026" y="272869"/>
            <a:ext cx="350874" cy="369332"/>
          </a:xfrm>
          <a:prstGeom prst="rect">
            <a:avLst/>
          </a:prstGeom>
          <a:noFill/>
          <a:ln w="28575">
            <a:solidFill>
              <a:schemeClr val="accent5"/>
            </a:solidFill>
          </a:ln>
        </p:spPr>
        <p:txBody>
          <a:bodyPr wrap="square" rtlCol="0">
            <a:spAutoFit/>
          </a:bodyPr>
          <a:lstStyle/>
          <a:p>
            <a:r>
              <a:rPr lang="en-GB" dirty="0"/>
              <a:t>5</a:t>
            </a:r>
          </a:p>
        </p:txBody>
      </p:sp>
    </p:spTree>
    <p:extLst>
      <p:ext uri="{BB962C8B-B14F-4D97-AF65-F5344CB8AC3E}">
        <p14:creationId xmlns:p14="http://schemas.microsoft.com/office/powerpoint/2010/main" val="934315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1D4D68-5886-43AE-8D4A-F5BC92A9CCF2}"/>
              </a:ext>
            </a:extLst>
          </p:cNvPr>
          <p:cNvSpPr/>
          <p:nvPr/>
        </p:nvSpPr>
        <p:spPr>
          <a:xfrm>
            <a:off x="205132" y="769153"/>
            <a:ext cx="6485297" cy="7419625"/>
          </a:xfrm>
          <a:prstGeom prst="rec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2000" b="1" dirty="0">
              <a:ln>
                <a:solidFill>
                  <a:srgbClr val="0070C0"/>
                </a:solidFill>
              </a:ln>
              <a:solidFill>
                <a:schemeClr val="tx1"/>
              </a:solidFill>
              <a:latin typeface="Book Antiqua" panose="02040602050305030304" pitchFamily="18" charset="0"/>
            </a:endParaRPr>
          </a:p>
        </p:txBody>
      </p:sp>
      <p:pic>
        <p:nvPicPr>
          <p:cNvPr id="7" name="Picture 6">
            <a:extLst>
              <a:ext uri="{FF2B5EF4-FFF2-40B4-BE49-F238E27FC236}">
                <a16:creationId xmlns:a16="http://schemas.microsoft.com/office/drawing/2014/main" id="{75CA1C33-06D5-43DE-B86F-AE78933A78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0578" y="203606"/>
            <a:ext cx="1651635" cy="266700"/>
          </a:xfrm>
          <a:prstGeom prst="rect">
            <a:avLst/>
          </a:prstGeom>
          <a:noFill/>
          <a:ln>
            <a:noFill/>
          </a:ln>
          <a:effectLst/>
        </p:spPr>
      </p:pic>
      <p:sp>
        <p:nvSpPr>
          <p:cNvPr id="8" name="Text Box 2">
            <a:extLst>
              <a:ext uri="{FF2B5EF4-FFF2-40B4-BE49-F238E27FC236}">
                <a16:creationId xmlns:a16="http://schemas.microsoft.com/office/drawing/2014/main" id="{69FA241E-C590-4B90-BDFF-FA57C479E815}"/>
              </a:ext>
            </a:extLst>
          </p:cNvPr>
          <p:cNvSpPr txBox="1">
            <a:spLocks noChangeArrowheads="1"/>
          </p:cNvSpPr>
          <p:nvPr/>
        </p:nvSpPr>
        <p:spPr bwMode="auto">
          <a:xfrm>
            <a:off x="933517" y="409174"/>
            <a:ext cx="2085340" cy="2711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ctr">
              <a:lnSpc>
                <a:spcPct val="107000"/>
              </a:lnSpc>
              <a:spcAft>
                <a:spcPts val="800"/>
              </a:spcAft>
            </a:pPr>
            <a:r>
              <a:rPr lang="en-GB" sz="1200" b="1" dirty="0">
                <a:latin typeface="Calibri" panose="020F0502020204030204" pitchFamily="34" charset="0"/>
                <a:ea typeface="Calibri" panose="020F0502020204030204" pitchFamily="34" charset="0"/>
                <a:cs typeface="Times New Roman" panose="02020603050405020304" pitchFamily="18" charset="0"/>
              </a:rPr>
              <a:t>Wirral Lifelong Learning Service</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 8">
            <a:extLst>
              <a:ext uri="{FF2B5EF4-FFF2-40B4-BE49-F238E27FC236}">
                <a16:creationId xmlns:a16="http://schemas.microsoft.com/office/drawing/2014/main" id="{51C87030-E9B7-4E51-B207-CE3C3CF2D0D8}"/>
              </a:ext>
            </a:extLst>
          </p:cNvPr>
          <p:cNvGrpSpPr/>
          <p:nvPr/>
        </p:nvGrpSpPr>
        <p:grpSpPr>
          <a:xfrm>
            <a:off x="629149" y="9225685"/>
            <a:ext cx="5440681" cy="462915"/>
            <a:chOff x="0" y="0"/>
            <a:chExt cx="5440954" cy="462988"/>
          </a:xfrm>
        </p:grpSpPr>
        <p:pic>
          <p:nvPicPr>
            <p:cNvPr id="10" name="Picture 9">
              <a:extLst>
                <a:ext uri="{FF2B5EF4-FFF2-40B4-BE49-F238E27FC236}">
                  <a16:creationId xmlns:a16="http://schemas.microsoft.com/office/drawing/2014/main" id="{DA28179B-8ABE-4A52-9CA1-7013708E1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88"/>
              <a:ext cx="914400" cy="457200"/>
            </a:xfrm>
            <a:prstGeom prst="rect">
              <a:avLst/>
            </a:prstGeom>
            <a:noFill/>
            <a:ln>
              <a:noFill/>
            </a:ln>
            <a:effectLst/>
          </p:spPr>
        </p:pic>
        <p:pic>
          <p:nvPicPr>
            <p:cNvPr id="11" name="Picture 10">
              <a:extLst>
                <a:ext uri="{FF2B5EF4-FFF2-40B4-BE49-F238E27FC236}">
                  <a16:creationId xmlns:a16="http://schemas.microsoft.com/office/drawing/2014/main" id="{8A929284-C16E-43CD-8F9B-45C774249D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2071" y="40512"/>
              <a:ext cx="2778760" cy="396875"/>
            </a:xfrm>
            <a:prstGeom prst="rect">
              <a:avLst/>
            </a:prstGeom>
            <a:noFill/>
            <a:ln>
              <a:noFill/>
            </a:ln>
            <a:effectLst/>
          </p:spPr>
        </p:pic>
        <p:pic>
          <p:nvPicPr>
            <p:cNvPr id="12" name="Picture 11">
              <a:extLst>
                <a:ext uri="{FF2B5EF4-FFF2-40B4-BE49-F238E27FC236}">
                  <a16:creationId xmlns:a16="http://schemas.microsoft.com/office/drawing/2014/main" id="{9FE8BFAD-F595-4C7D-B017-ED0BAD11DE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000264" y="0"/>
              <a:ext cx="440690" cy="440690"/>
            </a:xfrm>
            <a:prstGeom prst="rect">
              <a:avLst/>
            </a:prstGeom>
            <a:noFill/>
            <a:ln>
              <a:noFill/>
            </a:ln>
            <a:effectLst/>
          </p:spPr>
        </p:pic>
      </p:grpSp>
      <p:sp>
        <p:nvSpPr>
          <p:cNvPr id="5" name="TextBox 4">
            <a:extLst>
              <a:ext uri="{FF2B5EF4-FFF2-40B4-BE49-F238E27FC236}">
                <a16:creationId xmlns:a16="http://schemas.microsoft.com/office/drawing/2014/main" id="{2384F031-5A37-43C7-B86D-C54F7028B8FD}"/>
              </a:ext>
            </a:extLst>
          </p:cNvPr>
          <p:cNvSpPr txBox="1"/>
          <p:nvPr/>
        </p:nvSpPr>
        <p:spPr>
          <a:xfrm>
            <a:off x="550058" y="1082939"/>
            <a:ext cx="5773068" cy="1384995"/>
          </a:xfrm>
          <a:prstGeom prst="rect">
            <a:avLst/>
          </a:prstGeom>
          <a:solidFill>
            <a:srgbClr val="0099FF"/>
          </a:solidFill>
          <a:ln w="38100">
            <a:solidFill>
              <a:schemeClr val="accent5"/>
            </a:solidFill>
          </a:ln>
        </p:spPr>
        <p:txBody>
          <a:bodyPr wrap="square" rtlCol="0">
            <a:spAutoFit/>
          </a:bodyPr>
          <a:lstStyle/>
          <a:p>
            <a:pPr algn="ctr"/>
            <a:r>
              <a:rPr lang="en-GB" sz="2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a:t>
            </a: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Online Courses</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for </a:t>
            </a:r>
          </a:p>
          <a:p>
            <a:pPr algn="ctr"/>
            <a:r>
              <a:rPr lang="en-GB" sz="24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rPr>
              <a:t>                     Parents and Carers </a:t>
            </a:r>
          </a:p>
          <a:p>
            <a:pPr algn="ctr"/>
            <a:endParaRPr lang="en-GB" sz="800" b="1" dirty="0">
              <a:solidFill>
                <a:schemeClr val="bg1"/>
              </a:solidFill>
              <a:effectLst>
                <a:outerShdw blurRad="38100" dist="38100" dir="2700000" algn="tl">
                  <a:srgbClr val="000000">
                    <a:alpha val="43137"/>
                  </a:srgbClr>
                </a:outerShdw>
              </a:effectLst>
              <a:latin typeface="Tempus Sans ITC" panose="04020404030D07020202" pitchFamily="82"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C6FD57E5-EFB3-4945-A617-12EC2C8316B4}"/>
              </a:ext>
            </a:extLst>
          </p:cNvPr>
          <p:cNvGraphicFramePr>
            <a:graphicFrameLocks noGrp="1"/>
          </p:cNvGraphicFramePr>
          <p:nvPr>
            <p:extLst>
              <p:ext uri="{D42A27DB-BD31-4B8C-83A1-F6EECF244321}">
                <p14:modId xmlns:p14="http://schemas.microsoft.com/office/powerpoint/2010/main" val="710063077"/>
              </p:ext>
            </p:extLst>
          </p:nvPr>
        </p:nvGraphicFramePr>
        <p:xfrm>
          <a:off x="557650" y="5003541"/>
          <a:ext cx="5782992" cy="731520"/>
        </p:xfrm>
        <a:graphic>
          <a:graphicData uri="http://schemas.openxmlformats.org/drawingml/2006/table">
            <a:tbl>
              <a:tblPr firstRow="1" bandRow="1"/>
              <a:tblGrid>
                <a:gridCol w="1223606">
                  <a:extLst>
                    <a:ext uri="{9D8B030D-6E8A-4147-A177-3AD203B41FA5}">
                      <a16:colId xmlns:a16="http://schemas.microsoft.com/office/drawing/2014/main" val="3314674876"/>
                    </a:ext>
                  </a:extLst>
                </a:gridCol>
                <a:gridCol w="1175734">
                  <a:extLst>
                    <a:ext uri="{9D8B030D-6E8A-4147-A177-3AD203B41FA5}">
                      <a16:colId xmlns:a16="http://schemas.microsoft.com/office/drawing/2014/main" val="241487928"/>
                    </a:ext>
                  </a:extLst>
                </a:gridCol>
                <a:gridCol w="1766761">
                  <a:extLst>
                    <a:ext uri="{9D8B030D-6E8A-4147-A177-3AD203B41FA5}">
                      <a16:colId xmlns:a16="http://schemas.microsoft.com/office/drawing/2014/main" val="2660036397"/>
                    </a:ext>
                  </a:extLst>
                </a:gridCol>
                <a:gridCol w="1616891">
                  <a:extLst>
                    <a:ext uri="{9D8B030D-6E8A-4147-A177-3AD203B41FA5}">
                      <a16:colId xmlns:a16="http://schemas.microsoft.com/office/drawing/2014/main" val="285676293"/>
                    </a:ext>
                  </a:extLst>
                </a:gridCol>
              </a:tblGrid>
              <a:tr h="168970">
                <a:tc rowSpan="2">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Eat Well</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Keep Well</a:t>
                      </a:r>
                    </a:p>
                    <a:p>
                      <a:pPr marL="0" marR="0" lvl="0" indent="0" algn="ctr" defTabSz="685800" rtl="0" eaLnBrk="1" fontAlgn="t" latinLnBrk="0" hangingPunct="1">
                        <a:lnSpc>
                          <a:spcPct val="100000"/>
                        </a:lnSpc>
                        <a:spcBef>
                          <a:spcPts val="0"/>
                        </a:spcBef>
                        <a:spcAft>
                          <a:spcPts val="0"/>
                        </a:spcAft>
                        <a:buClrTx/>
                        <a:buSzTx/>
                        <a:buFontTx/>
                        <a:buNone/>
                        <a:tabLst/>
                        <a:defRPr/>
                      </a:pPr>
                      <a:r>
                        <a:rPr lang="en-GB" sz="1400" b="1" dirty="0">
                          <a:solidFill>
                            <a:schemeClr val="bg1"/>
                          </a:solidFill>
                          <a:latin typeface="Book Antiqua" panose="02040602050305030304" pitchFamily="18" charset="0"/>
                        </a:rPr>
                        <a:t>At Home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Day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Date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a:txBody>
                    <a:bodyPr/>
                    <a:lstStyle/>
                    <a:p>
                      <a:pPr marL="0" algn="ctr" defTabSz="685800" rtl="0" eaLnBrk="1" fontAlgn="t" latinLnBrk="0" hangingPunct="1">
                        <a:spcBef>
                          <a:spcPts val="0"/>
                        </a:spcBef>
                        <a:spcAft>
                          <a:spcPts val="0"/>
                        </a:spcAft>
                      </a:pPr>
                      <a:r>
                        <a:rPr lang="en-GB" sz="1200" b="1" kern="1200" dirty="0">
                          <a:solidFill>
                            <a:schemeClr val="lt1"/>
                          </a:solidFill>
                          <a:latin typeface="+mn-lt"/>
                          <a:ea typeface="+mn-ea"/>
                          <a:cs typeface="+mn-cs"/>
                        </a:rPr>
                        <a:t>Time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59372522"/>
                  </a:ext>
                </a:extLst>
              </a:tr>
              <a:tr h="230026">
                <a:tc vMerge="1">
                  <a:txBody>
                    <a:bodyPr/>
                    <a:lstStyle/>
                    <a:p>
                      <a:pPr marL="0" algn="ctr" defTabSz="685800" rtl="0" eaLnBrk="1" fontAlgn="t" latinLnBrk="0" hangingPunct="1">
                        <a:spcBef>
                          <a:spcPts val="0"/>
                        </a:spcBef>
                        <a:spcAft>
                          <a:spcPts val="0"/>
                        </a:spcAft>
                      </a:pPr>
                      <a:endParaRPr lang="en-GB" sz="1100" kern="1200" dirty="0">
                        <a:solidFill>
                          <a:schemeClr val="dk1"/>
                        </a:solidFill>
                        <a:latin typeface="+mn-lt"/>
                        <a:ea typeface="+mn-ea"/>
                        <a:cs typeface="+mn-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Tuesday</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12 January-2 February</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algn="ctr" defTabSz="685800" rtl="0" eaLnBrk="1" fontAlgn="t" latinLnBrk="0" hangingPunct="1">
                        <a:spcBef>
                          <a:spcPts val="0"/>
                        </a:spcBef>
                        <a:spcAft>
                          <a:spcPts val="0"/>
                        </a:spcAft>
                      </a:pPr>
                      <a:r>
                        <a:rPr lang="en-GB" sz="1200" kern="1200" dirty="0">
                          <a:solidFill>
                            <a:schemeClr val="tx1"/>
                          </a:solidFill>
                          <a:latin typeface="+mn-lt"/>
                          <a:ea typeface="+mn-ea"/>
                          <a:cs typeface="+mn-cs"/>
                        </a:rPr>
                        <a:t>12.45 - 2.45pm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739574036"/>
                  </a:ext>
                </a:extLst>
              </a:tr>
            </a:tbl>
          </a:graphicData>
        </a:graphic>
      </p:graphicFrame>
      <p:sp>
        <p:nvSpPr>
          <p:cNvPr id="19" name="TextBox 18">
            <a:extLst>
              <a:ext uri="{FF2B5EF4-FFF2-40B4-BE49-F238E27FC236}">
                <a16:creationId xmlns:a16="http://schemas.microsoft.com/office/drawing/2014/main" id="{26AF8613-6A1A-4335-A166-F805E87D3F42}"/>
              </a:ext>
            </a:extLst>
          </p:cNvPr>
          <p:cNvSpPr txBox="1"/>
          <p:nvPr/>
        </p:nvSpPr>
        <p:spPr>
          <a:xfrm>
            <a:off x="517645" y="8343042"/>
            <a:ext cx="5805481" cy="851515"/>
          </a:xfrm>
          <a:prstGeom prst="rect">
            <a:avLst/>
          </a:prstGeom>
          <a:noFill/>
          <a:ln w="38100">
            <a:noFill/>
          </a:ln>
        </p:spPr>
        <p:txBody>
          <a:bodyPr wrap="square" rtlCol="0">
            <a:spAutoFit/>
          </a:bodyPr>
          <a:lstStyle/>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For more information and/or to book a place on the course</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Phone Polly on 0151 666 3330</a:t>
            </a:r>
            <a:endParaRPr lang="en-GB" sz="1200" dirty="0">
              <a:effectLst/>
            </a:endParaRPr>
          </a:p>
          <a:p>
            <a:pPr marL="0" algn="ctr" rtl="0" eaLnBrk="1" latinLnBrk="0" hangingPunct="1">
              <a:spcBef>
                <a:spcPts val="0"/>
              </a:spcBef>
              <a:spcAft>
                <a:spcPts val="800"/>
              </a:spcAft>
            </a:pPr>
            <a:r>
              <a:rPr lang="en-GB" sz="1200" b="1" kern="12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Or e-mail pollyprice@wirral.gov.uk</a:t>
            </a:r>
            <a:endParaRPr lang="en-GB" sz="1200" dirty="0">
              <a:effectLst/>
            </a:endParaRPr>
          </a:p>
        </p:txBody>
      </p:sp>
      <p:sp>
        <p:nvSpPr>
          <p:cNvPr id="2" name="TextBox 1">
            <a:extLst>
              <a:ext uri="{FF2B5EF4-FFF2-40B4-BE49-F238E27FC236}">
                <a16:creationId xmlns:a16="http://schemas.microsoft.com/office/drawing/2014/main" id="{46B877EB-240F-41B7-A858-04ED7E1A1957}"/>
              </a:ext>
            </a:extLst>
          </p:cNvPr>
          <p:cNvSpPr txBox="1"/>
          <p:nvPr/>
        </p:nvSpPr>
        <p:spPr>
          <a:xfrm>
            <a:off x="804076" y="2726995"/>
            <a:ext cx="5244309" cy="461665"/>
          </a:xfrm>
          <a:prstGeom prst="rect">
            <a:avLst/>
          </a:prstGeom>
          <a:noFill/>
        </p:spPr>
        <p:txBody>
          <a:bodyPr wrap="square" rtlCol="0">
            <a:spAutoFit/>
          </a:bodyPr>
          <a:lstStyle/>
          <a:p>
            <a:pPr algn="ctr"/>
            <a:r>
              <a:rPr lang="en-GB" sz="2400" b="1" dirty="0">
                <a:effectLst>
                  <a:glow rad="228600">
                    <a:schemeClr val="accent5">
                      <a:satMod val="175000"/>
                      <a:alpha val="40000"/>
                    </a:schemeClr>
                  </a:glow>
                  <a:innerShdw blurRad="63500" dist="50800" dir="16200000">
                    <a:prstClr val="black">
                      <a:alpha val="50000"/>
                    </a:prstClr>
                  </a:innerShdw>
                </a:effectLst>
                <a:latin typeface="Century Gothic" panose="020B0502020202020204" pitchFamily="34" charset="0"/>
              </a:rPr>
              <a:t>Eat Well and Keep Well At Home</a:t>
            </a:r>
          </a:p>
        </p:txBody>
      </p:sp>
      <p:pic>
        <p:nvPicPr>
          <p:cNvPr id="22" name="Picture 21">
            <a:extLst>
              <a:ext uri="{FF2B5EF4-FFF2-40B4-BE49-F238E27FC236}">
                <a16:creationId xmlns:a16="http://schemas.microsoft.com/office/drawing/2014/main" id="{710BD4AC-A05C-4C00-A452-FF1C93739076}"/>
              </a:ext>
            </a:extLst>
          </p:cNvPr>
          <p:cNvPicPr>
            <a:picLocks noChangeAspect="1"/>
          </p:cNvPicPr>
          <p:nvPr/>
        </p:nvPicPr>
        <p:blipFill>
          <a:blip r:embed="rId6"/>
          <a:stretch>
            <a:fillRect/>
          </a:stretch>
        </p:blipFill>
        <p:spPr>
          <a:xfrm>
            <a:off x="774056" y="1256964"/>
            <a:ext cx="1538893" cy="1058551"/>
          </a:xfrm>
          <a:prstGeom prst="rect">
            <a:avLst/>
          </a:prstGeom>
          <a:ln w="76200">
            <a:solidFill>
              <a:schemeClr val="accent5">
                <a:lumMod val="40000"/>
                <a:lumOff val="60000"/>
              </a:schemeClr>
            </a:solidFill>
          </a:ln>
        </p:spPr>
      </p:pic>
      <p:sp>
        <p:nvSpPr>
          <p:cNvPr id="3" name="Slide Number Placeholder 2">
            <a:extLst>
              <a:ext uri="{FF2B5EF4-FFF2-40B4-BE49-F238E27FC236}">
                <a16:creationId xmlns:a16="http://schemas.microsoft.com/office/drawing/2014/main" id="{3FCDA15F-F32A-4A75-9873-555B79E923A3}"/>
              </a:ext>
            </a:extLst>
          </p:cNvPr>
          <p:cNvSpPr>
            <a:spLocks noGrp="1"/>
          </p:cNvSpPr>
          <p:nvPr>
            <p:ph type="sldNum" sz="quarter" idx="12"/>
          </p:nvPr>
        </p:nvSpPr>
        <p:spPr/>
        <p:txBody>
          <a:bodyPr/>
          <a:lstStyle/>
          <a:p>
            <a:fld id="{64A2C19F-65CC-4392-B281-27E20D3DD0FB}" type="slidenum">
              <a:rPr lang="en-GB" smtClean="0"/>
              <a:t>9</a:t>
            </a:fld>
            <a:endParaRPr lang="en-GB"/>
          </a:p>
        </p:txBody>
      </p:sp>
      <p:sp>
        <p:nvSpPr>
          <p:cNvPr id="13" name="TextBox 12">
            <a:extLst>
              <a:ext uri="{FF2B5EF4-FFF2-40B4-BE49-F238E27FC236}">
                <a16:creationId xmlns:a16="http://schemas.microsoft.com/office/drawing/2014/main" id="{4404ADCE-4E85-4A6A-BACC-E5432B3A1FB8}"/>
              </a:ext>
            </a:extLst>
          </p:cNvPr>
          <p:cNvSpPr txBox="1"/>
          <p:nvPr/>
        </p:nvSpPr>
        <p:spPr>
          <a:xfrm>
            <a:off x="565243" y="3351230"/>
            <a:ext cx="5757883" cy="1446743"/>
          </a:xfrm>
          <a:prstGeom prst="rect">
            <a:avLst/>
          </a:prstGeom>
          <a:noFill/>
        </p:spPr>
        <p:txBody>
          <a:bodyPr wrap="square" rtlCol="0">
            <a:spAutoFit/>
          </a:bodyPr>
          <a:lstStyle/>
          <a:p>
            <a:pPr>
              <a:lnSpc>
                <a:spcPct val="150000"/>
              </a:lnSpc>
            </a:pPr>
            <a:r>
              <a:rPr lang="en-GB" sz="1200" dirty="0">
                <a:solidFill>
                  <a:srgbClr val="000000"/>
                </a:solidFill>
                <a:effectLst/>
                <a:latin typeface="Comic Sans MS" panose="030F0702030302020204" pitchFamily="66" charset="0"/>
                <a:ea typeface="Times New Roman" panose="02020603050405020304" pitchFamily="18" charset="0"/>
              </a:rPr>
              <a:t>Learn about healthy eating, portion sizes, healthy snacks, physical activity and relaxation tips. Two of the sessions will involve the preparation of a tasty family meal which will be easy, quick and low-cost to make. Following the course learners will be offered the chance to take an accredited qualification in Level 1 or 2 Nutrition.</a:t>
            </a:r>
            <a:endParaRPr lang="en-GB" sz="1200" dirty="0">
              <a:effectLst/>
              <a:latin typeface="Comic Sans MS" panose="030F0702030302020204" pitchFamily="66" charset="0"/>
              <a:ea typeface="Calibri" panose="020F0502020204030204" pitchFamily="34" charset="0"/>
            </a:endParaRPr>
          </a:p>
        </p:txBody>
      </p:sp>
      <p:sp>
        <p:nvSpPr>
          <p:cNvPr id="17" name="TextBox 16">
            <a:extLst>
              <a:ext uri="{FF2B5EF4-FFF2-40B4-BE49-F238E27FC236}">
                <a16:creationId xmlns:a16="http://schemas.microsoft.com/office/drawing/2014/main" id="{31408FB1-BC8A-48F3-8636-BE545909E5FF}"/>
              </a:ext>
            </a:extLst>
          </p:cNvPr>
          <p:cNvSpPr txBox="1"/>
          <p:nvPr/>
        </p:nvSpPr>
        <p:spPr>
          <a:xfrm>
            <a:off x="6289962" y="248805"/>
            <a:ext cx="350874" cy="369332"/>
          </a:xfrm>
          <a:prstGeom prst="rect">
            <a:avLst/>
          </a:prstGeom>
          <a:noFill/>
          <a:ln w="28575">
            <a:solidFill>
              <a:schemeClr val="accent5"/>
            </a:solidFill>
          </a:ln>
        </p:spPr>
        <p:txBody>
          <a:bodyPr wrap="square" rtlCol="0">
            <a:spAutoFit/>
          </a:bodyPr>
          <a:lstStyle/>
          <a:p>
            <a:r>
              <a:rPr lang="en-GB" dirty="0"/>
              <a:t>6</a:t>
            </a:r>
          </a:p>
        </p:txBody>
      </p:sp>
    </p:spTree>
    <p:extLst>
      <p:ext uri="{BB962C8B-B14F-4D97-AF65-F5344CB8AC3E}">
        <p14:creationId xmlns:p14="http://schemas.microsoft.com/office/powerpoint/2010/main" val="13240799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323</TotalTime>
  <Words>959</Words>
  <Application>Microsoft Office PowerPoint</Application>
  <PresentationFormat>A4 Paper (210x297 mm)</PresentationFormat>
  <Paragraphs>226</Paragraphs>
  <Slides>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Arial</vt:lpstr>
      <vt:lpstr>Book Antiqua</vt:lpstr>
      <vt:lpstr>Calibri</vt:lpstr>
      <vt:lpstr>Calibri Light</vt:lpstr>
      <vt:lpstr>Century Gothic</vt:lpstr>
      <vt:lpstr>Comic Sans MS</vt:lpstr>
      <vt:lpstr>Symbol</vt:lpstr>
      <vt:lpstr>Tempus Sans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mothersole</dc:creator>
  <cp:lastModifiedBy>Windows User</cp:lastModifiedBy>
  <cp:revision>39</cp:revision>
  <dcterms:created xsi:type="dcterms:W3CDTF">2020-12-02T17:26:40Z</dcterms:created>
  <dcterms:modified xsi:type="dcterms:W3CDTF">2021-01-06T10:43:56Z</dcterms:modified>
</cp:coreProperties>
</file>