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9" r:id="rId3"/>
    <p:sldId id="258" r:id="rId4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28F657CC-4975-4EC9-9A0A-684DCE7F7E56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3EAFBF7-9FB2-4F85-9773-AA6F963CFFC0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6229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657CC-4975-4EC9-9A0A-684DCE7F7E56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FBF7-9FB2-4F85-9773-AA6F963CF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381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657CC-4975-4EC9-9A0A-684DCE7F7E56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FBF7-9FB2-4F85-9773-AA6F963CFFC0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0618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657CC-4975-4EC9-9A0A-684DCE7F7E56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FBF7-9FB2-4F85-9773-AA6F963CF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2829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657CC-4975-4EC9-9A0A-684DCE7F7E56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FBF7-9FB2-4F85-9773-AA6F963CFFC0}" type="slidenum">
              <a:rPr lang="en-GB" smtClean="0"/>
              <a:t>‹#›</a:t>
            </a:fld>
            <a:endParaRPr lang="en-GB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7389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657CC-4975-4EC9-9A0A-684DCE7F7E56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FBF7-9FB2-4F85-9773-AA6F963CFFC0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5019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657CC-4975-4EC9-9A0A-684DCE7F7E56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FBF7-9FB2-4F85-9773-AA6F963CF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392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657CC-4975-4EC9-9A0A-684DCE7F7E56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FBF7-9FB2-4F85-9773-AA6F963CFFC0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0868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657CC-4975-4EC9-9A0A-684DCE7F7E56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FBF7-9FB2-4F85-9773-AA6F963CF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2059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657CC-4975-4EC9-9A0A-684DCE7F7E56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FBF7-9FB2-4F85-9773-AA6F963CF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0061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657CC-4975-4EC9-9A0A-684DCE7F7E56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FBF7-9FB2-4F85-9773-AA6F963CFFC0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089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657CC-4975-4EC9-9A0A-684DCE7F7E56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FBF7-9FB2-4F85-9773-AA6F963CFFC0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50101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657CC-4975-4EC9-9A0A-684DCE7F7E56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FBF7-9FB2-4F85-9773-AA6F963CF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998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657CC-4975-4EC9-9A0A-684DCE7F7E56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FBF7-9FB2-4F85-9773-AA6F963CFFC0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24734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657CC-4975-4EC9-9A0A-684DCE7F7E56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FBF7-9FB2-4F85-9773-AA6F963CFFC0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17805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657CC-4975-4EC9-9A0A-684DCE7F7E56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FBF7-9FB2-4F85-9773-AA6F963CFFC0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68958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657CC-4975-4EC9-9A0A-684DCE7F7E56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FBF7-9FB2-4F85-9773-AA6F963CFFC0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3011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8F657CC-4975-4EC9-9A0A-684DCE7F7E56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3EAFBF7-9FB2-4F85-9773-AA6F963CF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7017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8166" y="237861"/>
            <a:ext cx="9031096" cy="6413187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774813"/>
              </p:ext>
            </p:extLst>
          </p:nvPr>
        </p:nvGraphicFramePr>
        <p:xfrm>
          <a:off x="2027321" y="407324"/>
          <a:ext cx="7441532" cy="5264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1141">
                  <a:extLst>
                    <a:ext uri="{9D8B030D-6E8A-4147-A177-3AD203B41FA5}">
                      <a16:colId xmlns:a16="http://schemas.microsoft.com/office/drawing/2014/main" val="2902943484"/>
                    </a:ext>
                  </a:extLst>
                </a:gridCol>
                <a:gridCol w="1263711">
                  <a:extLst>
                    <a:ext uri="{9D8B030D-6E8A-4147-A177-3AD203B41FA5}">
                      <a16:colId xmlns:a16="http://schemas.microsoft.com/office/drawing/2014/main" val="538304105"/>
                    </a:ext>
                  </a:extLst>
                </a:gridCol>
                <a:gridCol w="1204836">
                  <a:extLst>
                    <a:ext uri="{9D8B030D-6E8A-4147-A177-3AD203B41FA5}">
                      <a16:colId xmlns:a16="http://schemas.microsoft.com/office/drawing/2014/main" val="385073217"/>
                    </a:ext>
                  </a:extLst>
                </a:gridCol>
                <a:gridCol w="1275689">
                  <a:extLst>
                    <a:ext uri="{9D8B030D-6E8A-4147-A177-3AD203B41FA5}">
                      <a16:colId xmlns:a16="http://schemas.microsoft.com/office/drawing/2014/main" val="1428094929"/>
                    </a:ext>
                  </a:extLst>
                </a:gridCol>
                <a:gridCol w="1289268">
                  <a:extLst>
                    <a:ext uri="{9D8B030D-6E8A-4147-A177-3AD203B41FA5}">
                      <a16:colId xmlns:a16="http://schemas.microsoft.com/office/drawing/2014/main" val="2234791761"/>
                    </a:ext>
                  </a:extLst>
                </a:gridCol>
                <a:gridCol w="1216887">
                  <a:extLst>
                    <a:ext uri="{9D8B030D-6E8A-4147-A177-3AD203B41FA5}">
                      <a16:colId xmlns:a16="http://schemas.microsoft.com/office/drawing/2014/main" val="933908250"/>
                    </a:ext>
                  </a:extLst>
                </a:gridCol>
              </a:tblGrid>
              <a:tr h="509933">
                <a:tc>
                  <a:txBody>
                    <a:bodyPr/>
                    <a:lstStyle/>
                    <a:p>
                      <a:r>
                        <a:rPr lang="en-GB" dirty="0"/>
                        <a:t>Week</a:t>
                      </a:r>
                      <a:r>
                        <a:rPr lang="en-GB" baseline="0" dirty="0"/>
                        <a:t> 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>
                          <a:solidFill>
                            <a:schemeClr val="accent3"/>
                          </a:solidFill>
                          <a:latin typeface="Bauhaus 93" panose="04030905020B02020C02" pitchFamily="82" charset="0"/>
                        </a:rPr>
                        <a:t>Plant</a:t>
                      </a:r>
                      <a:r>
                        <a:rPr lang="en-GB" sz="1200" baseline="0" dirty="0" smtClean="0">
                          <a:solidFill>
                            <a:schemeClr val="accent3"/>
                          </a:solidFill>
                          <a:latin typeface="Bauhaus 93" panose="04030905020B02020C02" pitchFamily="82" charset="0"/>
                        </a:rPr>
                        <a:t> Based</a:t>
                      </a:r>
                      <a:endParaRPr lang="en-GB" sz="1200" dirty="0">
                        <a:solidFill>
                          <a:schemeClr val="accent3"/>
                        </a:solidFill>
                        <a:latin typeface="Bauhaus 93" panose="04030905020B02020C02" pitchFamily="82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chemeClr val="accent3"/>
                          </a:solidFill>
                          <a:latin typeface="Bauhaus 93" panose="04030905020B02020C02" pitchFamily="82" charset="0"/>
                        </a:rPr>
                        <a:t>MONDAY</a:t>
                      </a:r>
                      <a:endParaRPr lang="en-GB" sz="1200" dirty="0">
                        <a:solidFill>
                          <a:schemeClr val="accent3"/>
                        </a:solidFill>
                        <a:latin typeface="Bauhaus 93" panose="04030905020B02020C02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FFFF00"/>
                          </a:solidFill>
                          <a:latin typeface="Bauhaus 93" panose="04030905020B02020C02" pitchFamily="82" charset="0"/>
                        </a:rPr>
                        <a:t>Roast</a:t>
                      </a:r>
                    </a:p>
                    <a:p>
                      <a:pPr algn="ctr"/>
                      <a:r>
                        <a:rPr lang="en-GB" sz="1400" dirty="0" smtClean="0">
                          <a:solidFill>
                            <a:srgbClr val="FFFF00"/>
                          </a:solidFill>
                          <a:latin typeface="Bauhaus 93" panose="04030905020B02020C02" pitchFamily="82" charset="0"/>
                        </a:rPr>
                        <a:t>TUESDAY</a:t>
                      </a:r>
                      <a:endParaRPr lang="en-GB" sz="1400" dirty="0">
                        <a:solidFill>
                          <a:srgbClr val="FFFF00"/>
                        </a:solidFill>
                        <a:latin typeface="Bauhaus 93" panose="04030905020B02020C02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rgbClr val="FF0000"/>
                          </a:solidFill>
                          <a:latin typeface="Bauhaus 93" panose="04030905020B02020C02" pitchFamily="82" charset="0"/>
                        </a:rPr>
                        <a:t>Globe</a:t>
                      </a:r>
                      <a:r>
                        <a:rPr lang="en-GB" sz="1400" baseline="0" dirty="0" smtClean="0">
                          <a:solidFill>
                            <a:srgbClr val="FF0000"/>
                          </a:solidFill>
                          <a:latin typeface="Bauhaus 93" panose="04030905020B02020C02" pitchFamily="82" charset="0"/>
                        </a:rPr>
                        <a:t> Trotting </a:t>
                      </a:r>
                      <a:endParaRPr lang="en-GB" sz="1400" dirty="0">
                        <a:solidFill>
                          <a:srgbClr val="FF0000"/>
                        </a:solidFill>
                        <a:latin typeface="Bauhaus 93" panose="04030905020B02020C02" pitchFamily="82" charset="0"/>
                      </a:endParaRPr>
                    </a:p>
                    <a:p>
                      <a:pPr algn="ctr"/>
                      <a:r>
                        <a:rPr lang="en-GB" sz="1400" dirty="0">
                          <a:solidFill>
                            <a:srgbClr val="FF0000"/>
                          </a:solidFill>
                          <a:latin typeface="Bauhaus 93" panose="04030905020B02020C02" pitchFamily="82" charset="0"/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92D050"/>
                          </a:solidFill>
                          <a:latin typeface="Bauhaus 93" panose="04030905020B02020C02" pitchFamily="82" charset="0"/>
                        </a:rPr>
                        <a:t>Happy</a:t>
                      </a:r>
                    </a:p>
                    <a:p>
                      <a:pPr algn="ctr"/>
                      <a:r>
                        <a:rPr lang="en-GB" sz="1400" dirty="0">
                          <a:solidFill>
                            <a:srgbClr val="92D050"/>
                          </a:solidFill>
                          <a:latin typeface="Bauhaus 93" panose="04030905020B02020C02" pitchFamily="82" charset="0"/>
                        </a:rPr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rgbClr val="7030A0"/>
                          </a:solidFill>
                          <a:latin typeface="Bauhaus 93" panose="04030905020B02020C02" pitchFamily="82" charset="0"/>
                        </a:rPr>
                        <a:t>Foodie </a:t>
                      </a:r>
                    </a:p>
                    <a:p>
                      <a:pPr algn="ctr"/>
                      <a:r>
                        <a:rPr lang="en-GB" sz="1400" dirty="0" smtClean="0">
                          <a:solidFill>
                            <a:srgbClr val="7030A0"/>
                          </a:solidFill>
                          <a:latin typeface="Bauhaus 93" panose="04030905020B02020C02" pitchFamily="82" charset="0"/>
                        </a:rPr>
                        <a:t>FRIDAY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646460"/>
                  </a:ext>
                </a:extLst>
              </a:tr>
              <a:tr h="1332807">
                <a:tc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  <a:p>
                      <a:pPr algn="ctr"/>
                      <a:r>
                        <a:rPr lang="en-GB" sz="1600" b="1" baseline="0" dirty="0" smtClean="0"/>
                        <a:t>Filled Breads</a:t>
                      </a:r>
                      <a:endParaRPr lang="en-GB" sz="1600" b="1" baseline="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Cheese Sandwich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Falafel</a:t>
                      </a:r>
                      <a:r>
                        <a:rPr lang="en-GB" sz="9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Pitta</a:t>
                      </a: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Cheese  Sandwich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Tuna Sandwich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Tuna Melt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BBQ Quorn Fajita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Egg Sandwich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Cheese</a:t>
                      </a:r>
                      <a:r>
                        <a:rPr lang="en-GB" sz="9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Toasty</a:t>
                      </a: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 kern="120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Cheese  Sandwich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Tuna Sandwich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011323"/>
                  </a:ext>
                </a:extLst>
              </a:tr>
              <a:tr h="2384685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/>
                        <a:t>Main</a:t>
                      </a:r>
                      <a:r>
                        <a:rPr lang="en-GB" sz="1600" b="1" baseline="0" dirty="0" smtClean="0"/>
                        <a:t> Meal’s</a:t>
                      </a:r>
                      <a:endParaRPr lang="en-GB" sz="1600" b="1" dirty="0" smtClean="0"/>
                    </a:p>
                    <a:p>
                      <a:pPr algn="ctr"/>
                      <a:endParaRPr lang="en-GB" sz="1600" b="1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Crispy Cheese Flan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Cool Mexican Bean Fajita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Serve with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Sweet Potato Wedges &amp;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------------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Jacket Potato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Cheese, Tuna or Beans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Roast Turkey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Roasted Veggie Sausage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Serve with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Roast Potatoes, Vegetables, Sage &amp; Onion Stuffing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------------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Vegetable &amp; Tomato Pasta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Pasta Bolognaise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Quorn </a:t>
                      </a:r>
                      <a:r>
                        <a:rPr lang="en-GB" sz="9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Pasta Bolognaise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Served with Garlic Bread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------------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Jacket Potato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Cheese, Tuna or Beans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Chicken Enchiladas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Quorn Enchiladas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 kern="120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Served with herb rice &amp;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Sweet corn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------------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Vegetable &amp; Tomato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Battered Fish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 baseline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Quorn Nuggets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Serve with</a:t>
                      </a: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Homemade Chips, Peas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------------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Jacket Potato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Cheese, Tuna or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 baseline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244089"/>
                  </a:ext>
                </a:extLst>
              </a:tr>
              <a:tr h="769781">
                <a:tc>
                  <a:txBody>
                    <a:bodyPr/>
                    <a:lstStyle/>
                    <a:p>
                      <a:pPr algn="ctr"/>
                      <a:r>
                        <a:rPr lang="en-GB" sz="1600" b="1" baseline="0" dirty="0" smtClean="0"/>
                        <a:t>Dessert</a:t>
                      </a:r>
                      <a:endParaRPr lang="en-GB" b="1" baseline="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  <a:latin typeface="+mn-lt"/>
                        </a:rPr>
                        <a:t> Sliced</a:t>
                      </a:r>
                      <a:r>
                        <a:rPr lang="en-GB" sz="900" b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9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Fruit</a:t>
                      </a:r>
                    </a:p>
                    <a:p>
                      <a:pPr algn="ctr"/>
                      <a:r>
                        <a:rPr lang="en-GB" sz="9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&amp;</a:t>
                      </a:r>
                    </a:p>
                    <a:p>
                      <a:pPr algn="ctr"/>
                      <a:r>
                        <a:rPr lang="en-GB" sz="9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Yoghurt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Sliced Fruit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Jelly</a:t>
                      </a:r>
                    </a:p>
                    <a:p>
                      <a:pPr algn="ctr"/>
                      <a:endParaRPr kumimoji="0" lang="en-GB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Sliced Fruit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&amp; </a:t>
                      </a:r>
                    </a:p>
                    <a:p>
                      <a:pPr algn="ctr"/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Cheese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Crackers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Sliced Fruit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Jelly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  <a:latin typeface="+mn-lt"/>
                        </a:rPr>
                        <a:t> Piece of Fruit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  <a:latin typeface="+mn-lt"/>
                        </a:rPr>
                        <a:t>&amp;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  <a:latin typeface="+mn-lt"/>
                        </a:rPr>
                        <a:t>Fresh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  <a:latin typeface="+mn-lt"/>
                        </a:rPr>
                        <a:t>Cake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067694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334103" y="564315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716296" y="5682524"/>
            <a:ext cx="4174836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/>
              <a:t>Selection of </a:t>
            </a:r>
            <a:r>
              <a:rPr lang="en-GB" sz="1400" b="1" dirty="0"/>
              <a:t>Salad </a:t>
            </a:r>
          </a:p>
          <a:p>
            <a:pPr algn="ctr"/>
            <a:r>
              <a:rPr lang="en-GB" sz="1400" b="1" dirty="0"/>
              <a:t>Iceberg Lettuce, Tomato, Cucumber </a:t>
            </a:r>
            <a:r>
              <a:rPr lang="en-GB" sz="1400" b="1" dirty="0" smtClean="0"/>
              <a:t>&amp; </a:t>
            </a:r>
            <a:r>
              <a:rPr lang="en-GB" sz="1400" b="1" dirty="0"/>
              <a:t>Peppers</a:t>
            </a:r>
          </a:p>
          <a:p>
            <a:pPr algn="ctr"/>
            <a:r>
              <a:rPr lang="en-GB" sz="1400" b="1" dirty="0"/>
              <a:t>Coleslaw </a:t>
            </a:r>
            <a:r>
              <a:rPr lang="en-GB" sz="1400" b="1" dirty="0" smtClean="0"/>
              <a:t>with all meals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01691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303" y="225199"/>
            <a:ext cx="9031096" cy="6413187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0226439"/>
              </p:ext>
            </p:extLst>
          </p:nvPr>
        </p:nvGraphicFramePr>
        <p:xfrm>
          <a:off x="2179525" y="484973"/>
          <a:ext cx="7444651" cy="52444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4043">
                  <a:extLst>
                    <a:ext uri="{9D8B030D-6E8A-4147-A177-3AD203B41FA5}">
                      <a16:colId xmlns:a16="http://schemas.microsoft.com/office/drawing/2014/main" val="2902943484"/>
                    </a:ext>
                  </a:extLst>
                </a:gridCol>
                <a:gridCol w="1311936">
                  <a:extLst>
                    <a:ext uri="{9D8B030D-6E8A-4147-A177-3AD203B41FA5}">
                      <a16:colId xmlns:a16="http://schemas.microsoft.com/office/drawing/2014/main" val="538304105"/>
                    </a:ext>
                  </a:extLst>
                </a:gridCol>
                <a:gridCol w="1271788">
                  <a:extLst>
                    <a:ext uri="{9D8B030D-6E8A-4147-A177-3AD203B41FA5}">
                      <a16:colId xmlns:a16="http://schemas.microsoft.com/office/drawing/2014/main" val="385073217"/>
                    </a:ext>
                  </a:extLst>
                </a:gridCol>
                <a:gridCol w="1228494">
                  <a:extLst>
                    <a:ext uri="{9D8B030D-6E8A-4147-A177-3AD203B41FA5}">
                      <a16:colId xmlns:a16="http://schemas.microsoft.com/office/drawing/2014/main" val="1428094929"/>
                    </a:ext>
                  </a:extLst>
                </a:gridCol>
                <a:gridCol w="1168752">
                  <a:extLst>
                    <a:ext uri="{9D8B030D-6E8A-4147-A177-3AD203B41FA5}">
                      <a16:colId xmlns:a16="http://schemas.microsoft.com/office/drawing/2014/main" val="2234791761"/>
                    </a:ext>
                  </a:extLst>
                </a:gridCol>
                <a:gridCol w="1369638">
                  <a:extLst>
                    <a:ext uri="{9D8B030D-6E8A-4147-A177-3AD203B41FA5}">
                      <a16:colId xmlns:a16="http://schemas.microsoft.com/office/drawing/2014/main" val="933908250"/>
                    </a:ext>
                  </a:extLst>
                </a:gridCol>
              </a:tblGrid>
              <a:tr h="518544">
                <a:tc>
                  <a:txBody>
                    <a:bodyPr/>
                    <a:lstStyle/>
                    <a:p>
                      <a:r>
                        <a:rPr lang="en-GB" dirty="0"/>
                        <a:t>Week</a:t>
                      </a:r>
                      <a:r>
                        <a:rPr lang="en-GB" baseline="0" dirty="0"/>
                        <a:t> </a:t>
                      </a:r>
                      <a:r>
                        <a:rPr lang="en-GB" baseline="0" dirty="0" smtClean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>
                          <a:solidFill>
                            <a:schemeClr val="accent3"/>
                          </a:solidFill>
                          <a:latin typeface="Bauhaus 93" panose="04030905020B02020C02" pitchFamily="82" charset="0"/>
                        </a:rPr>
                        <a:t>Plant</a:t>
                      </a:r>
                      <a:r>
                        <a:rPr lang="en-GB" sz="1200" baseline="0" dirty="0" smtClean="0">
                          <a:solidFill>
                            <a:schemeClr val="accent3"/>
                          </a:solidFill>
                          <a:latin typeface="Bauhaus 93" panose="04030905020B02020C02" pitchFamily="82" charset="0"/>
                        </a:rPr>
                        <a:t> Based</a:t>
                      </a:r>
                      <a:endParaRPr lang="en-GB" sz="1200" dirty="0">
                        <a:solidFill>
                          <a:schemeClr val="accent3"/>
                        </a:solidFill>
                        <a:latin typeface="Bauhaus 93" panose="04030905020B02020C02" pitchFamily="82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chemeClr val="accent3"/>
                          </a:solidFill>
                          <a:latin typeface="Bauhaus 93" panose="04030905020B02020C02" pitchFamily="82" charset="0"/>
                        </a:rPr>
                        <a:t>MONDAY</a:t>
                      </a:r>
                      <a:endParaRPr lang="en-GB" sz="1200" dirty="0">
                        <a:solidFill>
                          <a:schemeClr val="accent3"/>
                        </a:solidFill>
                        <a:latin typeface="Bauhaus 93" panose="04030905020B02020C02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FFFF00"/>
                          </a:solidFill>
                          <a:latin typeface="Bauhaus 93" panose="04030905020B02020C02" pitchFamily="82" charset="0"/>
                        </a:rPr>
                        <a:t>Roast</a:t>
                      </a:r>
                    </a:p>
                    <a:p>
                      <a:pPr algn="ctr"/>
                      <a:r>
                        <a:rPr lang="en-GB" sz="1400" dirty="0" smtClean="0">
                          <a:solidFill>
                            <a:srgbClr val="FFFF00"/>
                          </a:solidFill>
                          <a:latin typeface="Bauhaus 93" panose="04030905020B02020C02" pitchFamily="82" charset="0"/>
                        </a:rPr>
                        <a:t>TUESDAY</a:t>
                      </a:r>
                      <a:endParaRPr lang="en-GB" sz="1400" dirty="0">
                        <a:solidFill>
                          <a:srgbClr val="FFFF00"/>
                        </a:solidFill>
                        <a:latin typeface="Bauhaus 93" panose="04030905020B02020C02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rgbClr val="FF0000"/>
                          </a:solidFill>
                          <a:latin typeface="Bauhaus 93" panose="04030905020B02020C02" pitchFamily="82" charset="0"/>
                        </a:rPr>
                        <a:t>Globe</a:t>
                      </a:r>
                      <a:r>
                        <a:rPr lang="en-GB" sz="1400" baseline="0" dirty="0" smtClean="0">
                          <a:solidFill>
                            <a:srgbClr val="FF0000"/>
                          </a:solidFill>
                          <a:latin typeface="Bauhaus 93" panose="04030905020B02020C02" pitchFamily="82" charset="0"/>
                        </a:rPr>
                        <a:t> Trotting </a:t>
                      </a:r>
                      <a:endParaRPr lang="en-GB" sz="1400" dirty="0">
                        <a:solidFill>
                          <a:srgbClr val="FF0000"/>
                        </a:solidFill>
                        <a:latin typeface="Bauhaus 93" panose="04030905020B02020C02" pitchFamily="82" charset="0"/>
                      </a:endParaRPr>
                    </a:p>
                    <a:p>
                      <a:pPr algn="ctr"/>
                      <a:r>
                        <a:rPr lang="en-GB" sz="1400" dirty="0">
                          <a:solidFill>
                            <a:srgbClr val="FF0000"/>
                          </a:solidFill>
                          <a:latin typeface="Bauhaus 93" panose="04030905020B02020C02" pitchFamily="82" charset="0"/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92D050"/>
                          </a:solidFill>
                          <a:latin typeface="Bauhaus 93" panose="04030905020B02020C02" pitchFamily="82" charset="0"/>
                        </a:rPr>
                        <a:t>Happy</a:t>
                      </a:r>
                    </a:p>
                    <a:p>
                      <a:pPr algn="ctr"/>
                      <a:r>
                        <a:rPr lang="en-GB" sz="1400" dirty="0">
                          <a:solidFill>
                            <a:srgbClr val="92D050"/>
                          </a:solidFill>
                          <a:latin typeface="Bauhaus 93" panose="04030905020B02020C02" pitchFamily="82" charset="0"/>
                        </a:rPr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rgbClr val="7030A0"/>
                          </a:solidFill>
                          <a:latin typeface="Bauhaus 93" panose="04030905020B02020C02" pitchFamily="82" charset="0"/>
                        </a:rPr>
                        <a:t>Foodie </a:t>
                      </a:r>
                    </a:p>
                    <a:p>
                      <a:pPr algn="ctr"/>
                      <a:r>
                        <a:rPr lang="en-GB" sz="1400" dirty="0" smtClean="0">
                          <a:solidFill>
                            <a:srgbClr val="7030A0"/>
                          </a:solidFill>
                          <a:latin typeface="Bauhaus 93" panose="04030905020B02020C02" pitchFamily="82" charset="0"/>
                        </a:rPr>
                        <a:t>FRIDAY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646460"/>
                  </a:ext>
                </a:extLst>
              </a:tr>
              <a:tr h="130189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GB" sz="1600" b="1" baseline="0" dirty="0" smtClean="0"/>
                        <a:t>Filled Breads</a:t>
                      </a:r>
                      <a:endParaRPr lang="en-GB" sz="1600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Cheese Sandwich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Falafel</a:t>
                      </a:r>
                      <a:r>
                        <a:rPr lang="en-GB" sz="9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Pitta</a:t>
                      </a: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Cheese Sandwich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Tuna Sandwich</a:t>
                      </a: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Cheese Sandwich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Tuna Melt Panini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Cheese Sandwich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Egg Sandwich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Cheese Sandwich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Tuna Sandwich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883159"/>
                  </a:ext>
                </a:extLst>
              </a:tr>
              <a:tr h="2244650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/>
                        <a:t>Main</a:t>
                      </a:r>
                      <a:r>
                        <a:rPr lang="en-GB" sz="1600" b="1" baseline="0" dirty="0" smtClean="0"/>
                        <a:t> Meal’s</a:t>
                      </a:r>
                      <a:endParaRPr lang="en-GB" sz="1600" b="1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Creamy Tomato and Veg Pasta Bake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Mexican Veggie Enchiladas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Serve with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Rice, Sour Cream,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Garlic Bread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------------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Jacket Potato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Cheese, Tuna or Beans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Roast </a:t>
                      </a: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Pork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Roasted Veggie Sausage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Serve with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Sweet Potato and carrot mash,  Vegetables, Apple Sauce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------------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Vegetable &amp; Tomato Pasta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Chicken Korma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Creamy Chickpea, and Veg  Korma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Serve with Veggie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Rice and Naan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------------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Jacket Potato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Cheese, Tuna or Beans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Cottage Pie</a:t>
                      </a:r>
                      <a:endParaRPr kumimoji="0" lang="en-US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Vegetable Cottage Pie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Serve with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Garden Peas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------------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Sweet and Sour Mixed Veg Noodles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Beef Burger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Quorn Burger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Serve with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Hand Cut Chips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------------</a:t>
                      </a:r>
                      <a:endParaRPr lang="en-GB" sz="900" b="1" baseline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Jacket Potato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Cheese, Tuna or Beans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244089"/>
                  </a:ext>
                </a:extLst>
              </a:tr>
              <a:tr h="787876">
                <a:tc>
                  <a:txBody>
                    <a:bodyPr/>
                    <a:lstStyle/>
                    <a:p>
                      <a:pPr algn="ctr"/>
                      <a:r>
                        <a:rPr lang="en-GB" sz="1600" b="1" baseline="0" dirty="0" smtClean="0"/>
                        <a:t>Dessert</a:t>
                      </a:r>
                      <a:endParaRPr lang="en-GB" b="1" baseline="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  <a:latin typeface="+mn-lt"/>
                        </a:rPr>
                        <a:t> Sliced</a:t>
                      </a:r>
                      <a:r>
                        <a:rPr lang="en-GB" sz="900" b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9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Fruit</a:t>
                      </a:r>
                    </a:p>
                    <a:p>
                      <a:pPr algn="ctr"/>
                      <a:r>
                        <a:rPr lang="en-GB" sz="9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&amp;</a:t>
                      </a:r>
                    </a:p>
                    <a:p>
                      <a:pPr algn="ctr"/>
                      <a:r>
                        <a:rPr lang="en-GB" sz="9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Yoghurt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Sliced Fruit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Sliced Fruit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&amp; </a:t>
                      </a:r>
                    </a:p>
                    <a:p>
                      <a:pPr algn="ctr"/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Cheese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Crackers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Sliced Fruit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  <a:latin typeface="+mn-lt"/>
                        </a:rPr>
                        <a:t> Piece of Fruit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  <a:latin typeface="+mn-lt"/>
                        </a:rPr>
                        <a:t>&amp;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  <a:latin typeface="+mn-lt"/>
                        </a:rPr>
                        <a:t>Fresh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  <a:latin typeface="+mn-lt"/>
                        </a:rPr>
                        <a:t>Cake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067694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334103" y="564315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814432" y="5725092"/>
            <a:ext cx="4174836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/>
              <a:t>Selection of </a:t>
            </a:r>
            <a:r>
              <a:rPr lang="en-GB" sz="1400" b="1" dirty="0"/>
              <a:t>Salad </a:t>
            </a:r>
          </a:p>
          <a:p>
            <a:pPr algn="ctr"/>
            <a:r>
              <a:rPr lang="en-GB" sz="1400" b="1" dirty="0"/>
              <a:t>Iceberg Lettuce, Tomato, Cucumber </a:t>
            </a:r>
            <a:r>
              <a:rPr lang="en-GB" sz="1400" b="1" dirty="0" smtClean="0"/>
              <a:t>&amp; </a:t>
            </a:r>
            <a:r>
              <a:rPr lang="en-GB" sz="1400" b="1" dirty="0"/>
              <a:t>Peppers</a:t>
            </a:r>
          </a:p>
          <a:p>
            <a:pPr algn="ctr"/>
            <a:r>
              <a:rPr lang="en-GB" sz="1400" b="1" dirty="0"/>
              <a:t>Coleslaw </a:t>
            </a:r>
            <a:r>
              <a:rPr lang="en-GB" sz="1400" b="1" dirty="0" smtClean="0"/>
              <a:t>with all meals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55183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8166" y="237861"/>
            <a:ext cx="9031096" cy="6413187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879837"/>
              </p:ext>
            </p:extLst>
          </p:nvPr>
        </p:nvGraphicFramePr>
        <p:xfrm>
          <a:off x="2056216" y="501533"/>
          <a:ext cx="7419432" cy="5375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7100">
                  <a:extLst>
                    <a:ext uri="{9D8B030D-6E8A-4147-A177-3AD203B41FA5}">
                      <a16:colId xmlns:a16="http://schemas.microsoft.com/office/drawing/2014/main" val="2902943484"/>
                    </a:ext>
                  </a:extLst>
                </a:gridCol>
                <a:gridCol w="1276828">
                  <a:extLst>
                    <a:ext uri="{9D8B030D-6E8A-4147-A177-3AD203B41FA5}">
                      <a16:colId xmlns:a16="http://schemas.microsoft.com/office/drawing/2014/main" val="538304105"/>
                    </a:ext>
                  </a:extLst>
                </a:gridCol>
                <a:gridCol w="1262641">
                  <a:extLst>
                    <a:ext uri="{9D8B030D-6E8A-4147-A177-3AD203B41FA5}">
                      <a16:colId xmlns:a16="http://schemas.microsoft.com/office/drawing/2014/main" val="385073217"/>
                    </a:ext>
                  </a:extLst>
                </a:gridCol>
                <a:gridCol w="1256973">
                  <a:extLst>
                    <a:ext uri="{9D8B030D-6E8A-4147-A177-3AD203B41FA5}">
                      <a16:colId xmlns:a16="http://schemas.microsoft.com/office/drawing/2014/main" val="1428094929"/>
                    </a:ext>
                  </a:extLst>
                </a:gridCol>
                <a:gridCol w="1257172">
                  <a:extLst>
                    <a:ext uri="{9D8B030D-6E8A-4147-A177-3AD203B41FA5}">
                      <a16:colId xmlns:a16="http://schemas.microsoft.com/office/drawing/2014/main" val="2234791761"/>
                    </a:ext>
                  </a:extLst>
                </a:gridCol>
                <a:gridCol w="1238718">
                  <a:extLst>
                    <a:ext uri="{9D8B030D-6E8A-4147-A177-3AD203B41FA5}">
                      <a16:colId xmlns:a16="http://schemas.microsoft.com/office/drawing/2014/main" val="933908250"/>
                    </a:ext>
                  </a:extLst>
                </a:gridCol>
              </a:tblGrid>
              <a:tr h="504985">
                <a:tc>
                  <a:txBody>
                    <a:bodyPr/>
                    <a:lstStyle/>
                    <a:p>
                      <a:r>
                        <a:rPr lang="en-GB" dirty="0"/>
                        <a:t>Week</a:t>
                      </a:r>
                      <a:r>
                        <a:rPr lang="en-GB" baseline="0" dirty="0"/>
                        <a:t> </a:t>
                      </a:r>
                      <a:r>
                        <a:rPr lang="en-GB" baseline="0" dirty="0" smtClean="0"/>
                        <a:t>3</a:t>
                      </a:r>
                      <a:endParaRPr lang="en-GB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>
                          <a:solidFill>
                            <a:schemeClr val="accent3"/>
                          </a:solidFill>
                          <a:latin typeface="Bauhaus 93" panose="04030905020B02020C02" pitchFamily="82" charset="0"/>
                        </a:rPr>
                        <a:t>Plant</a:t>
                      </a:r>
                      <a:r>
                        <a:rPr lang="en-GB" sz="1200" baseline="0" dirty="0" smtClean="0">
                          <a:solidFill>
                            <a:schemeClr val="accent3"/>
                          </a:solidFill>
                          <a:latin typeface="Bauhaus 93" panose="04030905020B02020C02" pitchFamily="82" charset="0"/>
                        </a:rPr>
                        <a:t> Based</a:t>
                      </a:r>
                      <a:endParaRPr lang="en-GB" sz="1200" dirty="0">
                        <a:solidFill>
                          <a:schemeClr val="accent3"/>
                        </a:solidFill>
                        <a:latin typeface="Bauhaus 93" panose="04030905020B02020C02" pitchFamily="82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chemeClr val="accent3"/>
                          </a:solidFill>
                          <a:latin typeface="Bauhaus 93" panose="04030905020B02020C02" pitchFamily="82" charset="0"/>
                        </a:rPr>
                        <a:t>MONDAY</a:t>
                      </a:r>
                      <a:endParaRPr lang="en-GB" sz="1200" dirty="0">
                        <a:solidFill>
                          <a:schemeClr val="accent3"/>
                        </a:solidFill>
                        <a:latin typeface="Bauhaus 93" panose="04030905020B02020C02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FFFF00"/>
                          </a:solidFill>
                          <a:latin typeface="Bauhaus 93" panose="04030905020B02020C02" pitchFamily="82" charset="0"/>
                        </a:rPr>
                        <a:t>Roast</a:t>
                      </a:r>
                    </a:p>
                    <a:p>
                      <a:pPr algn="ctr"/>
                      <a:r>
                        <a:rPr lang="en-GB" sz="1400" dirty="0" smtClean="0">
                          <a:solidFill>
                            <a:srgbClr val="FFFF00"/>
                          </a:solidFill>
                          <a:latin typeface="Bauhaus 93" panose="04030905020B02020C02" pitchFamily="82" charset="0"/>
                        </a:rPr>
                        <a:t>TUESDAY</a:t>
                      </a:r>
                      <a:endParaRPr lang="en-GB" sz="1400" dirty="0">
                        <a:solidFill>
                          <a:srgbClr val="FFFF00"/>
                        </a:solidFill>
                        <a:latin typeface="Bauhaus 93" panose="04030905020B02020C02" pitchFamily="8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rgbClr val="FF0000"/>
                          </a:solidFill>
                          <a:latin typeface="Bauhaus 93" panose="04030905020B02020C02" pitchFamily="82" charset="0"/>
                        </a:rPr>
                        <a:t>Globe</a:t>
                      </a:r>
                      <a:r>
                        <a:rPr lang="en-GB" sz="1400" baseline="0" dirty="0" smtClean="0">
                          <a:solidFill>
                            <a:srgbClr val="FF0000"/>
                          </a:solidFill>
                          <a:latin typeface="Bauhaus 93" panose="04030905020B02020C02" pitchFamily="82" charset="0"/>
                        </a:rPr>
                        <a:t> Trotting </a:t>
                      </a:r>
                      <a:endParaRPr lang="en-GB" sz="1400" dirty="0">
                        <a:solidFill>
                          <a:srgbClr val="FF0000"/>
                        </a:solidFill>
                        <a:latin typeface="Bauhaus 93" panose="04030905020B02020C02" pitchFamily="82" charset="0"/>
                      </a:endParaRPr>
                    </a:p>
                    <a:p>
                      <a:pPr algn="ctr"/>
                      <a:r>
                        <a:rPr lang="en-GB" sz="1400" dirty="0">
                          <a:solidFill>
                            <a:srgbClr val="FF0000"/>
                          </a:solidFill>
                          <a:latin typeface="Bauhaus 93" panose="04030905020B02020C02" pitchFamily="82" charset="0"/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92D050"/>
                          </a:solidFill>
                          <a:latin typeface="Bauhaus 93" panose="04030905020B02020C02" pitchFamily="82" charset="0"/>
                        </a:rPr>
                        <a:t>Happy</a:t>
                      </a:r>
                    </a:p>
                    <a:p>
                      <a:pPr algn="ctr"/>
                      <a:r>
                        <a:rPr lang="en-GB" sz="1400" dirty="0">
                          <a:solidFill>
                            <a:srgbClr val="92D050"/>
                          </a:solidFill>
                          <a:latin typeface="Bauhaus 93" panose="04030905020B02020C02" pitchFamily="82" charset="0"/>
                        </a:rPr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rgbClr val="7030A0"/>
                          </a:solidFill>
                          <a:latin typeface="Bauhaus 93" panose="04030905020B02020C02" pitchFamily="82" charset="0"/>
                        </a:rPr>
                        <a:t>Foodie </a:t>
                      </a:r>
                    </a:p>
                    <a:p>
                      <a:pPr algn="ctr"/>
                      <a:r>
                        <a:rPr lang="en-GB" sz="1400" dirty="0" smtClean="0">
                          <a:solidFill>
                            <a:srgbClr val="7030A0"/>
                          </a:solidFill>
                          <a:latin typeface="Bauhaus 93" panose="04030905020B02020C02" pitchFamily="82" charset="0"/>
                        </a:rPr>
                        <a:t>FRIDAY</a:t>
                      </a:r>
                    </a:p>
                    <a:p>
                      <a:pPr algn="ctr"/>
                      <a:endParaRPr lang="en-GB" sz="14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646460"/>
                  </a:ext>
                </a:extLst>
              </a:tr>
              <a:tr h="1314798">
                <a:tc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  <a:p>
                      <a:pPr algn="ctr"/>
                      <a:r>
                        <a:rPr lang="en-GB" sz="1600" b="1" baseline="0" dirty="0" smtClean="0"/>
                        <a:t>Filled Breads</a:t>
                      </a:r>
                      <a:endParaRPr lang="en-GB" sz="1600" b="1" baseline="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Cheese Sandwich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BBQ Quorn Fajita</a:t>
                      </a: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Cheese Sandwich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Tuna Melt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Tuna Sandwich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BBQ Quorn Fajita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Cheese Toasty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Falafel</a:t>
                      </a:r>
                      <a:r>
                        <a:rPr lang="en-GB" sz="9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Pitta</a:t>
                      </a: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 kern="120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Cheese Sandwich</a:t>
                      </a: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Tuna Sandwich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609355"/>
                  </a:ext>
                </a:extLst>
              </a:tr>
              <a:tr h="2552009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/>
                        <a:t>Main</a:t>
                      </a:r>
                      <a:r>
                        <a:rPr lang="en-GB" sz="1600" b="1" baseline="0" dirty="0" smtClean="0"/>
                        <a:t> Meal’s</a:t>
                      </a:r>
                      <a:endParaRPr lang="en-GB" sz="1600" b="1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Vegetable Sweet and sour Noodles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Cauli</a:t>
                      </a: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Mac ‘N’ Cheese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Serve with garlic bread and peas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 kern="120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-----------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Jacket Potato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Cheese or Beans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Roast </a:t>
                      </a: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Beef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Roasted Veggie Sausage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Serve with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Yorkshire Pudding, Roast Potatoes &amp; Vegetables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-----------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Vegetable &amp; Tomato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Chicken Katsu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Quorn Katsu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Serve with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Rice, Salad &amp; Pitta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-----------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Jacket Potato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Cheese, Tuna or Beans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Salmon Fishcakes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Veggie Fingers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Served with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Herby roasted mini Potatoes &amp; Peas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-----------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Vegetable &amp; Tomato Pasta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Pepperoni Pizza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 baseline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 baseline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 baseline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Cheese &amp; Tomato Pizza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Serve with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Homemade Chips &amp;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-----------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Jacket Potato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Cheese, Tuna or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244089"/>
                  </a:ext>
                </a:extLst>
              </a:tr>
              <a:tr h="774469">
                <a:tc>
                  <a:txBody>
                    <a:bodyPr/>
                    <a:lstStyle/>
                    <a:p>
                      <a:pPr algn="ctr"/>
                      <a:r>
                        <a:rPr lang="en-GB" sz="1600" b="1" baseline="0" dirty="0" smtClean="0"/>
                        <a:t>Dessert</a:t>
                      </a:r>
                      <a:endParaRPr lang="en-GB" b="1" baseline="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  <a:latin typeface="+mn-lt"/>
                        </a:rPr>
                        <a:t> Sliced</a:t>
                      </a:r>
                      <a:r>
                        <a:rPr lang="en-GB" sz="900" b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9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Fruit</a:t>
                      </a:r>
                    </a:p>
                    <a:p>
                      <a:pPr algn="ctr"/>
                      <a:r>
                        <a:rPr lang="en-GB" sz="9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&amp;</a:t>
                      </a:r>
                    </a:p>
                    <a:p>
                      <a:pPr algn="ctr"/>
                      <a:r>
                        <a:rPr lang="en-GB" sz="9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Yoghurt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Sliced Fruit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Sliced Fruit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&amp; </a:t>
                      </a:r>
                    </a:p>
                    <a:p>
                      <a:pPr algn="ctr"/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Cheese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Crackers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Sliced Fruit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  <a:latin typeface="+mn-lt"/>
                        </a:rPr>
                        <a:t> Piece of Fruit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  <a:latin typeface="+mn-lt"/>
                        </a:rPr>
                        <a:t>&amp;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  <a:latin typeface="+mn-lt"/>
                        </a:rPr>
                        <a:t>Fresh</a:t>
                      </a:r>
                    </a:p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  <a:latin typeface="+mn-lt"/>
                        </a:rPr>
                        <a:t>Cake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067694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334103" y="564315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716296" y="5737603"/>
            <a:ext cx="4174836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/>
              <a:t>Selection of </a:t>
            </a:r>
            <a:r>
              <a:rPr lang="en-GB" sz="1400" b="1" dirty="0"/>
              <a:t>Salad </a:t>
            </a:r>
          </a:p>
          <a:p>
            <a:pPr algn="ctr"/>
            <a:r>
              <a:rPr lang="en-GB" sz="1400" b="1" dirty="0"/>
              <a:t>Iceberg Lettuce, Tomato, Cucumber </a:t>
            </a:r>
            <a:r>
              <a:rPr lang="en-GB" sz="1400" b="1" dirty="0" smtClean="0"/>
              <a:t>&amp; </a:t>
            </a:r>
            <a:r>
              <a:rPr lang="en-GB" sz="1400" b="1" dirty="0"/>
              <a:t>Peppers</a:t>
            </a:r>
          </a:p>
          <a:p>
            <a:pPr algn="ctr"/>
            <a:r>
              <a:rPr lang="en-GB" sz="1400" b="1" dirty="0"/>
              <a:t>Coleslaw </a:t>
            </a:r>
            <a:r>
              <a:rPr lang="en-GB" sz="1400" b="1" dirty="0" smtClean="0"/>
              <a:t>with all meals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69395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15158</TotalTime>
  <Words>580</Words>
  <Application>Microsoft Office PowerPoint</Application>
  <PresentationFormat>Widescreen</PresentationFormat>
  <Paragraphs>386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Bauhaus 93</vt:lpstr>
      <vt:lpstr>Garamond</vt:lpstr>
      <vt:lpstr>Organic</vt:lpstr>
      <vt:lpstr>PowerPoint Presentation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</dc:creator>
  <cp:lastModifiedBy>Phillip Whitehead</cp:lastModifiedBy>
  <cp:revision>175</cp:revision>
  <cp:lastPrinted>2026-10-14T10:29:24Z</cp:lastPrinted>
  <dcterms:created xsi:type="dcterms:W3CDTF">2021-03-31T13:34:57Z</dcterms:created>
  <dcterms:modified xsi:type="dcterms:W3CDTF">2026-10-14T10:45:36Z</dcterms:modified>
</cp:coreProperties>
</file>