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Lst>
  <p:notesMasterIdLst>
    <p:notesMasterId r:id="rId24"/>
  </p:notesMasterIdLst>
  <p:sldIdLst>
    <p:sldId id="256" r:id="rId3"/>
    <p:sldId id="257" r:id="rId4"/>
    <p:sldId id="261" r:id="rId5"/>
    <p:sldId id="259" r:id="rId6"/>
    <p:sldId id="262" r:id="rId7"/>
    <p:sldId id="263" r:id="rId8"/>
    <p:sldId id="264" r:id="rId9"/>
    <p:sldId id="265" r:id="rId10"/>
    <p:sldId id="266" r:id="rId11"/>
    <p:sldId id="267" r:id="rId12"/>
    <p:sldId id="268" r:id="rId13"/>
    <p:sldId id="269" r:id="rId14"/>
    <p:sldId id="270" r:id="rId15"/>
    <p:sldId id="278" r:id="rId16"/>
    <p:sldId id="271" r:id="rId17"/>
    <p:sldId id="277" r:id="rId18"/>
    <p:sldId id="273" r:id="rId19"/>
    <p:sldId id="275" r:id="rId20"/>
    <p:sldId id="276" r:id="rId21"/>
    <p:sldId id="280" r:id="rId22"/>
    <p:sldId id="27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5E8C96-F9FA-43C0-8587-72CF1D0DBC19}" type="datetimeFigureOut">
              <a:rPr lang="en-GB" smtClean="0"/>
              <a:t>13/11/2017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5EC3CE-BFB3-4D32-A8F1-4799DF9C07BD}" type="slidenum">
              <a:rPr lang="en-GB" smtClean="0"/>
              <a:t>‹#›</a:t>
            </a:fld>
            <a:endParaRPr lang="en-GB"/>
          </a:p>
        </p:txBody>
      </p:sp>
    </p:spTree>
    <p:extLst>
      <p:ext uri="{BB962C8B-B14F-4D97-AF65-F5344CB8AC3E}">
        <p14:creationId xmlns:p14="http://schemas.microsoft.com/office/powerpoint/2010/main" val="3489728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itchFamily="34" charset="0"/>
              </a:defRPr>
            </a:lvl1pPr>
            <a:lvl2pPr marL="742950" indent="-285750">
              <a:defRPr>
                <a:solidFill>
                  <a:schemeClr val="tx1"/>
                </a:solidFill>
                <a:latin typeface="Trebuchet MS" pitchFamily="34" charset="0"/>
              </a:defRPr>
            </a:lvl2pPr>
            <a:lvl3pPr marL="1143000" indent="-228600">
              <a:defRPr>
                <a:solidFill>
                  <a:schemeClr val="tx1"/>
                </a:solidFill>
                <a:latin typeface="Trebuchet MS" pitchFamily="34" charset="0"/>
              </a:defRPr>
            </a:lvl3pPr>
            <a:lvl4pPr marL="1600200" indent="-228600">
              <a:defRPr>
                <a:solidFill>
                  <a:schemeClr val="tx1"/>
                </a:solidFill>
                <a:latin typeface="Trebuchet MS" pitchFamily="34" charset="0"/>
              </a:defRPr>
            </a:lvl4pPr>
            <a:lvl5pPr marL="2057400" indent="-228600">
              <a:defRPr>
                <a:solidFill>
                  <a:schemeClr val="tx1"/>
                </a:solidFill>
                <a:latin typeface="Trebuchet MS" pitchFamily="34" charset="0"/>
              </a:defRPr>
            </a:lvl5pPr>
            <a:lvl6pPr marL="2514600" indent="-228600" fontAlgn="base">
              <a:spcBef>
                <a:spcPct val="0"/>
              </a:spcBef>
              <a:spcAft>
                <a:spcPct val="0"/>
              </a:spcAft>
              <a:defRPr>
                <a:solidFill>
                  <a:schemeClr val="tx1"/>
                </a:solidFill>
                <a:latin typeface="Trebuchet MS" pitchFamily="34" charset="0"/>
              </a:defRPr>
            </a:lvl6pPr>
            <a:lvl7pPr marL="2971800" indent="-228600" fontAlgn="base">
              <a:spcBef>
                <a:spcPct val="0"/>
              </a:spcBef>
              <a:spcAft>
                <a:spcPct val="0"/>
              </a:spcAft>
              <a:defRPr>
                <a:solidFill>
                  <a:schemeClr val="tx1"/>
                </a:solidFill>
                <a:latin typeface="Trebuchet MS" pitchFamily="34" charset="0"/>
              </a:defRPr>
            </a:lvl7pPr>
            <a:lvl8pPr marL="3429000" indent="-228600" fontAlgn="base">
              <a:spcBef>
                <a:spcPct val="0"/>
              </a:spcBef>
              <a:spcAft>
                <a:spcPct val="0"/>
              </a:spcAft>
              <a:defRPr>
                <a:solidFill>
                  <a:schemeClr val="tx1"/>
                </a:solidFill>
                <a:latin typeface="Trebuchet MS" pitchFamily="34" charset="0"/>
              </a:defRPr>
            </a:lvl8pPr>
            <a:lvl9pPr marL="3886200" indent="-228600" fontAlgn="base">
              <a:spcBef>
                <a:spcPct val="0"/>
              </a:spcBef>
              <a:spcAft>
                <a:spcPct val="0"/>
              </a:spcAft>
              <a:defRPr>
                <a:solidFill>
                  <a:schemeClr val="tx1"/>
                </a:solidFill>
                <a:latin typeface="Trebuchet MS" pitchFamily="34" charset="0"/>
              </a:defRPr>
            </a:lvl9pPr>
          </a:lstStyle>
          <a:p>
            <a:pPr>
              <a:defRPr/>
            </a:pPr>
            <a:fld id="{DCA9DA9C-2FE9-46D0-AB72-0750C9422926}" type="slidenum">
              <a:rPr lang="en-GB" smtClean="0">
                <a:solidFill>
                  <a:prstClr val="black"/>
                </a:solidFill>
                <a:latin typeface="Calibri" pitchFamily="34" charset="0"/>
              </a:rPr>
              <a:pPr>
                <a:defRPr/>
              </a:pPr>
              <a:t>20</a:t>
            </a:fld>
            <a:endParaRPr lang="en-GB" smtClean="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5514297F-77F9-464C-8BA5-50297AA7438D}" type="datetimeFigureOut">
              <a:rPr lang="en-GB" smtClean="0"/>
              <a:t>13/11/2017</a:t>
            </a:fld>
            <a:endParaRPr lang="en-GB"/>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GB"/>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BDBBDC99-48F1-4682-9746-31013DB2260A}"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14297F-77F9-464C-8BA5-50297AA7438D}"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BDC99-48F1-4682-9746-31013DB2260A}"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514297F-77F9-464C-8BA5-50297AA7438D}" type="datetimeFigureOut">
              <a:rPr lang="en-GB" smtClean="0"/>
              <a:t>13/11/2017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BBDC99-48F1-4682-9746-31013DB2260A}"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E4F4FAF6-E09E-4D1A-86C7-598C2C1ADB55}" type="datetimeFigureOut">
              <a:rPr lang="en-GB">
                <a:solidFill>
                  <a:srgbClr val="DBF5F9">
                    <a:shade val="90000"/>
                  </a:srgbClr>
                </a:solidFill>
              </a:rPr>
              <a:pPr>
                <a:defRPr/>
              </a:pPr>
              <a:t>13/11/2017</a:t>
            </a:fld>
            <a:endParaRPr lang="en-GB">
              <a:solidFill>
                <a:srgbClr val="DBF5F9">
                  <a:shade val="90000"/>
                </a:srgbClr>
              </a:solidFill>
            </a:endParaRPr>
          </a:p>
        </p:txBody>
      </p:sp>
      <p:sp>
        <p:nvSpPr>
          <p:cNvPr id="5" name="Footer Placeholder 18"/>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lide Number Placeholder 26"/>
          <p:cNvSpPr>
            <a:spLocks noGrp="1"/>
          </p:cNvSpPr>
          <p:nvPr>
            <p:ph type="sldNum" sz="quarter" idx="12"/>
          </p:nvPr>
        </p:nvSpPr>
        <p:spPr/>
        <p:txBody>
          <a:bodyPr/>
          <a:lstStyle>
            <a:lvl1pPr>
              <a:defRPr/>
            </a:lvl1pPr>
          </a:lstStyle>
          <a:p>
            <a:pPr>
              <a:defRPr/>
            </a:pPr>
            <a:fld id="{8618FFDC-9F7A-417F-B5B7-116A3D25754E}"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300726900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1B113FA-FF05-48C0-9E29-B73725F7B6FB}" type="datetimeFigureOut">
              <a:rPr lang="en-GB">
                <a:solidFill>
                  <a:srgbClr val="04617B">
                    <a:shade val="90000"/>
                  </a:srgbClr>
                </a:solidFill>
              </a:rPr>
              <a:pPr>
                <a:defRPr/>
              </a:pPr>
              <a:t>13/11/2017</a:t>
            </a:fld>
            <a:endParaRPr lang="en-GB">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4295060F-46E1-44EA-93CF-D6FF97B083DB}"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749938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EFA4911-CD37-4145-AB22-18E0611B56C1}" type="datetimeFigureOut">
              <a:rPr lang="en-GB">
                <a:solidFill>
                  <a:srgbClr val="DBF5F9">
                    <a:shade val="90000"/>
                  </a:srgbClr>
                </a:solidFill>
              </a:rPr>
              <a:pPr>
                <a:defRPr/>
              </a:pPr>
              <a:t>13/11/2017</a:t>
            </a:fld>
            <a:endParaRPr lang="en-GB">
              <a:solidFill>
                <a:srgbClr val="DBF5F9">
                  <a:shade val="90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DBF5F9">
                  <a:shade val="90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94C1A49-89DE-4621-882D-92C344EC5CC0}" type="slidenum">
              <a:rPr lang="en-GB">
                <a:solidFill>
                  <a:srgbClr val="DBF5F9">
                    <a:shade val="90000"/>
                  </a:srgbClr>
                </a:solidFill>
              </a:rPr>
              <a:pPr>
                <a:defRPr/>
              </a:pPr>
              <a:t>‹#›</a:t>
            </a:fld>
            <a:endParaRPr lang="en-GB">
              <a:solidFill>
                <a:srgbClr val="DBF5F9">
                  <a:shade val="90000"/>
                </a:srgbClr>
              </a:solidFill>
            </a:endParaRPr>
          </a:p>
        </p:txBody>
      </p:sp>
    </p:spTree>
    <p:extLst>
      <p:ext uri="{BB962C8B-B14F-4D97-AF65-F5344CB8AC3E}">
        <p14:creationId xmlns:p14="http://schemas.microsoft.com/office/powerpoint/2010/main" val="154837146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23DCB81-6FD1-4F90-8863-7767401FB0DE}" type="datetimeFigureOut">
              <a:rPr lang="en-GB">
                <a:solidFill>
                  <a:srgbClr val="04617B">
                    <a:shade val="90000"/>
                  </a:srgbClr>
                </a:solidFill>
              </a:rPr>
              <a:pPr>
                <a:defRPr/>
              </a:pPr>
              <a:t>13/11/2017</a:t>
            </a:fld>
            <a:endParaRPr lang="en-GB">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70FD99A5-AB33-4554-82D9-7BDF374937C6}"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505653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EA0650A-F291-4CC0-83B8-F9CB9B514102}" type="datetimeFigureOut">
              <a:rPr lang="en-GB">
                <a:solidFill>
                  <a:srgbClr val="04617B">
                    <a:shade val="90000"/>
                  </a:srgbClr>
                </a:solidFill>
              </a:rPr>
              <a:pPr>
                <a:defRPr/>
              </a:pPr>
              <a:t>13/11/2017</a:t>
            </a:fld>
            <a:endParaRPr lang="en-GB">
              <a:solidFill>
                <a:srgbClr val="04617B">
                  <a:shade val="90000"/>
                </a:srgbClr>
              </a:solidFill>
            </a:endParaRPr>
          </a:p>
        </p:txBody>
      </p:sp>
      <p:sp>
        <p:nvSpPr>
          <p:cNvPr id="8"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9" name="Slide Number Placeholder 17"/>
          <p:cNvSpPr>
            <a:spLocks noGrp="1"/>
          </p:cNvSpPr>
          <p:nvPr>
            <p:ph type="sldNum" sz="quarter" idx="12"/>
          </p:nvPr>
        </p:nvSpPr>
        <p:spPr/>
        <p:txBody>
          <a:bodyPr/>
          <a:lstStyle>
            <a:lvl1pPr>
              <a:defRPr/>
            </a:lvl1pPr>
          </a:lstStyle>
          <a:p>
            <a:pPr>
              <a:defRPr/>
            </a:pPr>
            <a:fld id="{19E9EB85-A210-410C-AF7F-C859968C7FA9}"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046423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740C272F-8AE5-4689-AA18-1CA679AAA67E}" type="datetimeFigureOut">
              <a:rPr lang="en-GB">
                <a:solidFill>
                  <a:srgbClr val="04617B">
                    <a:shade val="90000"/>
                  </a:srgbClr>
                </a:solidFill>
              </a:rPr>
              <a:pPr>
                <a:defRPr/>
              </a:pPr>
              <a:t>13/11/2017</a:t>
            </a:fld>
            <a:endParaRPr lang="en-GB">
              <a:solidFill>
                <a:srgbClr val="04617B">
                  <a:shade val="90000"/>
                </a:srgbClr>
              </a:solidFill>
            </a:endParaRPr>
          </a:p>
        </p:txBody>
      </p:sp>
      <p:sp>
        <p:nvSpPr>
          <p:cNvPr id="4"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5" name="Slide Number Placeholder 17"/>
          <p:cNvSpPr>
            <a:spLocks noGrp="1"/>
          </p:cNvSpPr>
          <p:nvPr>
            <p:ph type="sldNum" sz="quarter" idx="12"/>
          </p:nvPr>
        </p:nvSpPr>
        <p:spPr/>
        <p:txBody>
          <a:bodyPr/>
          <a:lstStyle>
            <a:lvl1pPr>
              <a:defRPr/>
            </a:lvl1pPr>
          </a:lstStyle>
          <a:p>
            <a:pPr>
              <a:defRPr/>
            </a:pPr>
            <a:fld id="{39972EB6-4199-4D46-80CE-B1CF529632EA}"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749826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810CCE5-5C69-4FC3-B536-38EE9E6F0CE9}" type="datetimeFigureOut">
              <a:rPr lang="en-GB">
                <a:solidFill>
                  <a:srgbClr val="04617B">
                    <a:shade val="90000"/>
                  </a:srgbClr>
                </a:solidFill>
              </a:rPr>
              <a:pPr>
                <a:defRPr/>
              </a:pPr>
              <a:t>13/11/2017</a:t>
            </a:fld>
            <a:endParaRPr lang="en-GB">
              <a:solidFill>
                <a:srgbClr val="04617B">
                  <a:shade val="90000"/>
                </a:srgbClr>
              </a:solidFill>
            </a:endParaRPr>
          </a:p>
        </p:txBody>
      </p:sp>
      <p:sp>
        <p:nvSpPr>
          <p:cNvPr id="3"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4" name="Slide Number Placeholder 17"/>
          <p:cNvSpPr>
            <a:spLocks noGrp="1"/>
          </p:cNvSpPr>
          <p:nvPr>
            <p:ph type="sldNum" sz="quarter" idx="12"/>
          </p:nvPr>
        </p:nvSpPr>
        <p:spPr/>
        <p:txBody>
          <a:bodyPr/>
          <a:lstStyle>
            <a:lvl1pPr>
              <a:defRPr/>
            </a:lvl1pPr>
          </a:lstStyle>
          <a:p>
            <a:pPr>
              <a:defRPr/>
            </a:pPr>
            <a:fld id="{96BEBAF9-9024-4992-B014-365B28ACB6E0}"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2184352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F38EC61-83BF-402D-8141-F874202D3FC4}" type="datetimeFigureOut">
              <a:rPr lang="en-GB">
                <a:solidFill>
                  <a:srgbClr val="04617B">
                    <a:shade val="90000"/>
                  </a:srgbClr>
                </a:solidFill>
              </a:rPr>
              <a:pPr>
                <a:defRPr/>
              </a:pPr>
              <a:t>13/11/2017</a:t>
            </a:fld>
            <a:endParaRPr lang="en-GB">
              <a:solidFill>
                <a:srgbClr val="04617B">
                  <a:shade val="90000"/>
                </a:srgb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7" name="Slide Number Placeholder 17"/>
          <p:cNvSpPr>
            <a:spLocks noGrp="1"/>
          </p:cNvSpPr>
          <p:nvPr>
            <p:ph type="sldNum" sz="quarter" idx="12"/>
          </p:nvPr>
        </p:nvSpPr>
        <p:spPr/>
        <p:txBody>
          <a:bodyPr/>
          <a:lstStyle>
            <a:lvl1pPr>
              <a:defRPr/>
            </a:lvl1pPr>
          </a:lstStyle>
          <a:p>
            <a:pPr>
              <a:defRPr/>
            </a:pPr>
            <a:fld id="{32E5C730-338A-43A0-96B3-93722973AC37}"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7045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5514297F-77F9-464C-8BA5-50297AA7438D}" type="datetimeFigureOut">
              <a:rPr lang="en-GB" smtClean="0"/>
              <a:t>13/11/2017</a:t>
            </a:fld>
            <a:endParaRPr lang="en-GB"/>
          </a:p>
        </p:txBody>
      </p:sp>
      <p:sp>
        <p:nvSpPr>
          <p:cNvPr id="9" name="Slide Number Placeholder 8"/>
          <p:cNvSpPr>
            <a:spLocks noGrp="1"/>
          </p:cNvSpPr>
          <p:nvPr>
            <p:ph type="sldNum" sz="quarter" idx="15"/>
          </p:nvPr>
        </p:nvSpPr>
        <p:spPr/>
        <p:txBody>
          <a:bodyPr rtlCol="0"/>
          <a:lstStyle/>
          <a:p>
            <a:fld id="{BDBBDC99-48F1-4682-9746-31013DB2260A}" type="slidenum">
              <a:rPr lang="en-GB" smtClean="0"/>
              <a:t>‹#›</a:t>
            </a:fld>
            <a:endParaRPr lang="en-GB"/>
          </a:p>
        </p:txBody>
      </p:sp>
      <p:sp>
        <p:nvSpPr>
          <p:cNvPr id="10" name="Footer Placeholder 9"/>
          <p:cNvSpPr>
            <a:spLocks noGrp="1"/>
          </p:cNvSpPr>
          <p:nvPr>
            <p:ph type="ftr" sz="quarter" idx="16"/>
          </p:nvPr>
        </p:nvSpPr>
        <p:spPr/>
        <p:txBody>
          <a:bodyPr rtlCol="0"/>
          <a:lstStyle/>
          <a:p>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DC12198-D745-4F7E-B22D-26FC9BE4522C}" type="datetimeFigureOut">
              <a:rPr lang="en-GB">
                <a:solidFill>
                  <a:srgbClr val="04617B">
                    <a:shade val="90000"/>
                  </a:srgbClr>
                </a:solidFill>
              </a:rPr>
              <a:pPr>
                <a:defRPr/>
              </a:pPr>
              <a:t>13/11/2017</a:t>
            </a:fld>
            <a:endParaRPr lang="en-GB">
              <a:solidFill>
                <a:srgbClr val="04617B">
                  <a:shade val="90000"/>
                </a:srgbClr>
              </a:solidFill>
            </a:endParaRPr>
          </a:p>
        </p:txBody>
      </p:sp>
      <p:sp>
        <p:nvSpPr>
          <p:cNvPr id="10" name="Footer Placeholder 5"/>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E7E6456-97FA-473F-AF88-1BF3CC353195}"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5590447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4AC3BF3-40A0-408A-BA88-C9A869CC3F7C}" type="datetimeFigureOut">
              <a:rPr lang="en-GB">
                <a:solidFill>
                  <a:srgbClr val="04617B">
                    <a:shade val="90000"/>
                  </a:srgbClr>
                </a:solidFill>
              </a:rPr>
              <a:pPr>
                <a:defRPr/>
              </a:pPr>
              <a:t>13/11/2017</a:t>
            </a:fld>
            <a:endParaRPr lang="en-GB">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74194E99-AB09-43D2-B014-125026C01043}"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1035295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5C91EA-C676-4858-B2D7-7ED57AB24A27}" type="datetimeFigureOut">
              <a:rPr lang="en-GB">
                <a:solidFill>
                  <a:srgbClr val="04617B">
                    <a:shade val="90000"/>
                  </a:srgbClr>
                </a:solidFill>
              </a:rPr>
              <a:pPr>
                <a:defRPr/>
              </a:pPr>
              <a:t>13/11/2017</a:t>
            </a:fld>
            <a:endParaRPr lang="en-GB">
              <a:solidFill>
                <a:srgbClr val="04617B">
                  <a:shade val="90000"/>
                </a:srgbClr>
              </a:solidFill>
            </a:endParaRPr>
          </a:p>
        </p:txBody>
      </p:sp>
      <p:sp>
        <p:nvSpPr>
          <p:cNvPr id="5" name="Footer Placeholder 21"/>
          <p:cNvSpPr>
            <a:spLocks noGrp="1"/>
          </p:cNvSpPr>
          <p:nvPr>
            <p:ph type="ftr" sz="quarter" idx="11"/>
          </p:nvPr>
        </p:nvSpPr>
        <p:spPr/>
        <p:txBody>
          <a:bodyPr/>
          <a:lstStyle>
            <a:lvl1pPr>
              <a:defRPr/>
            </a:lvl1pPr>
          </a:lstStyle>
          <a:p>
            <a:pPr>
              <a:defRPr/>
            </a:pPr>
            <a:endParaRPr lang="en-GB">
              <a:solidFill>
                <a:srgbClr val="04617B">
                  <a:shade val="90000"/>
                </a:srgbClr>
              </a:solidFill>
            </a:endParaRPr>
          </a:p>
        </p:txBody>
      </p:sp>
      <p:sp>
        <p:nvSpPr>
          <p:cNvPr id="6" name="Slide Number Placeholder 17"/>
          <p:cNvSpPr>
            <a:spLocks noGrp="1"/>
          </p:cNvSpPr>
          <p:nvPr>
            <p:ph type="sldNum" sz="quarter" idx="12"/>
          </p:nvPr>
        </p:nvSpPr>
        <p:spPr/>
        <p:txBody>
          <a:bodyPr/>
          <a:lstStyle>
            <a:lvl1pPr>
              <a:defRPr/>
            </a:lvl1pPr>
          </a:lstStyle>
          <a:p>
            <a:pPr>
              <a:defRPr/>
            </a:pPr>
            <a:fld id="{4C648601-920E-456A-AB98-9E8053871321}" type="slidenum">
              <a:rPr lang="en-GB">
                <a:solidFill>
                  <a:srgbClr val="04617B">
                    <a:shade val="90000"/>
                  </a:srgbClr>
                </a:solidFill>
              </a:rPr>
              <a:pPr>
                <a:defRPr/>
              </a:pPr>
              <a:t>‹#›</a:t>
            </a:fld>
            <a:endParaRPr lang="en-GB">
              <a:solidFill>
                <a:srgbClr val="04617B">
                  <a:shade val="90000"/>
                </a:srgbClr>
              </a:solidFill>
            </a:endParaRPr>
          </a:p>
        </p:txBody>
      </p:sp>
    </p:spTree>
    <p:extLst>
      <p:ext uri="{BB962C8B-B14F-4D97-AF65-F5344CB8AC3E}">
        <p14:creationId xmlns:p14="http://schemas.microsoft.com/office/powerpoint/2010/main" val="354294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5514297F-77F9-464C-8BA5-50297AA7438D}" type="datetimeFigureOut">
              <a:rPr lang="en-GB" smtClean="0"/>
              <a:t>13/11/2017</a:t>
            </a:fld>
            <a:endParaRPr lang="en-GB"/>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GB"/>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BDBBDC99-48F1-4682-9746-31013DB2260A}"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514297F-77F9-464C-8BA5-50297AA7438D}" type="datetimeFigureOut">
              <a:rPr lang="en-GB" smtClean="0"/>
              <a:t>13/11/2017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BBDC99-48F1-4682-9746-31013DB2260A}" type="slidenum">
              <a:rPr lang="en-GB" smtClean="0"/>
              <a:t>‹#›</a:t>
            </a:fld>
            <a:endParaRPr lang="en-GB"/>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5514297F-77F9-464C-8BA5-50297AA7438D}" type="datetimeFigureOut">
              <a:rPr lang="en-GB" smtClean="0"/>
              <a:t>13/11/2017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BBDC99-48F1-4682-9746-31013DB2260A}" type="slidenum">
              <a:rPr lang="en-GB" smtClean="0"/>
              <a:t>‹#›</a:t>
            </a:fld>
            <a:endParaRPr lang="en-GB"/>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5514297F-77F9-464C-8BA5-50297AA7438D}" type="datetimeFigureOut">
              <a:rPr lang="en-GB" smtClean="0"/>
              <a:t>13/11/2017</a:t>
            </a:fld>
            <a:endParaRPr lang="en-GB"/>
          </a:p>
        </p:txBody>
      </p:sp>
      <p:sp>
        <p:nvSpPr>
          <p:cNvPr id="7" name="Slide Number Placeholder 6"/>
          <p:cNvSpPr>
            <a:spLocks noGrp="1"/>
          </p:cNvSpPr>
          <p:nvPr>
            <p:ph type="sldNum" sz="quarter" idx="11"/>
          </p:nvPr>
        </p:nvSpPr>
        <p:spPr/>
        <p:txBody>
          <a:bodyPr rtlCol="0"/>
          <a:lstStyle/>
          <a:p>
            <a:fld id="{BDBBDC99-48F1-4682-9746-31013DB2260A}" type="slidenum">
              <a:rPr lang="en-GB" smtClean="0"/>
              <a:t>‹#›</a:t>
            </a:fld>
            <a:endParaRPr lang="en-GB"/>
          </a:p>
        </p:txBody>
      </p:sp>
      <p:sp>
        <p:nvSpPr>
          <p:cNvPr id="8" name="Footer Placeholder 7"/>
          <p:cNvSpPr>
            <a:spLocks noGrp="1"/>
          </p:cNvSpPr>
          <p:nvPr>
            <p:ph type="ftr" sz="quarter" idx="12"/>
          </p:nvPr>
        </p:nvSpPr>
        <p:spPr/>
        <p:txBody>
          <a:bodyPr rtlCol="0"/>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14297F-77F9-464C-8BA5-50297AA7438D}" type="datetimeFigureOut">
              <a:rPr lang="en-GB" smtClean="0"/>
              <a:t>13/11/2017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BBDC99-48F1-4682-9746-31013DB2260A}"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5514297F-77F9-464C-8BA5-50297AA7438D}" type="datetimeFigureOut">
              <a:rPr lang="en-GB" smtClean="0"/>
              <a:t>13/11/2017</a:t>
            </a:fld>
            <a:endParaRPr lang="en-GB"/>
          </a:p>
        </p:txBody>
      </p:sp>
      <p:sp>
        <p:nvSpPr>
          <p:cNvPr id="22" name="Slide Number Placeholder 21"/>
          <p:cNvSpPr>
            <a:spLocks noGrp="1"/>
          </p:cNvSpPr>
          <p:nvPr>
            <p:ph type="sldNum" sz="quarter" idx="15"/>
          </p:nvPr>
        </p:nvSpPr>
        <p:spPr/>
        <p:txBody>
          <a:bodyPr rtlCol="0"/>
          <a:lstStyle/>
          <a:p>
            <a:fld id="{BDBBDC99-48F1-4682-9746-31013DB2260A}" type="slidenum">
              <a:rPr lang="en-GB" smtClean="0"/>
              <a:t>‹#›</a:t>
            </a:fld>
            <a:endParaRPr lang="en-GB"/>
          </a:p>
        </p:txBody>
      </p:sp>
      <p:sp>
        <p:nvSpPr>
          <p:cNvPr id="23" name="Footer Placeholder 22"/>
          <p:cNvSpPr>
            <a:spLocks noGrp="1"/>
          </p:cNvSpPr>
          <p:nvPr>
            <p:ph type="ftr" sz="quarter" idx="16"/>
          </p:nvPr>
        </p:nvSpPr>
        <p:spPr/>
        <p:txBody>
          <a:bodyPr rtlCol="0"/>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5514297F-77F9-464C-8BA5-50297AA7438D}" type="datetimeFigureOut">
              <a:rPr lang="en-GB" smtClean="0"/>
              <a:t>13/11/2017</a:t>
            </a:fld>
            <a:endParaRPr lang="en-GB"/>
          </a:p>
        </p:txBody>
      </p:sp>
      <p:sp>
        <p:nvSpPr>
          <p:cNvPr id="18" name="Slide Number Placeholder 17"/>
          <p:cNvSpPr>
            <a:spLocks noGrp="1"/>
          </p:cNvSpPr>
          <p:nvPr>
            <p:ph type="sldNum" sz="quarter" idx="11"/>
          </p:nvPr>
        </p:nvSpPr>
        <p:spPr/>
        <p:txBody>
          <a:bodyPr rtlCol="0"/>
          <a:lstStyle/>
          <a:p>
            <a:fld id="{BDBBDC99-48F1-4682-9746-31013DB2260A}" type="slidenum">
              <a:rPr lang="en-GB" smtClean="0"/>
              <a:t>‹#›</a:t>
            </a:fld>
            <a:endParaRPr lang="en-GB"/>
          </a:p>
        </p:txBody>
      </p:sp>
      <p:sp>
        <p:nvSpPr>
          <p:cNvPr id="21" name="Footer Placeholder 20"/>
          <p:cNvSpPr>
            <a:spLocks noGrp="1"/>
          </p:cNvSpPr>
          <p:nvPr>
            <p:ph type="ftr" sz="quarter" idx="12"/>
          </p:nvPr>
        </p:nvSpPr>
        <p:spPr/>
        <p:txBody>
          <a:bodyPr rtlCol="0"/>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514297F-77F9-464C-8BA5-50297AA7438D}" type="datetimeFigureOut">
              <a:rPr lang="en-GB" smtClean="0"/>
              <a:t>13/11/2017</a:t>
            </a:fld>
            <a:endParaRPr lang="en-GB"/>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GB"/>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DBBDC99-48F1-4682-9746-31013DB2260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fld id="{F5D591EB-04F8-486C-AF02-016A6D47989F}" type="datetimeFigureOut">
              <a:rPr lang="en-GB">
                <a:solidFill>
                  <a:srgbClr val="04617B">
                    <a:shade val="90000"/>
                  </a:srgbClr>
                </a:solidFill>
                <a:latin typeface="Trebuchet MS" pitchFamily="34" charset="0"/>
                <a:cs typeface="Arial" charset="0"/>
              </a:rPr>
              <a:pPr fontAlgn="base">
                <a:spcBef>
                  <a:spcPct val="0"/>
                </a:spcBef>
                <a:spcAft>
                  <a:spcPct val="0"/>
                </a:spcAft>
                <a:defRPr/>
              </a:pPr>
              <a:t>13/11/2017</a:t>
            </a:fld>
            <a:endParaRPr lang="en-GB">
              <a:solidFill>
                <a:srgbClr val="04617B">
                  <a:shade val="90000"/>
                </a:srgbClr>
              </a:solidFill>
              <a:latin typeface="Trebuchet MS" pitchFamily="34" charset="0"/>
              <a:cs typeface="Arial"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base">
              <a:spcBef>
                <a:spcPct val="0"/>
              </a:spcBef>
              <a:spcAft>
                <a:spcPct val="0"/>
              </a:spcAft>
              <a:defRPr/>
            </a:pPr>
            <a:endParaRPr lang="en-GB">
              <a:solidFill>
                <a:srgbClr val="04617B">
                  <a:shade val="90000"/>
                </a:srgbClr>
              </a:solidFill>
              <a:latin typeface="Trebuchet MS" pitchFamily="34" charset="0"/>
              <a:cs typeface="Arial"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base">
              <a:spcBef>
                <a:spcPct val="0"/>
              </a:spcBef>
              <a:spcAft>
                <a:spcPct val="0"/>
              </a:spcAft>
              <a:defRPr/>
            </a:pPr>
            <a:fld id="{DE88F4EC-C016-4BBA-A564-FBFE6D96D17F}" type="slidenum">
              <a:rPr lang="en-GB">
                <a:solidFill>
                  <a:srgbClr val="04617B">
                    <a:shade val="90000"/>
                  </a:srgbClr>
                </a:solidFill>
                <a:latin typeface="Trebuchet MS" pitchFamily="34" charset="0"/>
                <a:cs typeface="Arial" charset="0"/>
              </a:rPr>
              <a:pPr fontAlgn="base">
                <a:spcBef>
                  <a:spcPct val="0"/>
                </a:spcBef>
                <a:spcAft>
                  <a:spcPct val="0"/>
                </a:spcAft>
                <a:defRPr/>
              </a:pPr>
              <a:t>‹#›</a:t>
            </a:fld>
            <a:endParaRPr lang="en-GB">
              <a:solidFill>
                <a:srgbClr val="04617B">
                  <a:shade val="90000"/>
                </a:srgbClr>
              </a:solidFill>
              <a:latin typeface="Trebuchet MS" pitchFamily="34" charset="0"/>
              <a:cs typeface="Arial"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Trebuchet MS" pitchFamily="34"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Trebuchet MS" pitchFamily="34" charset="0"/>
                <a:cs typeface="Arial" charset="0"/>
              </a:endParaRPr>
            </a:p>
          </p:txBody>
        </p:sp>
      </p:grpSp>
    </p:spTree>
    <p:extLst>
      <p:ext uri="{BB962C8B-B14F-4D97-AF65-F5344CB8AC3E}">
        <p14:creationId xmlns:p14="http://schemas.microsoft.com/office/powerpoint/2010/main" val="40569516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1050" b="0" dirty="0">
                <a:solidFill>
                  <a:srgbClr val="000000"/>
                </a:solidFill>
                <a:latin typeface="Calibri"/>
              </a:rPr>
              <a:t/>
            </a:r>
            <a:br>
              <a:rPr lang="en-GB" sz="1050" b="0" dirty="0">
                <a:solidFill>
                  <a:srgbClr val="000000"/>
                </a:solidFill>
                <a:latin typeface="Calibri"/>
              </a:rPr>
            </a:br>
            <a:r>
              <a:rPr lang="en-GB" sz="1050" b="0" dirty="0">
                <a:latin typeface="Calibri"/>
              </a:rPr>
              <a:t/>
            </a:r>
            <a:br>
              <a:rPr lang="en-GB" sz="1050" b="0" dirty="0">
                <a:latin typeface="Calibri"/>
              </a:rPr>
            </a:br>
            <a:r>
              <a:rPr lang="en-GB" sz="1050" b="0" dirty="0">
                <a:latin typeface="Calibri"/>
              </a:rPr>
              <a:t> </a:t>
            </a:r>
            <a:r>
              <a:rPr lang="en-GB" sz="4400" dirty="0" smtClean="0">
                <a:latin typeface="Calibri"/>
              </a:rPr>
              <a:t>Helping our children to achieve in maths</a:t>
            </a:r>
            <a:r>
              <a:rPr lang="en-GB" sz="4400" b="0" dirty="0">
                <a:latin typeface="Calibri"/>
              </a:rPr>
              <a:t/>
            </a:r>
            <a:br>
              <a:rPr lang="en-GB" sz="4400" b="0" dirty="0">
                <a:latin typeface="Calibri"/>
              </a:rPr>
            </a:br>
            <a:endParaRPr lang="en-GB" dirty="0"/>
          </a:p>
        </p:txBody>
      </p:sp>
      <p:sp>
        <p:nvSpPr>
          <p:cNvPr id="3" name="Subtitle 2"/>
          <p:cNvSpPr>
            <a:spLocks noGrp="1"/>
          </p:cNvSpPr>
          <p:nvPr>
            <p:ph type="subTitle" idx="1"/>
          </p:nvPr>
        </p:nvSpPr>
        <p:spPr/>
        <p:txBody>
          <a:bodyPr/>
          <a:lstStyle/>
          <a:p>
            <a:r>
              <a:rPr lang="en-GB" b="0" dirty="0">
                <a:latin typeface="Calibri"/>
              </a:rPr>
              <a:t>Maths: Information For Parents </a:t>
            </a:r>
            <a:br>
              <a:rPr lang="en-GB" b="0" dirty="0">
                <a:latin typeface="Calibri"/>
              </a:rPr>
            </a:br>
            <a:r>
              <a:rPr lang="en-GB" b="0" dirty="0" smtClean="0">
                <a:latin typeface="Calibri"/>
              </a:rPr>
              <a:t>Tuesday 14</a:t>
            </a:r>
            <a:r>
              <a:rPr lang="en-GB" b="0" baseline="30000" dirty="0" smtClean="0">
                <a:latin typeface="Calibri"/>
              </a:rPr>
              <a:t>th</a:t>
            </a:r>
            <a:r>
              <a:rPr lang="en-GB" b="0" dirty="0" smtClean="0">
                <a:latin typeface="Calibri"/>
              </a:rPr>
              <a:t> November 2017</a:t>
            </a:r>
            <a:endParaRPr lang="en-GB" dirty="0"/>
          </a:p>
          <a:p>
            <a:endParaRPr lang="en-GB" dirty="0"/>
          </a:p>
        </p:txBody>
      </p:sp>
    </p:spTree>
    <p:extLst>
      <p:ext uri="{BB962C8B-B14F-4D97-AF65-F5344CB8AC3E}">
        <p14:creationId xmlns:p14="http://schemas.microsoft.com/office/powerpoint/2010/main" val="52645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50106"/>
          </a:xfrm>
        </p:spPr>
        <p:txBody>
          <a:bodyPr/>
          <a:lstStyle/>
          <a:p>
            <a:r>
              <a:rPr lang="en-GB" dirty="0" smtClean="0"/>
              <a:t>Multiplication</a:t>
            </a:r>
            <a:endParaRPr lang="en-GB" dirty="0"/>
          </a:p>
        </p:txBody>
      </p:sp>
      <p:sp>
        <p:nvSpPr>
          <p:cNvPr id="3" name="Content Placeholder 2"/>
          <p:cNvSpPr>
            <a:spLocks noGrp="1"/>
          </p:cNvSpPr>
          <p:nvPr>
            <p:ph sz="quarter" idx="1"/>
          </p:nvPr>
        </p:nvSpPr>
        <p:spPr>
          <a:xfrm>
            <a:off x="457200" y="1340768"/>
            <a:ext cx="7467600" cy="5133184"/>
          </a:xfrm>
        </p:spPr>
        <p:txBody>
          <a:bodyPr/>
          <a:lstStyle/>
          <a:p>
            <a:r>
              <a:rPr lang="en-GB" dirty="0" smtClean="0"/>
              <a:t>18 x 3 = </a:t>
            </a:r>
          </a:p>
          <a:p>
            <a:r>
              <a:rPr lang="en-GB" dirty="0" smtClean="0"/>
              <a:t>C P </a:t>
            </a:r>
          </a:p>
          <a:p>
            <a:endParaRPr lang="en-GB" dirty="0"/>
          </a:p>
          <a:p>
            <a:endParaRPr lang="en-GB" dirty="0" smtClean="0"/>
          </a:p>
          <a:p>
            <a:r>
              <a:rPr lang="en-GB" dirty="0" smtClean="0"/>
              <a:t>A   18</a:t>
            </a:r>
          </a:p>
          <a:p>
            <a:pPr marL="0" indent="0">
              <a:buNone/>
            </a:pPr>
            <a:r>
              <a:rPr lang="en-GB" dirty="0" smtClean="0"/>
              <a:t>       </a:t>
            </a:r>
            <a:r>
              <a:rPr lang="en-GB" u="sng" dirty="0" smtClean="0"/>
              <a:t>x  3</a:t>
            </a:r>
          </a:p>
          <a:p>
            <a:pPr marL="0" indent="0">
              <a:buNone/>
            </a:pPr>
            <a:r>
              <a:rPr lang="en-GB" dirty="0" smtClean="0"/>
              <a:t>         54</a:t>
            </a:r>
            <a:endParaRPr lang="en-GB" dirty="0"/>
          </a:p>
          <a:p>
            <a:pPr marL="0" indent="0">
              <a:buNone/>
            </a:pPr>
            <a:endParaRPr lang="en-GB"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41271"/>
            <a:ext cx="388843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254848" y="3717032"/>
            <a:ext cx="360040" cy="230832"/>
          </a:xfrm>
          <a:prstGeom prst="rect">
            <a:avLst/>
          </a:prstGeom>
          <a:noFill/>
        </p:spPr>
        <p:txBody>
          <a:bodyPr wrap="square" rtlCol="0">
            <a:spAutoFit/>
          </a:bodyPr>
          <a:lstStyle/>
          <a:p>
            <a:r>
              <a:rPr lang="en-GB" sz="900" dirty="0" smtClean="0"/>
              <a:t>2</a:t>
            </a:r>
            <a:endParaRPr lang="en-GB" sz="900" dirty="0"/>
          </a:p>
        </p:txBody>
      </p:sp>
    </p:spTree>
    <p:extLst>
      <p:ext uri="{BB962C8B-B14F-4D97-AF65-F5344CB8AC3E}">
        <p14:creationId xmlns:p14="http://schemas.microsoft.com/office/powerpoint/2010/main" val="3504408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Long multiplication</a:t>
            </a:r>
            <a:endParaRPr lang="en-GB" dirty="0"/>
          </a:p>
        </p:txBody>
      </p:sp>
      <p:sp>
        <p:nvSpPr>
          <p:cNvPr id="3" name="Content Placeholder 2"/>
          <p:cNvSpPr>
            <a:spLocks noGrp="1"/>
          </p:cNvSpPr>
          <p:nvPr>
            <p:ph sz="quarter" idx="1"/>
          </p:nvPr>
        </p:nvSpPr>
        <p:spPr/>
        <p:txBody>
          <a:bodyPr/>
          <a:lstStyle/>
          <a:p>
            <a:r>
              <a:rPr lang="en-GB" dirty="0" smtClean="0"/>
              <a:t>P</a:t>
            </a:r>
          </a:p>
          <a:p>
            <a:endParaRPr lang="en-GB" dirty="0"/>
          </a:p>
          <a:p>
            <a:endParaRPr lang="en-GB" dirty="0" smtClean="0"/>
          </a:p>
          <a:p>
            <a:endParaRPr lang="en-GB" dirty="0"/>
          </a:p>
          <a:p>
            <a:endParaRPr lang="en-GB" dirty="0" smtClean="0"/>
          </a:p>
          <a:p>
            <a:r>
              <a:rPr lang="en-GB" dirty="0"/>
              <a:t>A</a:t>
            </a: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1434781"/>
            <a:ext cx="5760640" cy="2030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2" y="3728717"/>
            <a:ext cx="3456384"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923928" y="4676980"/>
            <a:ext cx="288032" cy="335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3381578" y="4676980"/>
            <a:ext cx="288032" cy="335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2915816" y="4676980"/>
            <a:ext cx="288032" cy="335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923928" y="5062829"/>
            <a:ext cx="288032" cy="335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3471245" y="5134275"/>
            <a:ext cx="288032" cy="3357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3863993" y="4676980"/>
            <a:ext cx="360040" cy="369332"/>
          </a:xfrm>
          <a:prstGeom prst="rect">
            <a:avLst/>
          </a:prstGeom>
          <a:noFill/>
        </p:spPr>
        <p:txBody>
          <a:bodyPr wrap="square" rtlCol="0">
            <a:spAutoFit/>
          </a:bodyPr>
          <a:lstStyle/>
          <a:p>
            <a:r>
              <a:rPr lang="en-GB" dirty="0" smtClean="0"/>
              <a:t>4</a:t>
            </a:r>
            <a:endParaRPr lang="en-GB" dirty="0"/>
          </a:p>
        </p:txBody>
      </p:sp>
      <p:sp>
        <p:nvSpPr>
          <p:cNvPr id="13" name="TextBox 12"/>
          <p:cNvSpPr txBox="1"/>
          <p:nvPr/>
        </p:nvSpPr>
        <p:spPr>
          <a:xfrm>
            <a:off x="3381578" y="4664365"/>
            <a:ext cx="360040" cy="369332"/>
          </a:xfrm>
          <a:prstGeom prst="rect">
            <a:avLst/>
          </a:prstGeom>
          <a:noFill/>
        </p:spPr>
        <p:txBody>
          <a:bodyPr wrap="square" rtlCol="0">
            <a:spAutoFit/>
          </a:bodyPr>
          <a:lstStyle/>
          <a:p>
            <a:r>
              <a:rPr lang="en-GB" dirty="0"/>
              <a:t>5</a:t>
            </a:r>
            <a:endParaRPr lang="en-GB" dirty="0"/>
          </a:p>
        </p:txBody>
      </p:sp>
      <p:sp>
        <p:nvSpPr>
          <p:cNvPr id="14" name="TextBox 13"/>
          <p:cNvSpPr txBox="1"/>
          <p:nvPr/>
        </p:nvSpPr>
        <p:spPr>
          <a:xfrm>
            <a:off x="3864260" y="5117469"/>
            <a:ext cx="360040" cy="369332"/>
          </a:xfrm>
          <a:prstGeom prst="rect">
            <a:avLst/>
          </a:prstGeom>
          <a:noFill/>
        </p:spPr>
        <p:txBody>
          <a:bodyPr wrap="square" rtlCol="0">
            <a:spAutoFit/>
          </a:bodyPr>
          <a:lstStyle/>
          <a:p>
            <a:r>
              <a:rPr lang="en-GB" dirty="0"/>
              <a:t>0</a:t>
            </a:r>
            <a:endParaRPr lang="en-GB" dirty="0"/>
          </a:p>
        </p:txBody>
      </p:sp>
      <p:sp>
        <p:nvSpPr>
          <p:cNvPr id="15" name="TextBox 14"/>
          <p:cNvSpPr txBox="1"/>
          <p:nvPr/>
        </p:nvSpPr>
        <p:spPr>
          <a:xfrm>
            <a:off x="3381578" y="5100664"/>
            <a:ext cx="360040" cy="369332"/>
          </a:xfrm>
          <a:prstGeom prst="rect">
            <a:avLst/>
          </a:prstGeom>
          <a:noFill/>
        </p:spPr>
        <p:txBody>
          <a:bodyPr wrap="square" rtlCol="0">
            <a:spAutoFit/>
          </a:bodyPr>
          <a:lstStyle/>
          <a:p>
            <a:r>
              <a:rPr lang="en-GB" dirty="0"/>
              <a:t>8</a:t>
            </a:r>
            <a:endParaRPr lang="en-GB" dirty="0"/>
          </a:p>
        </p:txBody>
      </p:sp>
      <p:sp>
        <p:nvSpPr>
          <p:cNvPr id="16" name="TextBox 15"/>
          <p:cNvSpPr txBox="1"/>
          <p:nvPr/>
        </p:nvSpPr>
        <p:spPr>
          <a:xfrm>
            <a:off x="2879812" y="5100664"/>
            <a:ext cx="360040" cy="369332"/>
          </a:xfrm>
          <a:prstGeom prst="rect">
            <a:avLst/>
          </a:prstGeom>
          <a:noFill/>
        </p:spPr>
        <p:txBody>
          <a:bodyPr wrap="square" rtlCol="0">
            <a:spAutoFit/>
          </a:bodyPr>
          <a:lstStyle/>
          <a:p>
            <a:r>
              <a:rPr lang="en-GB" dirty="0"/>
              <a:t>1</a:t>
            </a:r>
            <a:endParaRPr lang="en-GB" dirty="0"/>
          </a:p>
        </p:txBody>
      </p:sp>
    </p:spTree>
    <p:extLst>
      <p:ext uri="{BB962C8B-B14F-4D97-AF65-F5344CB8AC3E}">
        <p14:creationId xmlns:p14="http://schemas.microsoft.com/office/powerpoint/2010/main" val="105125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Multiplication</a:t>
            </a:r>
            <a:endParaRPr lang="en-GB" dirty="0"/>
          </a:p>
        </p:txBody>
      </p:sp>
      <p:sp>
        <p:nvSpPr>
          <p:cNvPr id="3" name="Content Placeholder 2"/>
          <p:cNvSpPr>
            <a:spLocks noGrp="1"/>
          </p:cNvSpPr>
          <p:nvPr>
            <p:ph sz="quarter" idx="1"/>
          </p:nvPr>
        </p:nvSpPr>
        <p:spPr/>
        <p:txBody>
          <a:bodyPr/>
          <a:lstStyle/>
          <a:p>
            <a:r>
              <a:rPr lang="en-GB" dirty="0" smtClean="0"/>
              <a:t>Try</a:t>
            </a:r>
          </a:p>
          <a:p>
            <a:r>
              <a:rPr lang="en-GB" dirty="0" smtClean="0"/>
              <a:t>16 x 4 =                          and        16 x 24 =</a:t>
            </a:r>
            <a:endParaRPr lang="en-GB" dirty="0"/>
          </a:p>
        </p:txBody>
      </p:sp>
    </p:spTree>
    <p:extLst>
      <p:ext uri="{BB962C8B-B14F-4D97-AF65-F5344CB8AC3E}">
        <p14:creationId xmlns:p14="http://schemas.microsoft.com/office/powerpoint/2010/main" val="645511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smtClean="0"/>
              <a:t>Division</a:t>
            </a:r>
            <a:endParaRPr lang="en-GB" dirty="0"/>
          </a:p>
        </p:txBody>
      </p:sp>
      <p:sp>
        <p:nvSpPr>
          <p:cNvPr id="3" name="Content Placeholder 2"/>
          <p:cNvSpPr>
            <a:spLocks noGrp="1"/>
          </p:cNvSpPr>
          <p:nvPr>
            <p:ph sz="quarter" idx="1"/>
          </p:nvPr>
        </p:nvSpPr>
        <p:spPr>
          <a:xfrm>
            <a:off x="457200" y="1124744"/>
            <a:ext cx="7467600" cy="5349208"/>
          </a:xfrm>
        </p:spPr>
        <p:txBody>
          <a:bodyPr/>
          <a:lstStyle/>
          <a:p>
            <a:r>
              <a:rPr lang="en-GB" dirty="0" smtClean="0"/>
              <a:t>48 divided by 4 = </a:t>
            </a:r>
          </a:p>
          <a:p>
            <a:endParaRPr lang="en-GB" dirty="0"/>
          </a:p>
          <a:p>
            <a:pPr marL="0" indent="0">
              <a:buNone/>
            </a:pPr>
            <a:endParaRPr lang="en-GB" dirty="0"/>
          </a:p>
          <a:p>
            <a:r>
              <a:rPr lang="en-GB" dirty="0" smtClean="0"/>
              <a:t>2415 divided by 6 = </a:t>
            </a:r>
          </a:p>
          <a:p>
            <a:endParaRPr lang="en-GB" dirty="0"/>
          </a:p>
          <a:p>
            <a:endParaRPr lang="en-GB" dirty="0" smtClean="0"/>
          </a:p>
          <a:p>
            <a:endParaRPr lang="en-GB" dirty="0"/>
          </a:p>
          <a:p>
            <a:r>
              <a:rPr lang="en-GB" dirty="0" smtClean="0"/>
              <a:t>1830 divided by 15</a:t>
            </a:r>
            <a:endParaRPr lang="en-GB" dirty="0"/>
          </a:p>
        </p:txBody>
      </p:sp>
      <p:pic>
        <p:nvPicPr>
          <p:cNvPr id="4" name="Picture 3" descr="http://media.showme.com/files/468896/pictures/thumbs/1057720/last_thumb1378088765.jpg"/>
          <p:cNvPicPr/>
          <p:nvPr/>
        </p:nvPicPr>
        <p:blipFill rotWithShape="1">
          <a:blip r:embed="rId2" cstate="print">
            <a:extLst>
              <a:ext uri="{28A0092B-C50C-407E-A947-70E740481C1C}">
                <a14:useLocalDpi xmlns:a14="http://schemas.microsoft.com/office/drawing/2010/main" val="0"/>
              </a:ext>
            </a:extLst>
          </a:blip>
          <a:srcRect r="55822" b="70548"/>
          <a:stretch/>
        </p:blipFill>
        <p:spPr bwMode="auto">
          <a:xfrm>
            <a:off x="5796136" y="2132856"/>
            <a:ext cx="1828800" cy="914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18327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quarter" idx="1"/>
          </p:nvPr>
        </p:nvSpPr>
        <p:spPr/>
        <p:txBody>
          <a:bodyPr/>
          <a:lstStyle/>
          <a:p>
            <a:endParaRPr lang="en-GB"/>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09800"/>
            <a:ext cx="743136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8263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smtClean="0"/>
              <a:t>Division</a:t>
            </a:r>
            <a:endParaRPr lang="en-GB" dirty="0"/>
          </a:p>
        </p:txBody>
      </p:sp>
      <p:sp>
        <p:nvSpPr>
          <p:cNvPr id="3" name="Content Placeholder 2"/>
          <p:cNvSpPr>
            <a:spLocks noGrp="1"/>
          </p:cNvSpPr>
          <p:nvPr>
            <p:ph sz="quarter" idx="1"/>
          </p:nvPr>
        </p:nvSpPr>
        <p:spPr>
          <a:xfrm>
            <a:off x="457200" y="1124744"/>
            <a:ext cx="7467600" cy="5349208"/>
          </a:xfrm>
        </p:spPr>
        <p:txBody>
          <a:bodyPr/>
          <a:lstStyle/>
          <a:p>
            <a:r>
              <a:rPr lang="en-GB" dirty="0" smtClean="0"/>
              <a:t>68 divided by 4 = </a:t>
            </a:r>
          </a:p>
          <a:p>
            <a:endParaRPr lang="en-GB" dirty="0"/>
          </a:p>
          <a:p>
            <a:pPr marL="0" indent="0">
              <a:buNone/>
            </a:pPr>
            <a:endParaRPr lang="en-GB" dirty="0"/>
          </a:p>
          <a:p>
            <a:r>
              <a:rPr lang="en-GB" dirty="0" smtClean="0"/>
              <a:t>1415 divided by 6 = </a:t>
            </a:r>
          </a:p>
          <a:p>
            <a:endParaRPr lang="en-GB" dirty="0"/>
          </a:p>
          <a:p>
            <a:endParaRPr lang="en-GB" dirty="0" smtClean="0"/>
          </a:p>
          <a:p>
            <a:endParaRPr lang="en-GB" dirty="0"/>
          </a:p>
          <a:p>
            <a:r>
              <a:rPr lang="en-GB" dirty="0" smtClean="0"/>
              <a:t>1230 divided by 15</a:t>
            </a:r>
            <a:endParaRPr lang="en-GB" dirty="0"/>
          </a:p>
        </p:txBody>
      </p:sp>
      <p:pic>
        <p:nvPicPr>
          <p:cNvPr id="4" name="Picture 3" descr="http://media.showme.com/files/468896/pictures/thumbs/1057720/last_thumb1378088765.jpg"/>
          <p:cNvPicPr/>
          <p:nvPr/>
        </p:nvPicPr>
        <p:blipFill rotWithShape="1">
          <a:blip r:embed="rId2" cstate="print">
            <a:extLst>
              <a:ext uri="{28A0092B-C50C-407E-A947-70E740481C1C}">
                <a14:useLocalDpi xmlns:a14="http://schemas.microsoft.com/office/drawing/2010/main" val="0"/>
              </a:ext>
            </a:extLst>
          </a:blip>
          <a:srcRect r="55822" b="70548"/>
          <a:stretch/>
        </p:blipFill>
        <p:spPr bwMode="auto">
          <a:xfrm>
            <a:off x="5796136" y="2132856"/>
            <a:ext cx="1828800" cy="9144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16941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Problem Solving</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12776"/>
            <a:ext cx="7632848" cy="4966017"/>
          </a:xfrm>
          <a:prstGeom prst="rect">
            <a:avLst/>
          </a:prstGeom>
        </p:spPr>
      </p:pic>
    </p:spTree>
    <p:extLst>
      <p:ext uri="{BB962C8B-B14F-4D97-AF65-F5344CB8AC3E}">
        <p14:creationId xmlns:p14="http://schemas.microsoft.com/office/powerpoint/2010/main" val="3646995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Grp="1" noChangeArrowheads="1"/>
          </p:cNvSpPr>
          <p:nvPr>
            <p:ph type="title"/>
          </p:nvPr>
        </p:nvSpPr>
        <p:spPr>
          <a:xfrm>
            <a:off x="0" y="188913"/>
            <a:ext cx="9144000" cy="836612"/>
          </a:xfrm>
        </p:spPr>
        <p:txBody>
          <a:bodyPr>
            <a:normAutofit fontScale="90000"/>
          </a:bodyPr>
          <a:lstStyle/>
          <a:p>
            <a:r>
              <a:rPr lang="en-GB" sz="4000" b="1" dirty="0" smtClean="0"/>
              <a:t>Problem </a:t>
            </a:r>
            <a:r>
              <a:rPr lang="en-GB" sz="4000" b="1" dirty="0"/>
              <a:t>Solving Types </a:t>
            </a:r>
            <a:br>
              <a:rPr lang="en-GB" sz="4000" b="1" dirty="0"/>
            </a:br>
            <a:r>
              <a:rPr lang="en-GB" sz="2000" dirty="0"/>
              <a:t>There are 5 problem types that need to be taught.  Each of these involve different reasoning and thinking skills.</a:t>
            </a:r>
          </a:p>
        </p:txBody>
      </p:sp>
      <p:sp>
        <p:nvSpPr>
          <p:cNvPr id="703492" name="AutoShape 4"/>
          <p:cNvSpPr>
            <a:spLocks noChangeArrowheads="1"/>
          </p:cNvSpPr>
          <p:nvPr/>
        </p:nvSpPr>
        <p:spPr bwMode="auto">
          <a:xfrm>
            <a:off x="2627313" y="2636838"/>
            <a:ext cx="3816350" cy="2376487"/>
          </a:xfrm>
          <a:prstGeom prst="star8">
            <a:avLst>
              <a:gd name="adj" fmla="val 38250"/>
            </a:avLst>
          </a:prstGeom>
          <a:solidFill>
            <a:schemeClr val="folHlink"/>
          </a:solidFill>
          <a:ln w="9525">
            <a:solidFill>
              <a:schemeClr val="tx1"/>
            </a:solidFill>
            <a:miter lim="800000"/>
            <a:headEnd/>
            <a:tailEnd/>
          </a:ln>
          <a:effectLst/>
        </p:spPr>
        <p:txBody>
          <a:bodyPr wrap="none" anchor="ctr"/>
          <a:lstStyle/>
          <a:p>
            <a:pPr algn="ctr">
              <a:lnSpc>
                <a:spcPct val="90000"/>
              </a:lnSpc>
              <a:spcBef>
                <a:spcPct val="20000"/>
              </a:spcBef>
              <a:buClr>
                <a:schemeClr val="accent2"/>
              </a:buClr>
              <a:buSzPct val="80000"/>
              <a:buFont typeface="Wingdings" pitchFamily="2" charset="2"/>
              <a:buNone/>
            </a:pPr>
            <a:endParaRPr lang="en-GB" sz="4000" b="1" dirty="0">
              <a:solidFill>
                <a:schemeClr val="bg1"/>
              </a:solidFill>
            </a:endParaRPr>
          </a:p>
          <a:p>
            <a:pPr algn="ctr">
              <a:lnSpc>
                <a:spcPct val="90000"/>
              </a:lnSpc>
              <a:spcBef>
                <a:spcPct val="20000"/>
              </a:spcBef>
              <a:buClr>
                <a:schemeClr val="accent2"/>
              </a:buClr>
              <a:buSzPct val="80000"/>
              <a:buFont typeface="Wingdings" pitchFamily="2" charset="2"/>
              <a:buNone/>
            </a:pPr>
            <a:r>
              <a:rPr lang="en-GB" sz="4000" b="1" dirty="0">
                <a:solidFill>
                  <a:srgbClr val="FF0000"/>
                </a:solidFill>
              </a:rPr>
              <a:t>Word </a:t>
            </a:r>
          </a:p>
          <a:p>
            <a:pPr algn="ctr">
              <a:lnSpc>
                <a:spcPct val="90000"/>
              </a:lnSpc>
              <a:spcBef>
                <a:spcPct val="20000"/>
              </a:spcBef>
              <a:buClr>
                <a:schemeClr val="accent2"/>
              </a:buClr>
              <a:buSzPct val="80000"/>
              <a:buFont typeface="Wingdings" pitchFamily="2" charset="2"/>
              <a:buNone/>
            </a:pPr>
            <a:r>
              <a:rPr lang="en-GB" sz="4000" b="1" dirty="0">
                <a:solidFill>
                  <a:srgbClr val="FF0000"/>
                </a:solidFill>
              </a:rPr>
              <a:t>problems</a:t>
            </a:r>
          </a:p>
          <a:p>
            <a:pPr algn="ctr"/>
            <a:endParaRPr lang="en-GB" sz="4800" dirty="0">
              <a:solidFill>
                <a:schemeClr val="bg1"/>
              </a:solidFill>
            </a:endParaRPr>
          </a:p>
        </p:txBody>
      </p:sp>
      <p:sp>
        <p:nvSpPr>
          <p:cNvPr id="703493" name="AutoShape 5">
            <a:hlinkClick r:id="" action="ppaction://noaction"/>
          </p:cNvPr>
          <p:cNvSpPr>
            <a:spLocks noChangeArrowheads="1"/>
          </p:cNvSpPr>
          <p:nvPr/>
        </p:nvSpPr>
        <p:spPr bwMode="auto">
          <a:xfrm>
            <a:off x="0" y="1052513"/>
            <a:ext cx="3419475" cy="2449512"/>
          </a:xfrm>
          <a:prstGeom prst="star8">
            <a:avLst>
              <a:gd name="adj" fmla="val 38250"/>
            </a:avLst>
          </a:prstGeom>
          <a:solidFill>
            <a:schemeClr val="accent1"/>
          </a:solidFill>
          <a:ln w="9525">
            <a:solidFill>
              <a:schemeClr val="tx1"/>
            </a:solidFill>
            <a:miter lim="800000"/>
            <a:headEnd/>
            <a:tailEnd/>
          </a:ln>
          <a:effectLst/>
        </p:spPr>
        <p:txBody>
          <a:bodyPr wrap="none" anchor="ctr"/>
          <a:lstStyle/>
          <a:p>
            <a:pPr algn="ctr">
              <a:lnSpc>
                <a:spcPct val="90000"/>
              </a:lnSpc>
              <a:spcBef>
                <a:spcPct val="20000"/>
              </a:spcBef>
              <a:buClr>
                <a:schemeClr val="accent2"/>
              </a:buClr>
              <a:buSzPct val="80000"/>
              <a:buFont typeface="Wingdings" pitchFamily="2" charset="2"/>
              <a:buNone/>
            </a:pPr>
            <a:r>
              <a:rPr lang="en-GB" sz="3600" b="1" dirty="0">
                <a:solidFill>
                  <a:schemeClr val="bg1"/>
                </a:solidFill>
              </a:rPr>
              <a:t>Finding all </a:t>
            </a:r>
          </a:p>
          <a:p>
            <a:pPr algn="ctr"/>
            <a:r>
              <a:rPr lang="en-GB" sz="3600" b="1" dirty="0">
                <a:solidFill>
                  <a:schemeClr val="bg1"/>
                </a:solidFill>
              </a:rPr>
              <a:t>possibilities</a:t>
            </a:r>
          </a:p>
          <a:p>
            <a:pPr algn="ctr"/>
            <a:endParaRPr lang="en-GB" sz="2000" b="1" dirty="0">
              <a:solidFill>
                <a:schemeClr val="hlink"/>
              </a:solidFill>
            </a:endParaRPr>
          </a:p>
        </p:txBody>
      </p:sp>
      <p:sp>
        <p:nvSpPr>
          <p:cNvPr id="703494" name="AutoShape 6">
            <a:hlinkClick r:id="" action="ppaction://noaction"/>
          </p:cNvPr>
          <p:cNvSpPr>
            <a:spLocks noChangeArrowheads="1"/>
          </p:cNvSpPr>
          <p:nvPr/>
        </p:nvSpPr>
        <p:spPr bwMode="auto">
          <a:xfrm>
            <a:off x="0" y="4221163"/>
            <a:ext cx="3203575" cy="2636837"/>
          </a:xfrm>
          <a:prstGeom prst="star8">
            <a:avLst>
              <a:gd name="adj" fmla="val 38250"/>
            </a:avLst>
          </a:prstGeom>
          <a:solidFill>
            <a:schemeClr val="accent1"/>
          </a:solidFill>
          <a:ln w="9525">
            <a:solidFill>
              <a:schemeClr val="tx1"/>
            </a:solidFill>
            <a:miter lim="800000"/>
            <a:headEnd/>
            <a:tailEnd/>
          </a:ln>
          <a:effectLst/>
        </p:spPr>
        <p:txBody>
          <a:bodyPr wrap="none" anchor="ctr"/>
          <a:lstStyle/>
          <a:p>
            <a:pPr algn="ctr">
              <a:lnSpc>
                <a:spcPct val="90000"/>
              </a:lnSpc>
              <a:spcBef>
                <a:spcPct val="20000"/>
              </a:spcBef>
              <a:buClr>
                <a:schemeClr val="accent2"/>
              </a:buClr>
              <a:buSzPct val="80000"/>
              <a:buFont typeface="Wingdings" pitchFamily="2" charset="2"/>
              <a:buNone/>
            </a:pPr>
            <a:endParaRPr lang="en-GB" sz="3600" b="1" dirty="0">
              <a:solidFill>
                <a:schemeClr val="bg1"/>
              </a:solidFill>
            </a:endParaRPr>
          </a:p>
          <a:p>
            <a:pPr algn="ctr">
              <a:lnSpc>
                <a:spcPct val="90000"/>
              </a:lnSpc>
              <a:spcBef>
                <a:spcPct val="20000"/>
              </a:spcBef>
              <a:buClr>
                <a:schemeClr val="accent2"/>
              </a:buClr>
              <a:buSzPct val="80000"/>
              <a:buFont typeface="Wingdings" pitchFamily="2" charset="2"/>
              <a:buNone/>
            </a:pPr>
            <a:r>
              <a:rPr lang="en-GB" sz="3000" b="1" dirty="0">
                <a:solidFill>
                  <a:schemeClr val="bg1"/>
                </a:solidFill>
              </a:rPr>
              <a:t>Logic / </a:t>
            </a:r>
          </a:p>
          <a:p>
            <a:pPr algn="ctr">
              <a:lnSpc>
                <a:spcPct val="90000"/>
              </a:lnSpc>
              <a:spcBef>
                <a:spcPct val="20000"/>
              </a:spcBef>
              <a:buClr>
                <a:schemeClr val="accent2"/>
              </a:buClr>
              <a:buSzPct val="80000"/>
              <a:buFont typeface="Wingdings" pitchFamily="2" charset="2"/>
              <a:buNone/>
            </a:pPr>
            <a:r>
              <a:rPr lang="en-GB" sz="3000" b="1" dirty="0">
                <a:solidFill>
                  <a:schemeClr val="bg1"/>
                </a:solidFill>
              </a:rPr>
              <a:t>deduction </a:t>
            </a:r>
          </a:p>
          <a:p>
            <a:pPr algn="ctr">
              <a:lnSpc>
                <a:spcPct val="90000"/>
              </a:lnSpc>
              <a:spcBef>
                <a:spcPct val="20000"/>
              </a:spcBef>
              <a:buClr>
                <a:schemeClr val="accent2"/>
              </a:buClr>
              <a:buSzPct val="80000"/>
              <a:buFont typeface="Wingdings" pitchFamily="2" charset="2"/>
              <a:buNone/>
            </a:pPr>
            <a:r>
              <a:rPr lang="en-GB" sz="3000" b="1" dirty="0">
                <a:solidFill>
                  <a:schemeClr val="bg1"/>
                </a:solidFill>
              </a:rPr>
              <a:t>Problems</a:t>
            </a:r>
            <a:endParaRPr lang="en-GB" sz="2000" b="1" dirty="0">
              <a:solidFill>
                <a:schemeClr val="bg1"/>
              </a:solidFill>
            </a:endParaRPr>
          </a:p>
          <a:p>
            <a:pPr algn="ctr">
              <a:lnSpc>
                <a:spcPct val="90000"/>
              </a:lnSpc>
              <a:spcBef>
                <a:spcPct val="20000"/>
              </a:spcBef>
              <a:buClr>
                <a:schemeClr val="accent2"/>
              </a:buClr>
              <a:buSzPct val="80000"/>
              <a:buFont typeface="Wingdings" pitchFamily="2" charset="2"/>
              <a:buNone/>
            </a:pPr>
            <a:endParaRPr lang="en-GB" sz="3000" b="1" dirty="0">
              <a:solidFill>
                <a:schemeClr val="hlink"/>
              </a:solidFill>
            </a:endParaRPr>
          </a:p>
          <a:p>
            <a:pPr algn="ctr"/>
            <a:endParaRPr lang="en-GB" sz="3600" dirty="0">
              <a:solidFill>
                <a:schemeClr val="bg1"/>
              </a:solidFill>
            </a:endParaRPr>
          </a:p>
        </p:txBody>
      </p:sp>
      <p:sp>
        <p:nvSpPr>
          <p:cNvPr id="703495" name="AutoShape 7">
            <a:hlinkClick r:id="" action="ppaction://noaction"/>
          </p:cNvPr>
          <p:cNvSpPr>
            <a:spLocks noChangeArrowheads="1"/>
          </p:cNvSpPr>
          <p:nvPr/>
        </p:nvSpPr>
        <p:spPr bwMode="auto">
          <a:xfrm>
            <a:off x="5327650" y="4408488"/>
            <a:ext cx="3816350" cy="2449512"/>
          </a:xfrm>
          <a:prstGeom prst="star8">
            <a:avLst>
              <a:gd name="adj" fmla="val 38250"/>
            </a:avLst>
          </a:prstGeom>
          <a:solidFill>
            <a:schemeClr val="accent1"/>
          </a:solidFill>
          <a:ln w="9525">
            <a:solidFill>
              <a:schemeClr val="tx1"/>
            </a:solidFill>
            <a:miter lim="800000"/>
            <a:headEnd/>
            <a:tailEnd/>
          </a:ln>
          <a:effectLst/>
        </p:spPr>
        <p:txBody>
          <a:bodyPr wrap="none" anchor="ctr"/>
          <a:lstStyle/>
          <a:p>
            <a:pPr algn="ctr">
              <a:lnSpc>
                <a:spcPct val="90000"/>
              </a:lnSpc>
              <a:spcBef>
                <a:spcPct val="20000"/>
              </a:spcBef>
              <a:buClr>
                <a:schemeClr val="accent2"/>
              </a:buClr>
              <a:buSzPct val="80000"/>
              <a:buFont typeface="Wingdings" pitchFamily="2" charset="2"/>
              <a:buNone/>
            </a:pPr>
            <a:endParaRPr lang="en-GB" sz="4000" b="1" dirty="0">
              <a:solidFill>
                <a:schemeClr val="bg1"/>
              </a:solidFill>
            </a:endParaRPr>
          </a:p>
          <a:p>
            <a:pPr algn="ctr"/>
            <a:r>
              <a:rPr lang="en-GB" sz="3600" b="1" dirty="0">
                <a:solidFill>
                  <a:schemeClr val="bg1"/>
                </a:solidFill>
              </a:rPr>
              <a:t>Diagram / </a:t>
            </a:r>
          </a:p>
          <a:p>
            <a:pPr algn="ctr"/>
            <a:r>
              <a:rPr lang="en-GB" sz="3600" b="1" dirty="0">
                <a:solidFill>
                  <a:schemeClr val="bg1"/>
                </a:solidFill>
              </a:rPr>
              <a:t>visual </a:t>
            </a:r>
          </a:p>
          <a:p>
            <a:pPr algn="ctr"/>
            <a:r>
              <a:rPr lang="en-GB" sz="3600" b="1" dirty="0">
                <a:solidFill>
                  <a:schemeClr val="bg1"/>
                </a:solidFill>
              </a:rPr>
              <a:t>problems</a:t>
            </a:r>
          </a:p>
          <a:p>
            <a:pPr algn="ctr"/>
            <a:endParaRPr lang="en-GB" sz="4800" dirty="0">
              <a:solidFill>
                <a:schemeClr val="bg1"/>
              </a:solidFill>
            </a:endParaRPr>
          </a:p>
        </p:txBody>
      </p:sp>
      <p:sp>
        <p:nvSpPr>
          <p:cNvPr id="703496" name="AutoShape 8">
            <a:hlinkClick r:id="" action="ppaction://noaction"/>
          </p:cNvPr>
          <p:cNvSpPr>
            <a:spLocks noChangeArrowheads="1"/>
          </p:cNvSpPr>
          <p:nvPr/>
        </p:nvSpPr>
        <p:spPr bwMode="auto">
          <a:xfrm>
            <a:off x="5795963" y="1052513"/>
            <a:ext cx="3348037" cy="2881312"/>
          </a:xfrm>
          <a:prstGeom prst="star8">
            <a:avLst>
              <a:gd name="adj" fmla="val 38250"/>
            </a:avLst>
          </a:prstGeom>
          <a:solidFill>
            <a:schemeClr val="accent1"/>
          </a:solidFill>
          <a:ln w="9525">
            <a:solidFill>
              <a:schemeClr val="tx1"/>
            </a:solidFill>
            <a:miter lim="800000"/>
            <a:headEnd/>
            <a:tailEnd/>
          </a:ln>
          <a:effectLst/>
        </p:spPr>
        <p:txBody>
          <a:bodyPr wrap="none" anchor="ctr"/>
          <a:lstStyle/>
          <a:p>
            <a:pPr algn="ctr">
              <a:lnSpc>
                <a:spcPct val="90000"/>
              </a:lnSpc>
              <a:spcBef>
                <a:spcPct val="20000"/>
              </a:spcBef>
              <a:buClr>
                <a:schemeClr val="accent2"/>
              </a:buClr>
              <a:buSzPct val="80000"/>
              <a:buFont typeface="Wingdings" pitchFamily="2" charset="2"/>
              <a:buNone/>
            </a:pPr>
            <a:endParaRPr lang="en-GB" sz="4000" b="1" dirty="0">
              <a:solidFill>
                <a:schemeClr val="bg1"/>
              </a:solidFill>
            </a:endParaRPr>
          </a:p>
          <a:p>
            <a:pPr algn="ctr">
              <a:spcBef>
                <a:spcPct val="20000"/>
              </a:spcBef>
              <a:buClr>
                <a:schemeClr val="accent2"/>
              </a:buClr>
              <a:buSzPct val="80000"/>
              <a:buFont typeface="Wingdings" pitchFamily="2" charset="2"/>
              <a:buNone/>
            </a:pPr>
            <a:endParaRPr lang="en-GB" sz="3200" b="1" dirty="0">
              <a:solidFill>
                <a:schemeClr val="bg1"/>
              </a:solidFill>
            </a:endParaRPr>
          </a:p>
          <a:p>
            <a:pPr algn="ctr">
              <a:spcBef>
                <a:spcPct val="20000"/>
              </a:spcBef>
              <a:buClr>
                <a:schemeClr val="accent2"/>
              </a:buClr>
              <a:buSzPct val="80000"/>
              <a:buFont typeface="Wingdings" pitchFamily="2" charset="2"/>
              <a:buNone/>
            </a:pPr>
            <a:r>
              <a:rPr lang="en-GB" sz="3000" b="1" dirty="0">
                <a:solidFill>
                  <a:schemeClr val="bg1"/>
                </a:solidFill>
              </a:rPr>
              <a:t>Pattern </a:t>
            </a:r>
          </a:p>
          <a:p>
            <a:pPr algn="ctr">
              <a:spcBef>
                <a:spcPct val="20000"/>
              </a:spcBef>
              <a:buClr>
                <a:schemeClr val="accent2"/>
              </a:buClr>
              <a:buSzPct val="80000"/>
              <a:buFont typeface="Wingdings" pitchFamily="2" charset="2"/>
              <a:buNone/>
            </a:pPr>
            <a:r>
              <a:rPr lang="en-GB" sz="3000" b="1" dirty="0">
                <a:solidFill>
                  <a:schemeClr val="bg1"/>
                </a:solidFill>
              </a:rPr>
              <a:t>problems </a:t>
            </a:r>
          </a:p>
          <a:p>
            <a:pPr algn="ctr">
              <a:spcBef>
                <a:spcPct val="20000"/>
              </a:spcBef>
              <a:buClr>
                <a:schemeClr val="accent2"/>
              </a:buClr>
              <a:buSzPct val="80000"/>
              <a:buFont typeface="Wingdings" pitchFamily="2" charset="2"/>
              <a:buNone/>
            </a:pPr>
            <a:r>
              <a:rPr lang="en-GB" sz="3000" b="1" dirty="0">
                <a:solidFill>
                  <a:schemeClr val="bg1"/>
                </a:solidFill>
              </a:rPr>
              <a:t>and puzzles</a:t>
            </a:r>
          </a:p>
          <a:p>
            <a:pPr algn="ctr">
              <a:spcBef>
                <a:spcPct val="20000"/>
              </a:spcBef>
              <a:buClr>
                <a:schemeClr val="accent2"/>
              </a:buClr>
              <a:buSzPct val="80000"/>
              <a:buFont typeface="Wingdings" pitchFamily="2" charset="2"/>
              <a:buNone/>
            </a:pPr>
            <a:r>
              <a:rPr lang="en-GB" dirty="0" smtClean="0"/>
              <a:t> </a:t>
            </a:r>
            <a:endParaRPr lang="en-GB" dirty="0"/>
          </a:p>
          <a:p>
            <a:pPr algn="ctr">
              <a:spcBef>
                <a:spcPct val="20000"/>
              </a:spcBef>
              <a:buClr>
                <a:schemeClr val="accent2"/>
              </a:buClr>
              <a:buSzPct val="80000"/>
              <a:buFont typeface="Wingdings" pitchFamily="2" charset="2"/>
              <a:buNone/>
            </a:pPr>
            <a:endParaRPr lang="en-GB" sz="4000" b="1" dirty="0">
              <a:solidFill>
                <a:schemeClr val="bg1"/>
              </a:solidFill>
            </a:endParaRPr>
          </a:p>
          <a:p>
            <a:pPr algn="ctr"/>
            <a:endParaRPr lang="en-GB" sz="4800" dirty="0">
              <a:solidFill>
                <a:schemeClr val="bg1"/>
              </a:solidFill>
            </a:endParaRPr>
          </a:p>
        </p:txBody>
      </p:sp>
    </p:spTree>
    <p:extLst>
      <p:ext uri="{BB962C8B-B14F-4D97-AF65-F5344CB8AC3E}">
        <p14:creationId xmlns:p14="http://schemas.microsoft.com/office/powerpoint/2010/main" val="17179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34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34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349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349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34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3492" grpId="0" animBg="1"/>
      <p:bldP spid="703493" grpId="0" animBg="1"/>
      <p:bldP spid="703494" grpId="0" animBg="1"/>
      <p:bldP spid="703495" grpId="0" animBg="1"/>
      <p:bldP spid="70349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The children complete a maths hunt aimed at their ability. </a:t>
            </a:r>
          </a:p>
          <a:p>
            <a:r>
              <a:rPr lang="en-GB" dirty="0" smtClean="0"/>
              <a:t>Children start at different questions, and then calculate the answer to the problem. This answer is at the top of another problem which signifies to the children they got the answer correct. They then complete the next problem and so on until they complete all the problems.</a:t>
            </a:r>
          </a:p>
          <a:p>
            <a:r>
              <a:rPr lang="en-GB" dirty="0" smtClean="0"/>
              <a:t>See example.</a:t>
            </a:r>
            <a:endParaRPr lang="en-GB" dirty="0"/>
          </a:p>
        </p:txBody>
      </p:sp>
      <p:sp>
        <p:nvSpPr>
          <p:cNvPr id="3" name="Title 2"/>
          <p:cNvSpPr>
            <a:spLocks noGrp="1"/>
          </p:cNvSpPr>
          <p:nvPr>
            <p:ph type="title"/>
          </p:nvPr>
        </p:nvSpPr>
        <p:spPr/>
        <p:txBody>
          <a:bodyPr/>
          <a:lstStyle/>
          <a:p>
            <a:pPr algn="ctr"/>
            <a:r>
              <a:rPr lang="en-GB" dirty="0" smtClean="0"/>
              <a:t>Maths Hunt</a:t>
            </a:r>
            <a:endParaRPr lang="en-GB" dirty="0"/>
          </a:p>
        </p:txBody>
      </p:sp>
    </p:spTree>
    <p:extLst>
      <p:ext uri="{BB962C8B-B14F-4D97-AF65-F5344CB8AC3E}">
        <p14:creationId xmlns:p14="http://schemas.microsoft.com/office/powerpoint/2010/main" val="753417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cap="none" dirty="0">
                <a:solidFill>
                  <a:prstClr val="black"/>
                </a:solidFill>
                <a:latin typeface="Calibri"/>
              </a:rPr>
              <a:t>Our aims for today</a:t>
            </a:r>
            <a:endParaRPr lang="en-GB" dirty="0"/>
          </a:p>
        </p:txBody>
      </p:sp>
      <p:sp>
        <p:nvSpPr>
          <p:cNvPr id="3" name="Content Placeholder 2"/>
          <p:cNvSpPr>
            <a:spLocks noGrp="1"/>
          </p:cNvSpPr>
          <p:nvPr>
            <p:ph sz="quarter" idx="1"/>
          </p:nvPr>
        </p:nvSpPr>
        <p:spPr/>
        <p:txBody>
          <a:bodyPr/>
          <a:lstStyle/>
          <a:p>
            <a:endParaRPr lang="en-GB" sz="1050" dirty="0">
              <a:solidFill>
                <a:srgbClr val="000000"/>
              </a:solidFill>
              <a:latin typeface="Calibri"/>
            </a:endParaRPr>
          </a:p>
          <a:p>
            <a:r>
              <a:rPr lang="en-GB" dirty="0" smtClean="0">
                <a:latin typeface="Comic Sans MS" panose="030F0702030302020204" pitchFamily="66" charset="0"/>
              </a:rPr>
              <a:t>To </a:t>
            </a:r>
            <a:r>
              <a:rPr lang="en-GB" dirty="0">
                <a:latin typeface="Comic Sans MS" panose="030F0702030302020204" pitchFamily="66" charset="0"/>
              </a:rPr>
              <a:t>outline </a:t>
            </a:r>
            <a:r>
              <a:rPr lang="en-GB" dirty="0" smtClean="0">
                <a:latin typeface="Comic Sans MS" panose="030F0702030302020204" pitchFamily="66" charset="0"/>
              </a:rPr>
              <a:t>the </a:t>
            </a:r>
            <a:r>
              <a:rPr lang="en-GB" dirty="0">
                <a:latin typeface="Comic Sans MS" panose="030F0702030302020204" pitchFamily="66" charset="0"/>
              </a:rPr>
              <a:t>maths curriculum </a:t>
            </a:r>
            <a:r>
              <a:rPr lang="en-GB" dirty="0" smtClean="0">
                <a:latin typeface="Comic Sans MS" panose="030F0702030302020204" pitchFamily="66" charset="0"/>
              </a:rPr>
              <a:t>.</a:t>
            </a:r>
          </a:p>
          <a:p>
            <a:r>
              <a:rPr lang="en-GB" dirty="0" smtClean="0">
                <a:latin typeface="Comic Sans MS" panose="030F0702030302020204" pitchFamily="66" charset="0"/>
              </a:rPr>
              <a:t>To learn how children complete calculations at St. Ambrose.</a:t>
            </a:r>
            <a:endParaRPr lang="en-GB" dirty="0">
              <a:latin typeface="Comic Sans MS" panose="030F0702030302020204" pitchFamily="66" charset="0"/>
            </a:endParaRPr>
          </a:p>
          <a:p>
            <a:r>
              <a:rPr lang="en-GB" dirty="0" smtClean="0">
                <a:latin typeface="Comic Sans MS" panose="030F0702030302020204" pitchFamily="66" charset="0"/>
              </a:rPr>
              <a:t>To </a:t>
            </a:r>
            <a:r>
              <a:rPr lang="en-GB" dirty="0">
                <a:latin typeface="Comic Sans MS" panose="030F0702030302020204" pitchFamily="66" charset="0"/>
              </a:rPr>
              <a:t>share some of the activities that we do in school </a:t>
            </a:r>
          </a:p>
          <a:p>
            <a:r>
              <a:rPr lang="en-GB" dirty="0" smtClean="0">
                <a:latin typeface="Comic Sans MS" panose="030F0702030302020204" pitchFamily="66" charset="0"/>
              </a:rPr>
              <a:t>To </a:t>
            </a:r>
            <a:r>
              <a:rPr lang="en-GB" dirty="0">
                <a:latin typeface="Comic Sans MS" panose="030F0702030302020204" pitchFamily="66" charset="0"/>
              </a:rPr>
              <a:t>provide ideas on how you can support your child at home </a:t>
            </a:r>
            <a:endParaRPr lang="en-GB" dirty="0" smtClean="0">
              <a:latin typeface="Comic Sans MS" panose="030F0702030302020204" pitchFamily="66" charset="0"/>
            </a:endParaRPr>
          </a:p>
          <a:p>
            <a:r>
              <a:rPr lang="en-GB" dirty="0" smtClean="0">
                <a:latin typeface="Comic Sans MS" panose="030F0702030302020204" pitchFamily="66" charset="0"/>
              </a:rPr>
              <a:t>To show that maths is fun</a:t>
            </a:r>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15901524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000" b="1" cap="none" dirty="0">
                <a:solidFill>
                  <a:prstClr val="black"/>
                </a:solidFill>
                <a:latin typeface="Calibri"/>
              </a:rPr>
              <a:t>Our aims for today</a:t>
            </a:r>
            <a:endParaRPr lang="en-GB" dirty="0"/>
          </a:p>
        </p:txBody>
      </p:sp>
      <p:sp>
        <p:nvSpPr>
          <p:cNvPr id="3" name="Content Placeholder 2"/>
          <p:cNvSpPr>
            <a:spLocks noGrp="1"/>
          </p:cNvSpPr>
          <p:nvPr>
            <p:ph sz="quarter" idx="1"/>
          </p:nvPr>
        </p:nvSpPr>
        <p:spPr/>
        <p:txBody>
          <a:bodyPr/>
          <a:lstStyle/>
          <a:p>
            <a:endParaRPr lang="en-GB" sz="1050" dirty="0">
              <a:solidFill>
                <a:srgbClr val="000000"/>
              </a:solidFill>
              <a:latin typeface="Calibri"/>
            </a:endParaRPr>
          </a:p>
          <a:p>
            <a:r>
              <a:rPr lang="en-GB" dirty="0" smtClean="0">
                <a:latin typeface="Comic Sans MS" panose="030F0702030302020204" pitchFamily="66" charset="0"/>
              </a:rPr>
              <a:t>To </a:t>
            </a:r>
            <a:r>
              <a:rPr lang="en-GB" dirty="0">
                <a:latin typeface="Comic Sans MS" panose="030F0702030302020204" pitchFamily="66" charset="0"/>
              </a:rPr>
              <a:t>outline </a:t>
            </a:r>
            <a:r>
              <a:rPr lang="en-GB" dirty="0" smtClean="0">
                <a:latin typeface="Comic Sans MS" panose="030F0702030302020204" pitchFamily="66" charset="0"/>
              </a:rPr>
              <a:t>the </a:t>
            </a:r>
            <a:r>
              <a:rPr lang="en-GB" dirty="0">
                <a:latin typeface="Comic Sans MS" panose="030F0702030302020204" pitchFamily="66" charset="0"/>
              </a:rPr>
              <a:t>maths curriculum </a:t>
            </a:r>
            <a:r>
              <a:rPr lang="en-GB" dirty="0" smtClean="0">
                <a:latin typeface="Comic Sans MS" panose="030F0702030302020204" pitchFamily="66" charset="0"/>
              </a:rPr>
              <a:t>.</a:t>
            </a:r>
          </a:p>
          <a:p>
            <a:r>
              <a:rPr lang="en-GB" dirty="0" smtClean="0">
                <a:latin typeface="Comic Sans MS" panose="030F0702030302020204" pitchFamily="66" charset="0"/>
              </a:rPr>
              <a:t>To learn how children complete calculations at St. Ambrose.</a:t>
            </a:r>
            <a:endParaRPr lang="en-GB" dirty="0">
              <a:latin typeface="Comic Sans MS" panose="030F0702030302020204" pitchFamily="66" charset="0"/>
            </a:endParaRPr>
          </a:p>
          <a:p>
            <a:r>
              <a:rPr lang="en-GB" dirty="0" smtClean="0">
                <a:latin typeface="Comic Sans MS" panose="030F0702030302020204" pitchFamily="66" charset="0"/>
              </a:rPr>
              <a:t>To </a:t>
            </a:r>
            <a:r>
              <a:rPr lang="en-GB" dirty="0">
                <a:latin typeface="Comic Sans MS" panose="030F0702030302020204" pitchFamily="66" charset="0"/>
              </a:rPr>
              <a:t>share some of the activities that we do in school </a:t>
            </a:r>
          </a:p>
          <a:p>
            <a:r>
              <a:rPr lang="en-GB" dirty="0" smtClean="0">
                <a:latin typeface="Comic Sans MS" panose="030F0702030302020204" pitchFamily="66" charset="0"/>
              </a:rPr>
              <a:t>To </a:t>
            </a:r>
            <a:r>
              <a:rPr lang="en-GB" dirty="0">
                <a:latin typeface="Comic Sans MS" panose="030F0702030302020204" pitchFamily="66" charset="0"/>
              </a:rPr>
              <a:t>provide ideas on how you can support your child at home </a:t>
            </a:r>
            <a:endParaRPr lang="en-GB" dirty="0" smtClean="0">
              <a:latin typeface="Comic Sans MS" panose="030F0702030302020204" pitchFamily="66" charset="0"/>
            </a:endParaRPr>
          </a:p>
          <a:p>
            <a:r>
              <a:rPr lang="en-GB" dirty="0" smtClean="0">
                <a:latin typeface="Comic Sans MS" panose="030F0702030302020204" pitchFamily="66" charset="0"/>
              </a:rPr>
              <a:t>To show that maths is fun</a:t>
            </a:r>
            <a:endParaRPr lang="en-GB" dirty="0">
              <a:latin typeface="Comic Sans MS" panose="030F0702030302020204" pitchFamily="66" charset="0"/>
            </a:endParaRPr>
          </a:p>
          <a:p>
            <a:endParaRPr lang="en-GB" dirty="0"/>
          </a:p>
        </p:txBody>
      </p:sp>
    </p:spTree>
    <p:extLst>
      <p:ext uri="{BB962C8B-B14F-4D97-AF65-F5344CB8AC3E}">
        <p14:creationId xmlns:p14="http://schemas.microsoft.com/office/powerpoint/2010/main" val="41736203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57200" y="704850"/>
            <a:ext cx="8229600" cy="1143000"/>
          </a:xfrm>
        </p:spPr>
        <p:txBody>
          <a:bodyPr/>
          <a:lstStyle/>
          <a:p>
            <a:pPr eaLnBrk="1" hangingPunct="1"/>
            <a:r>
              <a:rPr lang="en-GB" altLang="en-US" smtClean="0"/>
              <a:t>Helping at home</a:t>
            </a:r>
          </a:p>
        </p:txBody>
      </p:sp>
      <p:sp>
        <p:nvSpPr>
          <p:cNvPr id="41987" name="Text Placeholder 2"/>
          <p:cNvSpPr>
            <a:spLocks noGrp="1"/>
          </p:cNvSpPr>
          <p:nvPr>
            <p:ph type="body" idx="1"/>
          </p:nvPr>
        </p:nvSpPr>
        <p:spPr>
          <a:xfrm>
            <a:off x="457200" y="1855788"/>
            <a:ext cx="4040188" cy="658812"/>
          </a:xfrm>
        </p:spPr>
        <p:txBody>
          <a:bodyPr/>
          <a:lstStyle/>
          <a:p>
            <a:pPr eaLnBrk="1" hangingPunct="1"/>
            <a:r>
              <a:rPr lang="en-GB" altLang="en-US" sz="2000" smtClean="0"/>
              <a:t>Some Dos…</a:t>
            </a:r>
          </a:p>
        </p:txBody>
      </p:sp>
      <p:sp>
        <p:nvSpPr>
          <p:cNvPr id="41988" name="Text Placeholder 4"/>
          <p:cNvSpPr>
            <a:spLocks noGrp="1"/>
          </p:cNvSpPr>
          <p:nvPr>
            <p:ph type="body" sz="half" idx="3"/>
          </p:nvPr>
        </p:nvSpPr>
        <p:spPr>
          <a:xfrm>
            <a:off x="5003800" y="1417638"/>
            <a:ext cx="4041775" cy="654050"/>
          </a:xfrm>
        </p:spPr>
        <p:txBody>
          <a:bodyPr/>
          <a:lstStyle/>
          <a:p>
            <a:pPr eaLnBrk="1" hangingPunct="1"/>
            <a:r>
              <a:rPr lang="en-GB" altLang="en-US" sz="2000" smtClean="0"/>
              <a:t>…And Some Don’ts!</a:t>
            </a:r>
          </a:p>
        </p:txBody>
      </p:sp>
      <p:sp>
        <p:nvSpPr>
          <p:cNvPr id="4" name="Content Placeholder 3"/>
          <p:cNvSpPr>
            <a:spLocks noGrp="1"/>
          </p:cNvSpPr>
          <p:nvPr>
            <p:ph sz="quarter" idx="2"/>
          </p:nvPr>
        </p:nvSpPr>
        <p:spPr>
          <a:xfrm>
            <a:off x="457200" y="2514600"/>
            <a:ext cx="4040188" cy="3846513"/>
          </a:xfrm>
        </p:spPr>
        <p:txBody>
          <a:bodyPr rtlCol="0">
            <a:normAutofit fontScale="70000" lnSpcReduction="20000"/>
          </a:bodyPr>
          <a:lstStyle/>
          <a:p>
            <a:pPr marL="274320" indent="-274320" eaLnBrk="1" fontAlgn="auto" hangingPunct="1">
              <a:spcAft>
                <a:spcPts val="0"/>
              </a:spcAft>
              <a:buClr>
                <a:schemeClr val="accent3"/>
              </a:buClr>
              <a:buFont typeface="Arial" pitchFamily="34" charset="0"/>
              <a:buChar char="•"/>
              <a:defRPr/>
            </a:pPr>
            <a:r>
              <a:rPr lang="en-GB" b="1" dirty="0"/>
              <a:t>Play (maths) with your child</a:t>
            </a:r>
            <a:endParaRPr lang="en-GB" dirty="0"/>
          </a:p>
          <a:p>
            <a:pPr marL="274320" indent="-274320" eaLnBrk="1" fontAlgn="auto" hangingPunct="1">
              <a:spcAft>
                <a:spcPts val="0"/>
              </a:spcAft>
              <a:buClr>
                <a:schemeClr val="accent3"/>
              </a:buClr>
              <a:buFont typeface="Arial" pitchFamily="34" charset="0"/>
              <a:buChar char="•"/>
              <a:defRPr/>
            </a:pPr>
            <a:r>
              <a:rPr lang="en-GB" dirty="0"/>
              <a:t>There are opportunities for impromptu learning in games with real people that you can't get from a DS or Xbox</a:t>
            </a:r>
          </a:p>
          <a:p>
            <a:pPr marL="274320" indent="-274320" eaLnBrk="1" fontAlgn="auto" hangingPunct="1">
              <a:spcAft>
                <a:spcPts val="0"/>
              </a:spcAft>
              <a:buClr>
                <a:schemeClr val="accent3"/>
              </a:buClr>
              <a:buFont typeface="Arial" pitchFamily="34" charset="0"/>
              <a:buChar char="•"/>
              <a:defRPr/>
            </a:pPr>
            <a:r>
              <a:rPr lang="en-GB" b="1" dirty="0"/>
              <a:t>Let your child win or be better than you</a:t>
            </a:r>
            <a:endParaRPr lang="en-GB" dirty="0"/>
          </a:p>
          <a:p>
            <a:pPr marL="274320" indent="-274320" eaLnBrk="1" fontAlgn="auto" hangingPunct="1">
              <a:spcAft>
                <a:spcPts val="0"/>
              </a:spcAft>
              <a:buClr>
                <a:schemeClr val="accent3"/>
              </a:buClr>
              <a:buFont typeface="Arial" pitchFamily="34" charset="0"/>
              <a:buChar char="•"/>
              <a:defRPr/>
            </a:pPr>
            <a:r>
              <a:rPr lang="en-GB" dirty="0"/>
              <a:t>Otherwise all they learn is that you are better at maths than them</a:t>
            </a:r>
          </a:p>
          <a:p>
            <a:pPr marL="274320" indent="-274320" eaLnBrk="1" fontAlgn="auto" hangingPunct="1">
              <a:spcAft>
                <a:spcPts val="0"/>
              </a:spcAft>
              <a:buClr>
                <a:schemeClr val="accent3"/>
              </a:buClr>
              <a:buFont typeface="Arial" pitchFamily="34" charset="0"/>
              <a:buChar char="•"/>
              <a:defRPr/>
            </a:pPr>
            <a:r>
              <a:rPr lang="en-GB" b="1" dirty="0"/>
              <a:t>Recognise that there is more than one way of doing calculations</a:t>
            </a:r>
            <a:endParaRPr lang="en-GB" dirty="0"/>
          </a:p>
          <a:p>
            <a:pPr marL="274320" indent="-274320" eaLnBrk="1" fontAlgn="auto" hangingPunct="1">
              <a:spcAft>
                <a:spcPts val="0"/>
              </a:spcAft>
              <a:buClr>
                <a:schemeClr val="accent3"/>
              </a:buClr>
              <a:buFont typeface="Arial" pitchFamily="34" charset="0"/>
              <a:buChar char="•"/>
              <a:defRPr/>
            </a:pPr>
            <a:r>
              <a:rPr lang="en-GB" dirty="0"/>
              <a:t>You may have learned one method, but children are actively encouraged to seek out alternative methods in school and choose one which works for them, no matter how long winded</a:t>
            </a:r>
          </a:p>
          <a:p>
            <a:pPr marL="274320" indent="-274320" eaLnBrk="1" fontAlgn="auto" hangingPunct="1">
              <a:spcAft>
                <a:spcPts val="0"/>
              </a:spcAft>
              <a:buClr>
                <a:schemeClr val="accent3"/>
              </a:buClr>
              <a:buFont typeface="Arial" pitchFamily="34" charset="0"/>
              <a:buChar char="•"/>
              <a:defRPr/>
            </a:pPr>
            <a:r>
              <a:rPr lang="en-GB" b="1" dirty="0"/>
              <a:t>Be an actor</a:t>
            </a:r>
            <a:endParaRPr lang="en-GB" dirty="0"/>
          </a:p>
          <a:p>
            <a:pPr marL="274320" indent="-274320" eaLnBrk="1" fontAlgn="auto" hangingPunct="1">
              <a:spcAft>
                <a:spcPts val="0"/>
              </a:spcAft>
              <a:buClr>
                <a:schemeClr val="accent3"/>
              </a:buClr>
              <a:buFont typeface="Arial" pitchFamily="34" charset="0"/>
              <a:buChar char="•"/>
              <a:defRPr/>
            </a:pPr>
            <a:r>
              <a:rPr lang="en-GB" dirty="0"/>
              <a:t>Get excited about maths and your child will get excited too</a:t>
            </a:r>
          </a:p>
          <a:p>
            <a:pPr marL="274320" indent="-274320" eaLnBrk="1" fontAlgn="auto" hangingPunct="1">
              <a:spcAft>
                <a:spcPts val="0"/>
              </a:spcAft>
              <a:buClr>
                <a:schemeClr val="accent3"/>
              </a:buClr>
              <a:buFont typeface="Arial" pitchFamily="34" charset="0"/>
              <a:buChar char="•"/>
              <a:defRPr/>
            </a:pPr>
            <a:endParaRPr lang="en-GB" dirty="0"/>
          </a:p>
        </p:txBody>
      </p:sp>
      <p:sp>
        <p:nvSpPr>
          <p:cNvPr id="6" name="Content Placeholder 5"/>
          <p:cNvSpPr>
            <a:spLocks noGrp="1"/>
          </p:cNvSpPr>
          <p:nvPr>
            <p:ph sz="quarter" idx="4"/>
          </p:nvPr>
        </p:nvSpPr>
        <p:spPr>
          <a:xfrm>
            <a:off x="4645025" y="2174875"/>
            <a:ext cx="4041775" cy="4349750"/>
          </a:xfrm>
        </p:spPr>
        <p:txBody>
          <a:bodyPr rtlCol="0">
            <a:normAutofit fontScale="70000" lnSpcReduction="20000"/>
          </a:bodyPr>
          <a:lstStyle/>
          <a:p>
            <a:pPr marL="274320" indent="-274320" eaLnBrk="1" fontAlgn="auto" hangingPunct="1">
              <a:spcAft>
                <a:spcPts val="0"/>
              </a:spcAft>
              <a:buClr>
                <a:schemeClr val="accent3"/>
              </a:buClr>
              <a:buFont typeface="Arial" pitchFamily="34" charset="0"/>
              <a:buChar char="•"/>
              <a:defRPr/>
            </a:pPr>
            <a:r>
              <a:rPr lang="en-GB" b="1" dirty="0"/>
              <a:t>Don't expect them to understand after you've explained it once</a:t>
            </a:r>
            <a:endParaRPr lang="en-GB" dirty="0"/>
          </a:p>
          <a:p>
            <a:pPr marL="274320" indent="-274320" eaLnBrk="1" fontAlgn="auto" hangingPunct="1">
              <a:spcAft>
                <a:spcPts val="0"/>
              </a:spcAft>
              <a:buClr>
                <a:schemeClr val="accent3"/>
              </a:buClr>
              <a:buFont typeface="Arial" pitchFamily="34" charset="0"/>
              <a:buChar char="•"/>
              <a:defRPr/>
            </a:pPr>
            <a:r>
              <a:rPr lang="en-GB" dirty="0"/>
              <a:t>It is normal for a child to 'get it' one day, and then in a different context not know how to find an answer</a:t>
            </a:r>
          </a:p>
          <a:p>
            <a:pPr marL="274320" indent="-274320" eaLnBrk="1" fontAlgn="auto" hangingPunct="1">
              <a:spcAft>
                <a:spcPts val="0"/>
              </a:spcAft>
              <a:buClr>
                <a:schemeClr val="accent3"/>
              </a:buClr>
              <a:buFont typeface="Arial" pitchFamily="34" charset="0"/>
              <a:buChar char="•"/>
              <a:defRPr/>
            </a:pPr>
            <a:r>
              <a:rPr lang="en-GB" b="1" dirty="0"/>
              <a:t>Don't tell them you are hopeless at maths</a:t>
            </a:r>
            <a:endParaRPr lang="en-GB" dirty="0"/>
          </a:p>
          <a:p>
            <a:pPr marL="274320" indent="-274320" eaLnBrk="1" fontAlgn="auto" hangingPunct="1">
              <a:spcAft>
                <a:spcPts val="0"/>
              </a:spcAft>
              <a:buClr>
                <a:schemeClr val="accent3"/>
              </a:buClr>
              <a:buFont typeface="Arial" pitchFamily="34" charset="0"/>
              <a:buChar char="•"/>
              <a:defRPr/>
            </a:pPr>
            <a:r>
              <a:rPr lang="en-GB" dirty="0"/>
              <a:t>You may remember maths as being hard, but you were probably not hopeless, and even if you were, that implies to your child, “I was hopeless at maths, and I'm a successful adult, therefore maths is not important”</a:t>
            </a:r>
          </a:p>
          <a:p>
            <a:pPr marL="274320" indent="-274320" eaLnBrk="1" fontAlgn="auto" hangingPunct="1">
              <a:spcAft>
                <a:spcPts val="0"/>
              </a:spcAft>
              <a:buClr>
                <a:schemeClr val="accent3"/>
              </a:buClr>
              <a:buFont typeface="Arial" pitchFamily="34" charset="0"/>
              <a:buChar char="•"/>
              <a:defRPr/>
            </a:pPr>
            <a:r>
              <a:rPr lang="en-GB" b="1" dirty="0"/>
              <a:t>Don't get into an argument over homework</a:t>
            </a:r>
            <a:endParaRPr lang="en-GB" dirty="0"/>
          </a:p>
          <a:p>
            <a:pPr marL="274320" indent="-274320" eaLnBrk="1" fontAlgn="auto" hangingPunct="1">
              <a:spcAft>
                <a:spcPts val="0"/>
              </a:spcAft>
              <a:buClr>
                <a:schemeClr val="accent3"/>
              </a:buClr>
              <a:buFont typeface="Arial" pitchFamily="34" charset="0"/>
              <a:buChar char="•"/>
              <a:defRPr/>
            </a:pPr>
            <a:r>
              <a:rPr lang="en-GB" dirty="0"/>
              <a:t>It will be something that your child has covered in class, and if they really can't do it without a lot of tears and frustration, leave it and LET US KNOW</a:t>
            </a:r>
            <a:r>
              <a:rPr lang="en-GB" dirty="0" smtClean="0"/>
              <a:t>!</a:t>
            </a:r>
          </a:p>
          <a:p>
            <a:pPr marL="0" indent="0" eaLnBrk="1" fontAlgn="auto" hangingPunct="1">
              <a:spcAft>
                <a:spcPts val="0"/>
              </a:spcAft>
              <a:buClr>
                <a:schemeClr val="accent3"/>
              </a:buClr>
              <a:buFont typeface="Arial" pitchFamily="34" charset="0"/>
              <a:buNone/>
              <a:defRPr/>
            </a:pPr>
            <a:r>
              <a:rPr lang="en-GB" dirty="0"/>
              <a:t> </a:t>
            </a:r>
          </a:p>
          <a:p>
            <a:pPr marL="274320" indent="-274320" eaLnBrk="1" fontAlgn="auto" hangingPunct="1">
              <a:spcAft>
                <a:spcPts val="0"/>
              </a:spcAft>
              <a:buClr>
                <a:schemeClr val="accent3"/>
              </a:buClr>
              <a:buFont typeface="Arial" pitchFamily="34" charset="0"/>
              <a:buChar char="•"/>
              <a:defRPr/>
            </a:pPr>
            <a:endParaRPr lang="en-GB" dirty="0"/>
          </a:p>
          <a:p>
            <a:pPr marL="274320" indent="-274320" eaLnBrk="1" fontAlgn="auto" hangingPunct="1">
              <a:spcAft>
                <a:spcPts val="0"/>
              </a:spcAft>
              <a:buClr>
                <a:schemeClr val="accent3"/>
              </a:buClr>
              <a:buFont typeface="Arial" pitchFamily="34" charset="0"/>
              <a:buChar char="•"/>
              <a:defRPr/>
            </a:pPr>
            <a:endParaRPr lang="en-GB" dirty="0"/>
          </a:p>
        </p:txBody>
      </p:sp>
      <p:pic>
        <p:nvPicPr>
          <p:cNvPr id="419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188913"/>
            <a:ext cx="1295400" cy="101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26377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Feedback</a:t>
            </a:r>
            <a:endParaRPr lang="en-GB" dirty="0"/>
          </a:p>
        </p:txBody>
      </p:sp>
      <p:sp>
        <p:nvSpPr>
          <p:cNvPr id="3" name="Content Placeholder 2"/>
          <p:cNvSpPr>
            <a:spLocks noGrp="1"/>
          </p:cNvSpPr>
          <p:nvPr>
            <p:ph sz="quarter" idx="1"/>
          </p:nvPr>
        </p:nvSpPr>
        <p:spPr/>
        <p:txBody>
          <a:bodyPr/>
          <a:lstStyle/>
          <a:p>
            <a:r>
              <a:rPr lang="en-GB" dirty="0" smtClean="0"/>
              <a:t>Please complete the feedback form</a:t>
            </a:r>
            <a:endParaRPr lang="en-GB" dirty="0"/>
          </a:p>
        </p:txBody>
      </p:sp>
    </p:spTree>
    <p:extLst>
      <p:ext uri="{BB962C8B-B14F-4D97-AF65-F5344CB8AC3E}">
        <p14:creationId xmlns:p14="http://schemas.microsoft.com/office/powerpoint/2010/main" val="3631045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GB" dirty="0" smtClean="0"/>
              <a:t>National Curriculum Aims</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12776"/>
            <a:ext cx="7632848" cy="4966017"/>
          </a:xfrm>
          <a:prstGeom prst="rect">
            <a:avLst/>
          </a:prstGeom>
        </p:spPr>
      </p:pic>
    </p:spTree>
    <p:extLst>
      <p:ext uri="{BB962C8B-B14F-4D97-AF65-F5344CB8AC3E}">
        <p14:creationId xmlns:p14="http://schemas.microsoft.com/office/powerpoint/2010/main" val="2344156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Maths </a:t>
            </a:r>
            <a:r>
              <a:rPr lang="en-GB" dirty="0" err="1" smtClean="0"/>
              <a:t>Curriulum</a:t>
            </a:r>
            <a:endParaRPr lang="en-GB" dirty="0"/>
          </a:p>
        </p:txBody>
      </p:sp>
      <p:sp>
        <p:nvSpPr>
          <p:cNvPr id="3" name="Content Placeholder 2"/>
          <p:cNvSpPr>
            <a:spLocks noGrp="1"/>
          </p:cNvSpPr>
          <p:nvPr>
            <p:ph sz="quarter" idx="1"/>
          </p:nvPr>
        </p:nvSpPr>
        <p:spPr/>
        <p:txBody>
          <a:bodyPr/>
          <a:lstStyle/>
          <a:p>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69" t="10714" r="3284" b="6250"/>
          <a:stretch/>
        </p:blipFill>
        <p:spPr bwMode="auto">
          <a:xfrm>
            <a:off x="179512" y="1340768"/>
            <a:ext cx="7776864" cy="5165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679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Calculation Policies</a:t>
            </a:r>
            <a:endParaRPr lang="en-GB" dirty="0"/>
          </a:p>
        </p:txBody>
      </p:sp>
      <p:sp>
        <p:nvSpPr>
          <p:cNvPr id="3" name="Content Placeholder 2"/>
          <p:cNvSpPr>
            <a:spLocks noGrp="1"/>
          </p:cNvSpPr>
          <p:nvPr>
            <p:ph sz="quarter" idx="1"/>
          </p:nvPr>
        </p:nvSpPr>
        <p:spPr/>
        <p:txBody>
          <a:bodyPr/>
          <a:lstStyle/>
          <a:p>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48"/>
          <a:stretch/>
        </p:blipFill>
        <p:spPr bwMode="auto">
          <a:xfrm>
            <a:off x="395536" y="1484784"/>
            <a:ext cx="7731433" cy="4738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8065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smtClean="0"/>
              <a:t>Addition and Subtraction</a:t>
            </a:r>
            <a:endParaRPr lang="en-GB" dirty="0"/>
          </a:p>
        </p:txBody>
      </p:sp>
      <p:sp>
        <p:nvSpPr>
          <p:cNvPr id="3" name="Content Placeholder 2"/>
          <p:cNvSpPr>
            <a:spLocks noGrp="1"/>
          </p:cNvSpPr>
          <p:nvPr>
            <p:ph sz="quarter" idx="1"/>
          </p:nvPr>
        </p:nvSpPr>
        <p:spPr>
          <a:xfrm>
            <a:off x="457200" y="980728"/>
            <a:ext cx="7643192" cy="5493224"/>
          </a:xfrm>
        </p:spPr>
        <p:txBody>
          <a:bodyPr>
            <a:normAutofit fontScale="92500" lnSpcReduction="20000"/>
          </a:bodyPr>
          <a:lstStyle/>
          <a:p>
            <a:r>
              <a:rPr lang="en-GB" dirty="0" smtClean="0"/>
              <a:t>Addition</a:t>
            </a:r>
          </a:p>
          <a:p>
            <a:pPr marL="0" indent="0">
              <a:buNone/>
            </a:pPr>
            <a:r>
              <a:rPr lang="en-GB" sz="3200" dirty="0" smtClean="0"/>
              <a:t>  247 +125 =</a:t>
            </a:r>
          </a:p>
          <a:p>
            <a:pPr marL="0" indent="0">
              <a:buNone/>
            </a:pPr>
            <a:endParaRPr lang="en-GB" sz="3200" dirty="0"/>
          </a:p>
          <a:p>
            <a:pPr marL="0" indent="0">
              <a:buNone/>
            </a:pPr>
            <a:r>
              <a:rPr lang="en-GB" sz="3200" dirty="0" smtClean="0"/>
              <a:t>C 				         P</a:t>
            </a:r>
          </a:p>
          <a:p>
            <a:pPr marL="0" indent="0">
              <a:buNone/>
            </a:pPr>
            <a:endParaRPr lang="en-GB" sz="3200" dirty="0"/>
          </a:p>
          <a:p>
            <a:pPr marL="0" indent="0">
              <a:buNone/>
            </a:pPr>
            <a:endParaRPr lang="en-GB" sz="3200" dirty="0" smtClean="0"/>
          </a:p>
          <a:p>
            <a:pPr marL="0" indent="0">
              <a:buNone/>
            </a:pPr>
            <a:endParaRPr lang="en-GB" sz="3200" dirty="0"/>
          </a:p>
          <a:p>
            <a:pPr marL="0" indent="0">
              <a:buNone/>
            </a:pPr>
            <a:endParaRPr lang="en-GB" sz="3200" dirty="0" smtClean="0"/>
          </a:p>
          <a:p>
            <a:pPr marL="0" indent="0">
              <a:buNone/>
            </a:pPr>
            <a:r>
              <a:rPr lang="en-GB" sz="3200" dirty="0" smtClean="0"/>
              <a:t>A 247</a:t>
            </a:r>
          </a:p>
          <a:p>
            <a:pPr marL="0" indent="0">
              <a:buNone/>
            </a:pPr>
            <a:r>
              <a:rPr lang="en-GB" sz="3200" dirty="0"/>
              <a:t> </a:t>
            </a:r>
            <a:r>
              <a:rPr lang="en-GB" sz="3200" dirty="0" smtClean="0"/>
              <a:t>+</a:t>
            </a:r>
            <a:r>
              <a:rPr lang="en-GB" sz="3200" u="sng" dirty="0" smtClean="0"/>
              <a:t>125</a:t>
            </a:r>
          </a:p>
          <a:p>
            <a:pPr marL="0" indent="0">
              <a:buNone/>
            </a:pPr>
            <a:r>
              <a:rPr lang="en-GB" sz="3200" dirty="0"/>
              <a:t> </a:t>
            </a:r>
            <a:r>
              <a:rPr lang="en-GB" sz="3200" dirty="0" smtClean="0"/>
              <a:t>  </a:t>
            </a:r>
            <a:r>
              <a:rPr lang="en-GB" sz="3200" u="sng" dirty="0" smtClean="0"/>
              <a:t>372</a:t>
            </a:r>
          </a:p>
          <a:p>
            <a:pPr marL="0" indent="0">
              <a:buNone/>
            </a:pPr>
            <a:r>
              <a:rPr lang="en-GB" sz="3200" dirty="0"/>
              <a:t> </a:t>
            </a:r>
            <a:r>
              <a:rPr lang="en-GB" sz="3200" dirty="0" smtClean="0"/>
              <a:t>      </a:t>
            </a:r>
            <a:endParaRPr lang="en-GB" sz="32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5652120" y="2348880"/>
            <a:ext cx="2736304" cy="2016224"/>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348880"/>
            <a:ext cx="4032448" cy="1862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279333" y="5690499"/>
            <a:ext cx="328747" cy="246221"/>
          </a:xfrm>
          <a:prstGeom prst="rect">
            <a:avLst/>
          </a:prstGeom>
          <a:noFill/>
        </p:spPr>
        <p:txBody>
          <a:bodyPr wrap="square" rtlCol="0">
            <a:spAutoFit/>
          </a:bodyPr>
          <a:lstStyle/>
          <a:p>
            <a:r>
              <a:rPr lang="en-GB" sz="1000" dirty="0" smtClean="0"/>
              <a:t>1</a:t>
            </a:r>
            <a:endParaRPr lang="en-GB" sz="1000" dirty="0"/>
          </a:p>
        </p:txBody>
      </p:sp>
    </p:spTree>
    <p:extLst>
      <p:ext uri="{BB962C8B-B14F-4D97-AF65-F5344CB8AC3E}">
        <p14:creationId xmlns:p14="http://schemas.microsoft.com/office/powerpoint/2010/main" val="151798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smtClean="0"/>
              <a:t>Addition and Subtraction</a:t>
            </a:r>
            <a:endParaRPr lang="en-GB" dirty="0"/>
          </a:p>
        </p:txBody>
      </p:sp>
      <p:sp>
        <p:nvSpPr>
          <p:cNvPr id="3" name="Content Placeholder 2"/>
          <p:cNvSpPr>
            <a:spLocks noGrp="1"/>
          </p:cNvSpPr>
          <p:nvPr>
            <p:ph sz="quarter" idx="1"/>
          </p:nvPr>
        </p:nvSpPr>
        <p:spPr>
          <a:xfrm>
            <a:off x="457200" y="980728"/>
            <a:ext cx="7643192" cy="5493224"/>
          </a:xfrm>
        </p:spPr>
        <p:txBody>
          <a:bodyPr>
            <a:normAutofit fontScale="92500" lnSpcReduction="10000"/>
          </a:bodyPr>
          <a:lstStyle/>
          <a:p>
            <a:r>
              <a:rPr lang="en-GB" dirty="0" smtClean="0"/>
              <a:t>Addition</a:t>
            </a:r>
          </a:p>
          <a:p>
            <a:pPr marL="0" indent="0">
              <a:buNone/>
            </a:pPr>
            <a:r>
              <a:rPr lang="en-GB" sz="3200" dirty="0" smtClean="0"/>
              <a:t>  365 +85 =</a:t>
            </a:r>
          </a:p>
          <a:p>
            <a:pPr marL="0" indent="0">
              <a:buNone/>
            </a:pPr>
            <a:endParaRPr lang="en-GB" sz="3200" dirty="0"/>
          </a:p>
          <a:p>
            <a:pPr marL="0" indent="0">
              <a:buNone/>
            </a:pPr>
            <a:r>
              <a:rPr lang="en-GB" sz="3200" dirty="0" smtClean="0"/>
              <a:t>C 				         P</a:t>
            </a:r>
          </a:p>
          <a:p>
            <a:pPr marL="0" indent="0">
              <a:buNone/>
            </a:pPr>
            <a:endParaRPr lang="en-GB" sz="3200" dirty="0"/>
          </a:p>
          <a:p>
            <a:pPr marL="0" indent="0">
              <a:buNone/>
            </a:pPr>
            <a:endParaRPr lang="en-GB" sz="3200" dirty="0" smtClean="0"/>
          </a:p>
          <a:p>
            <a:pPr marL="0" indent="0">
              <a:buNone/>
            </a:pPr>
            <a:endParaRPr lang="en-GB" sz="3200" dirty="0"/>
          </a:p>
          <a:p>
            <a:pPr marL="0" indent="0">
              <a:buNone/>
            </a:pPr>
            <a:r>
              <a:rPr lang="en-GB" sz="3200" dirty="0" smtClean="0"/>
              <a:t>A 365</a:t>
            </a:r>
          </a:p>
          <a:p>
            <a:pPr marL="0" indent="0">
              <a:buNone/>
            </a:pPr>
            <a:r>
              <a:rPr lang="en-GB" sz="3200" dirty="0"/>
              <a:t> </a:t>
            </a:r>
            <a:r>
              <a:rPr lang="en-GB" sz="3200" dirty="0" smtClean="0"/>
              <a:t>+ </a:t>
            </a:r>
            <a:r>
              <a:rPr lang="en-GB" sz="3200" u="sng" dirty="0" smtClean="0"/>
              <a:t> 85</a:t>
            </a:r>
          </a:p>
          <a:p>
            <a:pPr marL="0" indent="0">
              <a:buNone/>
            </a:pPr>
            <a:r>
              <a:rPr lang="en-GB" sz="3200" dirty="0"/>
              <a:t> </a:t>
            </a:r>
            <a:r>
              <a:rPr lang="en-GB" sz="3200" dirty="0" smtClean="0"/>
              <a:t>  </a:t>
            </a:r>
            <a:r>
              <a:rPr lang="en-GB" sz="3200" u="sng" dirty="0"/>
              <a:t>4</a:t>
            </a:r>
            <a:r>
              <a:rPr lang="en-GB" sz="3200" u="sng" dirty="0" smtClean="0"/>
              <a:t>40</a:t>
            </a:r>
          </a:p>
          <a:p>
            <a:pPr marL="0" indent="0">
              <a:buNone/>
            </a:pPr>
            <a:r>
              <a:rPr lang="en-GB" sz="3200" dirty="0"/>
              <a:t> </a:t>
            </a:r>
            <a:r>
              <a:rPr lang="en-GB" sz="3200" dirty="0" smtClean="0"/>
              <a:t>      </a:t>
            </a:r>
            <a:endParaRPr lang="en-GB" sz="3200" dirty="0"/>
          </a:p>
        </p:txBody>
      </p:sp>
      <p:sp>
        <p:nvSpPr>
          <p:cNvPr id="5" name="TextBox 4"/>
          <p:cNvSpPr txBox="1"/>
          <p:nvPr/>
        </p:nvSpPr>
        <p:spPr>
          <a:xfrm>
            <a:off x="1279333" y="5690499"/>
            <a:ext cx="328747" cy="246221"/>
          </a:xfrm>
          <a:prstGeom prst="rect">
            <a:avLst/>
          </a:prstGeom>
          <a:noFill/>
        </p:spPr>
        <p:txBody>
          <a:bodyPr wrap="square" rtlCol="0">
            <a:spAutoFit/>
          </a:bodyPr>
          <a:lstStyle/>
          <a:p>
            <a:r>
              <a:rPr lang="en-GB" sz="1000" dirty="0" smtClean="0"/>
              <a:t>1</a:t>
            </a:r>
            <a:endParaRPr lang="en-GB" sz="1000" dirty="0"/>
          </a:p>
        </p:txBody>
      </p:sp>
      <p:sp>
        <p:nvSpPr>
          <p:cNvPr id="7" name="TextBox 6"/>
          <p:cNvSpPr txBox="1"/>
          <p:nvPr/>
        </p:nvSpPr>
        <p:spPr>
          <a:xfrm>
            <a:off x="879234" y="5690499"/>
            <a:ext cx="328747" cy="246221"/>
          </a:xfrm>
          <a:prstGeom prst="rect">
            <a:avLst/>
          </a:prstGeom>
          <a:noFill/>
        </p:spPr>
        <p:txBody>
          <a:bodyPr wrap="square" rtlCol="0">
            <a:spAutoFit/>
          </a:bodyPr>
          <a:lstStyle/>
          <a:p>
            <a:r>
              <a:rPr lang="en-GB" sz="1000" dirty="0" smtClean="0"/>
              <a:t>1</a:t>
            </a:r>
            <a:endParaRPr lang="en-GB" sz="10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864" y="2023731"/>
            <a:ext cx="3916176" cy="2201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4886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smtClean="0"/>
              <a:t>Subtraction</a:t>
            </a:r>
            <a:endParaRPr lang="en-GB" dirty="0"/>
          </a:p>
        </p:txBody>
      </p:sp>
      <p:sp>
        <p:nvSpPr>
          <p:cNvPr id="3" name="Content Placeholder 2"/>
          <p:cNvSpPr>
            <a:spLocks noGrp="1"/>
          </p:cNvSpPr>
          <p:nvPr>
            <p:ph sz="quarter" idx="1"/>
          </p:nvPr>
        </p:nvSpPr>
        <p:spPr>
          <a:xfrm>
            <a:off x="457200" y="1052736"/>
            <a:ext cx="7467600" cy="5421216"/>
          </a:xfrm>
        </p:spPr>
        <p:txBody>
          <a:bodyPr/>
          <a:lstStyle/>
          <a:p>
            <a:r>
              <a:rPr lang="en-GB" dirty="0" smtClean="0"/>
              <a:t>232 – 114 = </a:t>
            </a:r>
          </a:p>
          <a:p>
            <a:endParaRPr lang="en-GB" dirty="0"/>
          </a:p>
          <a:p>
            <a:r>
              <a:rPr lang="en-GB" dirty="0" smtClean="0"/>
              <a:t>C					P </a:t>
            </a:r>
          </a:p>
          <a:p>
            <a:endParaRPr lang="en-GB" dirty="0"/>
          </a:p>
          <a:p>
            <a:endParaRPr lang="en-GB" dirty="0" smtClean="0"/>
          </a:p>
          <a:p>
            <a:endParaRPr lang="en-GB" dirty="0"/>
          </a:p>
          <a:p>
            <a:endParaRPr lang="en-GB" dirty="0" smtClean="0"/>
          </a:p>
          <a:p>
            <a:endParaRPr lang="en-GB" dirty="0"/>
          </a:p>
          <a:p>
            <a:pPr marL="0" indent="0">
              <a:buNone/>
            </a:pPr>
            <a:r>
              <a:rPr lang="en-GB" dirty="0" smtClean="0"/>
              <a:t>A</a:t>
            </a:r>
            <a:endParaRPr lang="en-GB" u="sng" dirty="0"/>
          </a:p>
        </p:txBody>
      </p:sp>
      <p:pic>
        <p:nvPicPr>
          <p:cNvPr id="4" name="Picture 3"/>
          <p:cNvPicPr/>
          <p:nvPr/>
        </p:nvPicPr>
        <p:blipFill rotWithShape="1">
          <a:blip r:embed="rId2"/>
          <a:srcRect l="13766" t="10494" r="50943" b="19549"/>
          <a:stretch/>
        </p:blipFill>
        <p:spPr>
          <a:xfrm>
            <a:off x="5364088" y="1603637"/>
            <a:ext cx="2687782" cy="2674352"/>
          </a:xfrm>
          <a:prstGeom prst="rect">
            <a:avLst/>
          </a:prstGeom>
        </p:spPr>
      </p:pic>
      <p:pic>
        <p:nvPicPr>
          <p:cNvPr id="5" name="Picture 4"/>
          <p:cNvPicPr/>
          <p:nvPr/>
        </p:nvPicPr>
        <p:blipFill rotWithShape="1">
          <a:blip r:embed="rId2"/>
          <a:srcRect l="47832" t="30194" r="37070" b="28507"/>
          <a:stretch/>
        </p:blipFill>
        <p:spPr>
          <a:xfrm>
            <a:off x="899592" y="4696690"/>
            <a:ext cx="1800200" cy="1756645"/>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762760"/>
            <a:ext cx="3672408" cy="235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864684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4082"/>
          </a:xfrm>
        </p:spPr>
        <p:txBody>
          <a:bodyPr/>
          <a:lstStyle/>
          <a:p>
            <a:r>
              <a:rPr lang="en-GB" dirty="0" smtClean="0"/>
              <a:t>Subtraction</a:t>
            </a:r>
            <a:endParaRPr lang="en-GB" dirty="0"/>
          </a:p>
        </p:txBody>
      </p:sp>
      <p:sp>
        <p:nvSpPr>
          <p:cNvPr id="3" name="Content Placeholder 2"/>
          <p:cNvSpPr>
            <a:spLocks noGrp="1"/>
          </p:cNvSpPr>
          <p:nvPr>
            <p:ph sz="quarter" idx="1"/>
          </p:nvPr>
        </p:nvSpPr>
        <p:spPr>
          <a:xfrm>
            <a:off x="457200" y="1052736"/>
            <a:ext cx="7467600" cy="5421216"/>
          </a:xfrm>
        </p:spPr>
        <p:txBody>
          <a:bodyPr/>
          <a:lstStyle/>
          <a:p>
            <a:r>
              <a:rPr lang="en-GB" dirty="0" smtClean="0"/>
              <a:t>Try 408 – 255 =</a:t>
            </a:r>
            <a:endParaRPr lang="en-GB" dirty="0"/>
          </a:p>
        </p:txBody>
      </p:sp>
    </p:spTree>
    <p:extLst>
      <p:ext uri="{BB962C8B-B14F-4D97-AF65-F5344CB8AC3E}">
        <p14:creationId xmlns:p14="http://schemas.microsoft.com/office/powerpoint/2010/main" val="32124135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Oriel</Template>
  <TotalTime>566</TotalTime>
  <Words>557</Words>
  <Application>Microsoft Office PowerPoint</Application>
  <PresentationFormat>On-screen Show (4:3)</PresentationFormat>
  <Paragraphs>147</Paragraphs>
  <Slides>21</Slides>
  <Notes>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Oriel</vt:lpstr>
      <vt:lpstr>Flow</vt:lpstr>
      <vt:lpstr>   Helping our children to achieve in maths </vt:lpstr>
      <vt:lpstr>Our aims for today</vt:lpstr>
      <vt:lpstr>National Curriculum Aims</vt:lpstr>
      <vt:lpstr>Maths Curriulum</vt:lpstr>
      <vt:lpstr>Calculation Policies</vt:lpstr>
      <vt:lpstr>Addition and Subtraction</vt:lpstr>
      <vt:lpstr>Addition and Subtraction</vt:lpstr>
      <vt:lpstr>Subtraction</vt:lpstr>
      <vt:lpstr>Subtraction</vt:lpstr>
      <vt:lpstr>Multiplication</vt:lpstr>
      <vt:lpstr>Long multiplication</vt:lpstr>
      <vt:lpstr>Multiplication</vt:lpstr>
      <vt:lpstr>Division</vt:lpstr>
      <vt:lpstr>PowerPoint Presentation</vt:lpstr>
      <vt:lpstr>Division</vt:lpstr>
      <vt:lpstr>Problem Solving</vt:lpstr>
      <vt:lpstr>Problem Solving Types  There are 5 problem types that need to be taught.  Each of these involve different reasoning and thinking skills.</vt:lpstr>
      <vt:lpstr>Maths Hunt</vt:lpstr>
      <vt:lpstr>Our aims for today</vt:lpstr>
      <vt:lpstr>Helping at home</vt:lpstr>
      <vt:lpstr>Feedback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our children to achieve in maths</dc:title>
  <dc:creator>W.Cunningham</dc:creator>
  <cp:lastModifiedBy>W.Cunningham</cp:lastModifiedBy>
  <cp:revision>8</cp:revision>
  <dcterms:created xsi:type="dcterms:W3CDTF">2017-11-13T13:48:45Z</dcterms:created>
  <dcterms:modified xsi:type="dcterms:W3CDTF">2017-11-13T23:14:47Z</dcterms:modified>
</cp:coreProperties>
</file>