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9" r:id="rId4"/>
    <p:sldId id="286" r:id="rId5"/>
    <p:sldId id="261" r:id="rId6"/>
    <p:sldId id="279" r:id="rId7"/>
    <p:sldId id="262" r:id="rId8"/>
    <p:sldId id="284" r:id="rId9"/>
    <p:sldId id="281" r:id="rId10"/>
    <p:sldId id="278" r:id="rId11"/>
    <p:sldId id="285" r:id="rId12"/>
    <p:sldId id="277" r:id="rId13"/>
    <p:sldId id="287" r:id="rId14"/>
    <p:sldId id="275" r:id="rId15"/>
    <p:sldId id="289" r:id="rId16"/>
    <p:sldId id="282" r:id="rId17"/>
    <p:sldId id="267" r:id="rId18"/>
    <p:sldId id="288" r:id="rId19"/>
    <p:sldId id="266" r:id="rId2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 Murphy" initials="HM" lastIdx="2" clrIdx="0">
    <p:extLst>
      <p:ext uri="{19B8F6BF-5375-455C-9EA6-DF929625EA0E}">
        <p15:presenceInfo xmlns:p15="http://schemas.microsoft.com/office/powerpoint/2012/main" userId="S-1-5-21-851046785-1530779800-1599958589-113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876"/>
    <p:restoredTop sz="94615"/>
  </p:normalViewPr>
  <p:slideViewPr>
    <p:cSldViewPr>
      <p:cViewPr varScale="1">
        <p:scale>
          <a:sx n="109" d="100"/>
          <a:sy n="109" d="100"/>
        </p:scale>
        <p:origin x="1374" y="10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2-09-01T20:06:25.712" idx="2">
    <p:pos x="10" y="10"/>
    <p:text>Stress attendance. If their child is a little unwell we will keep an eye on them a ring them if they really aren't well.</p:text>
    <p:extLst>
      <p:ext uri="{C676402C-5697-4E1C-873F-D02D1690AC5C}">
        <p15:threadingInfo xmlns:p15="http://schemas.microsoft.com/office/powerpoint/2012/main" timeZoneBias="-60"/>
      </p:ext>
    </p:extLst>
  </p:cm>
</p:cmLst>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57632AF4-AC7E-4272-9684-73C80C9296FD}" type="datetimeFigureOut">
              <a:rPr lang="en-GB" smtClean="0"/>
              <a:t>08/09/2025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94E6693-2E0C-4CFB-ABA0-7C19614BB04D}" type="slidenum">
              <a:rPr lang="en-GB" smtClean="0"/>
              <a:t>‹#›</a:t>
            </a:fld>
            <a:endParaRPr lang="en-GB"/>
          </a:p>
        </p:txBody>
      </p:sp>
    </p:spTree>
    <p:extLst>
      <p:ext uri="{BB962C8B-B14F-4D97-AF65-F5344CB8AC3E}">
        <p14:creationId xmlns:p14="http://schemas.microsoft.com/office/powerpoint/2010/main" val="3133593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7632AF4-AC7E-4272-9684-73C80C9296FD}" type="datetimeFigureOut">
              <a:rPr lang="en-GB" smtClean="0"/>
              <a:t>08/09/2025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94E6693-2E0C-4CFB-ABA0-7C19614BB04D}" type="slidenum">
              <a:rPr lang="en-GB" smtClean="0"/>
              <a:t>‹#›</a:t>
            </a:fld>
            <a:endParaRPr lang="en-GB"/>
          </a:p>
        </p:txBody>
      </p:sp>
    </p:spTree>
    <p:extLst>
      <p:ext uri="{BB962C8B-B14F-4D97-AF65-F5344CB8AC3E}">
        <p14:creationId xmlns:p14="http://schemas.microsoft.com/office/powerpoint/2010/main" val="35502801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7632AF4-AC7E-4272-9684-73C80C9296FD}" type="datetimeFigureOut">
              <a:rPr lang="en-GB" smtClean="0"/>
              <a:t>08/09/2025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94E6693-2E0C-4CFB-ABA0-7C19614BB04D}" type="slidenum">
              <a:rPr lang="en-GB" smtClean="0"/>
              <a:t>‹#›</a:t>
            </a:fld>
            <a:endParaRPr lang="en-GB"/>
          </a:p>
        </p:txBody>
      </p:sp>
    </p:spTree>
    <p:extLst>
      <p:ext uri="{BB962C8B-B14F-4D97-AF65-F5344CB8AC3E}">
        <p14:creationId xmlns:p14="http://schemas.microsoft.com/office/powerpoint/2010/main" val="13357430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7632AF4-AC7E-4272-9684-73C80C9296FD}" type="datetimeFigureOut">
              <a:rPr lang="en-GB" smtClean="0"/>
              <a:t>08/09/2025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94E6693-2E0C-4CFB-ABA0-7C19614BB04D}" type="slidenum">
              <a:rPr lang="en-GB" smtClean="0"/>
              <a:t>‹#›</a:t>
            </a:fld>
            <a:endParaRPr lang="en-GB"/>
          </a:p>
        </p:txBody>
      </p:sp>
    </p:spTree>
    <p:extLst>
      <p:ext uri="{BB962C8B-B14F-4D97-AF65-F5344CB8AC3E}">
        <p14:creationId xmlns:p14="http://schemas.microsoft.com/office/powerpoint/2010/main" val="32997109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7632AF4-AC7E-4272-9684-73C80C9296FD}" type="datetimeFigureOut">
              <a:rPr lang="en-GB" smtClean="0"/>
              <a:t>08/09/2025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94E6693-2E0C-4CFB-ABA0-7C19614BB04D}" type="slidenum">
              <a:rPr lang="en-GB" smtClean="0"/>
              <a:t>‹#›</a:t>
            </a:fld>
            <a:endParaRPr lang="en-GB"/>
          </a:p>
        </p:txBody>
      </p:sp>
    </p:spTree>
    <p:extLst>
      <p:ext uri="{BB962C8B-B14F-4D97-AF65-F5344CB8AC3E}">
        <p14:creationId xmlns:p14="http://schemas.microsoft.com/office/powerpoint/2010/main" val="14324512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57632AF4-AC7E-4272-9684-73C80C9296FD}" type="datetimeFigureOut">
              <a:rPr lang="en-GB" smtClean="0"/>
              <a:t>08/09/2025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94E6693-2E0C-4CFB-ABA0-7C19614BB04D}" type="slidenum">
              <a:rPr lang="en-GB" smtClean="0"/>
              <a:t>‹#›</a:t>
            </a:fld>
            <a:endParaRPr lang="en-GB"/>
          </a:p>
        </p:txBody>
      </p:sp>
    </p:spTree>
    <p:extLst>
      <p:ext uri="{BB962C8B-B14F-4D97-AF65-F5344CB8AC3E}">
        <p14:creationId xmlns:p14="http://schemas.microsoft.com/office/powerpoint/2010/main" val="31374819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57632AF4-AC7E-4272-9684-73C80C9296FD}" type="datetimeFigureOut">
              <a:rPr lang="en-GB" smtClean="0"/>
              <a:t>08/09/2025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494E6693-2E0C-4CFB-ABA0-7C19614BB04D}" type="slidenum">
              <a:rPr lang="en-GB" smtClean="0"/>
              <a:t>‹#›</a:t>
            </a:fld>
            <a:endParaRPr lang="en-GB"/>
          </a:p>
        </p:txBody>
      </p:sp>
    </p:spTree>
    <p:extLst>
      <p:ext uri="{BB962C8B-B14F-4D97-AF65-F5344CB8AC3E}">
        <p14:creationId xmlns:p14="http://schemas.microsoft.com/office/powerpoint/2010/main" val="41783775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57632AF4-AC7E-4272-9684-73C80C9296FD}" type="datetimeFigureOut">
              <a:rPr lang="en-GB" smtClean="0"/>
              <a:t>08/09/2025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494E6693-2E0C-4CFB-ABA0-7C19614BB04D}" type="slidenum">
              <a:rPr lang="en-GB" smtClean="0"/>
              <a:t>‹#›</a:t>
            </a:fld>
            <a:endParaRPr lang="en-GB"/>
          </a:p>
        </p:txBody>
      </p:sp>
    </p:spTree>
    <p:extLst>
      <p:ext uri="{BB962C8B-B14F-4D97-AF65-F5344CB8AC3E}">
        <p14:creationId xmlns:p14="http://schemas.microsoft.com/office/powerpoint/2010/main" val="23423490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7632AF4-AC7E-4272-9684-73C80C9296FD}" type="datetimeFigureOut">
              <a:rPr lang="en-GB" smtClean="0"/>
              <a:t>08/09/2025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494E6693-2E0C-4CFB-ABA0-7C19614BB04D}" type="slidenum">
              <a:rPr lang="en-GB" smtClean="0"/>
              <a:t>‹#›</a:t>
            </a:fld>
            <a:endParaRPr lang="en-GB"/>
          </a:p>
        </p:txBody>
      </p:sp>
    </p:spTree>
    <p:extLst>
      <p:ext uri="{BB962C8B-B14F-4D97-AF65-F5344CB8AC3E}">
        <p14:creationId xmlns:p14="http://schemas.microsoft.com/office/powerpoint/2010/main" val="25597877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7632AF4-AC7E-4272-9684-73C80C9296FD}" type="datetimeFigureOut">
              <a:rPr lang="en-GB" smtClean="0"/>
              <a:t>08/09/2025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94E6693-2E0C-4CFB-ABA0-7C19614BB04D}" type="slidenum">
              <a:rPr lang="en-GB" smtClean="0"/>
              <a:t>‹#›</a:t>
            </a:fld>
            <a:endParaRPr lang="en-GB"/>
          </a:p>
        </p:txBody>
      </p:sp>
    </p:spTree>
    <p:extLst>
      <p:ext uri="{BB962C8B-B14F-4D97-AF65-F5344CB8AC3E}">
        <p14:creationId xmlns:p14="http://schemas.microsoft.com/office/powerpoint/2010/main" val="14167762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7632AF4-AC7E-4272-9684-73C80C9296FD}" type="datetimeFigureOut">
              <a:rPr lang="en-GB" smtClean="0"/>
              <a:t>08/09/2025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94E6693-2E0C-4CFB-ABA0-7C19614BB04D}" type="slidenum">
              <a:rPr lang="en-GB" smtClean="0"/>
              <a:t>‹#›</a:t>
            </a:fld>
            <a:endParaRPr lang="en-GB"/>
          </a:p>
        </p:txBody>
      </p:sp>
    </p:spTree>
    <p:extLst>
      <p:ext uri="{BB962C8B-B14F-4D97-AF65-F5344CB8AC3E}">
        <p14:creationId xmlns:p14="http://schemas.microsoft.com/office/powerpoint/2010/main" val="40972607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632AF4-AC7E-4272-9684-73C80C9296FD}" type="datetimeFigureOut">
              <a:rPr lang="en-GB" smtClean="0"/>
              <a:t>08/09/2025</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4E6693-2E0C-4CFB-ABA0-7C19614BB04D}" type="slidenum">
              <a:rPr lang="en-GB" smtClean="0"/>
              <a:t>‹#›</a:t>
            </a:fld>
            <a:endParaRPr lang="en-GB"/>
          </a:p>
        </p:txBody>
      </p:sp>
    </p:spTree>
    <p:extLst>
      <p:ext uri="{BB962C8B-B14F-4D97-AF65-F5344CB8AC3E}">
        <p14:creationId xmlns:p14="http://schemas.microsoft.com/office/powerpoint/2010/main" val="4050042469"/>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g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www.st-ambrose.manchester.sch.uk/page/safeguarding/53670"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11560" y="620688"/>
            <a:ext cx="7772400" cy="1470025"/>
          </a:xfrm>
        </p:spPr>
        <p:txBody>
          <a:bodyPr>
            <a:normAutofit/>
          </a:bodyPr>
          <a:lstStyle/>
          <a:p>
            <a:r>
              <a:rPr lang="en-GB" sz="6000" dirty="0">
                <a:latin typeface="Comic Sans MS" panose="030F0702030302020204" pitchFamily="66" charset="0"/>
              </a:rPr>
              <a:t>Welcome to Year 5 </a:t>
            </a:r>
          </a:p>
        </p:txBody>
      </p:sp>
      <p:sp>
        <p:nvSpPr>
          <p:cNvPr id="3" name="Subtitle 2"/>
          <p:cNvSpPr>
            <a:spLocks noGrp="1"/>
          </p:cNvSpPr>
          <p:nvPr>
            <p:ph type="subTitle" idx="1"/>
          </p:nvPr>
        </p:nvSpPr>
        <p:spPr/>
        <p:txBody>
          <a:bodyPr/>
          <a:lstStyle/>
          <a:p>
            <a:endParaRPr lang="en-GB" dirty="0"/>
          </a:p>
          <a:p>
            <a:endParaRPr lang="en-GB"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132856"/>
            <a:ext cx="9144000" cy="3360547"/>
          </a:xfrm>
          <a:prstGeom prst="rect">
            <a:avLst/>
          </a:prstGeom>
        </p:spPr>
      </p:pic>
    </p:spTree>
    <p:extLst>
      <p:ext uri="{BB962C8B-B14F-4D97-AF65-F5344CB8AC3E}">
        <p14:creationId xmlns:p14="http://schemas.microsoft.com/office/powerpoint/2010/main" val="3271087888"/>
      </p:ext>
    </p:extLst>
  </p:cSld>
  <p:clrMapOvr>
    <a:masterClrMapping/>
  </p:clrMapOvr>
  <mc:AlternateContent xmlns:mc="http://schemas.openxmlformats.org/markup-compatibility/2006" xmlns:p14="http://schemas.microsoft.com/office/powerpoint/2010/main">
    <mc:Choice Requires="p14">
      <p:transition spd="slow" p14:dur="2000" advTm="2426"/>
    </mc:Choice>
    <mc:Fallback xmlns="">
      <p:transition spd="slow" advTm="2426"/>
    </mc:Fallback>
  </mc:AlternateContent>
  <p:extLst>
    <p:ext uri="{E180D4A7-C9FB-4DFB-919C-405C955672EB}">
      <p14:showEvtLst xmlns:p14="http://schemas.microsoft.com/office/powerpoint/2010/main">
        <p14:playEvt time="30" objId="5"/>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D2191C-97D4-4522-A439-788E52C9FD19}"/>
              </a:ext>
            </a:extLst>
          </p:cNvPr>
          <p:cNvSpPr>
            <a:spLocks noGrp="1"/>
          </p:cNvSpPr>
          <p:nvPr>
            <p:ph type="title"/>
          </p:nvPr>
        </p:nvSpPr>
        <p:spPr>
          <a:xfrm>
            <a:off x="457200" y="125760"/>
            <a:ext cx="8229600" cy="1143000"/>
          </a:xfrm>
        </p:spPr>
        <p:txBody>
          <a:bodyPr>
            <a:normAutofit fontScale="90000"/>
          </a:bodyPr>
          <a:lstStyle/>
          <a:p>
            <a:r>
              <a:rPr lang="en-GB" dirty="0"/>
              <a:t>Recognising Positive Behaviour:</a:t>
            </a:r>
            <a:br>
              <a:rPr lang="en-GB" dirty="0"/>
            </a:br>
            <a:r>
              <a:rPr lang="en-GB" dirty="0"/>
              <a:t>“It’s what we do at St Ambrose.”</a:t>
            </a:r>
          </a:p>
        </p:txBody>
      </p:sp>
      <p:sp>
        <p:nvSpPr>
          <p:cNvPr id="3" name="Content Placeholder 2">
            <a:extLst>
              <a:ext uri="{FF2B5EF4-FFF2-40B4-BE49-F238E27FC236}">
                <a16:creationId xmlns:a16="http://schemas.microsoft.com/office/drawing/2014/main" id="{E0F623C0-E16A-473C-BF3B-57B5E3999638}"/>
              </a:ext>
            </a:extLst>
          </p:cNvPr>
          <p:cNvSpPr>
            <a:spLocks noGrp="1"/>
          </p:cNvSpPr>
          <p:nvPr>
            <p:ph idx="1"/>
          </p:nvPr>
        </p:nvSpPr>
        <p:spPr>
          <a:xfrm>
            <a:off x="782195" y="1772816"/>
            <a:ext cx="7579609" cy="4525963"/>
          </a:xfrm>
        </p:spPr>
        <p:txBody>
          <a:bodyPr>
            <a:normAutofit/>
          </a:bodyPr>
          <a:lstStyle/>
          <a:p>
            <a:pPr marL="0" indent="0" algn="ctr">
              <a:buNone/>
            </a:pPr>
            <a:r>
              <a:rPr lang="en-GB" dirty="0"/>
              <a:t>House Points</a:t>
            </a:r>
          </a:p>
          <a:p>
            <a:pPr marL="0" indent="0" algn="ctr">
              <a:buNone/>
            </a:pPr>
            <a:r>
              <a:rPr lang="en-GB" dirty="0"/>
              <a:t>Postcards for going above and beyond</a:t>
            </a:r>
          </a:p>
          <a:p>
            <a:pPr marL="0" indent="0" algn="ctr">
              <a:buNone/>
            </a:pPr>
            <a:r>
              <a:rPr lang="en-GB" dirty="0"/>
              <a:t>Conversations, phone calls </a:t>
            </a:r>
          </a:p>
          <a:p>
            <a:pPr marL="0" indent="0" algn="ctr">
              <a:buNone/>
            </a:pPr>
            <a:r>
              <a:rPr lang="en-GB" dirty="0"/>
              <a:t>ACE Assembly</a:t>
            </a:r>
          </a:p>
          <a:p>
            <a:pPr marL="0" indent="0" algn="ctr">
              <a:buNone/>
            </a:pPr>
            <a:r>
              <a:rPr lang="en-GB" dirty="0"/>
              <a:t>Children are awarded a certificate for either their achievement, commitment or effort.</a:t>
            </a:r>
          </a:p>
          <a:p>
            <a:pPr marL="0" indent="0" algn="ctr">
              <a:buNone/>
            </a:pPr>
            <a:endParaRPr lang="en-GB" dirty="0"/>
          </a:p>
        </p:txBody>
      </p:sp>
      <p:pic>
        <p:nvPicPr>
          <p:cNvPr id="5" name="Picture 4">
            <a:extLst>
              <a:ext uri="{FF2B5EF4-FFF2-40B4-BE49-F238E27FC236}">
                <a16:creationId xmlns:a16="http://schemas.microsoft.com/office/drawing/2014/main" id="{0A108E89-B5AD-4545-B8B6-7A8566BB96E8}"/>
              </a:ext>
            </a:extLst>
          </p:cNvPr>
          <p:cNvPicPr>
            <a:picLocks noChangeAspect="1"/>
          </p:cNvPicPr>
          <p:nvPr/>
        </p:nvPicPr>
        <p:blipFill>
          <a:blip r:embed="rId2"/>
          <a:stretch>
            <a:fillRect/>
          </a:stretch>
        </p:blipFill>
        <p:spPr>
          <a:xfrm>
            <a:off x="8028384" y="6019718"/>
            <a:ext cx="971600" cy="751178"/>
          </a:xfrm>
          <a:prstGeom prst="rect">
            <a:avLst/>
          </a:prstGeom>
        </p:spPr>
      </p:pic>
    </p:spTree>
    <p:extLst>
      <p:ext uri="{BB962C8B-B14F-4D97-AF65-F5344CB8AC3E}">
        <p14:creationId xmlns:p14="http://schemas.microsoft.com/office/powerpoint/2010/main" val="1687760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1404D-791E-6751-3BDC-F216EF5A223D}"/>
              </a:ext>
            </a:extLst>
          </p:cNvPr>
          <p:cNvSpPr>
            <a:spLocks noGrp="1"/>
          </p:cNvSpPr>
          <p:nvPr>
            <p:ph type="title"/>
          </p:nvPr>
        </p:nvSpPr>
        <p:spPr/>
        <p:txBody>
          <a:bodyPr>
            <a:normAutofit/>
          </a:bodyPr>
          <a:lstStyle/>
          <a:p>
            <a:r>
              <a:rPr lang="en-GB" dirty="0">
                <a:latin typeface="Trebuchet MS" panose="020B0603020202020204" pitchFamily="34" charset="0"/>
              </a:rPr>
              <a:t>New Daily Planner</a:t>
            </a:r>
          </a:p>
        </p:txBody>
      </p:sp>
      <p:pic>
        <p:nvPicPr>
          <p:cNvPr id="3" name="Picture 2">
            <a:extLst>
              <a:ext uri="{FF2B5EF4-FFF2-40B4-BE49-F238E27FC236}">
                <a16:creationId xmlns:a16="http://schemas.microsoft.com/office/drawing/2014/main" id="{38CAF99C-D415-C2D4-2650-2C03A8BCF198}"/>
              </a:ext>
            </a:extLst>
          </p:cNvPr>
          <p:cNvPicPr>
            <a:picLocks noChangeAspect="1"/>
          </p:cNvPicPr>
          <p:nvPr/>
        </p:nvPicPr>
        <p:blipFill>
          <a:blip r:embed="rId2"/>
          <a:srcRect l="10800" t="12201" r="20600" b="13251"/>
          <a:stretch>
            <a:fillRect/>
          </a:stretch>
        </p:blipFill>
        <p:spPr>
          <a:xfrm>
            <a:off x="2807804" y="1417638"/>
            <a:ext cx="3528392" cy="5112568"/>
          </a:xfrm>
          <a:prstGeom prst="rect">
            <a:avLst/>
          </a:prstGeom>
        </p:spPr>
      </p:pic>
    </p:spTree>
    <p:extLst>
      <p:ext uri="{BB962C8B-B14F-4D97-AF65-F5344CB8AC3E}">
        <p14:creationId xmlns:p14="http://schemas.microsoft.com/office/powerpoint/2010/main" val="10167591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ECB5B-769B-4D46-BE23-0C33FA6DCA24}"/>
              </a:ext>
            </a:extLst>
          </p:cNvPr>
          <p:cNvSpPr>
            <a:spLocks noGrp="1"/>
          </p:cNvSpPr>
          <p:nvPr>
            <p:ph type="title"/>
          </p:nvPr>
        </p:nvSpPr>
        <p:spPr/>
        <p:txBody>
          <a:bodyPr/>
          <a:lstStyle/>
          <a:p>
            <a:r>
              <a:rPr lang="en-GB" dirty="0">
                <a:latin typeface="Trebuchet MS" panose="020B0603020202020204" pitchFamily="34" charset="0"/>
              </a:rPr>
              <a:t>Sharing Our Learning</a:t>
            </a:r>
          </a:p>
        </p:txBody>
      </p:sp>
      <p:sp>
        <p:nvSpPr>
          <p:cNvPr id="3" name="Content Placeholder 2">
            <a:extLst>
              <a:ext uri="{FF2B5EF4-FFF2-40B4-BE49-F238E27FC236}">
                <a16:creationId xmlns:a16="http://schemas.microsoft.com/office/drawing/2014/main" id="{1BCBBF0D-9B40-402B-A672-B84BD5D7BB1C}"/>
              </a:ext>
            </a:extLst>
          </p:cNvPr>
          <p:cNvSpPr>
            <a:spLocks noGrp="1"/>
          </p:cNvSpPr>
          <p:nvPr>
            <p:ph idx="1"/>
          </p:nvPr>
        </p:nvSpPr>
        <p:spPr>
          <a:xfrm>
            <a:off x="457200" y="1417638"/>
            <a:ext cx="8229600" cy="4525963"/>
          </a:xfrm>
        </p:spPr>
        <p:txBody>
          <a:bodyPr/>
          <a:lstStyle/>
          <a:p>
            <a:pPr marL="0" indent="0" algn="ctr">
              <a:buNone/>
            </a:pPr>
            <a:r>
              <a:rPr lang="en-GB" dirty="0">
                <a:latin typeface="Trebuchet MS" panose="020B0603020202020204" pitchFamily="34" charset="0"/>
              </a:rPr>
              <a:t>Each half term, a letter will be shared electronically with parents about what the children will focus on in each subject. This will also be available on the class page.</a:t>
            </a:r>
          </a:p>
        </p:txBody>
      </p:sp>
      <p:pic>
        <p:nvPicPr>
          <p:cNvPr id="6" name="Picture 5">
            <a:extLst>
              <a:ext uri="{FF2B5EF4-FFF2-40B4-BE49-F238E27FC236}">
                <a16:creationId xmlns:a16="http://schemas.microsoft.com/office/drawing/2014/main" id="{1C51AA67-62AC-4482-270C-E307D5D32F61}"/>
              </a:ext>
            </a:extLst>
          </p:cNvPr>
          <p:cNvPicPr>
            <a:picLocks noChangeAspect="1"/>
          </p:cNvPicPr>
          <p:nvPr/>
        </p:nvPicPr>
        <p:blipFill rotWithShape="1">
          <a:blip r:embed="rId2"/>
          <a:srcRect l="11413" t="23333" r="14563" b="9051"/>
          <a:stretch/>
        </p:blipFill>
        <p:spPr>
          <a:xfrm>
            <a:off x="2951820" y="3573015"/>
            <a:ext cx="3460322" cy="2370585"/>
          </a:xfrm>
          <a:prstGeom prst="rect">
            <a:avLst/>
          </a:prstGeom>
        </p:spPr>
      </p:pic>
      <p:pic>
        <p:nvPicPr>
          <p:cNvPr id="5" name="Picture 4">
            <a:extLst>
              <a:ext uri="{FF2B5EF4-FFF2-40B4-BE49-F238E27FC236}">
                <a16:creationId xmlns:a16="http://schemas.microsoft.com/office/drawing/2014/main" id="{E409BA32-D1CE-41C9-ACFC-65E8BDCD5D79}"/>
              </a:ext>
            </a:extLst>
          </p:cNvPr>
          <p:cNvPicPr>
            <a:picLocks noChangeAspect="1"/>
          </p:cNvPicPr>
          <p:nvPr/>
        </p:nvPicPr>
        <p:blipFill>
          <a:blip r:embed="rId3"/>
          <a:stretch>
            <a:fillRect/>
          </a:stretch>
        </p:blipFill>
        <p:spPr>
          <a:xfrm>
            <a:off x="3096618" y="4221088"/>
            <a:ext cx="1451319" cy="206752"/>
          </a:xfrm>
          <a:prstGeom prst="rect">
            <a:avLst/>
          </a:prstGeom>
        </p:spPr>
      </p:pic>
    </p:spTree>
    <p:extLst>
      <p:ext uri="{BB962C8B-B14F-4D97-AF65-F5344CB8AC3E}">
        <p14:creationId xmlns:p14="http://schemas.microsoft.com/office/powerpoint/2010/main" val="2826529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ECB5B-769B-4D46-BE23-0C33FA6DCA24}"/>
              </a:ext>
            </a:extLst>
          </p:cNvPr>
          <p:cNvSpPr>
            <a:spLocks noGrp="1"/>
          </p:cNvSpPr>
          <p:nvPr>
            <p:ph type="title"/>
          </p:nvPr>
        </p:nvSpPr>
        <p:spPr/>
        <p:txBody>
          <a:bodyPr>
            <a:normAutofit fontScale="90000"/>
          </a:bodyPr>
          <a:lstStyle/>
          <a:p>
            <a:r>
              <a:rPr lang="en-GB" dirty="0">
                <a:latin typeface="Trebuchet MS" panose="020B0603020202020204" pitchFamily="34" charset="0"/>
              </a:rPr>
              <a:t>Attainment and </a:t>
            </a:r>
            <a:br>
              <a:rPr lang="en-GB" dirty="0">
                <a:latin typeface="Trebuchet MS" panose="020B0603020202020204" pitchFamily="34" charset="0"/>
              </a:rPr>
            </a:br>
            <a:r>
              <a:rPr lang="en-GB" dirty="0">
                <a:latin typeface="Trebuchet MS" panose="020B0603020202020204" pitchFamily="34" charset="0"/>
              </a:rPr>
              <a:t>Progress</a:t>
            </a:r>
          </a:p>
        </p:txBody>
      </p:sp>
      <p:sp>
        <p:nvSpPr>
          <p:cNvPr id="3" name="Content Placeholder 2">
            <a:extLst>
              <a:ext uri="{FF2B5EF4-FFF2-40B4-BE49-F238E27FC236}">
                <a16:creationId xmlns:a16="http://schemas.microsoft.com/office/drawing/2014/main" id="{1BCBBF0D-9B40-402B-A672-B84BD5D7BB1C}"/>
              </a:ext>
            </a:extLst>
          </p:cNvPr>
          <p:cNvSpPr>
            <a:spLocks noGrp="1"/>
          </p:cNvSpPr>
          <p:nvPr>
            <p:ph idx="1"/>
          </p:nvPr>
        </p:nvSpPr>
        <p:spPr>
          <a:xfrm>
            <a:off x="485437" y="2332037"/>
            <a:ext cx="8229600" cy="4121299"/>
          </a:xfrm>
        </p:spPr>
        <p:txBody>
          <a:bodyPr/>
          <a:lstStyle/>
          <a:p>
            <a:pPr algn="ctr">
              <a:spcBef>
                <a:spcPts val="0"/>
              </a:spcBef>
            </a:pPr>
            <a:r>
              <a:rPr lang="en-GB" dirty="0">
                <a:solidFill>
                  <a:prstClr val="white"/>
                </a:solidFill>
                <a:latin typeface="Trebuchet MS" panose="020B0603020202020204" pitchFamily="34" charset="0"/>
              </a:rPr>
              <a:t>Assessments will be done throughout the year to keep track of each child’s progress and attainment.</a:t>
            </a:r>
          </a:p>
          <a:p>
            <a:pPr marL="0" indent="0" algn="ctr">
              <a:spcBef>
                <a:spcPts val="0"/>
              </a:spcBef>
              <a:buNone/>
            </a:pPr>
            <a:endParaRPr lang="en-GB" dirty="0">
              <a:solidFill>
                <a:prstClr val="white"/>
              </a:solidFill>
              <a:latin typeface="Trebuchet MS" panose="020B0603020202020204" pitchFamily="34" charset="0"/>
            </a:endParaRPr>
          </a:p>
          <a:p>
            <a:pPr algn="ctr">
              <a:spcBef>
                <a:spcPts val="0"/>
              </a:spcBef>
            </a:pPr>
            <a:r>
              <a:rPr lang="en-GB" dirty="0">
                <a:solidFill>
                  <a:prstClr val="white"/>
                </a:solidFill>
                <a:latin typeface="Trebuchet MS" panose="020B0603020202020204" pitchFamily="34" charset="0"/>
              </a:rPr>
              <a:t>There will be two Parents’ Evenings (October and April) to communicate each child’s progress and attainment.</a:t>
            </a:r>
          </a:p>
          <a:p>
            <a:pPr marL="0" indent="0" algn="ctr">
              <a:buNone/>
            </a:pPr>
            <a:endParaRPr lang="en-GB" dirty="0">
              <a:latin typeface="Trebuchet MS" panose="020B0603020202020204" pitchFamily="34" charset="0"/>
            </a:endParaRPr>
          </a:p>
        </p:txBody>
      </p:sp>
      <p:pic>
        <p:nvPicPr>
          <p:cNvPr id="5" name="Picture 4">
            <a:extLst>
              <a:ext uri="{FF2B5EF4-FFF2-40B4-BE49-F238E27FC236}">
                <a16:creationId xmlns:a16="http://schemas.microsoft.com/office/drawing/2014/main" id="{BAEC64DB-A3A2-48DC-A2BC-D4D9EFBAE7EE}"/>
              </a:ext>
            </a:extLst>
          </p:cNvPr>
          <p:cNvPicPr>
            <a:picLocks noChangeAspect="1"/>
          </p:cNvPicPr>
          <p:nvPr/>
        </p:nvPicPr>
        <p:blipFill>
          <a:blip r:embed="rId2"/>
          <a:stretch>
            <a:fillRect/>
          </a:stretch>
        </p:blipFill>
        <p:spPr>
          <a:xfrm>
            <a:off x="6598356" y="60042"/>
            <a:ext cx="2396842" cy="2000806"/>
          </a:xfrm>
          <a:prstGeom prst="rect">
            <a:avLst/>
          </a:prstGeom>
        </p:spPr>
      </p:pic>
      <p:pic>
        <p:nvPicPr>
          <p:cNvPr id="7" name="Picture 6">
            <a:extLst>
              <a:ext uri="{FF2B5EF4-FFF2-40B4-BE49-F238E27FC236}">
                <a16:creationId xmlns:a16="http://schemas.microsoft.com/office/drawing/2014/main" id="{85D7859B-3A7A-4414-98D0-3ABF78938284}"/>
              </a:ext>
            </a:extLst>
          </p:cNvPr>
          <p:cNvPicPr>
            <a:picLocks noChangeAspect="1"/>
          </p:cNvPicPr>
          <p:nvPr/>
        </p:nvPicPr>
        <p:blipFill>
          <a:blip r:embed="rId3"/>
          <a:stretch>
            <a:fillRect/>
          </a:stretch>
        </p:blipFill>
        <p:spPr>
          <a:xfrm>
            <a:off x="113615" y="60042"/>
            <a:ext cx="2663724" cy="2000806"/>
          </a:xfrm>
          <a:prstGeom prst="rect">
            <a:avLst/>
          </a:prstGeom>
        </p:spPr>
      </p:pic>
    </p:spTree>
    <p:extLst>
      <p:ext uri="{BB962C8B-B14F-4D97-AF65-F5344CB8AC3E}">
        <p14:creationId xmlns:p14="http://schemas.microsoft.com/office/powerpoint/2010/main" val="3242516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6D89C-103B-447F-8C7E-F1EBAD59FA2C}"/>
              </a:ext>
            </a:extLst>
          </p:cNvPr>
          <p:cNvSpPr>
            <a:spLocks noGrp="1"/>
          </p:cNvSpPr>
          <p:nvPr>
            <p:ph type="title"/>
          </p:nvPr>
        </p:nvSpPr>
        <p:spPr/>
        <p:txBody>
          <a:bodyPr/>
          <a:lstStyle/>
          <a:p>
            <a:r>
              <a:rPr lang="en-GB" dirty="0"/>
              <a:t>Extra Curriculum</a:t>
            </a:r>
          </a:p>
        </p:txBody>
      </p:sp>
      <p:sp>
        <p:nvSpPr>
          <p:cNvPr id="3" name="Content Placeholder 2">
            <a:extLst>
              <a:ext uri="{FF2B5EF4-FFF2-40B4-BE49-F238E27FC236}">
                <a16:creationId xmlns:a16="http://schemas.microsoft.com/office/drawing/2014/main" id="{6758AF65-DD98-4716-8D6A-B43B51AB99F9}"/>
              </a:ext>
            </a:extLst>
          </p:cNvPr>
          <p:cNvSpPr>
            <a:spLocks noGrp="1"/>
          </p:cNvSpPr>
          <p:nvPr>
            <p:ph idx="1"/>
          </p:nvPr>
        </p:nvSpPr>
        <p:spPr/>
        <p:txBody>
          <a:bodyPr/>
          <a:lstStyle/>
          <a:p>
            <a:r>
              <a:rPr lang="en-GB" dirty="0"/>
              <a:t>There are clubs for Year 5, that children can attend this academic year:</a:t>
            </a:r>
          </a:p>
          <a:p>
            <a:pPr marL="0" indent="0">
              <a:buNone/>
            </a:pPr>
            <a:r>
              <a:rPr lang="en-GB" dirty="0"/>
              <a:t>Monday Multi- sports</a:t>
            </a:r>
          </a:p>
          <a:p>
            <a:pPr marL="0" indent="0">
              <a:buNone/>
            </a:pPr>
            <a:r>
              <a:rPr lang="en-GB" dirty="0"/>
              <a:t>Tuesday</a:t>
            </a:r>
          </a:p>
          <a:p>
            <a:pPr marL="0" indent="0">
              <a:buNone/>
            </a:pPr>
            <a:r>
              <a:rPr lang="en-GB" dirty="0" smtClean="0"/>
              <a:t>Wednesday Star Dance </a:t>
            </a:r>
            <a:endParaRPr lang="en-GB" dirty="0"/>
          </a:p>
          <a:p>
            <a:pPr marL="0" indent="0">
              <a:buNone/>
            </a:pPr>
            <a:r>
              <a:rPr lang="en-GB" dirty="0"/>
              <a:t>Thursday </a:t>
            </a:r>
            <a:r>
              <a:rPr lang="en-GB" dirty="0" smtClean="0"/>
              <a:t>Girls </a:t>
            </a:r>
            <a:r>
              <a:rPr lang="en-GB" dirty="0"/>
              <a:t>and Boys Football   </a:t>
            </a:r>
          </a:p>
        </p:txBody>
      </p:sp>
      <p:pic>
        <p:nvPicPr>
          <p:cNvPr id="4" name="Picture 3">
            <a:extLst>
              <a:ext uri="{FF2B5EF4-FFF2-40B4-BE49-F238E27FC236}">
                <a16:creationId xmlns:a16="http://schemas.microsoft.com/office/drawing/2014/main" id="{4B6E6FAA-1959-4A49-9CDB-B4465E19B9D5}"/>
              </a:ext>
            </a:extLst>
          </p:cNvPr>
          <p:cNvPicPr>
            <a:picLocks noChangeAspect="1"/>
          </p:cNvPicPr>
          <p:nvPr/>
        </p:nvPicPr>
        <p:blipFill>
          <a:blip r:embed="rId2"/>
          <a:stretch>
            <a:fillRect/>
          </a:stretch>
        </p:blipFill>
        <p:spPr>
          <a:xfrm>
            <a:off x="6660232" y="5614239"/>
            <a:ext cx="2248692" cy="1023848"/>
          </a:xfrm>
          <a:prstGeom prst="rect">
            <a:avLst/>
          </a:prstGeom>
        </p:spPr>
      </p:pic>
    </p:spTree>
    <p:extLst>
      <p:ext uri="{BB962C8B-B14F-4D97-AF65-F5344CB8AC3E}">
        <p14:creationId xmlns:p14="http://schemas.microsoft.com/office/powerpoint/2010/main" val="1176244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Ghyll</a:t>
            </a:r>
            <a:r>
              <a:rPr lang="en-GB" dirty="0" smtClean="0"/>
              <a:t> Head</a:t>
            </a:r>
            <a:endParaRPr lang="en-GB" dirty="0"/>
          </a:p>
        </p:txBody>
      </p:sp>
      <p:sp>
        <p:nvSpPr>
          <p:cNvPr id="3" name="Content Placeholder 2"/>
          <p:cNvSpPr>
            <a:spLocks noGrp="1"/>
          </p:cNvSpPr>
          <p:nvPr>
            <p:ph idx="1"/>
          </p:nvPr>
        </p:nvSpPr>
        <p:spPr/>
        <p:txBody>
          <a:bodyPr/>
          <a:lstStyle/>
          <a:p>
            <a:pPr marL="0" indent="0">
              <a:buNone/>
            </a:pPr>
            <a:r>
              <a:rPr lang="en-GB" dirty="0"/>
              <a:t>Wednesday 18th </a:t>
            </a:r>
            <a:r>
              <a:rPr lang="en-GB" dirty="0" smtClean="0"/>
              <a:t>March</a:t>
            </a:r>
          </a:p>
          <a:p>
            <a:pPr marL="0" indent="0">
              <a:buNone/>
            </a:pPr>
            <a:endParaRPr lang="en-GB" dirty="0"/>
          </a:p>
          <a:p>
            <a:pPr marL="0" indent="0">
              <a:buNone/>
            </a:pPr>
            <a:r>
              <a:rPr lang="en-GB" dirty="0" smtClean="0"/>
              <a:t>More information will be shared</a:t>
            </a:r>
            <a:endParaRPr lang="en-GB" dirty="0"/>
          </a:p>
        </p:txBody>
      </p:sp>
    </p:spTree>
    <p:extLst>
      <p:ext uri="{BB962C8B-B14F-4D97-AF65-F5344CB8AC3E}">
        <p14:creationId xmlns:p14="http://schemas.microsoft.com/office/powerpoint/2010/main" val="5920096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3E111-3126-17B9-514A-98FF20B390C7}"/>
              </a:ext>
            </a:extLst>
          </p:cNvPr>
          <p:cNvSpPr>
            <a:spLocks noGrp="1"/>
          </p:cNvSpPr>
          <p:nvPr>
            <p:ph type="title"/>
          </p:nvPr>
        </p:nvSpPr>
        <p:spPr/>
        <p:txBody>
          <a:bodyPr/>
          <a:lstStyle/>
          <a:p>
            <a:r>
              <a:rPr lang="en-GB" dirty="0">
                <a:latin typeface="Trebuchet MS" panose="020B0603020202020204" pitchFamily="34" charset="0"/>
              </a:rPr>
              <a:t>Birthdays</a:t>
            </a:r>
          </a:p>
        </p:txBody>
      </p:sp>
      <p:sp>
        <p:nvSpPr>
          <p:cNvPr id="3" name="Content Placeholder 2">
            <a:extLst>
              <a:ext uri="{FF2B5EF4-FFF2-40B4-BE49-F238E27FC236}">
                <a16:creationId xmlns:a16="http://schemas.microsoft.com/office/drawing/2014/main" id="{FDAFC8AE-2768-2C42-DC6D-BF7E9A19E0CE}"/>
              </a:ext>
            </a:extLst>
          </p:cNvPr>
          <p:cNvSpPr>
            <a:spLocks noGrp="1"/>
          </p:cNvSpPr>
          <p:nvPr>
            <p:ph idx="1"/>
          </p:nvPr>
        </p:nvSpPr>
        <p:spPr>
          <a:xfrm>
            <a:off x="485800" y="2204864"/>
            <a:ext cx="8229600" cy="4525963"/>
          </a:xfrm>
        </p:spPr>
        <p:txBody>
          <a:bodyPr>
            <a:normAutofit fontScale="92500"/>
          </a:bodyPr>
          <a:lstStyle/>
          <a:p>
            <a:pPr marL="0" indent="0">
              <a:buNone/>
            </a:pPr>
            <a:r>
              <a:rPr lang="en-GB" dirty="0"/>
              <a:t>When it is your child’s birthday they will be allowed to come into school in their own clothes. (If it is during the holidays, they can come in their own clothes the final day before the holiday)</a:t>
            </a:r>
          </a:p>
          <a:p>
            <a:pPr marL="0" indent="0">
              <a:buNone/>
            </a:pPr>
            <a:endParaRPr lang="en-GB" dirty="0"/>
          </a:p>
          <a:p>
            <a:pPr marL="0" indent="0">
              <a:buNone/>
            </a:pPr>
            <a:r>
              <a:rPr lang="en-GB" dirty="0"/>
              <a:t>Please do not bring in or give them out on the playground sweets or birthday treats as we have many dietary requirements and food allergies in school.</a:t>
            </a:r>
          </a:p>
        </p:txBody>
      </p:sp>
      <p:pic>
        <p:nvPicPr>
          <p:cNvPr id="4" name="Picture 2" descr="Happy Birthday GIFs | Tenor">
            <a:extLst>
              <a:ext uri="{FF2B5EF4-FFF2-40B4-BE49-F238E27FC236}">
                <a16:creationId xmlns:a16="http://schemas.microsoft.com/office/drawing/2014/main" id="{86981068-1E62-49EE-B9C1-7A362DB227EA}"/>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79512" y="0"/>
            <a:ext cx="2254442" cy="225444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Forbidden Sign With Confectionery Linear Icon. Thin Line Illustration. No  Sweets Prohibition. Stop Contour Symbol. Vector Isolated Outline Drawing  Royalty Free SVG, Cliparts, Vectors, And Stock Illustration. Image 95339312.">
            <a:extLst>
              <a:ext uri="{FF2B5EF4-FFF2-40B4-BE49-F238E27FC236}">
                <a16:creationId xmlns:a16="http://schemas.microsoft.com/office/drawing/2014/main" id="{6E8F1D38-4A8D-40CB-901E-185E42F471E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19909" y="20523"/>
            <a:ext cx="2254442" cy="22544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16353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Trebuchet MS" panose="020B0603020202020204" pitchFamily="34" charset="0"/>
              </a:rPr>
              <a:t>How we communicate with you.</a:t>
            </a:r>
          </a:p>
        </p:txBody>
      </p:sp>
      <p:sp>
        <p:nvSpPr>
          <p:cNvPr id="8" name="TextBox 7">
            <a:extLst>
              <a:ext uri="{FF2B5EF4-FFF2-40B4-BE49-F238E27FC236}">
                <a16:creationId xmlns:a16="http://schemas.microsoft.com/office/drawing/2014/main" id="{B01332B6-2C95-416E-9726-203099FCC110}"/>
              </a:ext>
            </a:extLst>
          </p:cNvPr>
          <p:cNvSpPr txBox="1"/>
          <p:nvPr/>
        </p:nvSpPr>
        <p:spPr>
          <a:xfrm>
            <a:off x="867104" y="2484599"/>
            <a:ext cx="1728192" cy="369332"/>
          </a:xfrm>
          <a:prstGeom prst="rect">
            <a:avLst/>
          </a:prstGeom>
          <a:noFill/>
        </p:spPr>
        <p:txBody>
          <a:bodyPr wrap="square" rtlCol="0">
            <a:spAutoFit/>
          </a:bodyPr>
          <a:lstStyle/>
          <a:p>
            <a:pPr algn="ctr"/>
            <a:r>
              <a:rPr lang="en-GB" dirty="0"/>
              <a:t>Daily Planner</a:t>
            </a:r>
          </a:p>
        </p:txBody>
      </p:sp>
      <p:sp>
        <p:nvSpPr>
          <p:cNvPr id="10" name="TextBox 9">
            <a:extLst>
              <a:ext uri="{FF2B5EF4-FFF2-40B4-BE49-F238E27FC236}">
                <a16:creationId xmlns:a16="http://schemas.microsoft.com/office/drawing/2014/main" id="{0AC1D273-800D-48C3-932E-E7383BA879CE}"/>
              </a:ext>
            </a:extLst>
          </p:cNvPr>
          <p:cNvSpPr txBox="1"/>
          <p:nvPr/>
        </p:nvSpPr>
        <p:spPr>
          <a:xfrm>
            <a:off x="9264432" y="3780163"/>
            <a:ext cx="1728192" cy="369332"/>
          </a:xfrm>
          <a:prstGeom prst="rect">
            <a:avLst/>
          </a:prstGeom>
          <a:noFill/>
        </p:spPr>
        <p:txBody>
          <a:bodyPr wrap="square" rtlCol="0">
            <a:spAutoFit/>
          </a:bodyPr>
          <a:lstStyle/>
          <a:p>
            <a:r>
              <a:rPr lang="en-GB" dirty="0"/>
              <a:t>Phone Calls</a:t>
            </a:r>
          </a:p>
        </p:txBody>
      </p:sp>
      <p:sp>
        <p:nvSpPr>
          <p:cNvPr id="11" name="TextBox 10">
            <a:extLst>
              <a:ext uri="{FF2B5EF4-FFF2-40B4-BE49-F238E27FC236}">
                <a16:creationId xmlns:a16="http://schemas.microsoft.com/office/drawing/2014/main" id="{3A8CCB4A-4982-4075-A47E-3DF0FA616DF3}"/>
              </a:ext>
            </a:extLst>
          </p:cNvPr>
          <p:cNvSpPr txBox="1"/>
          <p:nvPr/>
        </p:nvSpPr>
        <p:spPr>
          <a:xfrm>
            <a:off x="7092280" y="2095948"/>
            <a:ext cx="1728192" cy="369332"/>
          </a:xfrm>
          <a:prstGeom prst="rect">
            <a:avLst/>
          </a:prstGeom>
          <a:noFill/>
        </p:spPr>
        <p:txBody>
          <a:bodyPr wrap="square" rtlCol="0">
            <a:spAutoFit/>
          </a:bodyPr>
          <a:lstStyle/>
          <a:p>
            <a:r>
              <a:rPr lang="en-GB" dirty="0"/>
              <a:t>Postcards</a:t>
            </a:r>
          </a:p>
        </p:txBody>
      </p:sp>
      <p:sp>
        <p:nvSpPr>
          <p:cNvPr id="12" name="TextBox 11">
            <a:extLst>
              <a:ext uri="{FF2B5EF4-FFF2-40B4-BE49-F238E27FC236}">
                <a16:creationId xmlns:a16="http://schemas.microsoft.com/office/drawing/2014/main" id="{DF452D6F-6AA1-4769-A440-0D79A50C8240}"/>
              </a:ext>
            </a:extLst>
          </p:cNvPr>
          <p:cNvSpPr txBox="1"/>
          <p:nvPr/>
        </p:nvSpPr>
        <p:spPr>
          <a:xfrm>
            <a:off x="322485" y="4196988"/>
            <a:ext cx="1728192" cy="646331"/>
          </a:xfrm>
          <a:prstGeom prst="rect">
            <a:avLst/>
          </a:prstGeom>
          <a:noFill/>
        </p:spPr>
        <p:txBody>
          <a:bodyPr wrap="square" rtlCol="0">
            <a:spAutoFit/>
          </a:bodyPr>
          <a:lstStyle/>
          <a:p>
            <a:pPr algn="ctr"/>
            <a:r>
              <a:rPr lang="en-GB" dirty="0"/>
              <a:t>Weekly Newsletters</a:t>
            </a:r>
          </a:p>
        </p:txBody>
      </p:sp>
      <p:sp>
        <p:nvSpPr>
          <p:cNvPr id="13" name="TextBox 12">
            <a:extLst>
              <a:ext uri="{FF2B5EF4-FFF2-40B4-BE49-F238E27FC236}">
                <a16:creationId xmlns:a16="http://schemas.microsoft.com/office/drawing/2014/main" id="{1A61CF33-6AB4-4692-B574-B6D69DC8C7B3}"/>
              </a:ext>
            </a:extLst>
          </p:cNvPr>
          <p:cNvSpPr txBox="1"/>
          <p:nvPr/>
        </p:nvSpPr>
        <p:spPr>
          <a:xfrm>
            <a:off x="4338642" y="4259366"/>
            <a:ext cx="1728192" cy="646331"/>
          </a:xfrm>
          <a:prstGeom prst="rect">
            <a:avLst/>
          </a:prstGeom>
          <a:noFill/>
        </p:spPr>
        <p:txBody>
          <a:bodyPr wrap="square" rtlCol="0">
            <a:spAutoFit/>
          </a:bodyPr>
          <a:lstStyle/>
          <a:p>
            <a:pPr algn="ctr"/>
            <a:r>
              <a:rPr lang="en-GB" dirty="0"/>
              <a:t>School Spider Texts</a:t>
            </a:r>
          </a:p>
        </p:txBody>
      </p:sp>
      <p:sp>
        <p:nvSpPr>
          <p:cNvPr id="14" name="TextBox 13">
            <a:extLst>
              <a:ext uri="{FF2B5EF4-FFF2-40B4-BE49-F238E27FC236}">
                <a16:creationId xmlns:a16="http://schemas.microsoft.com/office/drawing/2014/main" id="{BA7D48A6-145A-489B-8C1C-22FC89195648}"/>
              </a:ext>
            </a:extLst>
          </p:cNvPr>
          <p:cNvSpPr txBox="1"/>
          <p:nvPr/>
        </p:nvSpPr>
        <p:spPr>
          <a:xfrm>
            <a:off x="3563888" y="2339370"/>
            <a:ext cx="1728192" cy="369332"/>
          </a:xfrm>
          <a:prstGeom prst="rect">
            <a:avLst/>
          </a:prstGeom>
          <a:noFill/>
        </p:spPr>
        <p:txBody>
          <a:bodyPr wrap="square" rtlCol="0">
            <a:spAutoFit/>
          </a:bodyPr>
          <a:lstStyle/>
          <a:p>
            <a:r>
              <a:rPr lang="en-GB" dirty="0"/>
              <a:t>Conversations</a:t>
            </a:r>
          </a:p>
        </p:txBody>
      </p:sp>
      <p:sp>
        <p:nvSpPr>
          <p:cNvPr id="15" name="TextBox 14">
            <a:extLst>
              <a:ext uri="{FF2B5EF4-FFF2-40B4-BE49-F238E27FC236}">
                <a16:creationId xmlns:a16="http://schemas.microsoft.com/office/drawing/2014/main" id="{445F1C64-FA0D-493C-ADB2-2F38BC75CFE8}"/>
              </a:ext>
            </a:extLst>
          </p:cNvPr>
          <p:cNvSpPr txBox="1"/>
          <p:nvPr/>
        </p:nvSpPr>
        <p:spPr>
          <a:xfrm>
            <a:off x="5873390" y="5794248"/>
            <a:ext cx="1728192" cy="369332"/>
          </a:xfrm>
          <a:prstGeom prst="rect">
            <a:avLst/>
          </a:prstGeom>
          <a:noFill/>
        </p:spPr>
        <p:txBody>
          <a:bodyPr wrap="square" rtlCol="0">
            <a:spAutoFit/>
          </a:bodyPr>
          <a:lstStyle/>
          <a:p>
            <a:r>
              <a:rPr lang="en-GB" dirty="0"/>
              <a:t>Class Webpage</a:t>
            </a:r>
          </a:p>
        </p:txBody>
      </p:sp>
      <p:sp>
        <p:nvSpPr>
          <p:cNvPr id="16" name="TextBox 15">
            <a:extLst>
              <a:ext uri="{FF2B5EF4-FFF2-40B4-BE49-F238E27FC236}">
                <a16:creationId xmlns:a16="http://schemas.microsoft.com/office/drawing/2014/main" id="{A0C44A3F-73F4-43FA-8F65-8132AB9834CE}"/>
              </a:ext>
            </a:extLst>
          </p:cNvPr>
          <p:cNvSpPr txBox="1"/>
          <p:nvPr/>
        </p:nvSpPr>
        <p:spPr>
          <a:xfrm>
            <a:off x="2870138" y="5862270"/>
            <a:ext cx="1728192" cy="646331"/>
          </a:xfrm>
          <a:prstGeom prst="rect">
            <a:avLst/>
          </a:prstGeom>
          <a:noFill/>
        </p:spPr>
        <p:txBody>
          <a:bodyPr wrap="square" rtlCol="0">
            <a:spAutoFit/>
          </a:bodyPr>
          <a:lstStyle/>
          <a:p>
            <a:pPr algn="ctr"/>
            <a:r>
              <a:rPr lang="en-GB" dirty="0"/>
              <a:t>Share in our Learning letters</a:t>
            </a:r>
          </a:p>
        </p:txBody>
      </p:sp>
      <p:pic>
        <p:nvPicPr>
          <p:cNvPr id="17" name="Picture 16">
            <a:extLst>
              <a:ext uri="{FF2B5EF4-FFF2-40B4-BE49-F238E27FC236}">
                <a16:creationId xmlns:a16="http://schemas.microsoft.com/office/drawing/2014/main" id="{CA3C1469-9DC8-4AE2-BB0E-76C73D903480}"/>
              </a:ext>
            </a:extLst>
          </p:cNvPr>
          <p:cNvPicPr>
            <a:picLocks noChangeAspect="1"/>
          </p:cNvPicPr>
          <p:nvPr/>
        </p:nvPicPr>
        <p:blipFill>
          <a:blip r:embed="rId2"/>
          <a:stretch>
            <a:fillRect/>
          </a:stretch>
        </p:blipFill>
        <p:spPr>
          <a:xfrm>
            <a:off x="7416722" y="2853931"/>
            <a:ext cx="926232" cy="926232"/>
          </a:xfrm>
          <a:prstGeom prst="rect">
            <a:avLst/>
          </a:prstGeom>
        </p:spPr>
      </p:pic>
      <p:pic>
        <p:nvPicPr>
          <p:cNvPr id="18" name="Picture 17">
            <a:extLst>
              <a:ext uri="{FF2B5EF4-FFF2-40B4-BE49-F238E27FC236}">
                <a16:creationId xmlns:a16="http://schemas.microsoft.com/office/drawing/2014/main" id="{06948EC2-A071-4C1B-ACF3-CA8548F2BC60}"/>
              </a:ext>
            </a:extLst>
          </p:cNvPr>
          <p:cNvPicPr>
            <a:picLocks noChangeAspect="1"/>
          </p:cNvPicPr>
          <p:nvPr/>
        </p:nvPicPr>
        <p:blipFill>
          <a:blip r:embed="rId3"/>
          <a:stretch>
            <a:fillRect/>
          </a:stretch>
        </p:blipFill>
        <p:spPr>
          <a:xfrm>
            <a:off x="3358121" y="4843319"/>
            <a:ext cx="770430" cy="1015791"/>
          </a:xfrm>
          <a:prstGeom prst="rect">
            <a:avLst/>
          </a:prstGeom>
        </p:spPr>
      </p:pic>
      <p:pic>
        <p:nvPicPr>
          <p:cNvPr id="19" name="Picture 18">
            <a:extLst>
              <a:ext uri="{FF2B5EF4-FFF2-40B4-BE49-F238E27FC236}">
                <a16:creationId xmlns:a16="http://schemas.microsoft.com/office/drawing/2014/main" id="{A7BA469D-1B4A-4C91-B13A-3B91CB0ED45C}"/>
              </a:ext>
            </a:extLst>
          </p:cNvPr>
          <p:cNvPicPr>
            <a:picLocks noChangeAspect="1"/>
          </p:cNvPicPr>
          <p:nvPr/>
        </p:nvPicPr>
        <p:blipFill>
          <a:blip r:embed="rId4"/>
          <a:stretch>
            <a:fillRect/>
          </a:stretch>
        </p:blipFill>
        <p:spPr>
          <a:xfrm>
            <a:off x="801046" y="3021130"/>
            <a:ext cx="771069" cy="1108634"/>
          </a:xfrm>
          <a:prstGeom prst="rect">
            <a:avLst/>
          </a:prstGeom>
        </p:spPr>
      </p:pic>
      <p:pic>
        <p:nvPicPr>
          <p:cNvPr id="20" name="Picture 19">
            <a:extLst>
              <a:ext uri="{FF2B5EF4-FFF2-40B4-BE49-F238E27FC236}">
                <a16:creationId xmlns:a16="http://schemas.microsoft.com/office/drawing/2014/main" id="{E4750EA6-354B-4A30-9147-92C7C3F4E577}"/>
              </a:ext>
            </a:extLst>
          </p:cNvPr>
          <p:cNvPicPr>
            <a:picLocks noChangeAspect="1"/>
          </p:cNvPicPr>
          <p:nvPr/>
        </p:nvPicPr>
        <p:blipFill>
          <a:blip r:embed="rId5"/>
          <a:stretch>
            <a:fillRect/>
          </a:stretch>
        </p:blipFill>
        <p:spPr>
          <a:xfrm>
            <a:off x="5749185" y="5015449"/>
            <a:ext cx="1763688" cy="713070"/>
          </a:xfrm>
          <a:prstGeom prst="rect">
            <a:avLst/>
          </a:prstGeom>
        </p:spPr>
      </p:pic>
      <p:pic>
        <p:nvPicPr>
          <p:cNvPr id="21" name="Picture 20">
            <a:extLst>
              <a:ext uri="{FF2B5EF4-FFF2-40B4-BE49-F238E27FC236}">
                <a16:creationId xmlns:a16="http://schemas.microsoft.com/office/drawing/2014/main" id="{09672476-BB4A-446B-B731-D6563EF59CB5}"/>
              </a:ext>
            </a:extLst>
          </p:cNvPr>
          <p:cNvPicPr>
            <a:picLocks noChangeAspect="1"/>
          </p:cNvPicPr>
          <p:nvPr/>
        </p:nvPicPr>
        <p:blipFill>
          <a:blip r:embed="rId6"/>
          <a:stretch>
            <a:fillRect/>
          </a:stretch>
        </p:blipFill>
        <p:spPr>
          <a:xfrm>
            <a:off x="6981558" y="1209025"/>
            <a:ext cx="1199981" cy="855067"/>
          </a:xfrm>
          <a:prstGeom prst="rect">
            <a:avLst/>
          </a:prstGeom>
        </p:spPr>
      </p:pic>
      <p:pic>
        <p:nvPicPr>
          <p:cNvPr id="22" name="Picture 21">
            <a:extLst>
              <a:ext uri="{FF2B5EF4-FFF2-40B4-BE49-F238E27FC236}">
                <a16:creationId xmlns:a16="http://schemas.microsoft.com/office/drawing/2014/main" id="{489FC3EC-1BA2-48B3-9CC6-9078496846E0}"/>
              </a:ext>
            </a:extLst>
          </p:cNvPr>
          <p:cNvPicPr>
            <a:picLocks noChangeAspect="1"/>
          </p:cNvPicPr>
          <p:nvPr/>
        </p:nvPicPr>
        <p:blipFill rotWithShape="1">
          <a:blip r:embed="rId7"/>
          <a:srcRect l="9838" r="8262"/>
          <a:stretch/>
        </p:blipFill>
        <p:spPr>
          <a:xfrm>
            <a:off x="3543303" y="1236141"/>
            <a:ext cx="1590677" cy="1092513"/>
          </a:xfrm>
          <a:prstGeom prst="rect">
            <a:avLst/>
          </a:prstGeom>
        </p:spPr>
      </p:pic>
      <p:pic>
        <p:nvPicPr>
          <p:cNvPr id="23" name="Picture 22">
            <a:extLst>
              <a:ext uri="{FF2B5EF4-FFF2-40B4-BE49-F238E27FC236}">
                <a16:creationId xmlns:a16="http://schemas.microsoft.com/office/drawing/2014/main" id="{CE9253CE-6EB5-4259-80A9-C89E661C7041}"/>
              </a:ext>
            </a:extLst>
          </p:cNvPr>
          <p:cNvPicPr>
            <a:picLocks noChangeAspect="1"/>
          </p:cNvPicPr>
          <p:nvPr/>
        </p:nvPicPr>
        <p:blipFill rotWithShape="1">
          <a:blip r:embed="rId8"/>
          <a:srcRect l="13501" r="5860"/>
          <a:stretch/>
        </p:blipFill>
        <p:spPr>
          <a:xfrm>
            <a:off x="4614203" y="2825221"/>
            <a:ext cx="1067722" cy="1324078"/>
          </a:xfrm>
          <a:prstGeom prst="rect">
            <a:avLst/>
          </a:prstGeom>
        </p:spPr>
      </p:pic>
      <p:sp>
        <p:nvSpPr>
          <p:cNvPr id="25" name="TextBox 24">
            <a:extLst>
              <a:ext uri="{FF2B5EF4-FFF2-40B4-BE49-F238E27FC236}">
                <a16:creationId xmlns:a16="http://schemas.microsoft.com/office/drawing/2014/main" id="{B13D939B-6352-4833-A3E0-861482C522C8}"/>
              </a:ext>
            </a:extLst>
          </p:cNvPr>
          <p:cNvSpPr txBox="1"/>
          <p:nvPr/>
        </p:nvSpPr>
        <p:spPr>
          <a:xfrm>
            <a:off x="2382678" y="4196988"/>
            <a:ext cx="1728192" cy="369332"/>
          </a:xfrm>
          <a:prstGeom prst="rect">
            <a:avLst/>
          </a:prstGeom>
          <a:noFill/>
        </p:spPr>
        <p:txBody>
          <a:bodyPr wrap="square" rtlCol="0">
            <a:spAutoFit/>
          </a:bodyPr>
          <a:lstStyle/>
          <a:p>
            <a:pPr algn="ctr"/>
            <a:r>
              <a:rPr lang="en-GB" dirty="0"/>
              <a:t>Text Messages</a:t>
            </a:r>
          </a:p>
        </p:txBody>
      </p:sp>
      <p:sp>
        <p:nvSpPr>
          <p:cNvPr id="26" name="TextBox 25">
            <a:extLst>
              <a:ext uri="{FF2B5EF4-FFF2-40B4-BE49-F238E27FC236}">
                <a16:creationId xmlns:a16="http://schemas.microsoft.com/office/drawing/2014/main" id="{2121CB03-54C8-48C5-8EA4-EC32A66E3B2A}"/>
              </a:ext>
            </a:extLst>
          </p:cNvPr>
          <p:cNvSpPr txBox="1"/>
          <p:nvPr/>
        </p:nvSpPr>
        <p:spPr>
          <a:xfrm>
            <a:off x="7015742" y="4129764"/>
            <a:ext cx="1728192" cy="369332"/>
          </a:xfrm>
          <a:prstGeom prst="rect">
            <a:avLst/>
          </a:prstGeom>
          <a:noFill/>
        </p:spPr>
        <p:txBody>
          <a:bodyPr wrap="square" rtlCol="0">
            <a:spAutoFit/>
          </a:bodyPr>
          <a:lstStyle/>
          <a:p>
            <a:pPr algn="ctr"/>
            <a:r>
              <a:rPr lang="en-GB" dirty="0"/>
              <a:t>Phone calls</a:t>
            </a:r>
          </a:p>
        </p:txBody>
      </p:sp>
      <p:pic>
        <p:nvPicPr>
          <p:cNvPr id="24" name="Picture 23">
            <a:extLst>
              <a:ext uri="{FF2B5EF4-FFF2-40B4-BE49-F238E27FC236}">
                <a16:creationId xmlns:a16="http://schemas.microsoft.com/office/drawing/2014/main" id="{E21C4A6C-76B7-4296-B2B0-463B26777A3F}"/>
              </a:ext>
            </a:extLst>
          </p:cNvPr>
          <p:cNvPicPr>
            <a:picLocks noChangeAspect="1"/>
          </p:cNvPicPr>
          <p:nvPr/>
        </p:nvPicPr>
        <p:blipFill rotWithShape="1">
          <a:blip r:embed="rId9"/>
          <a:srcRect l="20825" t="4005" r="19550" b="22055"/>
          <a:stretch/>
        </p:blipFill>
        <p:spPr>
          <a:xfrm>
            <a:off x="2713691" y="2946837"/>
            <a:ext cx="926233" cy="1148625"/>
          </a:xfrm>
          <a:prstGeom prst="rect">
            <a:avLst/>
          </a:prstGeom>
        </p:spPr>
      </p:pic>
      <p:pic>
        <p:nvPicPr>
          <p:cNvPr id="28" name="Picture 27">
            <a:extLst>
              <a:ext uri="{FF2B5EF4-FFF2-40B4-BE49-F238E27FC236}">
                <a16:creationId xmlns:a16="http://schemas.microsoft.com/office/drawing/2014/main" id="{F34CE469-C6BB-4568-83AA-208F42363C75}"/>
              </a:ext>
            </a:extLst>
          </p:cNvPr>
          <p:cNvPicPr>
            <a:picLocks noChangeAspect="1"/>
          </p:cNvPicPr>
          <p:nvPr/>
        </p:nvPicPr>
        <p:blipFill>
          <a:blip r:embed="rId10"/>
          <a:stretch>
            <a:fillRect/>
          </a:stretch>
        </p:blipFill>
        <p:spPr>
          <a:xfrm>
            <a:off x="777804" y="4991424"/>
            <a:ext cx="928890" cy="905148"/>
          </a:xfrm>
          <a:prstGeom prst="rect">
            <a:avLst/>
          </a:prstGeom>
        </p:spPr>
      </p:pic>
      <p:sp>
        <p:nvSpPr>
          <p:cNvPr id="30" name="TextBox 29">
            <a:extLst>
              <a:ext uri="{FF2B5EF4-FFF2-40B4-BE49-F238E27FC236}">
                <a16:creationId xmlns:a16="http://schemas.microsoft.com/office/drawing/2014/main" id="{2AA20771-210F-4E98-BDAE-48BB2E42F1B7}"/>
              </a:ext>
            </a:extLst>
          </p:cNvPr>
          <p:cNvSpPr txBox="1"/>
          <p:nvPr/>
        </p:nvSpPr>
        <p:spPr>
          <a:xfrm>
            <a:off x="378153" y="5978914"/>
            <a:ext cx="1728192" cy="369332"/>
          </a:xfrm>
          <a:prstGeom prst="rect">
            <a:avLst/>
          </a:prstGeom>
          <a:noFill/>
        </p:spPr>
        <p:txBody>
          <a:bodyPr wrap="square" rtlCol="0">
            <a:spAutoFit/>
          </a:bodyPr>
          <a:lstStyle/>
          <a:p>
            <a:pPr algn="ctr"/>
            <a:r>
              <a:rPr lang="en-GB" dirty="0"/>
              <a:t>Letters</a:t>
            </a:r>
          </a:p>
        </p:txBody>
      </p:sp>
      <p:pic>
        <p:nvPicPr>
          <p:cNvPr id="3" name="Picture 2">
            <a:extLst>
              <a:ext uri="{FF2B5EF4-FFF2-40B4-BE49-F238E27FC236}">
                <a16:creationId xmlns:a16="http://schemas.microsoft.com/office/drawing/2014/main" id="{927B4D34-DA59-49EA-8C89-99B1556C5021}"/>
              </a:ext>
            </a:extLst>
          </p:cNvPr>
          <p:cNvPicPr>
            <a:picLocks noChangeAspect="1"/>
          </p:cNvPicPr>
          <p:nvPr/>
        </p:nvPicPr>
        <p:blipFill>
          <a:blip r:embed="rId11"/>
          <a:stretch>
            <a:fillRect/>
          </a:stretch>
        </p:blipFill>
        <p:spPr>
          <a:xfrm>
            <a:off x="1299243" y="1198002"/>
            <a:ext cx="928890" cy="1295557"/>
          </a:xfrm>
          <a:prstGeom prst="rect">
            <a:avLst/>
          </a:prstGeom>
        </p:spPr>
      </p:pic>
    </p:spTree>
    <p:extLst>
      <p:ext uri="{BB962C8B-B14F-4D97-AF65-F5344CB8AC3E}">
        <p14:creationId xmlns:p14="http://schemas.microsoft.com/office/powerpoint/2010/main" val="2018301938"/>
      </p:ext>
    </p:extLst>
  </p:cSld>
  <p:clrMapOvr>
    <a:masterClrMapping/>
  </p:clrMapOvr>
  <mc:AlternateContent xmlns:mc="http://schemas.openxmlformats.org/markup-compatibility/2006" xmlns:p14="http://schemas.microsoft.com/office/powerpoint/2010/main">
    <mc:Choice Requires="p14">
      <p:transition spd="med" p14:dur="700" advTm="13591">
        <p:fade/>
      </p:transition>
    </mc:Choice>
    <mc:Fallback xmlns="">
      <p:transition spd="med" advTm="13591">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CDAD8-00C6-4226-9D65-917DFD7B4F24}"/>
              </a:ext>
            </a:extLst>
          </p:cNvPr>
          <p:cNvSpPr>
            <a:spLocks noGrp="1"/>
          </p:cNvSpPr>
          <p:nvPr>
            <p:ph type="title"/>
          </p:nvPr>
        </p:nvSpPr>
        <p:spPr>
          <a:xfrm>
            <a:off x="380020" y="-171400"/>
            <a:ext cx="8229600" cy="1143000"/>
          </a:xfrm>
        </p:spPr>
        <p:txBody>
          <a:bodyPr/>
          <a:lstStyle/>
          <a:p>
            <a:r>
              <a:rPr lang="en-GB" dirty="0"/>
              <a:t>Tiered Communication</a:t>
            </a:r>
          </a:p>
        </p:txBody>
      </p:sp>
      <p:graphicFrame>
        <p:nvGraphicFramePr>
          <p:cNvPr id="4" name="Content Placeholder 3">
            <a:extLst>
              <a:ext uri="{FF2B5EF4-FFF2-40B4-BE49-F238E27FC236}">
                <a16:creationId xmlns:a16="http://schemas.microsoft.com/office/drawing/2014/main" id="{3EEF341C-6A84-4E84-9E3C-03EBD1AE4109}"/>
              </a:ext>
            </a:extLst>
          </p:cNvPr>
          <p:cNvGraphicFramePr>
            <a:graphicFrameLocks noGrp="1"/>
          </p:cNvGraphicFramePr>
          <p:nvPr>
            <p:ph idx="1"/>
            <p:extLst>
              <p:ext uri="{D42A27DB-BD31-4B8C-83A1-F6EECF244321}">
                <p14:modId xmlns:p14="http://schemas.microsoft.com/office/powerpoint/2010/main" val="3283461598"/>
              </p:ext>
            </p:extLst>
          </p:nvPr>
        </p:nvGraphicFramePr>
        <p:xfrm>
          <a:off x="457200" y="764704"/>
          <a:ext cx="8075240" cy="4344518"/>
        </p:xfrm>
        <a:graphic>
          <a:graphicData uri="http://schemas.openxmlformats.org/drawingml/2006/table">
            <a:tbl>
              <a:tblPr firstRow="1" firstCol="1" bandRow="1"/>
              <a:tblGrid>
                <a:gridCol w="8075240">
                  <a:extLst>
                    <a:ext uri="{9D8B030D-6E8A-4147-A177-3AD203B41FA5}">
                      <a16:colId xmlns:a16="http://schemas.microsoft.com/office/drawing/2014/main" val="1535408677"/>
                    </a:ext>
                  </a:extLst>
                </a:gridCol>
              </a:tblGrid>
              <a:tr h="695058">
                <a:tc>
                  <a:txBody>
                    <a:bodyPr/>
                    <a:lstStyle/>
                    <a:p>
                      <a:pPr algn="ctr">
                        <a:lnSpc>
                          <a:spcPct val="107000"/>
                        </a:lnSpc>
                        <a:spcAft>
                          <a:spcPts val="0"/>
                        </a:spcAft>
                      </a:pPr>
                      <a:r>
                        <a:rPr lang="en-GB" sz="1600" b="1" u="sng" dirty="0">
                          <a:solidFill>
                            <a:srgbClr val="002060"/>
                          </a:solidFill>
                          <a:effectLst/>
                          <a:latin typeface="SassoonPrimaryInfant"/>
                          <a:ea typeface="Calibri" panose="020F0502020204030204" pitchFamily="34" charset="0"/>
                          <a:cs typeface="Times New Roman" panose="02020603050405020304" pitchFamily="18" charset="0"/>
                        </a:rPr>
                        <a:t>Tiered approach for communication</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1600" dirty="0">
                          <a:solidFill>
                            <a:srgbClr val="002060"/>
                          </a:solidFill>
                          <a:effectLst/>
                          <a:latin typeface="SassoonPrimaryInfant"/>
                          <a:ea typeface="Calibri" panose="020F0502020204030204" pitchFamily="34" charset="0"/>
                          <a:cs typeface="Times New Roman" panose="02020603050405020304" pitchFamily="18" charset="0"/>
                        </a:rPr>
                        <a:t>Please find below, a tiered approach if any conversations need to take place about your child.</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CC2E5"/>
                    </a:solidFill>
                  </a:tcPr>
                </a:tc>
                <a:extLst>
                  <a:ext uri="{0D108BD9-81ED-4DB2-BD59-A6C34878D82A}">
                    <a16:rowId xmlns:a16="http://schemas.microsoft.com/office/drawing/2014/main" val="1676668614"/>
                  </a:ext>
                </a:extLst>
              </a:tr>
              <a:tr h="1400493">
                <a:tc>
                  <a:txBody>
                    <a:bodyPr/>
                    <a:lstStyle/>
                    <a:p>
                      <a:pPr algn="just">
                        <a:lnSpc>
                          <a:spcPct val="107000"/>
                        </a:lnSpc>
                        <a:spcAft>
                          <a:spcPts val="0"/>
                        </a:spcAft>
                      </a:pPr>
                      <a:r>
                        <a:rPr lang="en-GB" sz="1600" b="1" dirty="0">
                          <a:solidFill>
                            <a:srgbClr val="002060"/>
                          </a:solidFill>
                          <a:effectLst/>
                          <a:latin typeface="SassoonPrimaryInfant"/>
                          <a:ea typeface="Calibri" panose="020F0502020204030204" pitchFamily="34" charset="0"/>
                          <a:cs typeface="Times New Roman" panose="02020603050405020304" pitchFamily="18" charset="0"/>
                        </a:rPr>
                        <a:t>Tier 1</a:t>
                      </a:r>
                      <a:r>
                        <a:rPr lang="en-GB" sz="1600" dirty="0">
                          <a:solidFill>
                            <a:srgbClr val="002060"/>
                          </a:solidFill>
                          <a:effectLst/>
                          <a:latin typeface="SassoonPrimaryInfant"/>
                          <a:ea typeface="Calibri" panose="020F0502020204030204" pitchFamily="34" charset="0"/>
                          <a:cs typeface="Times New Roman" panose="02020603050405020304" pitchFamily="18" charset="0"/>
                        </a:rPr>
                        <a:t> – all academic, personal, social and friendship discussions to take place, initially with the </a:t>
                      </a:r>
                      <a:r>
                        <a:rPr lang="en-GB" sz="1600" b="1" dirty="0">
                          <a:solidFill>
                            <a:srgbClr val="002060"/>
                          </a:solidFill>
                          <a:effectLst/>
                          <a:latin typeface="SassoonPrimaryInfant"/>
                          <a:ea typeface="Calibri" panose="020F0502020204030204" pitchFamily="34" charset="0"/>
                          <a:cs typeface="Times New Roman" panose="02020603050405020304" pitchFamily="18" charset="0"/>
                        </a:rPr>
                        <a:t>class teacher/teaching support staff</a:t>
                      </a:r>
                      <a:r>
                        <a:rPr lang="en-GB" sz="1600" dirty="0">
                          <a:solidFill>
                            <a:srgbClr val="002060"/>
                          </a:solidFill>
                          <a:effectLst/>
                          <a:latin typeface="SassoonPrimaryInfant"/>
                          <a:ea typeface="Calibri" panose="020F0502020204030204" pitchFamily="34" charset="0"/>
                          <a:cs typeface="Times New Roman" panose="02020603050405020304" pitchFamily="18" charset="0"/>
                        </a:rPr>
                        <a:t>. The class teacher/teaching support staff will communicate anything to you as they feel the need. </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en-GB" sz="1600" b="1" dirty="0">
                          <a:solidFill>
                            <a:srgbClr val="002060"/>
                          </a:solidFill>
                          <a:effectLst/>
                          <a:latin typeface="SassoonPrimaryInfant"/>
                          <a:ea typeface="Calibri" panose="020F0502020204030204" pitchFamily="34" charset="0"/>
                          <a:cs typeface="Times New Roman" panose="02020603050405020304" pitchFamily="18" charset="0"/>
                        </a:rPr>
                        <a:t>Parents – </a:t>
                      </a:r>
                      <a:r>
                        <a:rPr lang="en-GB" sz="1600" dirty="0">
                          <a:solidFill>
                            <a:srgbClr val="002060"/>
                          </a:solidFill>
                          <a:effectLst/>
                          <a:latin typeface="SassoonPrimaryInfant"/>
                          <a:ea typeface="Calibri" panose="020F0502020204030204" pitchFamily="34" charset="0"/>
                          <a:cs typeface="Times New Roman" panose="02020603050405020304" pitchFamily="18" charset="0"/>
                        </a:rPr>
                        <a:t>You can contact these staff members face-to-face, through a telephone call or an email to the school office stating ‘FAO Class teacher name.’ </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1600" b="1" u="none" strike="noStrike" dirty="0">
                          <a:solidFill>
                            <a:srgbClr val="002060"/>
                          </a:solidFill>
                          <a:effectLst/>
                          <a:latin typeface="SassoonPrimaryInfant"/>
                          <a:ea typeface="Calibri" panose="020F0502020204030204" pitchFamily="34" charset="0"/>
                          <a:cs typeface="Times New Roman" panose="02020603050405020304" pitchFamily="18" charset="0"/>
                        </a:rPr>
                        <a:t> </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5D5D"/>
                    </a:solidFill>
                  </a:tcPr>
                </a:tc>
                <a:extLst>
                  <a:ext uri="{0D108BD9-81ED-4DB2-BD59-A6C34878D82A}">
                    <a16:rowId xmlns:a16="http://schemas.microsoft.com/office/drawing/2014/main" val="1994874295"/>
                  </a:ext>
                </a:extLst>
              </a:tr>
              <a:tr h="1165348">
                <a:tc>
                  <a:txBody>
                    <a:bodyPr/>
                    <a:lstStyle/>
                    <a:p>
                      <a:pPr algn="just">
                        <a:lnSpc>
                          <a:spcPct val="107000"/>
                        </a:lnSpc>
                        <a:spcAft>
                          <a:spcPts val="0"/>
                        </a:spcAft>
                      </a:pPr>
                      <a:r>
                        <a:rPr lang="en-GB" sz="1600" b="1" dirty="0">
                          <a:solidFill>
                            <a:srgbClr val="002060"/>
                          </a:solidFill>
                          <a:effectLst/>
                          <a:latin typeface="SassoonPrimaryInfant"/>
                          <a:ea typeface="Calibri" panose="020F0502020204030204" pitchFamily="34" charset="0"/>
                          <a:cs typeface="Times New Roman" panose="02020603050405020304" pitchFamily="18" charset="0"/>
                        </a:rPr>
                        <a:t>Tier 2</a:t>
                      </a:r>
                      <a:r>
                        <a:rPr lang="en-GB" sz="1600" dirty="0">
                          <a:solidFill>
                            <a:srgbClr val="002060"/>
                          </a:solidFill>
                          <a:effectLst/>
                          <a:latin typeface="SassoonPrimaryInfant"/>
                          <a:ea typeface="Calibri" panose="020F0502020204030204" pitchFamily="34" charset="0"/>
                          <a:cs typeface="Times New Roman" panose="02020603050405020304" pitchFamily="18" charset="0"/>
                        </a:rPr>
                        <a:t> – There are lead teachers in school: </a:t>
                      </a:r>
                      <a:r>
                        <a:rPr lang="en-GB" sz="1600" b="1" dirty="0">
                          <a:solidFill>
                            <a:srgbClr val="002060"/>
                          </a:solidFill>
                          <a:effectLst/>
                          <a:latin typeface="SassoonPrimaryInfant"/>
                          <a:ea typeface="Calibri" panose="020F0502020204030204" pitchFamily="34" charset="0"/>
                          <a:cs typeface="Times New Roman" panose="02020603050405020304" pitchFamily="18" charset="0"/>
                        </a:rPr>
                        <a:t>Mrs Grundy, Mrs Stevenson and Mrs Hoban (SENCO)</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en-GB" sz="1600" dirty="0">
                          <a:solidFill>
                            <a:srgbClr val="002060"/>
                          </a:solidFill>
                          <a:effectLst/>
                          <a:latin typeface="SassoonPrimaryInfant"/>
                          <a:ea typeface="Calibri" panose="020F0502020204030204" pitchFamily="34" charset="0"/>
                          <a:cs typeface="Times New Roman" panose="02020603050405020304" pitchFamily="18" charset="0"/>
                        </a:rPr>
                        <a:t>If you or we find that discussions with the class teacher need to be explored further, the contacts are the lead teachers or the SENCO.</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en-GB" sz="1600" b="1" dirty="0">
                          <a:solidFill>
                            <a:srgbClr val="002060"/>
                          </a:solidFill>
                          <a:effectLst/>
                          <a:latin typeface="SassoonPrimaryInfant"/>
                          <a:ea typeface="Calibri" panose="020F0502020204030204" pitchFamily="34" charset="0"/>
                          <a:cs typeface="Times New Roman" panose="02020603050405020304" pitchFamily="18" charset="0"/>
                        </a:rPr>
                        <a:t> </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6A"/>
                    </a:solidFill>
                  </a:tcPr>
                </a:tc>
                <a:extLst>
                  <a:ext uri="{0D108BD9-81ED-4DB2-BD59-A6C34878D82A}">
                    <a16:rowId xmlns:a16="http://schemas.microsoft.com/office/drawing/2014/main" val="2215246381"/>
                  </a:ext>
                </a:extLst>
              </a:tr>
              <a:tr h="930203">
                <a:tc>
                  <a:txBody>
                    <a:bodyPr/>
                    <a:lstStyle/>
                    <a:p>
                      <a:pPr algn="just">
                        <a:lnSpc>
                          <a:spcPct val="107000"/>
                        </a:lnSpc>
                        <a:spcAft>
                          <a:spcPts val="0"/>
                        </a:spcAft>
                      </a:pPr>
                      <a:r>
                        <a:rPr lang="en-GB" sz="1600" b="1" dirty="0">
                          <a:solidFill>
                            <a:srgbClr val="002060"/>
                          </a:solidFill>
                          <a:effectLst/>
                          <a:latin typeface="SassoonPrimaryInfant"/>
                          <a:ea typeface="Calibri" panose="020F0502020204030204" pitchFamily="34" charset="0"/>
                          <a:cs typeface="Times New Roman" panose="02020603050405020304" pitchFamily="18" charset="0"/>
                        </a:rPr>
                        <a:t>Tier 3 </a:t>
                      </a:r>
                      <a:r>
                        <a:rPr lang="en-GB" sz="1600" dirty="0">
                          <a:solidFill>
                            <a:srgbClr val="002060"/>
                          </a:solidFill>
                          <a:effectLst/>
                          <a:latin typeface="SassoonPrimaryInfant"/>
                          <a:ea typeface="Calibri" panose="020F0502020204030204" pitchFamily="34" charset="0"/>
                          <a:cs typeface="Times New Roman" panose="02020603050405020304" pitchFamily="18" charset="0"/>
                        </a:rPr>
                        <a:t>– After Tier 1 and 2 have been exhausted, Mrs Murphy (Acting Deputy Headteacher) and/or Mrs Waterworth (Head teacher) would be the next line of communication. </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en-GB" sz="1600" b="1" dirty="0">
                          <a:solidFill>
                            <a:srgbClr val="002060"/>
                          </a:solidFill>
                          <a:effectLst/>
                          <a:latin typeface="SassoonPrimaryInfant"/>
                          <a:ea typeface="Calibri" panose="020F0502020204030204" pitchFamily="34" charset="0"/>
                          <a:cs typeface="Times New Roman" panose="02020603050405020304" pitchFamily="18" charset="0"/>
                        </a:rPr>
                        <a:t> </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extLst>
                  <a:ext uri="{0D108BD9-81ED-4DB2-BD59-A6C34878D82A}">
                    <a16:rowId xmlns:a16="http://schemas.microsoft.com/office/drawing/2014/main" val="75626320"/>
                  </a:ext>
                </a:extLst>
              </a:tr>
            </a:tbl>
          </a:graphicData>
        </a:graphic>
      </p:graphicFrame>
      <p:sp>
        <p:nvSpPr>
          <p:cNvPr id="6" name="TextBox 5">
            <a:extLst>
              <a:ext uri="{FF2B5EF4-FFF2-40B4-BE49-F238E27FC236}">
                <a16:creationId xmlns:a16="http://schemas.microsoft.com/office/drawing/2014/main" id="{95843683-B1C6-442D-BD3E-4A161304E2E7}"/>
              </a:ext>
            </a:extLst>
          </p:cNvPr>
          <p:cNvSpPr txBox="1"/>
          <p:nvPr/>
        </p:nvSpPr>
        <p:spPr>
          <a:xfrm>
            <a:off x="380020" y="5229200"/>
            <a:ext cx="8075240" cy="1477328"/>
          </a:xfrm>
          <a:prstGeom prst="rect">
            <a:avLst/>
          </a:prstGeom>
          <a:noFill/>
        </p:spPr>
        <p:txBody>
          <a:bodyPr wrap="square" rtlCol="0">
            <a:spAutoFit/>
          </a:bodyPr>
          <a:lstStyle/>
          <a:p>
            <a:r>
              <a:rPr lang="en-GB" dirty="0"/>
              <a:t>Depending on the level of need for communication it may be necessary for the initial tiers to be bypassed.</a:t>
            </a:r>
          </a:p>
          <a:p>
            <a:r>
              <a:rPr lang="en-GB" dirty="0"/>
              <a:t>SAFEGUARDING: In the event of any safeguarding concerns communication will need to take place between Mrs Waterworth or Mrs Murphy and parents or carers with parental responsibility. </a:t>
            </a:r>
          </a:p>
        </p:txBody>
      </p:sp>
    </p:spTree>
    <p:extLst>
      <p:ext uri="{BB962C8B-B14F-4D97-AF65-F5344CB8AC3E}">
        <p14:creationId xmlns:p14="http://schemas.microsoft.com/office/powerpoint/2010/main" val="25457550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1630006477"/>
      </p:ext>
    </p:extLst>
  </p:cSld>
  <p:clrMapOvr>
    <a:masterClrMapping/>
  </p:clrMapOvr>
  <p:transition spd="slow" advTm="9528">
    <p:pull/>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Trebuchet MS" panose="020B0603020202020204" pitchFamily="34" charset="0"/>
              </a:rPr>
              <a:t>Meet the Staff</a:t>
            </a:r>
          </a:p>
        </p:txBody>
      </p:sp>
      <p:sp>
        <p:nvSpPr>
          <p:cNvPr id="8" name="TextBox 7"/>
          <p:cNvSpPr txBox="1"/>
          <p:nvPr/>
        </p:nvSpPr>
        <p:spPr>
          <a:xfrm>
            <a:off x="1533041" y="2006714"/>
            <a:ext cx="2529154" cy="954107"/>
          </a:xfrm>
          <a:prstGeom prst="rect">
            <a:avLst/>
          </a:prstGeom>
          <a:noFill/>
        </p:spPr>
        <p:txBody>
          <a:bodyPr wrap="none" rtlCol="0">
            <a:spAutoFit/>
          </a:bodyPr>
          <a:lstStyle/>
          <a:p>
            <a:pPr algn="ctr"/>
            <a:r>
              <a:rPr lang="en-GB" sz="2800" dirty="0">
                <a:latin typeface="Trebuchet MS" panose="020B0603020202020204" pitchFamily="34" charset="0"/>
              </a:rPr>
              <a:t>Year 5 Teacher</a:t>
            </a:r>
          </a:p>
          <a:p>
            <a:pPr algn="ctr"/>
            <a:r>
              <a:rPr lang="en-GB" sz="2800" dirty="0">
                <a:latin typeface="Trebuchet MS" panose="020B0603020202020204" pitchFamily="34" charset="0"/>
              </a:rPr>
              <a:t>Miss Kemp</a:t>
            </a:r>
          </a:p>
        </p:txBody>
      </p:sp>
      <p:sp>
        <p:nvSpPr>
          <p:cNvPr id="3" name="Rectangle 2"/>
          <p:cNvSpPr/>
          <p:nvPr/>
        </p:nvSpPr>
        <p:spPr>
          <a:xfrm>
            <a:off x="2627784" y="4005064"/>
            <a:ext cx="4133510" cy="2246769"/>
          </a:xfrm>
          <a:prstGeom prst="rect">
            <a:avLst/>
          </a:prstGeom>
        </p:spPr>
        <p:txBody>
          <a:bodyPr wrap="square">
            <a:spAutoFit/>
          </a:bodyPr>
          <a:lstStyle/>
          <a:p>
            <a:pPr algn="ctr"/>
            <a:r>
              <a:rPr lang="en-GB" sz="2800" dirty="0">
                <a:solidFill>
                  <a:schemeClr val="bg1"/>
                </a:solidFill>
                <a:latin typeface="Trebuchet MS" panose="020B0603020202020204" pitchFamily="34" charset="0"/>
              </a:rPr>
              <a:t>Mr Warburton</a:t>
            </a:r>
          </a:p>
          <a:p>
            <a:pPr algn="ctr"/>
            <a:r>
              <a:rPr lang="en-GB" sz="2800" dirty="0">
                <a:solidFill>
                  <a:schemeClr val="bg1"/>
                </a:solidFill>
                <a:latin typeface="Trebuchet MS" panose="020B0603020202020204" pitchFamily="34" charset="0"/>
              </a:rPr>
              <a:t>PE Teacher</a:t>
            </a:r>
          </a:p>
          <a:p>
            <a:pPr algn="ctr"/>
            <a:endParaRPr lang="en-GB" sz="2800" dirty="0">
              <a:solidFill>
                <a:schemeClr val="bg1"/>
              </a:solidFill>
              <a:latin typeface="Trebuchet MS" panose="020B0603020202020204" pitchFamily="34" charset="0"/>
            </a:endParaRPr>
          </a:p>
          <a:p>
            <a:pPr algn="ctr"/>
            <a:r>
              <a:rPr lang="en-GB" sz="2800" dirty="0">
                <a:solidFill>
                  <a:schemeClr val="bg1"/>
                </a:solidFill>
                <a:latin typeface="Trebuchet MS" panose="020B0603020202020204" pitchFamily="34" charset="0"/>
              </a:rPr>
              <a:t>Mr Leonard</a:t>
            </a:r>
          </a:p>
          <a:p>
            <a:pPr algn="ctr"/>
            <a:r>
              <a:rPr lang="en-GB" sz="2800" dirty="0">
                <a:solidFill>
                  <a:schemeClr val="bg1"/>
                </a:solidFill>
                <a:latin typeface="Trebuchet MS" panose="020B0603020202020204" pitchFamily="34" charset="0"/>
              </a:rPr>
              <a:t>Music Teacher</a:t>
            </a:r>
          </a:p>
        </p:txBody>
      </p:sp>
      <p:sp>
        <p:nvSpPr>
          <p:cNvPr id="9" name="TextBox 8"/>
          <p:cNvSpPr txBox="1"/>
          <p:nvPr/>
        </p:nvSpPr>
        <p:spPr>
          <a:xfrm>
            <a:off x="5098751" y="1830411"/>
            <a:ext cx="2779222" cy="1384995"/>
          </a:xfrm>
          <a:prstGeom prst="rect">
            <a:avLst/>
          </a:prstGeom>
          <a:noFill/>
        </p:spPr>
        <p:txBody>
          <a:bodyPr wrap="none" rtlCol="0">
            <a:spAutoFit/>
          </a:bodyPr>
          <a:lstStyle/>
          <a:p>
            <a:pPr algn="ctr"/>
            <a:r>
              <a:rPr lang="en-GB" sz="2800" dirty="0">
                <a:latin typeface="Trebuchet MS" panose="020B0603020202020204" pitchFamily="34" charset="0"/>
              </a:rPr>
              <a:t>Year 5 Teaching </a:t>
            </a:r>
          </a:p>
          <a:p>
            <a:pPr algn="ctr"/>
            <a:r>
              <a:rPr lang="en-GB" sz="2800" dirty="0">
                <a:latin typeface="Trebuchet MS" panose="020B0603020202020204" pitchFamily="34" charset="0"/>
              </a:rPr>
              <a:t>Support Staff</a:t>
            </a:r>
          </a:p>
          <a:p>
            <a:pPr algn="ctr"/>
            <a:r>
              <a:rPr lang="en-GB" sz="2800" dirty="0">
                <a:latin typeface="Comic Sans MS" panose="030F0702030302020204" pitchFamily="66" charset="0"/>
              </a:rPr>
              <a:t>Miss Campbell</a:t>
            </a:r>
          </a:p>
        </p:txBody>
      </p:sp>
    </p:spTree>
    <p:extLst>
      <p:ext uri="{BB962C8B-B14F-4D97-AF65-F5344CB8AC3E}">
        <p14:creationId xmlns:p14="http://schemas.microsoft.com/office/powerpoint/2010/main" val="165925844"/>
      </p:ext>
    </p:extLst>
  </p:cSld>
  <p:clrMapOvr>
    <a:masterClrMapping/>
  </p:clrMapOvr>
  <mc:AlternateContent xmlns:mc="http://schemas.openxmlformats.org/markup-compatibility/2006" xmlns:p14="http://schemas.microsoft.com/office/powerpoint/2010/main">
    <mc:Choice Requires="p14">
      <p:transition spd="med" p14:dur="700" advTm="8793">
        <p:fade/>
      </p:transition>
    </mc:Choice>
    <mc:Fallback xmlns="">
      <p:transition spd="med" advTm="8793">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a:latin typeface="Trebuchet MS" panose="020B0603020202020204" pitchFamily="34" charset="0"/>
              </a:rPr>
              <a:t>Year 5 Daily Timetable</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28184" y="4909503"/>
            <a:ext cx="2471624" cy="1853718"/>
          </a:xfrm>
          <a:prstGeom prst="rect">
            <a:avLst/>
          </a:prstGeom>
        </p:spPr>
      </p:pic>
      <p:sp>
        <p:nvSpPr>
          <p:cNvPr id="4" name="Rectangle 3"/>
          <p:cNvSpPr/>
          <p:nvPr/>
        </p:nvSpPr>
        <p:spPr>
          <a:xfrm>
            <a:off x="251520" y="1870909"/>
            <a:ext cx="8640960" cy="4154984"/>
          </a:xfrm>
          <a:prstGeom prst="rect">
            <a:avLst/>
          </a:prstGeom>
        </p:spPr>
        <p:txBody>
          <a:bodyPr wrap="square">
            <a:spAutoFit/>
          </a:bodyPr>
          <a:lstStyle/>
          <a:p>
            <a:r>
              <a:rPr lang="en-GB" sz="2400" b="1" dirty="0">
                <a:solidFill>
                  <a:srgbClr val="FF0000"/>
                </a:solidFill>
                <a:latin typeface="Trebuchet MS" panose="020B0603020202020204" pitchFamily="34" charset="0"/>
              </a:rPr>
              <a:t>8:45 </a:t>
            </a:r>
            <a:r>
              <a:rPr lang="en-GB" sz="2400" dirty="0">
                <a:solidFill>
                  <a:srgbClr val="002060"/>
                </a:solidFill>
                <a:latin typeface="Trebuchet MS" panose="020B0603020202020204" pitchFamily="34" charset="0"/>
              </a:rPr>
              <a:t>- School starts. It is vital your child is on time as they are learning from the moment they come through the door.</a:t>
            </a:r>
          </a:p>
          <a:p>
            <a:endParaRPr lang="en-GB" sz="2400" dirty="0">
              <a:solidFill>
                <a:srgbClr val="002060"/>
              </a:solidFill>
              <a:latin typeface="Trebuchet MS" panose="020B0603020202020204" pitchFamily="34" charset="0"/>
            </a:endParaRPr>
          </a:p>
          <a:p>
            <a:r>
              <a:rPr lang="en-GB" sz="2400" b="1" dirty="0">
                <a:solidFill>
                  <a:srgbClr val="FF0000"/>
                </a:solidFill>
                <a:latin typeface="Trebuchet MS" panose="020B0603020202020204" pitchFamily="34" charset="0"/>
              </a:rPr>
              <a:t>10:30 – 10:45</a:t>
            </a:r>
            <a:r>
              <a:rPr lang="en-GB" sz="2400" dirty="0">
                <a:solidFill>
                  <a:srgbClr val="002060"/>
                </a:solidFill>
                <a:latin typeface="Trebuchet MS" panose="020B0603020202020204" pitchFamily="34" charset="0"/>
              </a:rPr>
              <a:t> – Morning break </a:t>
            </a:r>
          </a:p>
          <a:p>
            <a:endParaRPr lang="en-GB" sz="2400" dirty="0">
              <a:solidFill>
                <a:srgbClr val="002060"/>
              </a:solidFill>
              <a:latin typeface="Trebuchet MS" panose="020B0603020202020204" pitchFamily="34" charset="0"/>
            </a:endParaRPr>
          </a:p>
          <a:p>
            <a:r>
              <a:rPr lang="en-GB" sz="2400" b="1" dirty="0">
                <a:solidFill>
                  <a:srgbClr val="FF0000"/>
                </a:solidFill>
                <a:latin typeface="Trebuchet MS" panose="020B0603020202020204" pitchFamily="34" charset="0"/>
              </a:rPr>
              <a:t>12:15-13:15</a:t>
            </a:r>
            <a:r>
              <a:rPr lang="en-GB" sz="2400" dirty="0">
                <a:solidFill>
                  <a:srgbClr val="FF0000"/>
                </a:solidFill>
                <a:latin typeface="Trebuchet MS" panose="020B0603020202020204" pitchFamily="34" charset="0"/>
              </a:rPr>
              <a:t> </a:t>
            </a:r>
            <a:r>
              <a:rPr lang="en-GB" sz="2400" dirty="0">
                <a:solidFill>
                  <a:srgbClr val="002060"/>
                </a:solidFill>
                <a:latin typeface="Trebuchet MS" panose="020B0603020202020204" pitchFamily="34" charset="0"/>
              </a:rPr>
              <a:t>– Lunch time </a:t>
            </a:r>
          </a:p>
          <a:p>
            <a:endParaRPr lang="en-GB" sz="2400" dirty="0">
              <a:solidFill>
                <a:srgbClr val="002060"/>
              </a:solidFill>
              <a:latin typeface="Trebuchet MS" panose="020B0603020202020204" pitchFamily="34" charset="0"/>
            </a:endParaRPr>
          </a:p>
          <a:p>
            <a:r>
              <a:rPr lang="en-GB" sz="2400" b="1" dirty="0">
                <a:solidFill>
                  <a:srgbClr val="FF0000"/>
                </a:solidFill>
                <a:latin typeface="Trebuchet MS" panose="020B0603020202020204" pitchFamily="34" charset="0"/>
              </a:rPr>
              <a:t>15:15</a:t>
            </a:r>
            <a:r>
              <a:rPr lang="en-GB" sz="2400" dirty="0">
                <a:solidFill>
                  <a:srgbClr val="FF0000"/>
                </a:solidFill>
                <a:latin typeface="Trebuchet MS" panose="020B0603020202020204" pitchFamily="34" charset="0"/>
              </a:rPr>
              <a:t> </a:t>
            </a:r>
            <a:r>
              <a:rPr lang="en-GB" sz="2400" dirty="0">
                <a:solidFill>
                  <a:srgbClr val="002060"/>
                </a:solidFill>
                <a:latin typeface="Trebuchet MS" panose="020B0603020202020204" pitchFamily="34" charset="0"/>
              </a:rPr>
              <a:t>– Day finishes. Please wait until your child has been dismissed by the class teacher.</a:t>
            </a:r>
          </a:p>
          <a:p>
            <a:endParaRPr lang="en-GB" sz="2400" u="sng" dirty="0">
              <a:solidFill>
                <a:srgbClr val="002060"/>
              </a:solidFill>
              <a:latin typeface="Trebuchet MS" panose="020B0603020202020204" pitchFamily="34" charset="0"/>
            </a:endParaRPr>
          </a:p>
          <a:p>
            <a:r>
              <a:rPr lang="en-GB" sz="2400" u="sng" dirty="0">
                <a:solidFill>
                  <a:srgbClr val="002060"/>
                </a:solidFill>
                <a:latin typeface="Trebuchet MS" panose="020B0603020202020204" pitchFamily="34" charset="0"/>
              </a:rPr>
              <a:t>PE will be on Monday and Thursday </a:t>
            </a:r>
          </a:p>
        </p:txBody>
      </p:sp>
    </p:spTree>
    <p:extLst>
      <p:ext uri="{BB962C8B-B14F-4D97-AF65-F5344CB8AC3E}">
        <p14:creationId xmlns:p14="http://schemas.microsoft.com/office/powerpoint/2010/main" val="955166075"/>
      </p:ext>
    </p:extLst>
  </p:cSld>
  <p:clrMapOvr>
    <a:masterClrMapping/>
  </p:clrMapOvr>
  <mc:AlternateContent xmlns:mc="http://schemas.openxmlformats.org/markup-compatibility/2006" xmlns:p14="http://schemas.microsoft.com/office/powerpoint/2010/main">
    <mc:Choice Requires="p14">
      <p:transition spd="med" p14:dur="700" advTm="23971">
        <p:fade/>
      </p:transition>
    </mc:Choice>
    <mc:Fallback xmlns="">
      <p:transition spd="med" advTm="23971">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84128-5880-4440-946A-E9F52F2ED769}"/>
              </a:ext>
            </a:extLst>
          </p:cNvPr>
          <p:cNvSpPr>
            <a:spLocks noGrp="1"/>
          </p:cNvSpPr>
          <p:nvPr>
            <p:ph type="title"/>
          </p:nvPr>
        </p:nvSpPr>
        <p:spPr/>
        <p:txBody>
          <a:bodyPr/>
          <a:lstStyle/>
          <a:p>
            <a:r>
              <a:rPr lang="en-GB" dirty="0">
                <a:latin typeface="Trebuchet MS" panose="020B0603020202020204" pitchFamily="34" charset="0"/>
              </a:rPr>
              <a:t>Snacks and Water</a:t>
            </a:r>
          </a:p>
        </p:txBody>
      </p:sp>
      <p:sp>
        <p:nvSpPr>
          <p:cNvPr id="3" name="Content Placeholder 2">
            <a:extLst>
              <a:ext uri="{FF2B5EF4-FFF2-40B4-BE49-F238E27FC236}">
                <a16:creationId xmlns:a16="http://schemas.microsoft.com/office/drawing/2014/main" id="{69AEE5F0-8CB2-4F12-83DA-BECA527E14C9}"/>
              </a:ext>
            </a:extLst>
          </p:cNvPr>
          <p:cNvSpPr>
            <a:spLocks noGrp="1"/>
          </p:cNvSpPr>
          <p:nvPr>
            <p:ph idx="1"/>
          </p:nvPr>
        </p:nvSpPr>
        <p:spPr>
          <a:xfrm>
            <a:off x="457200" y="1600200"/>
            <a:ext cx="8229600" cy="4983162"/>
          </a:xfrm>
        </p:spPr>
        <p:txBody>
          <a:bodyPr>
            <a:normAutofit fontScale="70000" lnSpcReduction="20000"/>
          </a:bodyPr>
          <a:lstStyle/>
          <a:p>
            <a:pPr marL="0" indent="0">
              <a:buNone/>
            </a:pPr>
            <a:r>
              <a:rPr lang="en-GB" sz="3400" dirty="0">
                <a:latin typeface="Trebuchet MS" panose="020B0603020202020204" pitchFamily="34" charset="0"/>
              </a:rPr>
              <a:t>Children are only allowed to bring in fruit as a snack for break time. We are a healthy school and there are children who have significant allergies in school.</a:t>
            </a:r>
          </a:p>
          <a:p>
            <a:pPr marL="0" indent="0">
              <a:buNone/>
            </a:pPr>
            <a:endParaRPr lang="en-GB" sz="3400" dirty="0">
              <a:latin typeface="Trebuchet MS" panose="020B0603020202020204" pitchFamily="34" charset="0"/>
            </a:endParaRPr>
          </a:p>
          <a:p>
            <a:pPr marL="0" indent="0">
              <a:buNone/>
            </a:pPr>
            <a:r>
              <a:rPr lang="en-GB" sz="3400" dirty="0">
                <a:latin typeface="Trebuchet MS" panose="020B0603020202020204" pitchFamily="34" charset="0"/>
              </a:rPr>
              <a:t>Please ensure school dinners have been ordered using the School Grid webpage.</a:t>
            </a:r>
          </a:p>
          <a:p>
            <a:pPr marL="0" indent="0">
              <a:buNone/>
            </a:pPr>
            <a:endParaRPr lang="en-GB" sz="3400" dirty="0">
              <a:latin typeface="Trebuchet MS" panose="020B0603020202020204" pitchFamily="34" charset="0"/>
            </a:endParaRPr>
          </a:p>
          <a:p>
            <a:pPr marL="0" indent="0">
              <a:buNone/>
            </a:pPr>
            <a:r>
              <a:rPr lang="en-GB" sz="3400" dirty="0">
                <a:latin typeface="Trebuchet MS" panose="020B0603020202020204" pitchFamily="34" charset="0"/>
              </a:rPr>
              <a:t>Children need water bottles (preferably clear) from home and St Ambrose Bottles can be purchased from the office. </a:t>
            </a:r>
          </a:p>
          <a:p>
            <a:pPr marL="0" indent="0">
              <a:buNone/>
            </a:pPr>
            <a:endParaRPr lang="en-GB" sz="3400" dirty="0">
              <a:latin typeface="Trebuchet MS" panose="020B0603020202020204" pitchFamily="34" charset="0"/>
            </a:endParaRPr>
          </a:p>
          <a:p>
            <a:pPr marL="0" indent="0">
              <a:buNone/>
            </a:pPr>
            <a:r>
              <a:rPr lang="en-GB" sz="3400" dirty="0">
                <a:latin typeface="Trebuchet MS" panose="020B0603020202020204" pitchFamily="34" charset="0"/>
              </a:rPr>
              <a:t>Water can be drunk during the day – no flavoured water,  fruit juice or fizzy drinks are allowed.</a:t>
            </a:r>
          </a:p>
          <a:p>
            <a:pPr marL="0" indent="0">
              <a:buNone/>
            </a:pPr>
            <a:r>
              <a:rPr lang="en-GB" sz="3400" dirty="0">
                <a:latin typeface="Trebuchet MS" panose="020B0603020202020204" pitchFamily="34" charset="0"/>
              </a:rPr>
              <a:t>Milk can be ordered from Coll Milk if you wish your child to have milk.</a:t>
            </a:r>
          </a:p>
          <a:p>
            <a:pPr marL="0" indent="0">
              <a:buNone/>
            </a:pPr>
            <a:endParaRPr lang="en-GB" dirty="0">
              <a:latin typeface="Trebuchet MS" panose="020B0603020202020204" pitchFamily="34" charset="0"/>
            </a:endParaRPr>
          </a:p>
        </p:txBody>
      </p:sp>
      <p:pic>
        <p:nvPicPr>
          <p:cNvPr id="4" name="Picture 3">
            <a:extLst>
              <a:ext uri="{FF2B5EF4-FFF2-40B4-BE49-F238E27FC236}">
                <a16:creationId xmlns:a16="http://schemas.microsoft.com/office/drawing/2014/main" id="{C3FE0BBD-8B53-4AD9-B7D5-889739880318}"/>
              </a:ext>
            </a:extLst>
          </p:cNvPr>
          <p:cNvPicPr>
            <a:picLocks noChangeAspect="1"/>
          </p:cNvPicPr>
          <p:nvPr/>
        </p:nvPicPr>
        <p:blipFill>
          <a:blip r:embed="rId2"/>
          <a:stretch>
            <a:fillRect/>
          </a:stretch>
        </p:blipFill>
        <p:spPr>
          <a:xfrm>
            <a:off x="7668344" y="45083"/>
            <a:ext cx="1217137" cy="1602110"/>
          </a:xfrm>
          <a:prstGeom prst="rect">
            <a:avLst/>
          </a:prstGeom>
        </p:spPr>
      </p:pic>
      <p:pic>
        <p:nvPicPr>
          <p:cNvPr id="5" name="Picture 4">
            <a:extLst>
              <a:ext uri="{FF2B5EF4-FFF2-40B4-BE49-F238E27FC236}">
                <a16:creationId xmlns:a16="http://schemas.microsoft.com/office/drawing/2014/main" id="{08CAB428-A892-4F2E-B7A2-632382FA677D}"/>
              </a:ext>
            </a:extLst>
          </p:cNvPr>
          <p:cNvPicPr>
            <a:picLocks noChangeAspect="1"/>
          </p:cNvPicPr>
          <p:nvPr/>
        </p:nvPicPr>
        <p:blipFill>
          <a:blip r:embed="rId3"/>
          <a:stretch>
            <a:fillRect/>
          </a:stretch>
        </p:blipFill>
        <p:spPr>
          <a:xfrm>
            <a:off x="107504" y="86866"/>
            <a:ext cx="1917759" cy="1513334"/>
          </a:xfrm>
          <a:prstGeom prst="rect">
            <a:avLst/>
          </a:prstGeom>
        </p:spPr>
      </p:pic>
    </p:spTree>
    <p:extLst>
      <p:ext uri="{BB962C8B-B14F-4D97-AF65-F5344CB8AC3E}">
        <p14:creationId xmlns:p14="http://schemas.microsoft.com/office/powerpoint/2010/main" val="5824931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Trebuchet MS" panose="020B0603020202020204" pitchFamily="34" charset="0"/>
              </a:rPr>
              <a:t>School Uniform</a:t>
            </a:r>
          </a:p>
        </p:txBody>
      </p:sp>
      <p:sp>
        <p:nvSpPr>
          <p:cNvPr id="3" name="Content Placeholder 2"/>
          <p:cNvSpPr>
            <a:spLocks noGrp="1"/>
          </p:cNvSpPr>
          <p:nvPr>
            <p:ph idx="1"/>
          </p:nvPr>
        </p:nvSpPr>
        <p:spPr>
          <a:xfrm>
            <a:off x="107503" y="1412775"/>
            <a:ext cx="8901597" cy="5354637"/>
          </a:xfrm>
        </p:spPr>
        <p:txBody>
          <a:bodyPr>
            <a:normAutofit fontScale="85000" lnSpcReduction="20000"/>
          </a:bodyPr>
          <a:lstStyle/>
          <a:p>
            <a:pPr marL="0" indent="0">
              <a:buNone/>
            </a:pPr>
            <a:r>
              <a:rPr lang="en-GB" sz="2800" dirty="0">
                <a:latin typeface="Trebuchet MS" panose="020B0603020202020204" pitchFamily="34" charset="0"/>
              </a:rPr>
              <a:t>Children are to wear the correct uniform every day, including appropriate footwear, black shoes (not trainers or boots). Dark coloured tights when the weather gets colder.</a:t>
            </a:r>
          </a:p>
          <a:p>
            <a:pPr marL="0" indent="0">
              <a:buNone/>
            </a:pPr>
            <a:r>
              <a:rPr lang="en-GB" sz="2800" dirty="0">
                <a:latin typeface="Trebuchet MS" panose="020B0603020202020204" pitchFamily="34" charset="0"/>
              </a:rPr>
              <a:t> </a:t>
            </a:r>
          </a:p>
          <a:p>
            <a:pPr marL="0" indent="0">
              <a:buNone/>
            </a:pPr>
            <a:r>
              <a:rPr lang="en-GB" sz="2800" u="sng" dirty="0">
                <a:latin typeface="Trebuchet MS" panose="020B0603020202020204" pitchFamily="34" charset="0"/>
              </a:rPr>
              <a:t>PE uniform</a:t>
            </a:r>
            <a:r>
              <a:rPr lang="en-GB" sz="2800" dirty="0">
                <a:latin typeface="Trebuchet MS" panose="020B0603020202020204" pitchFamily="34" charset="0"/>
              </a:rPr>
              <a:t>: Children must wear black/navy shorts and a white T-shirt. They will not be allowed to go on apparatus unless wearing shorts. No leggings or tights (in winter socks need to be put into the PE bag if they are wearing tights). Track suit bottoms can be worn in the winter for outdoor games.</a:t>
            </a:r>
          </a:p>
          <a:p>
            <a:pPr marL="0" indent="0">
              <a:buNone/>
            </a:pPr>
            <a:endParaRPr lang="en-GB" sz="2800" dirty="0">
              <a:latin typeface="Trebuchet MS" panose="020B0603020202020204" pitchFamily="34" charset="0"/>
            </a:endParaRPr>
          </a:p>
          <a:p>
            <a:pPr marL="0" indent="0">
              <a:buNone/>
            </a:pPr>
            <a:r>
              <a:rPr lang="en-GB" sz="2800" dirty="0">
                <a:latin typeface="Trebuchet MS" panose="020B0603020202020204" pitchFamily="34" charset="0"/>
              </a:rPr>
              <a:t>Jewellery - no hooped or dangly earrings</a:t>
            </a:r>
            <a:r>
              <a:rPr lang="en-GB" sz="2800" dirty="0">
                <a:solidFill>
                  <a:srgbClr val="FFFF00"/>
                </a:solidFill>
                <a:latin typeface="Trebuchet MS" panose="020B0603020202020204" pitchFamily="34" charset="0"/>
              </a:rPr>
              <a:t>. </a:t>
            </a:r>
            <a:r>
              <a:rPr lang="en-GB" sz="2800" dirty="0">
                <a:latin typeface="Trebuchet MS" panose="020B0603020202020204" pitchFamily="34" charset="0"/>
              </a:rPr>
              <a:t>No nail varnish please. No bows or hair accessories, just plain bobbles. </a:t>
            </a:r>
          </a:p>
          <a:p>
            <a:pPr marL="0" indent="0">
              <a:buNone/>
            </a:pPr>
            <a:endParaRPr lang="en-GB" sz="2800" dirty="0">
              <a:latin typeface="Trebuchet MS" panose="020B0603020202020204" pitchFamily="34" charset="0"/>
            </a:endParaRPr>
          </a:p>
          <a:p>
            <a:pPr marL="0" indent="0">
              <a:buNone/>
            </a:pPr>
            <a:r>
              <a:rPr lang="en-GB" sz="2800" dirty="0">
                <a:latin typeface="Trebuchet MS" panose="020B0603020202020204" pitchFamily="34" charset="0"/>
              </a:rPr>
              <a:t>Forest school – outdoor clothes and footwear that you don’t mind getting muddy. Waterproof for when it is raining. Warm for when it is cold.</a:t>
            </a:r>
          </a:p>
        </p:txBody>
      </p:sp>
      <p:pic>
        <p:nvPicPr>
          <p:cNvPr id="4" name="Picture 3">
            <a:extLst>
              <a:ext uri="{FF2B5EF4-FFF2-40B4-BE49-F238E27FC236}">
                <a16:creationId xmlns:a16="http://schemas.microsoft.com/office/drawing/2014/main" id="{8DD28B18-D279-42E0-8DB8-3E57CBE2B22E}"/>
              </a:ext>
            </a:extLst>
          </p:cNvPr>
          <p:cNvPicPr>
            <a:picLocks noChangeAspect="1"/>
          </p:cNvPicPr>
          <p:nvPr/>
        </p:nvPicPr>
        <p:blipFill>
          <a:blip r:embed="rId2"/>
          <a:stretch>
            <a:fillRect/>
          </a:stretch>
        </p:blipFill>
        <p:spPr>
          <a:xfrm>
            <a:off x="107504" y="49388"/>
            <a:ext cx="930004" cy="1052765"/>
          </a:xfrm>
          <a:prstGeom prst="rect">
            <a:avLst/>
          </a:prstGeom>
        </p:spPr>
      </p:pic>
      <p:pic>
        <p:nvPicPr>
          <p:cNvPr id="5" name="Picture 4">
            <a:extLst>
              <a:ext uri="{FF2B5EF4-FFF2-40B4-BE49-F238E27FC236}">
                <a16:creationId xmlns:a16="http://schemas.microsoft.com/office/drawing/2014/main" id="{A5D7C7F2-08A3-43E2-A597-2A431376323D}"/>
              </a:ext>
            </a:extLst>
          </p:cNvPr>
          <p:cNvPicPr>
            <a:picLocks noChangeAspect="1"/>
          </p:cNvPicPr>
          <p:nvPr/>
        </p:nvPicPr>
        <p:blipFill>
          <a:blip r:embed="rId3"/>
          <a:stretch>
            <a:fillRect/>
          </a:stretch>
        </p:blipFill>
        <p:spPr>
          <a:xfrm>
            <a:off x="8252981" y="90587"/>
            <a:ext cx="756120" cy="1011566"/>
          </a:xfrm>
          <a:prstGeom prst="rect">
            <a:avLst/>
          </a:prstGeom>
        </p:spPr>
      </p:pic>
    </p:spTree>
    <p:extLst>
      <p:ext uri="{BB962C8B-B14F-4D97-AF65-F5344CB8AC3E}">
        <p14:creationId xmlns:p14="http://schemas.microsoft.com/office/powerpoint/2010/main" val="3901338597"/>
      </p:ext>
    </p:extLst>
  </p:cSld>
  <p:clrMapOvr>
    <a:masterClrMapping/>
  </p:clrMapOvr>
  <mc:AlternateContent xmlns:mc="http://schemas.openxmlformats.org/markup-compatibility/2006" xmlns:p14="http://schemas.microsoft.com/office/powerpoint/2010/main">
    <mc:Choice Requires="p14">
      <p:transition spd="med" p14:dur="700" advTm="24785">
        <p:fade/>
      </p:transition>
    </mc:Choice>
    <mc:Fallback xmlns="">
      <p:transition spd="med" advTm="24785">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A2196-1808-48ED-944C-0CB5553E31D7}"/>
              </a:ext>
            </a:extLst>
          </p:cNvPr>
          <p:cNvSpPr>
            <a:spLocks noGrp="1"/>
          </p:cNvSpPr>
          <p:nvPr>
            <p:ph type="title"/>
          </p:nvPr>
        </p:nvSpPr>
        <p:spPr/>
        <p:txBody>
          <a:bodyPr/>
          <a:lstStyle/>
          <a:p>
            <a:r>
              <a:rPr lang="en-GB" dirty="0"/>
              <a:t>Behaviour Expectations</a:t>
            </a:r>
          </a:p>
        </p:txBody>
      </p:sp>
      <p:pic>
        <p:nvPicPr>
          <p:cNvPr id="3" name="Picture 2">
            <a:extLst>
              <a:ext uri="{FF2B5EF4-FFF2-40B4-BE49-F238E27FC236}">
                <a16:creationId xmlns:a16="http://schemas.microsoft.com/office/drawing/2014/main" id="{6BBB73DB-9441-47AC-8E7E-546DAD2B99CE}"/>
              </a:ext>
            </a:extLst>
          </p:cNvPr>
          <p:cNvPicPr>
            <a:picLocks noChangeAspect="1"/>
          </p:cNvPicPr>
          <p:nvPr/>
        </p:nvPicPr>
        <p:blipFill>
          <a:blip r:embed="rId2"/>
          <a:stretch>
            <a:fillRect/>
          </a:stretch>
        </p:blipFill>
        <p:spPr>
          <a:xfrm>
            <a:off x="885310" y="1738076"/>
            <a:ext cx="7373379" cy="3381847"/>
          </a:xfrm>
          <a:prstGeom prst="rect">
            <a:avLst/>
          </a:prstGeom>
        </p:spPr>
      </p:pic>
    </p:spTree>
    <p:extLst>
      <p:ext uri="{BB962C8B-B14F-4D97-AF65-F5344CB8AC3E}">
        <p14:creationId xmlns:p14="http://schemas.microsoft.com/office/powerpoint/2010/main" val="24247063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Trebuchet MS" panose="020B0603020202020204" pitchFamily="34" charset="0"/>
              </a:rPr>
              <a:t>Behaviour for Learning</a:t>
            </a:r>
          </a:p>
        </p:txBody>
      </p:sp>
      <p:sp>
        <p:nvSpPr>
          <p:cNvPr id="3" name="Content Placeholder 2"/>
          <p:cNvSpPr>
            <a:spLocks noGrp="1"/>
          </p:cNvSpPr>
          <p:nvPr>
            <p:ph idx="1"/>
          </p:nvPr>
        </p:nvSpPr>
        <p:spPr>
          <a:xfrm>
            <a:off x="457200" y="980728"/>
            <a:ext cx="8229600" cy="5602634"/>
          </a:xfrm>
        </p:spPr>
        <p:txBody>
          <a:bodyPr>
            <a:normAutofit lnSpcReduction="10000"/>
          </a:bodyPr>
          <a:lstStyle/>
          <a:p>
            <a:pPr algn="ctr"/>
            <a:endParaRPr lang="en-GB" sz="4000" dirty="0">
              <a:latin typeface="Trebuchet MS" panose="020B0603020202020204" pitchFamily="34" charset="0"/>
            </a:endParaRPr>
          </a:p>
          <a:p>
            <a:pPr marL="0" indent="0" algn="ctr">
              <a:buNone/>
            </a:pPr>
            <a:r>
              <a:rPr lang="en-GB" sz="2000" dirty="0">
                <a:latin typeface="Trebuchet MS" panose="020B0603020202020204" pitchFamily="34" charset="0"/>
              </a:rPr>
              <a:t>100% effort is required in all learning and this includes effort in home-learning as well.</a:t>
            </a:r>
          </a:p>
          <a:p>
            <a:pPr marL="0" indent="0" algn="ctr">
              <a:buNone/>
            </a:pPr>
            <a:endParaRPr lang="en-GB" sz="2000" dirty="0">
              <a:latin typeface="Trebuchet MS" panose="020B0603020202020204" pitchFamily="34" charset="0"/>
            </a:endParaRPr>
          </a:p>
          <a:p>
            <a:pPr marL="0" indent="0" algn="ctr">
              <a:buNone/>
            </a:pPr>
            <a:r>
              <a:rPr lang="en-GB" sz="2000" dirty="0">
                <a:latin typeface="Trebuchet MS" panose="020B0603020202020204" pitchFamily="34" charset="0"/>
              </a:rPr>
              <a:t>Practise makes permanent.</a:t>
            </a:r>
          </a:p>
          <a:p>
            <a:pPr marL="0" indent="0" algn="ctr">
              <a:buNone/>
            </a:pPr>
            <a:r>
              <a:rPr lang="en-GB" sz="2000" dirty="0">
                <a:latin typeface="Trebuchet MS" panose="020B0603020202020204" pitchFamily="34" charset="0"/>
              </a:rPr>
              <a:t>We know that learning is hard- it is meant to be. </a:t>
            </a:r>
          </a:p>
          <a:p>
            <a:pPr marL="0" indent="0" algn="ctr">
              <a:buNone/>
            </a:pPr>
            <a:r>
              <a:rPr lang="en-GB" sz="2000" dirty="0">
                <a:latin typeface="Trebuchet MS" panose="020B0603020202020204" pitchFamily="34" charset="0"/>
              </a:rPr>
              <a:t>We are here to help the children with their learning but not to do it for them.</a:t>
            </a:r>
          </a:p>
          <a:p>
            <a:pPr marL="0" indent="0" algn="ctr">
              <a:buNone/>
            </a:pPr>
            <a:r>
              <a:rPr lang="en-GB" sz="2000" dirty="0">
                <a:latin typeface="Trebuchet MS" panose="020B0603020202020204" pitchFamily="34" charset="0"/>
              </a:rPr>
              <a:t>We are aiming to develop resilient learners who recognise that mistakes are a key part of the learning process. We can learn from them. Our partnership with you is crucial to the progress your child makes.</a:t>
            </a:r>
          </a:p>
          <a:p>
            <a:pPr marL="0" indent="0" algn="ctr">
              <a:buNone/>
            </a:pPr>
            <a:endParaRPr lang="en-GB" sz="2000" dirty="0">
              <a:latin typeface="Trebuchet MS" panose="020B0603020202020204" pitchFamily="34" charset="0"/>
            </a:endParaRPr>
          </a:p>
          <a:p>
            <a:pPr marL="0" indent="0" algn="ctr">
              <a:buNone/>
            </a:pPr>
            <a:r>
              <a:rPr lang="en-GB" sz="2000" dirty="0">
                <a:latin typeface="Trebuchet MS" panose="020B0603020202020204" pitchFamily="34" charset="0"/>
              </a:rPr>
              <a:t>As you know, regular bedtimes and plenty of sleep are paramount to good concentration and great work! There is evidence to show that if a child is on a device an hour before bedtime then this increases brain activity during the night and does not lead to a restful sleep. </a:t>
            </a:r>
          </a:p>
        </p:txBody>
      </p:sp>
      <p:pic>
        <p:nvPicPr>
          <p:cNvPr id="4" name="Picture 3"/>
          <p:cNvPicPr>
            <a:picLocks noChangeAspect="1"/>
          </p:cNvPicPr>
          <p:nvPr/>
        </p:nvPicPr>
        <p:blipFill rotWithShape="1">
          <a:blip r:embed="rId2"/>
          <a:srcRect t="17241" b="4639"/>
          <a:stretch/>
        </p:blipFill>
        <p:spPr>
          <a:xfrm>
            <a:off x="251520" y="26782"/>
            <a:ext cx="1258069" cy="1593713"/>
          </a:xfrm>
          <a:prstGeom prst="rect">
            <a:avLst/>
          </a:prstGeom>
          <a:ln>
            <a:noFill/>
          </a:ln>
          <a:effectLst>
            <a:softEdge rad="112500"/>
          </a:effectLst>
        </p:spPr>
      </p:pic>
    </p:spTree>
    <p:extLst>
      <p:ext uri="{BB962C8B-B14F-4D97-AF65-F5344CB8AC3E}">
        <p14:creationId xmlns:p14="http://schemas.microsoft.com/office/powerpoint/2010/main" val="3362686651"/>
      </p:ext>
    </p:extLst>
  </p:cSld>
  <p:clrMapOvr>
    <a:masterClrMapping/>
  </p:clrMapOvr>
  <mc:AlternateContent xmlns:mc="http://schemas.openxmlformats.org/markup-compatibility/2006" xmlns:p14="http://schemas.microsoft.com/office/powerpoint/2010/main">
    <mc:Choice Requires="p14">
      <p:transition spd="med" p14:dur="700" advTm="30784">
        <p:fade/>
      </p:transition>
    </mc:Choice>
    <mc:Fallback xmlns="">
      <p:transition spd="med" advTm="30784">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1BFC7-55E6-3FDE-01AA-E913E12B5EB9}"/>
              </a:ext>
            </a:extLst>
          </p:cNvPr>
          <p:cNvSpPr>
            <a:spLocks noGrp="1"/>
          </p:cNvSpPr>
          <p:nvPr>
            <p:ph type="title"/>
          </p:nvPr>
        </p:nvSpPr>
        <p:spPr/>
        <p:txBody>
          <a:bodyPr/>
          <a:lstStyle/>
          <a:p>
            <a:r>
              <a:rPr lang="en-GB" dirty="0">
                <a:latin typeface="Trebuchet MS" panose="020B0603020202020204" pitchFamily="34" charset="0"/>
              </a:rPr>
              <a:t>Internet Safety</a:t>
            </a:r>
          </a:p>
        </p:txBody>
      </p:sp>
      <p:sp>
        <p:nvSpPr>
          <p:cNvPr id="3" name="Content Placeholder 2">
            <a:extLst>
              <a:ext uri="{FF2B5EF4-FFF2-40B4-BE49-F238E27FC236}">
                <a16:creationId xmlns:a16="http://schemas.microsoft.com/office/drawing/2014/main" id="{F86AEC9B-62FC-11FE-9E3B-84BB58A93F4C}"/>
              </a:ext>
            </a:extLst>
          </p:cNvPr>
          <p:cNvSpPr>
            <a:spLocks noGrp="1"/>
          </p:cNvSpPr>
          <p:nvPr>
            <p:ph idx="1"/>
          </p:nvPr>
        </p:nvSpPr>
        <p:spPr/>
        <p:txBody>
          <a:bodyPr/>
          <a:lstStyle/>
          <a:p>
            <a:r>
              <a:rPr lang="en-GB" dirty="0"/>
              <a:t>Advice for parents regarding apps and games which your child may use can be found on the school’s </a:t>
            </a:r>
            <a:r>
              <a:rPr lang="en-GB" dirty="0">
                <a:hlinkClick r:id="rId2"/>
              </a:rPr>
              <a:t>safeguarding page</a:t>
            </a:r>
            <a:endParaRPr lang="en-GB" dirty="0"/>
          </a:p>
        </p:txBody>
      </p:sp>
      <p:pic>
        <p:nvPicPr>
          <p:cNvPr id="4" name="Picture 3">
            <a:extLst>
              <a:ext uri="{FF2B5EF4-FFF2-40B4-BE49-F238E27FC236}">
                <a16:creationId xmlns:a16="http://schemas.microsoft.com/office/drawing/2014/main" id="{44068661-7A45-4A16-BE8E-A8DF807B51D3}"/>
              </a:ext>
            </a:extLst>
          </p:cNvPr>
          <p:cNvPicPr>
            <a:picLocks noChangeAspect="1"/>
          </p:cNvPicPr>
          <p:nvPr/>
        </p:nvPicPr>
        <p:blipFill>
          <a:blip r:embed="rId3"/>
          <a:stretch>
            <a:fillRect/>
          </a:stretch>
        </p:blipFill>
        <p:spPr>
          <a:xfrm>
            <a:off x="1403648" y="3289030"/>
            <a:ext cx="6084168" cy="3328975"/>
          </a:xfrm>
          <a:prstGeom prst="rect">
            <a:avLst/>
          </a:prstGeom>
        </p:spPr>
      </p:pic>
    </p:spTree>
    <p:extLst>
      <p:ext uri="{BB962C8B-B14F-4D97-AF65-F5344CB8AC3E}">
        <p14:creationId xmlns:p14="http://schemas.microsoft.com/office/powerpoint/2010/main" val="36350546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F96B2-A317-50D5-3FCF-ABA271ECBF7B}"/>
              </a:ext>
            </a:extLst>
          </p:cNvPr>
          <p:cNvSpPr>
            <a:spLocks noGrp="1"/>
          </p:cNvSpPr>
          <p:nvPr>
            <p:ph type="title"/>
          </p:nvPr>
        </p:nvSpPr>
        <p:spPr>
          <a:xfrm>
            <a:off x="457200" y="0"/>
            <a:ext cx="8229600" cy="1143000"/>
          </a:xfrm>
        </p:spPr>
        <p:txBody>
          <a:bodyPr/>
          <a:lstStyle/>
          <a:p>
            <a:r>
              <a:rPr lang="en-GB" dirty="0"/>
              <a:t>Home Learning </a:t>
            </a:r>
          </a:p>
        </p:txBody>
      </p:sp>
      <p:sp>
        <p:nvSpPr>
          <p:cNvPr id="3" name="Content Placeholder 2">
            <a:extLst>
              <a:ext uri="{FF2B5EF4-FFF2-40B4-BE49-F238E27FC236}">
                <a16:creationId xmlns:a16="http://schemas.microsoft.com/office/drawing/2014/main" id="{097D1B28-F89D-695C-7B94-12545EA57B17}"/>
              </a:ext>
            </a:extLst>
          </p:cNvPr>
          <p:cNvSpPr>
            <a:spLocks noGrp="1"/>
          </p:cNvSpPr>
          <p:nvPr>
            <p:ph idx="1"/>
          </p:nvPr>
        </p:nvSpPr>
        <p:spPr>
          <a:xfrm>
            <a:off x="484594" y="1166018"/>
            <a:ext cx="8659405" cy="6727478"/>
          </a:xfrm>
        </p:spPr>
        <p:txBody>
          <a:bodyPr>
            <a:normAutofit/>
          </a:bodyPr>
          <a:lstStyle/>
          <a:p>
            <a:r>
              <a:rPr lang="en-GB" sz="2400" dirty="0">
                <a:latin typeface="Trebuchet MS" panose="020B0603020202020204" pitchFamily="34" charset="0"/>
              </a:rPr>
              <a:t>Daily reading is extremely important. We expect you to listen to your child read every day for 5-10 minutes at home. Please sign their reading record every time you read with them. Reading records are checked daily. </a:t>
            </a:r>
          </a:p>
          <a:p>
            <a:r>
              <a:rPr lang="en-GB" sz="2400" dirty="0">
                <a:latin typeface="Trebuchet MS" panose="020B0603020202020204" pitchFamily="34" charset="0"/>
              </a:rPr>
              <a:t>Practising and learning their times and division tables is crucial to making their learning in maths easier. </a:t>
            </a:r>
            <a:r>
              <a:rPr lang="en-GB" sz="2400" dirty="0">
                <a:latin typeface="Comic Sans MS" panose="030F0702030302020204" pitchFamily="66" charset="0"/>
              </a:rPr>
              <a:t>Your child needs to practise times tables and related division facts each night up to 12 x 12. </a:t>
            </a:r>
            <a:r>
              <a:rPr lang="en-GB" sz="2400" dirty="0"/>
              <a:t>. </a:t>
            </a:r>
            <a:r>
              <a:rPr lang="en-GB" sz="2400" dirty="0">
                <a:latin typeface="Comic Sans MS" panose="030F0702030302020204" pitchFamily="66" charset="0"/>
              </a:rPr>
              <a:t>Mathletics is another daily home learning for Year 5s.</a:t>
            </a:r>
          </a:p>
          <a:p>
            <a:r>
              <a:rPr lang="en-GB" sz="2400" dirty="0">
                <a:latin typeface="Trebuchet MS" panose="020B0603020202020204" pitchFamily="34" charset="0"/>
              </a:rPr>
              <a:t>Home learning is sent out at the start of the half term. There will be opportunities during the year to celebrate this with you. There will be a paper copy, you will be sent an electronic copy and there will be a copy on the class web page.</a:t>
            </a:r>
          </a:p>
        </p:txBody>
      </p:sp>
    </p:spTree>
    <p:extLst>
      <p:ext uri="{BB962C8B-B14F-4D97-AF65-F5344CB8AC3E}">
        <p14:creationId xmlns:p14="http://schemas.microsoft.com/office/powerpoint/2010/main" val="143903914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1891</TotalTime>
  <Words>1141</Words>
  <Application>Microsoft Office PowerPoint</Application>
  <PresentationFormat>On-screen Show (4:3)</PresentationFormat>
  <Paragraphs>108</Paragraphs>
  <Slides>19</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Arial</vt:lpstr>
      <vt:lpstr>Calibri</vt:lpstr>
      <vt:lpstr>Comic Sans MS</vt:lpstr>
      <vt:lpstr>SassoonPrimaryInfant</vt:lpstr>
      <vt:lpstr>Times New Roman</vt:lpstr>
      <vt:lpstr>Trebuchet MS</vt:lpstr>
      <vt:lpstr>Office Theme</vt:lpstr>
      <vt:lpstr>Welcome to Year 5 </vt:lpstr>
      <vt:lpstr>Meet the Staff</vt:lpstr>
      <vt:lpstr>Year 5 Daily Timetable</vt:lpstr>
      <vt:lpstr>Snacks and Water</vt:lpstr>
      <vt:lpstr>School Uniform</vt:lpstr>
      <vt:lpstr>Behaviour Expectations</vt:lpstr>
      <vt:lpstr>Behaviour for Learning</vt:lpstr>
      <vt:lpstr>Internet Safety</vt:lpstr>
      <vt:lpstr>Home Learning </vt:lpstr>
      <vt:lpstr>Recognising Positive Behaviour: “It’s what we do at St Ambrose.”</vt:lpstr>
      <vt:lpstr>New Daily Planner</vt:lpstr>
      <vt:lpstr>Sharing Our Learning</vt:lpstr>
      <vt:lpstr>Attainment and  Progress</vt:lpstr>
      <vt:lpstr>Extra Curriculum</vt:lpstr>
      <vt:lpstr>Ghyll Head</vt:lpstr>
      <vt:lpstr>Birthdays</vt:lpstr>
      <vt:lpstr>How we communicate with you.</vt:lpstr>
      <vt:lpstr>Tiered Communication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Year 1</dc:title>
  <dc:creator>user</dc:creator>
  <cp:lastModifiedBy>Sara Kemp</cp:lastModifiedBy>
  <cp:revision>96</cp:revision>
  <dcterms:created xsi:type="dcterms:W3CDTF">2015-09-08T20:01:23Z</dcterms:created>
  <dcterms:modified xsi:type="dcterms:W3CDTF">2025-09-08T12:15:08Z</dcterms:modified>
</cp:coreProperties>
</file>