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6" r:id="rId3"/>
    <p:sldId id="259" r:id="rId4"/>
    <p:sldId id="262" r:id="rId5"/>
    <p:sldId id="258" r:id="rId6"/>
    <p:sldId id="269" r:id="rId7"/>
    <p:sldId id="270" r:id="rId8"/>
    <p:sldId id="265" r:id="rId9"/>
    <p:sldId id="268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0000"/>
    <a:srgbClr val="3366FF"/>
    <a:srgbClr val="003E1C"/>
    <a:srgbClr val="D6009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3" autoAdjust="0"/>
    <p:restoredTop sz="93689" autoAdjust="0"/>
  </p:normalViewPr>
  <p:slideViewPr>
    <p:cSldViewPr>
      <p:cViewPr varScale="1">
        <p:scale>
          <a:sx n="101" d="100"/>
          <a:sy n="101" d="100"/>
        </p:scale>
        <p:origin x="2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8E06A-98BC-461D-8EC4-E099B90C7DF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9EACC-FC96-470C-83BC-83B0E2A4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9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9EACC-FC96-470C-83BC-83B0E2A4B6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04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9EACC-FC96-470C-83BC-83B0E2A4B6A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5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9EACC-FC96-470C-83BC-83B0E2A4B6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10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9EACC-FC96-470C-83BC-83B0E2A4B6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99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8A0C-5545-4FC6-8260-43FCC71C66DC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8A0C-5545-4FC6-8260-43FCC71C66DC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59" y="44624"/>
            <a:ext cx="2817118" cy="12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CheshireSSYP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www.facebook.com/cheshirepolice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26.jpg"/><Relationship Id="rId9" Type="http://schemas.openxmlformats.org/officeDocument/2006/relationships/hyperlink" Target="http://www.cheshire.police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hyperlink" Target="https://www.o2.co.uk/help/nspcc/helplin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hildline.org.uk/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youngminds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268759"/>
            <a:ext cx="8691902" cy="51860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Whilst You Are </a:t>
            </a:r>
            <a:r>
              <a:rPr lang="en-US" sz="54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 Home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We are going to stay in touch</a:t>
            </a:r>
          </a:p>
          <a:p>
            <a:pPr algn="ctr"/>
            <a:endParaRPr lang="en-US" sz="14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8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cap="none" spc="0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1000" b="1" cap="none" spc="0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cap="none" spc="0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900" b="1" cap="none" spc="0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28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7</a:t>
            </a:r>
            <a:r>
              <a:rPr lang="en-US" sz="2800" b="1" baseline="30000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th</a:t>
            </a:r>
            <a:r>
              <a:rPr lang="en-US" sz="2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February 2021</a:t>
            </a:r>
            <a:endParaRPr lang="en-US" sz="2800" b="1" cap="none" spc="0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24" y="3068961"/>
            <a:ext cx="375083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368" y="424101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Until next Time 15th  February 2021</a:t>
            </a:r>
            <a:endParaRPr lang="en-US" sz="48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560" y="2360879"/>
            <a:ext cx="81003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Keep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ashing your hands, remember Hands, Face and Space.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If you are feeling upset, worried or confused please speak to someone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Keep positive, by reminding yourself, You are an 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Amazing Child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        </a:t>
            </a:r>
            <a:endParaRPr lang="en-GB" sz="24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60848"/>
            <a:ext cx="981646" cy="981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640" y="5899354"/>
            <a:ext cx="2919359" cy="958646"/>
          </a:xfrm>
          <a:prstGeom prst="rect">
            <a:avLst/>
          </a:prstGeom>
        </p:spPr>
      </p:pic>
      <p:pic>
        <p:nvPicPr>
          <p:cNvPr id="13" name="Pc Panda talk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2560" y="4077072"/>
            <a:ext cx="2592288" cy="2592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464" y="465361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7"/>
              </a:rPr>
              <a:t>Cheshire Police on </a:t>
            </a:r>
            <a:r>
              <a:rPr lang="en-US" u="sng" dirty="0" smtClean="0">
                <a:hlinkClick r:id="rId7"/>
              </a:rPr>
              <a:t>Facebook</a:t>
            </a:r>
            <a:endParaRPr lang="en-US" u="sng" dirty="0" smtClean="0"/>
          </a:p>
          <a:p>
            <a:r>
              <a:rPr lang="en-US" u="sng" dirty="0" smtClean="0">
                <a:hlinkClick r:id="rId8"/>
              </a:rPr>
              <a:t>@</a:t>
            </a:r>
            <a:r>
              <a:rPr lang="en-US" u="sng" dirty="0" err="1" smtClean="0">
                <a:hlinkClick r:id="rId8"/>
              </a:rPr>
              <a:t>CheshireSSYP</a:t>
            </a:r>
            <a:r>
              <a:rPr lang="en-US" u="sng" dirty="0" smtClean="0">
                <a:hlinkClick r:id="rId8"/>
              </a:rPr>
              <a:t> </a:t>
            </a:r>
            <a:r>
              <a:rPr lang="en-US" u="sng" dirty="0">
                <a:hlinkClick r:id="rId8"/>
              </a:rPr>
              <a:t>on </a:t>
            </a:r>
            <a:r>
              <a:rPr lang="en-US" u="sng" dirty="0" smtClean="0">
                <a:hlinkClick r:id="rId8"/>
              </a:rPr>
              <a:t>Twitter</a:t>
            </a:r>
            <a:endParaRPr lang="en-US" u="sng" dirty="0" smtClean="0"/>
          </a:p>
          <a:p>
            <a:r>
              <a:rPr lang="en-GB" u="sng" dirty="0" smtClean="0">
                <a:hlinkClick r:id="rId9"/>
              </a:rPr>
              <a:t>www.cheshire.police.uk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7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2221"/>
            <a:ext cx="8748464" cy="52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024974"/>
            <a:ext cx="8411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Positive</a:t>
            </a:r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Message of the Week</a:t>
            </a:r>
            <a:endParaRPr lang="en-US" sz="40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400" y="2132856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Hello Everyone, hope you are doing ok.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This week we are going to be looking at being kind to one another, and when possible be there for our friends if they are not happy or feeling upset.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We know it is difficult being away from friends and family but we can stay in touch via social media.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In our presentation this week there will be a few activities to get involved with.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If </a:t>
            </a:r>
            <a:r>
              <a:rPr lang="en-GB" dirty="0">
                <a:latin typeface="Comic Sans MS" panose="030F0702030302020204" pitchFamily="66" charset="0"/>
              </a:rPr>
              <a:t>you </a:t>
            </a:r>
            <a:r>
              <a:rPr lang="en-GB" dirty="0" smtClean="0">
                <a:latin typeface="Comic Sans MS" panose="030F0702030302020204" pitchFamily="66" charset="0"/>
              </a:rPr>
              <a:t>are </a:t>
            </a:r>
            <a:r>
              <a:rPr lang="en-GB" dirty="0">
                <a:latin typeface="Comic Sans MS" panose="030F0702030302020204" pitchFamily="66" charset="0"/>
              </a:rPr>
              <a:t>worried about anything please </a:t>
            </a:r>
            <a:r>
              <a:rPr lang="en-GB" dirty="0" smtClean="0">
                <a:latin typeface="Comic Sans MS" panose="030F0702030302020204" pitchFamily="66" charset="0"/>
              </a:rPr>
              <a:t>remember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to talk to someone you trust.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r="3704" b="16068"/>
          <a:stretch/>
        </p:blipFill>
        <p:spPr>
          <a:xfrm>
            <a:off x="0" y="5346915"/>
            <a:ext cx="1533152" cy="1238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r="3704" b="16068"/>
          <a:stretch/>
        </p:blipFill>
        <p:spPr>
          <a:xfrm>
            <a:off x="7511486" y="5346915"/>
            <a:ext cx="1439174" cy="12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8362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819" y="267909"/>
            <a:ext cx="60813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M</a:t>
            </a:r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essages from</a:t>
            </a:r>
            <a:r>
              <a:rPr lang="en-US" sz="32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PC Panda </a:t>
            </a:r>
            <a:endParaRPr lang="en-US" sz="32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0751" y="1237178"/>
            <a:ext cx="307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8" r="-1"/>
          <a:stretch/>
        </p:blipFill>
        <p:spPr>
          <a:xfrm>
            <a:off x="3329009" y="1606510"/>
            <a:ext cx="2016224" cy="4133353"/>
          </a:xfrm>
          <a:prstGeom prst="rect">
            <a:avLst/>
          </a:prstGeom>
        </p:spPr>
      </p:pic>
      <p:sp>
        <p:nvSpPr>
          <p:cNvPr id="2" name="Explosion 1 1"/>
          <p:cNvSpPr/>
          <p:nvPr/>
        </p:nvSpPr>
        <p:spPr>
          <a:xfrm>
            <a:off x="99257" y="1207385"/>
            <a:ext cx="3175281" cy="2376264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5782" y="2044207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“Please be kind to your class mates”</a:t>
            </a:r>
            <a:endParaRPr lang="en-GB" dirty="0"/>
          </a:p>
        </p:txBody>
      </p:sp>
      <p:sp>
        <p:nvSpPr>
          <p:cNvPr id="7" name="Explosion 1 6"/>
          <p:cNvSpPr/>
          <p:nvPr/>
        </p:nvSpPr>
        <p:spPr>
          <a:xfrm>
            <a:off x="5372917" y="975795"/>
            <a:ext cx="3672407" cy="2639730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941471" y="1870275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“feeling a bit down, please speak to a</a:t>
            </a:r>
          </a:p>
          <a:p>
            <a:pPr algn="ctr"/>
            <a:r>
              <a:rPr lang="en-GB" dirty="0" smtClean="0"/>
              <a:t> trusted adult”</a:t>
            </a:r>
            <a:endParaRPr lang="en-GB" dirty="0"/>
          </a:p>
        </p:txBody>
      </p:sp>
      <p:sp>
        <p:nvSpPr>
          <p:cNvPr id="9" name="Explosion 1 8"/>
          <p:cNvSpPr/>
          <p:nvPr/>
        </p:nvSpPr>
        <p:spPr>
          <a:xfrm>
            <a:off x="5467605" y="3514576"/>
            <a:ext cx="3568891" cy="2541327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92414" y="4389987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“If your friends feel sad ask them how</a:t>
            </a:r>
          </a:p>
          <a:p>
            <a:pPr algn="ctr"/>
            <a:r>
              <a:rPr lang="en-GB" dirty="0" smtClean="0"/>
              <a:t>they are” </a:t>
            </a:r>
            <a:endParaRPr lang="en-GB" dirty="0"/>
          </a:p>
        </p:txBody>
      </p:sp>
      <p:sp>
        <p:nvSpPr>
          <p:cNvPr id="11" name="Explosion 1 10"/>
          <p:cNvSpPr/>
          <p:nvPr/>
        </p:nvSpPr>
        <p:spPr>
          <a:xfrm>
            <a:off x="74819" y="3936951"/>
            <a:ext cx="3024336" cy="1926556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29798" y="45633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“Try and include everyone”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116" y="5775718"/>
            <a:ext cx="2042801" cy="9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8750"/>
            <a:ext cx="65943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Online Safety-Online Bullying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12797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This weeks online safety message is going to be about Online Bullying/Cyberbullying and how we can help stop this.</a:t>
            </a:r>
          </a:p>
          <a:p>
            <a:endParaRPr lang="en-GB" dirty="0"/>
          </a:p>
        </p:txBody>
      </p:sp>
      <p:sp>
        <p:nvSpPr>
          <p:cNvPr id="5" name="AutoShape 12" descr="Pound Sign Shaped Stress Ball"/>
          <p:cNvSpPr>
            <a:spLocks noChangeAspect="1" noChangeArrowheads="1"/>
          </p:cNvSpPr>
          <p:nvPr/>
        </p:nvSpPr>
        <p:spPr bwMode="auto">
          <a:xfrm>
            <a:off x="63500" y="-1365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6237312"/>
            <a:ext cx="1362221" cy="526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885" y="1666741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What is Online/Cyberbullying? 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1869503"/>
            <a:ext cx="263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Stop this by……..</a:t>
            </a:r>
            <a:endParaRPr lang="en-GB" sz="2400" b="1" dirty="0">
              <a:solidFill>
                <a:srgbClr val="7030A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86" y="2459226"/>
            <a:ext cx="2826815" cy="3696845"/>
          </a:xfrm>
          <a:prstGeom prst="rect">
            <a:avLst/>
          </a:prstGeom>
        </p:spPr>
      </p:pic>
      <p:sp>
        <p:nvSpPr>
          <p:cNvPr id="15" name="Flowchart: Punched Tape 14"/>
          <p:cNvSpPr/>
          <p:nvPr/>
        </p:nvSpPr>
        <p:spPr>
          <a:xfrm>
            <a:off x="339983" y="2471588"/>
            <a:ext cx="2664296" cy="391578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80740" y="3284984"/>
            <a:ext cx="2394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Cyberbullying </a:t>
            </a:r>
            <a:r>
              <a:rPr lang="en-GB" dirty="0"/>
              <a:t>is any form of bullying which takes place online or through smartphones and tablets. </a:t>
            </a:r>
            <a:r>
              <a:rPr lang="en-GB" dirty="0" smtClean="0"/>
              <a:t>Social networking sites , </a:t>
            </a:r>
            <a:r>
              <a:rPr lang="en-GB" dirty="0"/>
              <a:t>messaging apps, gaming sites and chat rooms </a:t>
            </a:r>
          </a:p>
        </p:txBody>
      </p:sp>
      <p:sp>
        <p:nvSpPr>
          <p:cNvPr id="16" name="AutoShape 2" descr="Image result for Cyberbullying Clip Art Coloring Sheet"/>
          <p:cNvSpPr>
            <a:spLocks noChangeAspect="1" noChangeArrowheads="1"/>
          </p:cNvSpPr>
          <p:nvPr/>
        </p:nvSpPr>
        <p:spPr bwMode="auto">
          <a:xfrm>
            <a:off x="2619616" y="2132856"/>
            <a:ext cx="19240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7" y="2577718"/>
            <a:ext cx="2192568" cy="1571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37" y="4855877"/>
            <a:ext cx="2038876" cy="18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See the source image"/>
          <p:cNvSpPr>
            <a:spLocks noChangeAspect="1" noChangeArrowheads="1"/>
          </p:cNvSpPr>
          <p:nvPr/>
        </p:nvSpPr>
        <p:spPr bwMode="auto">
          <a:xfrm>
            <a:off x="42863" y="-904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See the source image"/>
          <p:cNvSpPr>
            <a:spLocks noChangeAspect="1" noChangeArrowheads="1"/>
          </p:cNvSpPr>
          <p:nvPr/>
        </p:nvSpPr>
        <p:spPr bwMode="auto">
          <a:xfrm>
            <a:off x="195263" y="619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905" y="6190142"/>
            <a:ext cx="2191199" cy="667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9" y="486015"/>
            <a:ext cx="4339262" cy="56155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6136" y="1859466"/>
            <a:ext cx="319695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Here is a colouring sheet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 could colour and</a:t>
            </a:r>
          </a:p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en-U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ut 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up in your schools </a:t>
            </a:r>
            <a:endParaRPr lang="en-US" sz="32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16816"/>
            <a:ext cx="1482840" cy="93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50500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7" name="AutoShape 2" descr="Image result for playing outside safety"/>
          <p:cNvSpPr>
            <a:spLocks noChangeAspect="1" noChangeArrowheads="1"/>
          </p:cNvSpPr>
          <p:nvPr/>
        </p:nvSpPr>
        <p:spPr bwMode="auto">
          <a:xfrm>
            <a:off x="63500" y="-822325"/>
            <a:ext cx="1162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139751" y="912878"/>
            <a:ext cx="120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Worried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43818" y="3243796"/>
            <a:ext cx="73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Sad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21248" y="39055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Upset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9380" y="105069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Confused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23" y="1271371"/>
            <a:ext cx="1008112" cy="1008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39" y="3519588"/>
            <a:ext cx="1003176" cy="1003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46" y="4321442"/>
            <a:ext cx="913284" cy="9132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3" r="2571" b="18113"/>
          <a:stretch/>
        </p:blipFill>
        <p:spPr>
          <a:xfrm>
            <a:off x="251520" y="5769260"/>
            <a:ext cx="1324642" cy="936104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291407" y="2273040"/>
            <a:ext cx="3144689" cy="2596119"/>
          </a:xfrm>
          <a:prstGeom prst="cloudCallout">
            <a:avLst>
              <a:gd name="adj1" fmla="val -33786"/>
              <a:gd name="adj2" fmla="val 8171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694117" y="3154715"/>
            <a:ext cx="282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you are feeling…..</a:t>
            </a:r>
            <a:endParaRPr lang="en-GB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47" y="1420031"/>
            <a:ext cx="1570353" cy="978706"/>
          </a:xfrm>
          <a:prstGeom prst="rect">
            <a:avLst/>
          </a:prstGeom>
        </p:spPr>
      </p:pic>
      <p:sp>
        <p:nvSpPr>
          <p:cNvPr id="20" name="Explosion 2 19"/>
          <p:cNvSpPr/>
          <p:nvPr/>
        </p:nvSpPr>
        <p:spPr>
          <a:xfrm>
            <a:off x="4644008" y="4498055"/>
            <a:ext cx="4499992" cy="2359945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236275" y="5395554"/>
            <a:ext cx="313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 all need to talk at times, look out for each other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20031"/>
            <a:ext cx="1523167" cy="152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211287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This weeks activity</a:t>
            </a:r>
            <a:endParaRPr lang="en-GB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8" y="1038269"/>
            <a:ext cx="6552728" cy="575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521" y="5877272"/>
            <a:ext cx="2479479" cy="980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07743"/>
            <a:ext cx="1886711" cy="76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04" y="2642421"/>
            <a:ext cx="1180431" cy="564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1" r="-400" b="19760"/>
          <a:stretch/>
        </p:blipFill>
        <p:spPr>
          <a:xfrm>
            <a:off x="7452320" y="3598715"/>
            <a:ext cx="1585417" cy="648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9299" r="4326" b="31312"/>
          <a:stretch/>
        </p:blipFill>
        <p:spPr>
          <a:xfrm>
            <a:off x="6808345" y="4917997"/>
            <a:ext cx="1835697" cy="5840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9832" y="948942"/>
            <a:ext cx="225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Word 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5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267" y="5517232"/>
            <a:ext cx="3389733" cy="13407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904655" cy="1872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405" y="644963"/>
            <a:ext cx="4940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3366FF"/>
                </a:solidFill>
              </a:rPr>
              <a:t>Useful Services for you,</a:t>
            </a:r>
          </a:p>
          <a:p>
            <a:pPr algn="ctr"/>
            <a:r>
              <a:rPr lang="en-GB" sz="3200" b="1" dirty="0" smtClean="0">
                <a:solidFill>
                  <a:srgbClr val="3366FF"/>
                </a:solidFill>
              </a:rPr>
              <a:t>your Parents and Teachers. </a:t>
            </a:r>
            <a:endParaRPr lang="en-GB" sz="3200" b="1" dirty="0">
              <a:solidFill>
                <a:srgbClr val="3366FF"/>
              </a:solidFill>
            </a:endParaRPr>
          </a:p>
        </p:txBody>
      </p:sp>
      <p:pic>
        <p:nvPicPr>
          <p:cNvPr id="10" name="Picture 9" descr="Young Minds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5" y="3323175"/>
            <a:ext cx="2520280" cy="11587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369891" y="2197597"/>
            <a:ext cx="33843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GP’s Service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6741" y="3095157"/>
            <a:ext cx="62148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Wellbeing officer in school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1920" y="3931162"/>
            <a:ext cx="24641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NHS - 111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717" y="503201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solidFill>
                  <a:srgbClr val="767676"/>
                </a:solidFill>
                <a:hlinkClick r:id="rId6"/>
              </a:rPr>
              <a:t>Childline</a:t>
            </a:r>
            <a:r>
              <a:rPr lang="en-GB" b="1" dirty="0">
                <a:solidFill>
                  <a:srgbClr val="767676"/>
                </a:solidFill>
                <a:hlinkClick r:id="rId6"/>
              </a:rPr>
              <a:t> | </a:t>
            </a:r>
            <a:r>
              <a:rPr lang="en-GB" b="1" dirty="0" err="1">
                <a:solidFill>
                  <a:srgbClr val="767676"/>
                </a:solidFill>
                <a:hlinkClick r:id="rId6"/>
              </a:rPr>
              <a:t>Childline</a:t>
            </a:r>
            <a:endParaRPr lang="en-GB" b="1" dirty="0">
              <a:solidFill>
                <a:srgbClr val="767676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i="1" dirty="0">
                <a:solidFill>
                  <a:srgbClr val="767676"/>
                </a:solidFill>
              </a:rPr>
              <a:t>https://www.</a:t>
            </a:r>
            <a:r>
              <a:rPr lang="en-GB" b="1" i="1" dirty="0">
                <a:solidFill>
                  <a:srgbClr val="767676"/>
                </a:solidFill>
              </a:rPr>
              <a:t>childline</a:t>
            </a:r>
            <a:r>
              <a:rPr lang="en-GB" i="1" dirty="0">
                <a:solidFill>
                  <a:srgbClr val="767676"/>
                </a:solidFill>
              </a:rPr>
              <a:t>.org.uk</a:t>
            </a:r>
            <a:endParaRPr lang="en-GB" dirty="0">
              <a:solidFill>
                <a:srgbClr val="767676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767676"/>
                </a:solidFill>
              </a:rPr>
              <a:t>Get help and advice about a wide range of issues, call us on 0800 1111, talk to a counsellor online, send </a:t>
            </a:r>
            <a:r>
              <a:rPr lang="en-GB" b="1" dirty="0" err="1">
                <a:solidFill>
                  <a:srgbClr val="767676"/>
                </a:solidFill>
              </a:rPr>
              <a:t>Childline</a:t>
            </a:r>
            <a:r>
              <a:rPr lang="en-GB" dirty="0">
                <a:solidFill>
                  <a:srgbClr val="767676"/>
                </a:solidFill>
              </a:rPr>
              <a:t> an email or post on the message boards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7092280" y="2165054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rgbClr val="3333FF"/>
                </a:solidFill>
              </a:rPr>
              <a:t>NSPCC Helpline</a:t>
            </a:r>
            <a:r>
              <a:rPr lang="fi-FI" dirty="0"/>
              <a:t> </a:t>
            </a:r>
          </a:p>
          <a:p>
            <a:r>
              <a:rPr lang="fi-FI" dirty="0"/>
              <a:t>0808 800 5000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931667" y="4985907"/>
            <a:ext cx="421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hlinkClick r:id="rId7"/>
              </a:rPr>
              <a:t>https://www.o2.co.uk/help/nspcc/helpline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4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387</Words>
  <Application>Microsoft Office PowerPoint</Application>
  <PresentationFormat>On-screen Show (4:3)</PresentationFormat>
  <Paragraphs>73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Cheshire Constabulary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Gregory</dc:creator>
  <cp:lastModifiedBy>Jeanette Carter</cp:lastModifiedBy>
  <cp:revision>225</cp:revision>
  <dcterms:created xsi:type="dcterms:W3CDTF">2015-02-05T14:15:12Z</dcterms:created>
  <dcterms:modified xsi:type="dcterms:W3CDTF">2021-02-09T07:54:39Z</dcterms:modified>
  <cp:contentStatus/>
</cp:coreProperties>
</file>