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7" r:id="rId3"/>
    <p:sldId id="273" r:id="rId4"/>
    <p:sldId id="289" r:id="rId5"/>
    <p:sldId id="290" r:id="rId6"/>
    <p:sldId id="291" r:id="rId7"/>
    <p:sldId id="294" r:id="rId8"/>
    <p:sldId id="303" r:id="rId9"/>
    <p:sldId id="295" r:id="rId10"/>
    <p:sldId id="298" r:id="rId11"/>
    <p:sldId id="296" r:id="rId12"/>
    <p:sldId id="300" r:id="rId13"/>
    <p:sldId id="301" r:id="rId14"/>
    <p:sldId id="302" r:id="rId15"/>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451A"/>
    <a:srgbClr val="19F333"/>
    <a:srgbClr val="00518E"/>
    <a:srgbClr val="005E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19" autoAdjust="0"/>
    <p:restoredTop sz="94628" autoAdjust="0"/>
  </p:normalViewPr>
  <p:slideViewPr>
    <p:cSldViewPr>
      <p:cViewPr varScale="1">
        <p:scale>
          <a:sx n="102" d="100"/>
          <a:sy n="102" d="100"/>
        </p:scale>
        <p:origin x="264"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ACF85102-D318-4E2B-B0D3-78DE79EDFC67}" type="datetimeFigureOut">
              <a:rPr lang="en-US" smtClean="0"/>
              <a:t>4/26/2021</a:t>
            </a:fld>
            <a:endParaRPr lang="en-US" dirty="0"/>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F2230D60-9854-41B9-B04D-F42840DBE7E9}" type="slidenum">
              <a:rPr lang="en-US" smtClean="0"/>
              <a:t>‹#›</a:t>
            </a:fld>
            <a:endParaRPr lang="en-US" dirty="0"/>
          </a:p>
        </p:txBody>
      </p:sp>
    </p:spTree>
    <p:extLst>
      <p:ext uri="{BB962C8B-B14F-4D97-AF65-F5344CB8AC3E}">
        <p14:creationId xmlns:p14="http://schemas.microsoft.com/office/powerpoint/2010/main" val="952933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230D60-9854-41B9-B04D-F42840DBE7E9}" type="slidenum">
              <a:rPr lang="en-US" smtClean="0"/>
              <a:t>1</a:t>
            </a:fld>
            <a:endParaRPr lang="en-US" dirty="0"/>
          </a:p>
        </p:txBody>
      </p:sp>
    </p:spTree>
    <p:extLst>
      <p:ext uri="{BB962C8B-B14F-4D97-AF65-F5344CB8AC3E}">
        <p14:creationId xmlns:p14="http://schemas.microsoft.com/office/powerpoint/2010/main" val="3178611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F2230D60-9854-41B9-B04D-F42840DBE7E9}" type="slidenum">
              <a:rPr lang="en-US" smtClean="0"/>
              <a:t>2</a:t>
            </a:fld>
            <a:endParaRPr lang="en-US" dirty="0"/>
          </a:p>
        </p:txBody>
      </p:sp>
    </p:spTree>
    <p:extLst>
      <p:ext uri="{BB962C8B-B14F-4D97-AF65-F5344CB8AC3E}">
        <p14:creationId xmlns:p14="http://schemas.microsoft.com/office/powerpoint/2010/main" val="1189843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Joint</a:t>
            </a:r>
            <a:r>
              <a:rPr lang="en-GB" baseline="0" dirty="0" smtClean="0"/>
              <a:t> Enterprise means that if a knife is used and you were there you will be in as much trouble as them. The only way to avoid this is to show that you have tried to intervene. This would mean that you have tried to call the police or physically intervened in the fight to stop it. If you have not had any involvement in the knife crime but were there and did nothing to stop it you could be arrested and the police will treat you the whole group equally. </a:t>
            </a:r>
            <a:endParaRPr lang="en-US" dirty="0"/>
          </a:p>
        </p:txBody>
      </p:sp>
      <p:sp>
        <p:nvSpPr>
          <p:cNvPr id="4" name="Slide Number Placeholder 3"/>
          <p:cNvSpPr>
            <a:spLocks noGrp="1"/>
          </p:cNvSpPr>
          <p:nvPr>
            <p:ph type="sldNum" sz="quarter" idx="10"/>
          </p:nvPr>
        </p:nvSpPr>
        <p:spPr/>
        <p:txBody>
          <a:bodyPr/>
          <a:lstStyle/>
          <a:p>
            <a:fld id="{F2230D60-9854-41B9-B04D-F42840DBE7E9}" type="slidenum">
              <a:rPr lang="en-US" smtClean="0"/>
              <a:t>10</a:t>
            </a:fld>
            <a:endParaRPr lang="en-US" dirty="0"/>
          </a:p>
        </p:txBody>
      </p:sp>
    </p:spTree>
    <p:extLst>
      <p:ext uri="{BB962C8B-B14F-4D97-AF65-F5344CB8AC3E}">
        <p14:creationId xmlns:p14="http://schemas.microsoft.com/office/powerpoint/2010/main" val="122604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1A7F591-6BA4-411A-A91E-8284FB18DC5F}" type="datetimeFigureOut">
              <a:rPr lang="en-US" smtClean="0"/>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3F275F-A5A4-410A-8416-7FAF0EC3ADEA}" type="slidenum">
              <a:rPr lang="en-US" smtClean="0"/>
              <a:t>‹#›</a:t>
            </a:fld>
            <a:endParaRPr lang="en-US" dirty="0"/>
          </a:p>
        </p:txBody>
      </p:sp>
    </p:spTree>
    <p:extLst>
      <p:ext uri="{BB962C8B-B14F-4D97-AF65-F5344CB8AC3E}">
        <p14:creationId xmlns:p14="http://schemas.microsoft.com/office/powerpoint/2010/main" val="190318089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A7F591-6BA4-411A-A91E-8284FB18DC5F}" type="datetimeFigureOut">
              <a:rPr lang="en-US" smtClean="0"/>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3F275F-A5A4-410A-8416-7FAF0EC3ADEA}" type="slidenum">
              <a:rPr lang="en-US" smtClean="0"/>
              <a:t>‹#›</a:t>
            </a:fld>
            <a:endParaRPr lang="en-US" dirty="0"/>
          </a:p>
        </p:txBody>
      </p:sp>
    </p:spTree>
    <p:extLst>
      <p:ext uri="{BB962C8B-B14F-4D97-AF65-F5344CB8AC3E}">
        <p14:creationId xmlns:p14="http://schemas.microsoft.com/office/powerpoint/2010/main" val="24155607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A7F591-6BA4-411A-A91E-8284FB18DC5F}" type="datetimeFigureOut">
              <a:rPr lang="en-US" smtClean="0"/>
              <a:t>4/26/2021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3F275F-A5A4-410A-8416-7FAF0EC3ADEA}" type="slidenum">
              <a:rPr lang="en-US" smtClean="0"/>
              <a:t>‹#›</a:t>
            </a:fld>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34659" y="44624"/>
            <a:ext cx="2817118" cy="1227088"/>
          </a:xfrm>
          <a:prstGeom prst="rect">
            <a:avLst/>
          </a:prstGeom>
        </p:spPr>
      </p:pic>
    </p:spTree>
    <p:extLst>
      <p:ext uri="{BB962C8B-B14F-4D97-AF65-F5344CB8AC3E}">
        <p14:creationId xmlns:p14="http://schemas.microsoft.com/office/powerpoint/2010/main" val="2134202901"/>
      </p:ext>
    </p:extLst>
  </p:cSld>
  <p:clrMap bg1="lt1" tx1="dk1" bg2="lt2" tx2="dk2" accent1="accent1" accent2="accent2" accent3="accent3" accent4="accent4" accent5="accent5" accent6="accent6" hlink="hlink" folHlink="folHlink"/>
  <p:sldLayoutIdLst>
    <p:sldLayoutId id="2147483661" r:id="rId1"/>
    <p:sldLayoutId id="2147483663"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3324" y="1700808"/>
            <a:ext cx="7920880" cy="3960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721804" y="2211003"/>
            <a:ext cx="7772400" cy="1470025"/>
          </a:xfrm>
        </p:spPr>
        <p:txBody>
          <a:bodyPr/>
          <a:lstStyle/>
          <a:p>
            <a:r>
              <a:rPr lang="en-GB" sz="9600" b="1" dirty="0" smtClean="0">
                <a:solidFill>
                  <a:srgbClr val="FFFF00"/>
                </a:solidFill>
                <a:latin typeface="Tw Cen MT" panose="020B0602020104020603" pitchFamily="34" charset="0"/>
              </a:rPr>
              <a:t>Crime and Consequences</a:t>
            </a:r>
            <a:r>
              <a:rPr lang="en-GB" sz="7200" b="1" dirty="0" smtClean="0">
                <a:solidFill>
                  <a:schemeClr val="accent1"/>
                </a:solidFill>
                <a:latin typeface="Tw Cen MT" panose="020B0602020104020603" pitchFamily="34" charset="0"/>
              </a:rPr>
              <a:t/>
            </a:r>
            <a:br>
              <a:rPr lang="en-GB" sz="7200" b="1" dirty="0" smtClean="0">
                <a:solidFill>
                  <a:schemeClr val="accent1"/>
                </a:solidFill>
                <a:latin typeface="Tw Cen MT" panose="020B0602020104020603" pitchFamily="34" charset="0"/>
              </a:rPr>
            </a:br>
            <a:r>
              <a:rPr lang="en-GB" sz="7200" b="1" dirty="0">
                <a:solidFill>
                  <a:schemeClr val="accent1"/>
                </a:solidFill>
                <a:latin typeface="Tw Cen MT" panose="020B0602020104020603" pitchFamily="34" charset="0"/>
              </a:rPr>
              <a:t/>
            </a:r>
            <a:br>
              <a:rPr lang="en-GB" sz="7200" b="1" dirty="0">
                <a:solidFill>
                  <a:schemeClr val="accent1"/>
                </a:solidFill>
                <a:latin typeface="Tw Cen MT" panose="020B0602020104020603" pitchFamily="34" charset="0"/>
              </a:rPr>
            </a:br>
            <a:r>
              <a:rPr lang="en-GB" sz="4000" b="1" dirty="0" smtClean="0">
                <a:solidFill>
                  <a:schemeClr val="accent1"/>
                </a:solidFill>
                <a:latin typeface="Tw Cen MT" panose="020B0602020104020603" pitchFamily="34" charset="0"/>
              </a:rPr>
              <a:t/>
            </a:r>
            <a:br>
              <a:rPr lang="en-GB" sz="4000" b="1" dirty="0" smtClean="0">
                <a:solidFill>
                  <a:schemeClr val="accent1"/>
                </a:solidFill>
                <a:latin typeface="Tw Cen MT" panose="020B0602020104020603" pitchFamily="34" charset="0"/>
              </a:rPr>
            </a:br>
            <a:r>
              <a:rPr lang="en-GB" sz="4000" dirty="0" smtClean="0">
                <a:solidFill>
                  <a:schemeClr val="accent1"/>
                </a:solidFill>
              </a:rPr>
              <a:t/>
            </a:r>
            <a:br>
              <a:rPr lang="en-GB" sz="4000" dirty="0" smtClean="0">
                <a:solidFill>
                  <a:schemeClr val="accent1"/>
                </a:solidFill>
              </a:rPr>
            </a:br>
            <a:endParaRPr lang="en-US" sz="4000" dirty="0">
              <a:solidFill>
                <a:schemeClr val="accent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3768" y="1735943"/>
            <a:ext cx="4533292" cy="4000630"/>
          </a:xfrm>
          <a:prstGeom prst="rect">
            <a:avLst/>
          </a:prstGeom>
        </p:spPr>
      </p:pic>
    </p:spTree>
    <p:extLst>
      <p:ext uri="{BB962C8B-B14F-4D97-AF65-F5344CB8AC3E}">
        <p14:creationId xmlns:p14="http://schemas.microsoft.com/office/powerpoint/2010/main" val="3537958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340768"/>
            <a:ext cx="8208912" cy="3312368"/>
          </a:xfrm>
          <a:solidFill>
            <a:srgbClr val="0070C0"/>
          </a:solidFill>
        </p:spPr>
        <p:txBody>
          <a:bodyPr/>
          <a:lstStyle/>
          <a:p>
            <a:pPr marL="0" indent="0" algn="ctr">
              <a:buNone/>
            </a:pPr>
            <a:endParaRPr lang="en-GB" dirty="0" smtClean="0">
              <a:solidFill>
                <a:srgbClr val="FFFF00"/>
              </a:solidFill>
              <a:latin typeface="Tw Cen MT" panose="020B0602020104020603" pitchFamily="34" charset="0"/>
            </a:endParaRPr>
          </a:p>
          <a:p>
            <a:pPr marL="0" indent="0" algn="ctr">
              <a:buNone/>
            </a:pPr>
            <a:r>
              <a:rPr lang="en-GB" sz="4000" b="1" dirty="0" smtClean="0">
                <a:solidFill>
                  <a:srgbClr val="FFFF00"/>
                </a:solidFill>
                <a:latin typeface="Tw Cen MT" panose="020B0602020104020603" pitchFamily="34" charset="0"/>
              </a:rPr>
              <a:t>If someone you are with is carrying a knife, </a:t>
            </a:r>
            <a:endParaRPr lang="en-GB" sz="4000" b="1" dirty="0">
              <a:solidFill>
                <a:srgbClr val="FFFF00"/>
              </a:solidFill>
              <a:latin typeface="Tw Cen MT" panose="020B0602020104020603" pitchFamily="34" charset="0"/>
            </a:endParaRPr>
          </a:p>
          <a:p>
            <a:pPr marL="0" indent="0" algn="ctr">
              <a:buNone/>
            </a:pPr>
            <a:r>
              <a:rPr lang="en-GB" sz="4000" b="1" dirty="0" smtClean="0">
                <a:solidFill>
                  <a:srgbClr val="FFFF00"/>
                </a:solidFill>
                <a:latin typeface="Tw Cen MT" panose="020B0602020104020603" pitchFamily="34" charset="0"/>
              </a:rPr>
              <a:t>you could get into just as much trouble.</a:t>
            </a:r>
          </a:p>
          <a:p>
            <a:pPr marL="0" indent="0" algn="ctr">
              <a:buNone/>
            </a:pPr>
            <a:endParaRPr lang="en-GB" sz="2000" dirty="0">
              <a:solidFill>
                <a:srgbClr val="FFFF00"/>
              </a:solidFill>
              <a:latin typeface="Tw Cen MT" panose="020B0602020104020603" pitchFamily="34" charset="0"/>
            </a:endParaRPr>
          </a:p>
          <a:p>
            <a:pPr marL="0" indent="0" algn="ctr">
              <a:buNone/>
            </a:pPr>
            <a:r>
              <a:rPr lang="en-GB" b="1" dirty="0" smtClean="0">
                <a:solidFill>
                  <a:schemeClr val="accent1"/>
                </a:solidFill>
                <a:latin typeface="Tw Cen MT" panose="020B0602020104020603" pitchFamily="34" charset="0"/>
              </a:rPr>
              <a:t>This is called </a:t>
            </a:r>
            <a:r>
              <a:rPr lang="en-GB" b="1" dirty="0" smtClean="0">
                <a:solidFill>
                  <a:srgbClr val="FF0000"/>
                </a:solidFill>
                <a:latin typeface="Tw Cen MT" panose="020B0602020104020603" pitchFamily="34" charset="0"/>
              </a:rPr>
              <a:t>Joint Enterprise </a:t>
            </a:r>
            <a:endParaRPr lang="en-GB" dirty="0">
              <a:solidFill>
                <a:srgbClr val="FFFF00"/>
              </a:solidFill>
              <a:latin typeface="Tw Cen MT" panose="020B0602020104020603" pitchFamily="34" charset="0"/>
            </a:endParaRPr>
          </a:p>
          <a:p>
            <a:pPr marL="0" indent="0" algn="ctr">
              <a:buNone/>
            </a:pPr>
            <a:r>
              <a:rPr lang="en-GB" b="1" dirty="0" smtClean="0">
                <a:solidFill>
                  <a:srgbClr val="0070C0"/>
                </a:solidFill>
                <a:latin typeface="Tw Cen MT" panose="020B0602020104020603" pitchFamily="34" charset="0"/>
              </a:rPr>
              <a:t>If you know someone has a knife you have to make the </a:t>
            </a:r>
            <a:r>
              <a:rPr lang="en-GB" b="1" i="1" dirty="0" smtClean="0">
                <a:solidFill>
                  <a:srgbClr val="0070C0"/>
                </a:solidFill>
                <a:latin typeface="Tw Cen MT" panose="020B0602020104020603" pitchFamily="34" charset="0"/>
              </a:rPr>
              <a:t>right choice!</a:t>
            </a:r>
            <a:endParaRPr lang="en-US" b="1" i="1" dirty="0">
              <a:solidFill>
                <a:srgbClr val="0070C0"/>
              </a:solidFill>
              <a:latin typeface="Tw Cen MT" panose="020B0602020104020603"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1900" y="188640"/>
            <a:ext cx="1656184" cy="1486901"/>
          </a:xfrm>
          <a:prstGeom prst="rect">
            <a:avLst/>
          </a:prstGeom>
        </p:spPr>
      </p:pic>
    </p:spTree>
    <p:extLst>
      <p:ext uri="{BB962C8B-B14F-4D97-AF65-F5344CB8AC3E}">
        <p14:creationId xmlns:p14="http://schemas.microsoft.com/office/powerpoint/2010/main" val="540214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107504" y="260649"/>
            <a:ext cx="6408712" cy="1339552"/>
          </a:xfrm>
          <a:prstGeom prst="rect">
            <a:avLst/>
          </a:prstGeom>
          <a:solidFill>
            <a:srgbClr val="0070C0"/>
          </a:solidFill>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en-GB" b="1" dirty="0">
              <a:solidFill>
                <a:srgbClr val="C00000"/>
              </a:solidFill>
              <a:latin typeface="Tw Cen MT" panose="020B0602020104020603" pitchFamily="34" charset="0"/>
            </a:endParaRPr>
          </a:p>
        </p:txBody>
      </p:sp>
      <p:sp>
        <p:nvSpPr>
          <p:cNvPr id="2" name="Title 1"/>
          <p:cNvSpPr>
            <a:spLocks noGrp="1"/>
          </p:cNvSpPr>
          <p:nvPr>
            <p:ph type="title"/>
          </p:nvPr>
        </p:nvSpPr>
        <p:spPr>
          <a:xfrm>
            <a:off x="179512" y="369491"/>
            <a:ext cx="6264696" cy="1143000"/>
          </a:xfrm>
        </p:spPr>
        <p:txBody>
          <a:bodyPr/>
          <a:lstStyle/>
          <a:p>
            <a:r>
              <a:rPr lang="en-GB" sz="3200" b="1" dirty="0" smtClean="0">
                <a:solidFill>
                  <a:srgbClr val="FFFF00"/>
                </a:solidFill>
                <a:latin typeface="Tw Cen MT" panose="020B0602020104020603" pitchFamily="34" charset="0"/>
              </a:rPr>
              <a:t>What could you do if a friend does </a:t>
            </a:r>
            <a:br>
              <a:rPr lang="en-GB" sz="3200" b="1" dirty="0" smtClean="0">
                <a:solidFill>
                  <a:srgbClr val="FFFF00"/>
                </a:solidFill>
                <a:latin typeface="Tw Cen MT" panose="020B0602020104020603" pitchFamily="34" charset="0"/>
              </a:rPr>
            </a:br>
            <a:r>
              <a:rPr lang="en-GB" sz="3200" b="1" dirty="0" smtClean="0">
                <a:solidFill>
                  <a:srgbClr val="FFFF00"/>
                </a:solidFill>
                <a:latin typeface="Tw Cen MT" panose="020B0602020104020603" pitchFamily="34" charset="0"/>
              </a:rPr>
              <a:t>something you don’t like?</a:t>
            </a:r>
            <a:endParaRPr lang="en-US" sz="3200" b="1" dirty="0">
              <a:solidFill>
                <a:srgbClr val="FFFF00"/>
              </a:solidFill>
              <a:latin typeface="Tw Cen MT" panose="020B0602020104020603" pitchFamily="34" charset="0"/>
            </a:endParaRPr>
          </a:p>
        </p:txBody>
      </p:sp>
      <p:sp>
        <p:nvSpPr>
          <p:cNvPr id="3" name="Content Placeholder 2"/>
          <p:cNvSpPr>
            <a:spLocks noGrp="1"/>
          </p:cNvSpPr>
          <p:nvPr>
            <p:ph idx="1"/>
          </p:nvPr>
        </p:nvSpPr>
        <p:spPr>
          <a:xfrm>
            <a:off x="1619672" y="1412776"/>
            <a:ext cx="7067128" cy="3629000"/>
          </a:xfrm>
        </p:spPr>
        <p:txBody>
          <a:bodyPr/>
          <a:lstStyle/>
          <a:p>
            <a:pPr marL="0" indent="0" algn="ctr">
              <a:buNone/>
            </a:pPr>
            <a:endParaRPr lang="en-GB" sz="2800" dirty="0" smtClean="0">
              <a:solidFill>
                <a:srgbClr val="0070C0"/>
              </a:solidFill>
              <a:latin typeface="Tw Cen MT" panose="020B0602020104020603" pitchFamily="34" charset="0"/>
            </a:endParaRPr>
          </a:p>
          <a:p>
            <a:pPr marL="0" indent="0" algn="ctr">
              <a:buNone/>
            </a:pPr>
            <a:r>
              <a:rPr lang="en-GB" sz="2800" b="1" dirty="0" smtClean="0">
                <a:solidFill>
                  <a:srgbClr val="005EA4"/>
                </a:solidFill>
                <a:latin typeface="Tw Cen MT" panose="020B0602020104020603" pitchFamily="34" charset="0"/>
              </a:rPr>
              <a:t>Tell somebody that you trust</a:t>
            </a:r>
          </a:p>
          <a:p>
            <a:pPr algn="ctr">
              <a:buFont typeface="Courier New" panose="02070309020205020404" pitchFamily="49" charset="0"/>
              <a:buChar char="o"/>
            </a:pPr>
            <a:endParaRPr lang="en-GB" sz="1000" b="1" dirty="0" smtClean="0">
              <a:solidFill>
                <a:srgbClr val="005EA4"/>
              </a:solidFill>
              <a:latin typeface="Tw Cen MT" panose="020B0602020104020603" pitchFamily="34" charset="0"/>
            </a:endParaRPr>
          </a:p>
          <a:p>
            <a:pPr marL="0" indent="0" algn="ctr">
              <a:buNone/>
            </a:pPr>
            <a:r>
              <a:rPr lang="en-GB" sz="2800" b="1" dirty="0" smtClean="0">
                <a:solidFill>
                  <a:srgbClr val="005EA4"/>
                </a:solidFill>
                <a:latin typeface="Tw Cen MT" panose="020B0602020104020603" pitchFamily="34" charset="0"/>
              </a:rPr>
              <a:t>Walk away from the situation </a:t>
            </a:r>
          </a:p>
          <a:p>
            <a:pPr algn="ctr">
              <a:buFont typeface="Courier New" panose="02070309020205020404" pitchFamily="49" charset="0"/>
              <a:buChar char="o"/>
            </a:pPr>
            <a:endParaRPr lang="en-GB" sz="1000" b="1" dirty="0" smtClean="0">
              <a:solidFill>
                <a:srgbClr val="005EA4"/>
              </a:solidFill>
              <a:latin typeface="Tw Cen MT" panose="020B0602020104020603" pitchFamily="34" charset="0"/>
            </a:endParaRPr>
          </a:p>
          <a:p>
            <a:pPr marL="0" indent="0" algn="ctr">
              <a:buNone/>
            </a:pPr>
            <a:r>
              <a:rPr lang="en-GB" sz="2800" b="1" dirty="0" smtClean="0">
                <a:solidFill>
                  <a:srgbClr val="005EA4"/>
                </a:solidFill>
                <a:latin typeface="Tw Cen MT" panose="020B0602020104020603" pitchFamily="34" charset="0"/>
              </a:rPr>
              <a:t>Try and tell them why you think it is wrong</a:t>
            </a:r>
          </a:p>
          <a:p>
            <a:pPr algn="ctr">
              <a:buFont typeface="Courier New" panose="02070309020205020404" pitchFamily="49" charset="0"/>
              <a:buChar char="o"/>
            </a:pPr>
            <a:endParaRPr lang="en-GB" sz="1000" b="1" dirty="0" smtClean="0">
              <a:solidFill>
                <a:srgbClr val="005EA4"/>
              </a:solidFill>
              <a:latin typeface="Tw Cen MT" panose="020B0602020104020603" pitchFamily="34" charset="0"/>
            </a:endParaRPr>
          </a:p>
          <a:p>
            <a:pPr marL="0" indent="0" algn="ctr">
              <a:buNone/>
            </a:pPr>
            <a:r>
              <a:rPr lang="en-GB" sz="2800" b="1" dirty="0" smtClean="0">
                <a:solidFill>
                  <a:srgbClr val="005EA4"/>
                </a:solidFill>
                <a:latin typeface="Tw Cen MT" panose="020B0602020104020603" pitchFamily="34" charset="0"/>
              </a:rPr>
              <a:t>Make an excuse to leave if you feel scared</a:t>
            </a:r>
          </a:p>
          <a:p>
            <a:pPr algn="ctr">
              <a:buFont typeface="Courier New" panose="02070309020205020404" pitchFamily="49" charset="0"/>
              <a:buChar char="o"/>
            </a:pPr>
            <a:endParaRPr lang="en-GB" sz="1000" b="1" dirty="0" smtClean="0">
              <a:solidFill>
                <a:srgbClr val="005EA4"/>
              </a:solidFill>
              <a:latin typeface="Tw Cen MT" panose="020B0602020104020603" pitchFamily="34" charset="0"/>
            </a:endParaRPr>
          </a:p>
          <a:p>
            <a:pPr marL="0" indent="0" algn="ctr">
              <a:buNone/>
            </a:pPr>
            <a:r>
              <a:rPr lang="en-GB" sz="2800" b="1" dirty="0" smtClean="0">
                <a:solidFill>
                  <a:srgbClr val="005EA4"/>
                </a:solidFill>
                <a:latin typeface="Tw Cen MT" panose="020B0602020104020603" pitchFamily="34" charset="0"/>
              </a:rPr>
              <a:t>Make new friends if they carry on</a:t>
            </a:r>
          </a:p>
          <a:p>
            <a:pPr algn="ctr">
              <a:buFont typeface="Courier New" panose="02070309020205020404" pitchFamily="49" charset="0"/>
              <a:buChar char="o"/>
            </a:pPr>
            <a:endParaRPr lang="en-GB" sz="1000" b="1" dirty="0" smtClean="0">
              <a:solidFill>
                <a:srgbClr val="005EA4"/>
              </a:solidFill>
              <a:latin typeface="Tw Cen MT" panose="020B0602020104020603" pitchFamily="34" charset="0"/>
            </a:endParaRPr>
          </a:p>
          <a:p>
            <a:pPr marL="0" indent="0" algn="ctr">
              <a:buNone/>
            </a:pPr>
            <a:r>
              <a:rPr lang="en-GB" sz="2800" b="1" dirty="0" smtClean="0">
                <a:solidFill>
                  <a:srgbClr val="005EA4"/>
                </a:solidFill>
                <a:latin typeface="Tw Cen MT" panose="020B0602020104020603" pitchFamily="34" charset="0"/>
              </a:rPr>
              <a:t>Choose a different area to hang out </a:t>
            </a:r>
          </a:p>
          <a:p>
            <a:pPr algn="ctr">
              <a:buFont typeface="Courier New" panose="02070309020205020404" pitchFamily="49" charset="0"/>
              <a:buChar char="o"/>
            </a:pPr>
            <a:endParaRPr lang="en-US" sz="2800" b="1" dirty="0">
              <a:solidFill>
                <a:srgbClr val="0070C0"/>
              </a:solidFill>
              <a:latin typeface="Tw Cen MT" panose="020B0602020104020603" pitchFamily="34" charset="0"/>
            </a:endParaRPr>
          </a:p>
        </p:txBody>
      </p:sp>
      <p:pic>
        <p:nvPicPr>
          <p:cNvPr id="6146" name="Picture 2"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7812" y="2555776"/>
            <a:ext cx="1427884" cy="299557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7967" y="5229200"/>
            <a:ext cx="1182648" cy="1574812"/>
          </a:xfrm>
          <a:prstGeom prst="rect">
            <a:avLst/>
          </a:prstGeom>
        </p:spPr>
      </p:pic>
    </p:spTree>
    <p:extLst>
      <p:ext uri="{BB962C8B-B14F-4D97-AF65-F5344CB8AC3E}">
        <p14:creationId xmlns:p14="http://schemas.microsoft.com/office/powerpoint/2010/main" val="1109822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1000"/>
                                        <p:tgtEl>
                                          <p:spTgt spid="3">
                                            <p:txEl>
                                              <p:pRg st="9" end="9"/>
                                            </p:txEl>
                                          </p:spTgt>
                                        </p:tgtEl>
                                      </p:cBhvr>
                                    </p:animEffect>
                                    <p:anim calcmode="lin" valueType="num">
                                      <p:cBhvr>
                                        <p:cTn id="4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Effect transition="in" filter="fade">
                                      <p:cBhvr>
                                        <p:cTn id="49" dur="1000"/>
                                        <p:tgtEl>
                                          <p:spTgt spid="3">
                                            <p:txEl>
                                              <p:pRg st="11" end="11"/>
                                            </p:txEl>
                                          </p:spTgt>
                                        </p:tgtEl>
                                      </p:cBhvr>
                                    </p:animEffect>
                                    <p:anim calcmode="lin" valueType="num">
                                      <p:cBhvr>
                                        <p:cTn id="50"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228" y="262620"/>
            <a:ext cx="5781328" cy="827881"/>
          </a:xfrm>
          <a:solidFill>
            <a:srgbClr val="0070C0"/>
          </a:solidFill>
        </p:spPr>
        <p:txBody>
          <a:bodyPr/>
          <a:lstStyle/>
          <a:p>
            <a:r>
              <a:rPr lang="en-GB" sz="4000" dirty="0" smtClean="0">
                <a:solidFill>
                  <a:srgbClr val="FFFF00"/>
                </a:solidFill>
                <a:latin typeface="Tw Cen MT" panose="020B0602020104020603" pitchFamily="34" charset="0"/>
              </a:rPr>
              <a:t>PEER PRESSURE</a:t>
            </a:r>
            <a:endParaRPr lang="en-US" sz="4000" dirty="0">
              <a:solidFill>
                <a:srgbClr val="FFFF00"/>
              </a:solidFill>
              <a:latin typeface="Tw Cen MT" panose="020B0602020104020603" pitchFamily="34" charset="0"/>
            </a:endParaRPr>
          </a:p>
        </p:txBody>
      </p:sp>
      <p:sp>
        <p:nvSpPr>
          <p:cNvPr id="3" name="Content Placeholder 2"/>
          <p:cNvSpPr>
            <a:spLocks noGrp="1"/>
          </p:cNvSpPr>
          <p:nvPr>
            <p:ph idx="1"/>
          </p:nvPr>
        </p:nvSpPr>
        <p:spPr>
          <a:xfrm>
            <a:off x="421891" y="1207293"/>
            <a:ext cx="8299486" cy="4525963"/>
          </a:xfrm>
        </p:spPr>
        <p:txBody>
          <a:bodyPr/>
          <a:lstStyle/>
          <a:p>
            <a:pPr marL="0" indent="0">
              <a:buNone/>
            </a:pPr>
            <a:r>
              <a:rPr lang="en-GB" b="1" dirty="0" smtClean="0">
                <a:solidFill>
                  <a:srgbClr val="0070C0"/>
                </a:solidFill>
                <a:latin typeface="Tw Cen MT" panose="020B0602020104020603" pitchFamily="34" charset="0"/>
              </a:rPr>
              <a:t>As you get older you might be asked to do something you don’t want to do. </a:t>
            </a:r>
          </a:p>
          <a:p>
            <a:pPr marL="0" indent="0">
              <a:buNone/>
            </a:pPr>
            <a:endParaRPr lang="en-GB" sz="2800" b="1" dirty="0" smtClean="0">
              <a:solidFill>
                <a:srgbClr val="0070C0"/>
              </a:solidFill>
              <a:latin typeface="Tw Cen MT" panose="020B0602020104020603" pitchFamily="34" charset="0"/>
            </a:endParaRPr>
          </a:p>
          <a:p>
            <a:pPr marL="0" indent="0">
              <a:buNone/>
            </a:pPr>
            <a:r>
              <a:rPr lang="en-GB" b="1" dirty="0" smtClean="0">
                <a:solidFill>
                  <a:srgbClr val="0070C0"/>
                </a:solidFill>
                <a:latin typeface="Tw Cen MT" panose="020B0602020104020603" pitchFamily="34" charset="0"/>
              </a:rPr>
              <a:t>Sometimes young people feel </a:t>
            </a:r>
            <a:r>
              <a:rPr lang="en-GB" b="1" dirty="0" smtClean="0">
                <a:solidFill>
                  <a:srgbClr val="C00000"/>
                </a:solidFill>
                <a:latin typeface="Tw Cen MT" panose="020B0602020104020603" pitchFamily="34" charset="0"/>
              </a:rPr>
              <a:t>pressured</a:t>
            </a:r>
            <a:r>
              <a:rPr lang="en-GB" b="1" dirty="0" smtClean="0">
                <a:solidFill>
                  <a:srgbClr val="0070C0"/>
                </a:solidFill>
                <a:latin typeface="Tw Cen MT" panose="020B0602020104020603" pitchFamily="34" charset="0"/>
              </a:rPr>
              <a:t> into making </a:t>
            </a:r>
            <a:r>
              <a:rPr lang="en-GB" b="1" dirty="0" smtClean="0">
                <a:solidFill>
                  <a:srgbClr val="C00000"/>
                </a:solidFill>
                <a:latin typeface="Tw Cen MT" panose="020B0602020104020603" pitchFamily="34" charset="0"/>
              </a:rPr>
              <a:t>bad choices</a:t>
            </a:r>
            <a:endParaRPr lang="en-GB" b="1" dirty="0" smtClean="0">
              <a:solidFill>
                <a:srgbClr val="0070C0"/>
              </a:solidFill>
              <a:latin typeface="Tw Cen MT" panose="020B0602020104020603" pitchFamily="34" charset="0"/>
            </a:endParaRPr>
          </a:p>
          <a:p>
            <a:pPr marL="0" indent="0">
              <a:buNone/>
            </a:pPr>
            <a:endParaRPr lang="en-GB" sz="2800" b="1" dirty="0">
              <a:solidFill>
                <a:srgbClr val="0070C0"/>
              </a:solidFill>
              <a:latin typeface="Tw Cen MT" panose="020B0602020104020603" pitchFamily="34" charset="0"/>
            </a:endParaRPr>
          </a:p>
          <a:p>
            <a:pPr marL="0" indent="0">
              <a:buNone/>
            </a:pPr>
            <a:r>
              <a:rPr lang="en-GB" b="1" dirty="0" smtClean="0">
                <a:solidFill>
                  <a:srgbClr val="0070C0"/>
                </a:solidFill>
                <a:latin typeface="Tw Cen MT" panose="020B0602020104020603" pitchFamily="34" charset="0"/>
              </a:rPr>
              <a:t>You might be the only person who says </a:t>
            </a:r>
            <a:r>
              <a:rPr lang="en-GB" b="1" dirty="0" smtClean="0">
                <a:solidFill>
                  <a:srgbClr val="C00000"/>
                </a:solidFill>
                <a:latin typeface="Tw Cen MT" panose="020B0602020104020603" pitchFamily="34" charset="0"/>
              </a:rPr>
              <a:t>NO</a:t>
            </a:r>
          </a:p>
          <a:p>
            <a:pPr marL="0" indent="0">
              <a:buNone/>
            </a:pPr>
            <a:endParaRPr lang="en-GB" dirty="0">
              <a:solidFill>
                <a:srgbClr val="0070C0"/>
              </a:solidFill>
              <a:latin typeface="Tw Cen MT" panose="020B0602020104020603" pitchFamily="34" charset="0"/>
            </a:endParaRPr>
          </a:p>
          <a:p>
            <a:pPr marL="0" indent="0">
              <a:buNone/>
            </a:pPr>
            <a:endParaRPr lang="en-US" dirty="0">
              <a:solidFill>
                <a:srgbClr val="0070C0"/>
              </a:solidFill>
              <a:latin typeface="Tw Cen MT" panose="020B0602020104020603" pitchFamily="34" charset="0"/>
            </a:endParaRPr>
          </a:p>
        </p:txBody>
      </p:sp>
      <p:pic>
        <p:nvPicPr>
          <p:cNvPr id="7170"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4981667"/>
            <a:ext cx="2664296" cy="1736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4241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700808"/>
            <a:ext cx="8229600" cy="4464496"/>
          </a:xfrm>
        </p:spPr>
        <p:txBody>
          <a:bodyPr/>
          <a:lstStyle/>
          <a:p>
            <a:pPr marL="0" indent="0" algn="ctr">
              <a:buNone/>
            </a:pPr>
            <a:r>
              <a:rPr lang="en-GB" b="1" dirty="0" smtClean="0">
                <a:solidFill>
                  <a:srgbClr val="0070C0"/>
                </a:solidFill>
                <a:latin typeface="Tw Cen MT" panose="020B0602020104020603" pitchFamily="34" charset="0"/>
              </a:rPr>
              <a:t>Draw around your hand and on each finger think about who you could talk to if you were worried about </a:t>
            </a:r>
            <a:r>
              <a:rPr lang="en-GB" b="1" dirty="0" smtClean="0">
                <a:solidFill>
                  <a:srgbClr val="C00000"/>
                </a:solidFill>
                <a:latin typeface="Tw Cen MT" panose="020B0602020104020603" pitchFamily="34" charset="0"/>
              </a:rPr>
              <a:t>ANYTHING</a:t>
            </a:r>
          </a:p>
          <a:p>
            <a:pPr marL="0" indent="0" algn="ctr">
              <a:buNone/>
            </a:pPr>
            <a:endParaRPr lang="en-GB" b="1" dirty="0" smtClean="0">
              <a:solidFill>
                <a:srgbClr val="0070C0"/>
              </a:solidFill>
              <a:latin typeface="Tw Cen MT" panose="020B0602020104020603" pitchFamily="34" charset="0"/>
            </a:endParaRPr>
          </a:p>
          <a:p>
            <a:pPr marL="0" indent="0" algn="ctr">
              <a:buNone/>
            </a:pPr>
            <a:endParaRPr lang="en-GB" b="1" dirty="0" smtClean="0">
              <a:solidFill>
                <a:srgbClr val="0070C0"/>
              </a:solidFill>
              <a:latin typeface="Tw Cen MT" panose="020B0602020104020603" pitchFamily="34" charset="0"/>
            </a:endParaRPr>
          </a:p>
          <a:p>
            <a:pPr marL="0" indent="0" algn="ctr">
              <a:buNone/>
            </a:pPr>
            <a:endParaRPr lang="en-GB" b="1" dirty="0">
              <a:solidFill>
                <a:srgbClr val="0070C0"/>
              </a:solidFill>
              <a:latin typeface="Tw Cen MT" panose="020B0602020104020603" pitchFamily="34" charset="0"/>
            </a:endParaRPr>
          </a:p>
          <a:p>
            <a:pPr marL="0" indent="0" algn="ctr">
              <a:buNone/>
            </a:pPr>
            <a:endParaRPr lang="en-GB" b="1" dirty="0" smtClean="0">
              <a:solidFill>
                <a:srgbClr val="0070C0"/>
              </a:solidFill>
              <a:latin typeface="Tw Cen MT" panose="020B0602020104020603" pitchFamily="34" charset="0"/>
            </a:endParaRPr>
          </a:p>
        </p:txBody>
      </p:sp>
      <p:sp>
        <p:nvSpPr>
          <p:cNvPr id="4" name="Title 1"/>
          <p:cNvSpPr>
            <a:spLocks noGrp="1"/>
          </p:cNvSpPr>
          <p:nvPr>
            <p:ph type="title"/>
          </p:nvPr>
        </p:nvSpPr>
        <p:spPr>
          <a:xfrm>
            <a:off x="2411760" y="579566"/>
            <a:ext cx="2709949" cy="827881"/>
          </a:xfrm>
          <a:solidFill>
            <a:srgbClr val="0070C0"/>
          </a:solidFill>
        </p:spPr>
        <p:txBody>
          <a:bodyPr/>
          <a:lstStyle/>
          <a:p>
            <a:r>
              <a:rPr lang="en-GB" sz="4800" dirty="0" smtClean="0">
                <a:solidFill>
                  <a:srgbClr val="FFFF00"/>
                </a:solidFill>
                <a:latin typeface="Tw Cen MT" panose="020B0602020104020603" pitchFamily="34" charset="0"/>
              </a:rPr>
              <a:t>Activity</a:t>
            </a:r>
            <a:endParaRPr lang="en-US" sz="4800" dirty="0">
              <a:solidFill>
                <a:srgbClr val="FFFF00"/>
              </a:solidFill>
              <a:latin typeface="Tw Cen MT" panose="020B0602020104020603" pitchFamily="34" charset="0"/>
            </a:endParaRPr>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ackgroundRemoval t="1235" b="98354" l="0" r="100000"/>
                    </a14:imgEffect>
                  </a14:imgLayer>
                </a14:imgProps>
              </a:ext>
              <a:ext uri="{28A0092B-C50C-407E-A947-70E740481C1C}">
                <a14:useLocalDpi xmlns:a14="http://schemas.microsoft.com/office/drawing/2010/main" val="0"/>
              </a:ext>
            </a:extLst>
          </a:blip>
          <a:stretch>
            <a:fillRect/>
          </a:stretch>
        </p:blipFill>
        <p:spPr>
          <a:xfrm rot="1237865">
            <a:off x="3832032" y="3741637"/>
            <a:ext cx="1644640" cy="1531720"/>
          </a:xfrm>
          <a:prstGeom prst="rect">
            <a:avLst/>
          </a:prstGeom>
        </p:spPr>
      </p:pic>
      <p:sp>
        <p:nvSpPr>
          <p:cNvPr id="5" name="TextBox 4"/>
          <p:cNvSpPr txBox="1"/>
          <p:nvPr/>
        </p:nvSpPr>
        <p:spPr>
          <a:xfrm>
            <a:off x="2808526" y="5642084"/>
            <a:ext cx="3691652" cy="523220"/>
          </a:xfrm>
          <a:prstGeom prst="rect">
            <a:avLst/>
          </a:prstGeom>
          <a:noFill/>
        </p:spPr>
        <p:txBody>
          <a:bodyPr wrap="none" rtlCol="0">
            <a:spAutoFit/>
          </a:bodyPr>
          <a:lstStyle/>
          <a:p>
            <a:r>
              <a:rPr lang="en-GB" sz="2800" b="1" dirty="0" smtClean="0">
                <a:solidFill>
                  <a:srgbClr val="0070C0"/>
                </a:solidFill>
              </a:rPr>
              <a:t>Someone you can trust </a:t>
            </a:r>
            <a:endParaRPr lang="en-GB" sz="2800" b="1" dirty="0">
              <a:solidFill>
                <a:srgbClr val="0070C0"/>
              </a:solidFill>
            </a:endParaRPr>
          </a:p>
        </p:txBody>
      </p:sp>
    </p:spTree>
    <p:extLst>
      <p:ext uri="{BB962C8B-B14F-4D97-AF65-F5344CB8AC3E}">
        <p14:creationId xmlns:p14="http://schemas.microsoft.com/office/powerpoint/2010/main" val="450652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204" y="4149080"/>
            <a:ext cx="8229600" cy="3024336"/>
          </a:xfrm>
        </p:spPr>
        <p:txBody>
          <a:bodyPr/>
          <a:lstStyle/>
          <a:p>
            <a:r>
              <a:rPr lang="en-GB" sz="8000" dirty="0" smtClean="0">
                <a:solidFill>
                  <a:srgbClr val="0070C0"/>
                </a:solidFill>
                <a:latin typeface="Tw Cen MT" panose="020B0602020104020603" pitchFamily="34" charset="0"/>
              </a:rPr>
              <a:t>Any Questions</a:t>
            </a:r>
            <a:br>
              <a:rPr lang="en-GB" sz="8000" dirty="0" smtClean="0">
                <a:solidFill>
                  <a:srgbClr val="0070C0"/>
                </a:solidFill>
                <a:latin typeface="Tw Cen MT" panose="020B0602020104020603" pitchFamily="34" charset="0"/>
              </a:rPr>
            </a:br>
            <a:r>
              <a:rPr lang="en-GB" sz="8000" dirty="0" smtClean="0">
                <a:solidFill>
                  <a:srgbClr val="0070C0"/>
                </a:solidFill>
                <a:latin typeface="Tw Cen MT" panose="020B0602020104020603" pitchFamily="34" charset="0"/>
              </a:rPr>
              <a:t/>
            </a:r>
            <a:br>
              <a:rPr lang="en-GB" sz="8000" dirty="0" smtClean="0">
                <a:solidFill>
                  <a:srgbClr val="0070C0"/>
                </a:solidFill>
                <a:latin typeface="Tw Cen MT" panose="020B0602020104020603" pitchFamily="34" charset="0"/>
              </a:rPr>
            </a:br>
            <a:endParaRPr lang="en-US" sz="3600" dirty="0">
              <a:solidFill>
                <a:srgbClr val="00518E"/>
              </a:solidFill>
              <a:latin typeface="Tw Cen MT" panose="020B0602020104020603" pitchFamily="34" charset="0"/>
            </a:endParaRPr>
          </a:p>
        </p:txBody>
      </p:sp>
      <p:pic>
        <p:nvPicPr>
          <p:cNvPr id="3189" name="Picture 318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9792" y="1052736"/>
            <a:ext cx="3816424" cy="2880320"/>
          </a:xfrm>
          <a:prstGeom prst="rect">
            <a:avLst/>
          </a:prstGeom>
        </p:spPr>
      </p:pic>
      <p:pic>
        <p:nvPicPr>
          <p:cNvPr id="4" name="Picture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96965" y="6237312"/>
            <a:ext cx="1872948" cy="6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4797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9550" y="1257551"/>
            <a:ext cx="8280921" cy="2880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p:cNvSpPr>
            <a:spLocks noGrp="1"/>
          </p:cNvSpPr>
          <p:nvPr>
            <p:ph type="title"/>
          </p:nvPr>
        </p:nvSpPr>
        <p:spPr>
          <a:xfrm>
            <a:off x="673221" y="1484784"/>
            <a:ext cx="8229600" cy="994122"/>
          </a:xfrm>
        </p:spPr>
        <p:txBody>
          <a:bodyPr/>
          <a:lstStyle/>
          <a:p>
            <a:r>
              <a:rPr lang="en-GB" sz="5400" b="1" dirty="0" smtClean="0">
                <a:solidFill>
                  <a:srgbClr val="FFFF00"/>
                </a:solidFill>
                <a:latin typeface="Tw Cen MT" panose="020B0602020104020603" pitchFamily="34" charset="0"/>
              </a:rPr>
              <a:t>What crimes do you think </a:t>
            </a:r>
            <a:br>
              <a:rPr lang="en-GB" sz="5400" b="1" dirty="0" smtClean="0">
                <a:solidFill>
                  <a:srgbClr val="FFFF00"/>
                </a:solidFill>
                <a:latin typeface="Tw Cen MT" panose="020B0602020104020603" pitchFamily="34" charset="0"/>
              </a:rPr>
            </a:br>
            <a:r>
              <a:rPr lang="en-GB" sz="5400" b="1" dirty="0" smtClean="0">
                <a:solidFill>
                  <a:srgbClr val="FFFF00"/>
                </a:solidFill>
                <a:latin typeface="Tw Cen MT" panose="020B0602020104020603" pitchFamily="34" charset="0"/>
              </a:rPr>
              <a:t>are most common in your area?</a:t>
            </a:r>
            <a:endParaRPr lang="en-US" sz="5400" b="1" dirty="0">
              <a:solidFill>
                <a:srgbClr val="FFFF00"/>
              </a:solidFill>
              <a:latin typeface="Tw Cen MT" panose="020B0602020104020603" pitchFamily="34" charset="0"/>
            </a:endParaRPr>
          </a:p>
        </p:txBody>
      </p:sp>
      <p:sp>
        <p:nvSpPr>
          <p:cNvPr id="4" name="Content Placeholder 3"/>
          <p:cNvSpPr>
            <a:spLocks noGrp="1"/>
          </p:cNvSpPr>
          <p:nvPr>
            <p:ph idx="1"/>
          </p:nvPr>
        </p:nvSpPr>
        <p:spPr>
          <a:xfrm>
            <a:off x="457200" y="1916832"/>
            <a:ext cx="8229600" cy="4209331"/>
          </a:xfrm>
        </p:spPr>
        <p:txBody>
          <a:bodyPr>
            <a:normAutofit/>
          </a:bodyPr>
          <a:lstStyle/>
          <a:p>
            <a:endParaRPr lang="en-GB" b="1" dirty="0" smtClean="0">
              <a:solidFill>
                <a:srgbClr val="FFFF00"/>
              </a:solidFill>
            </a:endParaRPr>
          </a:p>
          <a:p>
            <a:pPr marL="0" indent="0">
              <a:buNone/>
            </a:pPr>
            <a:endParaRPr lang="en-GB" dirty="0" smtClean="0">
              <a:solidFill>
                <a:schemeClr val="accent1"/>
              </a:solidFill>
              <a:effectLst/>
            </a:endParaRPr>
          </a:p>
        </p:txBody>
      </p:sp>
      <p:pic>
        <p:nvPicPr>
          <p:cNvPr id="1026" name="Picture 2" descr="See the source image"/>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4655" b="94222" l="6351" r="92379"/>
                    </a14:imgEffect>
                  </a14:imgLayer>
                </a14:imgProps>
              </a:ext>
              <a:ext uri="{28A0092B-C50C-407E-A947-70E740481C1C}">
                <a14:useLocalDpi xmlns:a14="http://schemas.microsoft.com/office/drawing/2010/main" val="0"/>
              </a:ext>
            </a:extLst>
          </a:blip>
          <a:srcRect/>
          <a:stretch>
            <a:fillRect/>
          </a:stretch>
        </p:blipFill>
        <p:spPr bwMode="auto">
          <a:xfrm>
            <a:off x="3059832" y="4221089"/>
            <a:ext cx="3240360" cy="18722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86301" y="6112783"/>
            <a:ext cx="1603440" cy="531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8800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260032" y="80171"/>
            <a:ext cx="6184176" cy="1143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80588" y="281680"/>
            <a:ext cx="5743064" cy="771056"/>
          </a:xfrm>
        </p:spPr>
        <p:txBody>
          <a:bodyPr/>
          <a:lstStyle/>
          <a:p>
            <a:r>
              <a:rPr lang="en-GB" b="1" dirty="0" smtClean="0">
                <a:solidFill>
                  <a:srgbClr val="FFFF00"/>
                </a:solidFill>
                <a:latin typeface="Tw Cen MT" panose="020B0602020104020603" pitchFamily="34" charset="0"/>
              </a:rPr>
              <a:t>The Police respond to…</a:t>
            </a:r>
            <a:endParaRPr lang="en-US" b="1" dirty="0">
              <a:solidFill>
                <a:srgbClr val="FFFF00"/>
              </a:solidFill>
              <a:latin typeface="Tw Cen MT" panose="020B0602020104020603" pitchFamily="34" charset="0"/>
            </a:endParaRPr>
          </a:p>
        </p:txBody>
      </p:sp>
      <p:sp>
        <p:nvSpPr>
          <p:cNvPr id="19" name="Oval 18"/>
          <p:cNvSpPr/>
          <p:nvPr/>
        </p:nvSpPr>
        <p:spPr>
          <a:xfrm>
            <a:off x="1902041" y="1572423"/>
            <a:ext cx="2507088" cy="1368152"/>
          </a:xfrm>
          <a:prstGeom prst="ellipse">
            <a:avLst/>
          </a:prstGeom>
          <a:solidFill>
            <a:srgbClr val="19F33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lumMod val="65000"/>
                    <a:lumOff val="35000"/>
                  </a:schemeClr>
                </a:solidFill>
                <a:latin typeface="Tw Cen MT" panose="020B0602020104020603" pitchFamily="34" charset="0"/>
              </a:rPr>
              <a:t>Suspicious people or incidents</a:t>
            </a:r>
            <a:endParaRPr lang="en-GB" sz="2400" b="1" dirty="0">
              <a:solidFill>
                <a:schemeClr val="tx1">
                  <a:lumMod val="65000"/>
                  <a:lumOff val="35000"/>
                </a:schemeClr>
              </a:solidFill>
              <a:latin typeface="Tw Cen MT" panose="020B0602020104020603" pitchFamily="34" charset="0"/>
            </a:endParaRPr>
          </a:p>
        </p:txBody>
      </p:sp>
      <p:sp>
        <p:nvSpPr>
          <p:cNvPr id="25" name="Oval 24"/>
          <p:cNvSpPr/>
          <p:nvPr/>
        </p:nvSpPr>
        <p:spPr>
          <a:xfrm>
            <a:off x="219936" y="3649875"/>
            <a:ext cx="2507088" cy="1368152"/>
          </a:xfrm>
          <a:prstGeom prst="ellipse">
            <a:avLst/>
          </a:prstGeom>
          <a:solidFill>
            <a:srgbClr val="19F33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lumMod val="65000"/>
                    <a:lumOff val="35000"/>
                  </a:schemeClr>
                </a:solidFill>
                <a:latin typeface="Tw Cen MT" panose="020B0602020104020603" pitchFamily="34" charset="0"/>
              </a:rPr>
              <a:t>Neighbour</a:t>
            </a:r>
          </a:p>
          <a:p>
            <a:pPr algn="ctr"/>
            <a:r>
              <a:rPr lang="en-GB" sz="2400" b="1" dirty="0" smtClean="0">
                <a:solidFill>
                  <a:schemeClr val="tx1">
                    <a:lumMod val="65000"/>
                    <a:lumOff val="35000"/>
                  </a:schemeClr>
                </a:solidFill>
                <a:latin typeface="Tw Cen MT" panose="020B0602020104020603" pitchFamily="34" charset="0"/>
              </a:rPr>
              <a:t>disputes</a:t>
            </a:r>
            <a:endParaRPr lang="en-GB" sz="2400" b="1" dirty="0">
              <a:solidFill>
                <a:schemeClr val="tx1">
                  <a:lumMod val="65000"/>
                  <a:lumOff val="35000"/>
                </a:schemeClr>
              </a:solidFill>
              <a:latin typeface="Tw Cen MT" panose="020B0602020104020603" pitchFamily="34" charset="0"/>
            </a:endParaRPr>
          </a:p>
        </p:txBody>
      </p:sp>
      <p:sp>
        <p:nvSpPr>
          <p:cNvPr id="26" name="Oval 25"/>
          <p:cNvSpPr/>
          <p:nvPr/>
        </p:nvSpPr>
        <p:spPr>
          <a:xfrm>
            <a:off x="6632668" y="3182039"/>
            <a:ext cx="2507088" cy="1368152"/>
          </a:xfrm>
          <a:prstGeom prst="ellipse">
            <a:avLst/>
          </a:prstGeom>
          <a:solidFill>
            <a:srgbClr val="19F33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lumMod val="65000"/>
                    <a:lumOff val="35000"/>
                  </a:schemeClr>
                </a:solidFill>
                <a:latin typeface="Tw Cen MT" panose="020B0602020104020603" pitchFamily="34" charset="0"/>
              </a:rPr>
              <a:t>Criminal</a:t>
            </a:r>
          </a:p>
          <a:p>
            <a:pPr algn="ctr"/>
            <a:r>
              <a:rPr lang="en-GB" sz="2400" b="1" dirty="0" smtClean="0">
                <a:solidFill>
                  <a:schemeClr val="tx1">
                    <a:lumMod val="65000"/>
                    <a:lumOff val="35000"/>
                  </a:schemeClr>
                </a:solidFill>
                <a:latin typeface="Tw Cen MT" panose="020B0602020104020603" pitchFamily="34" charset="0"/>
              </a:rPr>
              <a:t>Damages</a:t>
            </a:r>
            <a:endParaRPr lang="en-GB" sz="2400" b="1" dirty="0">
              <a:solidFill>
                <a:schemeClr val="tx1">
                  <a:lumMod val="65000"/>
                  <a:lumOff val="35000"/>
                </a:schemeClr>
              </a:solidFill>
              <a:latin typeface="Tw Cen MT" panose="020B0602020104020603" pitchFamily="34" charset="0"/>
            </a:endParaRPr>
          </a:p>
        </p:txBody>
      </p:sp>
      <p:sp>
        <p:nvSpPr>
          <p:cNvPr id="27" name="Oval 26"/>
          <p:cNvSpPr/>
          <p:nvPr/>
        </p:nvSpPr>
        <p:spPr>
          <a:xfrm>
            <a:off x="6581361" y="1828536"/>
            <a:ext cx="2507088" cy="1368152"/>
          </a:xfrm>
          <a:prstGeom prst="ellipse">
            <a:avLst/>
          </a:prstGeom>
          <a:solidFill>
            <a:srgbClr val="19F33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lumMod val="65000"/>
                    <a:lumOff val="35000"/>
                  </a:schemeClr>
                </a:solidFill>
                <a:latin typeface="Tw Cen MT" panose="020B0602020104020603" pitchFamily="34" charset="0"/>
              </a:rPr>
              <a:t>Missing</a:t>
            </a:r>
          </a:p>
          <a:p>
            <a:pPr algn="ctr"/>
            <a:r>
              <a:rPr lang="en-GB" sz="2400" b="1" dirty="0" smtClean="0">
                <a:solidFill>
                  <a:schemeClr val="tx1">
                    <a:lumMod val="65000"/>
                    <a:lumOff val="35000"/>
                  </a:schemeClr>
                </a:solidFill>
                <a:latin typeface="Tw Cen MT" panose="020B0602020104020603" pitchFamily="34" charset="0"/>
              </a:rPr>
              <a:t>People</a:t>
            </a:r>
            <a:endParaRPr lang="en-GB" sz="2400" b="1" dirty="0">
              <a:solidFill>
                <a:schemeClr val="tx1">
                  <a:lumMod val="65000"/>
                  <a:lumOff val="35000"/>
                </a:schemeClr>
              </a:solidFill>
              <a:latin typeface="Tw Cen MT" panose="020B0602020104020603" pitchFamily="34" charset="0"/>
            </a:endParaRPr>
          </a:p>
        </p:txBody>
      </p:sp>
      <p:sp>
        <p:nvSpPr>
          <p:cNvPr id="28" name="Oval 27"/>
          <p:cNvSpPr/>
          <p:nvPr/>
        </p:nvSpPr>
        <p:spPr>
          <a:xfrm>
            <a:off x="4295100" y="1463557"/>
            <a:ext cx="2507088" cy="1368152"/>
          </a:xfrm>
          <a:prstGeom prst="ellipse">
            <a:avLst/>
          </a:prstGeom>
          <a:solidFill>
            <a:srgbClr val="19F33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lumMod val="65000"/>
                    <a:lumOff val="35000"/>
                  </a:schemeClr>
                </a:solidFill>
                <a:latin typeface="Tw Cen MT" panose="020B0602020104020603" pitchFamily="34" charset="0"/>
              </a:rPr>
              <a:t>Car</a:t>
            </a:r>
          </a:p>
          <a:p>
            <a:pPr algn="ctr"/>
            <a:r>
              <a:rPr lang="en-GB" sz="2400" b="1" dirty="0" smtClean="0">
                <a:solidFill>
                  <a:schemeClr val="tx1">
                    <a:lumMod val="65000"/>
                    <a:lumOff val="35000"/>
                  </a:schemeClr>
                </a:solidFill>
                <a:latin typeface="Tw Cen MT" panose="020B0602020104020603" pitchFamily="34" charset="0"/>
              </a:rPr>
              <a:t>accidents</a:t>
            </a:r>
            <a:endParaRPr lang="en-GB" sz="2400" b="1" dirty="0">
              <a:solidFill>
                <a:schemeClr val="tx1">
                  <a:lumMod val="65000"/>
                  <a:lumOff val="35000"/>
                </a:schemeClr>
              </a:solidFill>
              <a:latin typeface="Tw Cen MT" panose="020B0602020104020603" pitchFamily="34" charset="0"/>
            </a:endParaRPr>
          </a:p>
        </p:txBody>
      </p:sp>
      <p:sp>
        <p:nvSpPr>
          <p:cNvPr id="29" name="Oval 28"/>
          <p:cNvSpPr/>
          <p:nvPr/>
        </p:nvSpPr>
        <p:spPr>
          <a:xfrm>
            <a:off x="762526" y="2473577"/>
            <a:ext cx="1745088" cy="1237218"/>
          </a:xfrm>
          <a:prstGeom prst="ellipse">
            <a:avLst/>
          </a:prstGeom>
          <a:solidFill>
            <a:srgbClr val="19F33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lumMod val="65000"/>
                    <a:lumOff val="35000"/>
                  </a:schemeClr>
                </a:solidFill>
                <a:latin typeface="Tw Cen MT" panose="020B0602020104020603" pitchFamily="34" charset="0"/>
              </a:rPr>
              <a:t>Fires</a:t>
            </a:r>
            <a:endParaRPr lang="en-GB" sz="2400" b="1" dirty="0">
              <a:solidFill>
                <a:schemeClr val="tx1">
                  <a:lumMod val="65000"/>
                  <a:lumOff val="35000"/>
                </a:schemeClr>
              </a:solidFill>
              <a:latin typeface="Tw Cen MT" panose="020B0602020104020603" pitchFamily="34" charset="0"/>
            </a:endParaRPr>
          </a:p>
        </p:txBody>
      </p:sp>
      <p:sp>
        <p:nvSpPr>
          <p:cNvPr id="30" name="Oval 29"/>
          <p:cNvSpPr/>
          <p:nvPr/>
        </p:nvSpPr>
        <p:spPr>
          <a:xfrm>
            <a:off x="5520736" y="5280676"/>
            <a:ext cx="2108737" cy="1246035"/>
          </a:xfrm>
          <a:prstGeom prst="ellipse">
            <a:avLst/>
          </a:prstGeom>
          <a:solidFill>
            <a:srgbClr val="19F33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lumMod val="65000"/>
                    <a:lumOff val="35000"/>
                  </a:schemeClr>
                </a:solidFill>
                <a:latin typeface="Tw Cen MT" panose="020B0602020104020603" pitchFamily="34" charset="0"/>
              </a:rPr>
              <a:t>Assaults</a:t>
            </a:r>
            <a:endParaRPr lang="en-GB" sz="2400" b="1" dirty="0">
              <a:solidFill>
                <a:schemeClr val="tx1">
                  <a:lumMod val="65000"/>
                  <a:lumOff val="35000"/>
                </a:schemeClr>
              </a:solidFill>
              <a:latin typeface="Tw Cen MT" panose="020B0602020104020603" pitchFamily="34" charset="0"/>
            </a:endParaRPr>
          </a:p>
        </p:txBody>
      </p:sp>
      <p:sp>
        <p:nvSpPr>
          <p:cNvPr id="31" name="Oval 30"/>
          <p:cNvSpPr/>
          <p:nvPr/>
        </p:nvSpPr>
        <p:spPr>
          <a:xfrm>
            <a:off x="2727024" y="5366512"/>
            <a:ext cx="2843776" cy="1409395"/>
          </a:xfrm>
          <a:prstGeom prst="ellipse">
            <a:avLst/>
          </a:prstGeom>
          <a:solidFill>
            <a:srgbClr val="19F33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lumMod val="65000"/>
                    <a:lumOff val="35000"/>
                  </a:schemeClr>
                </a:solidFill>
                <a:latin typeface="Tw Cen MT" panose="020B0602020104020603" pitchFamily="34" charset="0"/>
              </a:rPr>
              <a:t>Knife crime</a:t>
            </a:r>
          </a:p>
        </p:txBody>
      </p:sp>
      <p:sp>
        <p:nvSpPr>
          <p:cNvPr id="32" name="Oval 31"/>
          <p:cNvSpPr/>
          <p:nvPr/>
        </p:nvSpPr>
        <p:spPr>
          <a:xfrm>
            <a:off x="613830" y="4960434"/>
            <a:ext cx="2507088" cy="1368152"/>
          </a:xfrm>
          <a:prstGeom prst="ellipse">
            <a:avLst/>
          </a:prstGeom>
          <a:solidFill>
            <a:srgbClr val="19F33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lumMod val="65000"/>
                    <a:lumOff val="35000"/>
                  </a:schemeClr>
                </a:solidFill>
                <a:latin typeface="Tw Cen MT" panose="020B0602020104020603" pitchFamily="34" charset="0"/>
              </a:rPr>
              <a:t>Sudden</a:t>
            </a:r>
          </a:p>
          <a:p>
            <a:pPr algn="ctr"/>
            <a:r>
              <a:rPr lang="en-GB" sz="2400" b="1" dirty="0" smtClean="0">
                <a:solidFill>
                  <a:schemeClr val="tx1">
                    <a:lumMod val="65000"/>
                    <a:lumOff val="35000"/>
                  </a:schemeClr>
                </a:solidFill>
                <a:latin typeface="Tw Cen MT" panose="020B0602020104020603" pitchFamily="34" charset="0"/>
              </a:rPr>
              <a:t>deaths</a:t>
            </a:r>
            <a:endParaRPr lang="en-GB" sz="2400" b="1" dirty="0">
              <a:solidFill>
                <a:schemeClr val="tx1">
                  <a:lumMod val="65000"/>
                  <a:lumOff val="35000"/>
                </a:schemeClr>
              </a:solidFill>
              <a:latin typeface="Tw Cen MT" panose="020B0602020104020603" pitchFamily="34" charset="0"/>
            </a:endParaRPr>
          </a:p>
        </p:txBody>
      </p:sp>
      <p:sp>
        <p:nvSpPr>
          <p:cNvPr id="33" name="Oval 32"/>
          <p:cNvSpPr/>
          <p:nvPr/>
        </p:nvSpPr>
        <p:spPr>
          <a:xfrm>
            <a:off x="7035293" y="4461936"/>
            <a:ext cx="2104463" cy="1334290"/>
          </a:xfrm>
          <a:prstGeom prst="ellipse">
            <a:avLst/>
          </a:prstGeom>
          <a:solidFill>
            <a:srgbClr val="19F33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lumMod val="65000"/>
                    <a:lumOff val="35000"/>
                  </a:schemeClr>
                </a:solidFill>
                <a:latin typeface="Tw Cen MT" panose="020B0602020104020603" pitchFamily="34" charset="0"/>
              </a:rPr>
              <a:t>Fights</a:t>
            </a:r>
            <a:endParaRPr lang="en-GB" sz="2400" b="1" dirty="0">
              <a:solidFill>
                <a:schemeClr val="tx1">
                  <a:lumMod val="65000"/>
                  <a:lumOff val="35000"/>
                </a:schemeClr>
              </a:solidFill>
              <a:latin typeface="Tw Cen MT" panose="020B0602020104020603"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0239" y="3020411"/>
            <a:ext cx="3619815" cy="2295525"/>
          </a:xfrm>
          <a:prstGeom prst="rect">
            <a:avLst/>
          </a:prstGeom>
        </p:spPr>
      </p:pic>
    </p:spTree>
    <p:extLst>
      <p:ext uri="{BB962C8B-B14F-4D97-AF65-F5344CB8AC3E}">
        <p14:creationId xmlns:p14="http://schemas.microsoft.com/office/powerpoint/2010/main" val="2316862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5" grpId="0" animBg="1"/>
      <p:bldP spid="26" grpId="0" animBg="1"/>
      <p:bldP spid="27" grpId="0" animBg="1"/>
      <p:bldP spid="28" grpId="0" animBg="1"/>
      <p:bldP spid="29" grpId="0" animBg="1"/>
      <p:bldP spid="30" grpId="0" animBg="1"/>
      <p:bldP spid="31" grpId="0" animBg="1"/>
      <p:bldP spid="32" grpId="0" animBg="1"/>
      <p:bldP spid="3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1520" y="1264748"/>
            <a:ext cx="8669052" cy="30283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67544" y="1556792"/>
            <a:ext cx="8229600" cy="1143000"/>
          </a:xfrm>
        </p:spPr>
        <p:txBody>
          <a:bodyPr/>
          <a:lstStyle/>
          <a:p>
            <a:r>
              <a:rPr lang="en-GB" sz="5400" b="1" dirty="0" smtClean="0">
                <a:solidFill>
                  <a:srgbClr val="FFFF00"/>
                </a:solidFill>
                <a:latin typeface="Tw Cen MT" panose="020B0602020104020603" pitchFamily="34" charset="0"/>
              </a:rPr>
              <a:t>What do you think about when you hear </a:t>
            </a:r>
            <a:br>
              <a:rPr lang="en-GB" sz="5400" b="1" dirty="0" smtClean="0">
                <a:solidFill>
                  <a:srgbClr val="FFFF00"/>
                </a:solidFill>
                <a:latin typeface="Tw Cen MT" panose="020B0602020104020603" pitchFamily="34" charset="0"/>
              </a:rPr>
            </a:br>
            <a:r>
              <a:rPr lang="en-GB" sz="5400" b="1" dirty="0" smtClean="0">
                <a:solidFill>
                  <a:srgbClr val="FFFF00"/>
                </a:solidFill>
                <a:latin typeface="Tw Cen MT" panose="020B0602020104020603" pitchFamily="34" charset="0"/>
              </a:rPr>
              <a:t> </a:t>
            </a:r>
            <a:r>
              <a:rPr lang="en-GB" sz="6000" b="1" i="1" dirty="0" smtClean="0">
                <a:solidFill>
                  <a:srgbClr val="FFFF00"/>
                </a:solidFill>
                <a:latin typeface="Tw Cen MT" panose="020B0602020104020603" pitchFamily="34" charset="0"/>
              </a:rPr>
              <a:t>Knife Crime?</a:t>
            </a:r>
            <a:endParaRPr lang="en-US" sz="6000" b="1" i="1" dirty="0">
              <a:solidFill>
                <a:srgbClr val="FFFF00"/>
              </a:solidFill>
              <a:latin typeface="Tw Cen MT" panose="020B0602020104020603"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7652" y="4509120"/>
            <a:ext cx="2189383" cy="2189383"/>
          </a:xfrm>
          <a:prstGeom prst="rect">
            <a:avLst/>
          </a:prstGeom>
        </p:spPr>
      </p:pic>
    </p:spTree>
    <p:extLst>
      <p:ext uri="{BB962C8B-B14F-4D97-AF65-F5344CB8AC3E}">
        <p14:creationId xmlns:p14="http://schemas.microsoft.com/office/powerpoint/2010/main" val="3972294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8305" y="1286949"/>
            <a:ext cx="8340847" cy="16174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p:cNvSpPr txBox="1"/>
          <p:nvPr/>
        </p:nvSpPr>
        <p:spPr>
          <a:xfrm>
            <a:off x="971600" y="1374042"/>
            <a:ext cx="7056784" cy="1323439"/>
          </a:xfrm>
          <a:prstGeom prst="rect">
            <a:avLst/>
          </a:prstGeom>
          <a:noFill/>
        </p:spPr>
        <p:txBody>
          <a:bodyPr wrap="square" rtlCol="0">
            <a:spAutoFit/>
          </a:bodyPr>
          <a:lstStyle/>
          <a:p>
            <a:pPr algn="ctr"/>
            <a:r>
              <a:rPr lang="en-GB" sz="4000" b="1" dirty="0">
                <a:solidFill>
                  <a:srgbClr val="FFFF00"/>
                </a:solidFill>
                <a:latin typeface="Tw Cen MT" panose="020B0602020104020603" pitchFamily="34" charset="0"/>
              </a:rPr>
              <a:t>Do you think many young people carry knives?</a:t>
            </a:r>
          </a:p>
        </p:txBody>
      </p:sp>
      <p:sp>
        <p:nvSpPr>
          <p:cNvPr id="6" name="Content Placeholder 5"/>
          <p:cNvSpPr>
            <a:spLocks noGrp="1"/>
          </p:cNvSpPr>
          <p:nvPr>
            <p:ph idx="1"/>
          </p:nvPr>
        </p:nvSpPr>
        <p:spPr>
          <a:xfrm>
            <a:off x="-81792" y="2784574"/>
            <a:ext cx="9361040" cy="3340968"/>
          </a:xfrm>
        </p:spPr>
        <p:txBody>
          <a:bodyPr/>
          <a:lstStyle/>
          <a:p>
            <a:pPr marL="0" indent="0" algn="ctr">
              <a:buNone/>
            </a:pPr>
            <a:endParaRPr lang="en-GB" sz="3600" b="1" i="1" dirty="0">
              <a:solidFill>
                <a:schemeClr val="tx1">
                  <a:lumMod val="95000"/>
                  <a:lumOff val="5000"/>
                </a:schemeClr>
              </a:solidFill>
              <a:latin typeface="Tw Cen MT" panose="020B0602020104020603" pitchFamily="34" charset="0"/>
            </a:endParaRPr>
          </a:p>
          <a:p>
            <a:pPr marL="0" indent="0" algn="ctr">
              <a:buNone/>
            </a:pPr>
            <a:r>
              <a:rPr lang="en-GB" sz="3600" b="1" i="1" dirty="0" smtClean="0">
                <a:solidFill>
                  <a:schemeClr val="tx1">
                    <a:lumMod val="95000"/>
                    <a:lumOff val="5000"/>
                  </a:schemeClr>
                </a:solidFill>
                <a:latin typeface="Tw Cen MT" panose="020B0602020104020603" pitchFamily="34" charset="0"/>
              </a:rPr>
              <a:t>Actually……..</a:t>
            </a:r>
            <a:endParaRPr lang="en-GB" sz="1600" b="1" dirty="0">
              <a:solidFill>
                <a:srgbClr val="0070C0"/>
              </a:solidFill>
              <a:latin typeface="Tw Cen MT" panose="020B0602020104020603" pitchFamily="34" charset="0"/>
            </a:endParaRPr>
          </a:p>
          <a:p>
            <a:pPr marL="400050" lvl="1" indent="0" algn="ctr">
              <a:buNone/>
            </a:pPr>
            <a:r>
              <a:rPr lang="en-GB" sz="6200" b="1" dirty="0">
                <a:solidFill>
                  <a:srgbClr val="C00000"/>
                </a:solidFill>
                <a:latin typeface="Tw Cen MT" panose="020B0602020104020603" pitchFamily="34" charset="0"/>
              </a:rPr>
              <a:t>99% </a:t>
            </a:r>
            <a:r>
              <a:rPr lang="en-GB" b="1" dirty="0">
                <a:solidFill>
                  <a:srgbClr val="0070C0"/>
                </a:solidFill>
                <a:latin typeface="Tw Cen MT" panose="020B0602020104020603" pitchFamily="34" charset="0"/>
              </a:rPr>
              <a:t>of people aged between 10 and </a:t>
            </a:r>
            <a:r>
              <a:rPr lang="en-GB" b="1" dirty="0" smtClean="0">
                <a:solidFill>
                  <a:srgbClr val="0070C0"/>
                </a:solidFill>
                <a:latin typeface="Tw Cen MT" panose="020B0602020104020603" pitchFamily="34" charset="0"/>
              </a:rPr>
              <a:t>29 years </a:t>
            </a:r>
            <a:r>
              <a:rPr lang="en-GB" sz="5000" b="1" dirty="0">
                <a:solidFill>
                  <a:srgbClr val="C00000"/>
                </a:solidFill>
                <a:latin typeface="Tw Cen MT" panose="020B0602020104020603" pitchFamily="34" charset="0"/>
              </a:rPr>
              <a:t>DO NOT </a:t>
            </a:r>
            <a:r>
              <a:rPr lang="en-GB" b="1" dirty="0">
                <a:solidFill>
                  <a:srgbClr val="0070C0"/>
                </a:solidFill>
                <a:latin typeface="Tw Cen MT" panose="020B0602020104020603" pitchFamily="34" charset="0"/>
              </a:rPr>
              <a:t>carry a knife</a:t>
            </a:r>
            <a:endParaRPr lang="en-US" b="1" dirty="0">
              <a:solidFill>
                <a:srgbClr val="0070C0"/>
              </a:solidFill>
              <a:latin typeface="Tw Cen MT" panose="020B0602020104020603" pitchFamily="34" charset="0"/>
            </a:endParaRPr>
          </a:p>
        </p:txBody>
      </p:sp>
    </p:spTree>
    <p:extLst>
      <p:ext uri="{BB962C8B-B14F-4D97-AF65-F5344CB8AC3E}">
        <p14:creationId xmlns:p14="http://schemas.microsoft.com/office/powerpoint/2010/main" val="3021646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1000"/>
                                        <p:tgtEl>
                                          <p:spTgt spid="6">
                                            <p:txEl>
                                              <p:pRg st="2" end="2"/>
                                            </p:txEl>
                                          </p:spTgt>
                                        </p:tgtEl>
                                      </p:cBhvr>
                                    </p:animEffect>
                                    <p:anim calcmode="lin" valueType="num">
                                      <p:cBhvr>
                                        <p:cTn id="13"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5991" y="1341135"/>
            <a:ext cx="8064896" cy="28437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p:cNvSpPr>
            <a:spLocks noGrp="1"/>
          </p:cNvSpPr>
          <p:nvPr>
            <p:ph idx="1"/>
          </p:nvPr>
        </p:nvSpPr>
        <p:spPr>
          <a:xfrm>
            <a:off x="540506" y="1412776"/>
            <a:ext cx="8098457" cy="2242506"/>
          </a:xfrm>
        </p:spPr>
        <p:txBody>
          <a:bodyPr/>
          <a:lstStyle/>
          <a:p>
            <a:pPr marL="0" indent="0" algn="ctr">
              <a:buNone/>
            </a:pPr>
            <a:r>
              <a:rPr lang="en-GB" sz="3600" b="1" dirty="0" smtClean="0">
                <a:solidFill>
                  <a:srgbClr val="FFFF00"/>
                </a:solidFill>
                <a:latin typeface="Tw Cen MT" panose="020B0602020104020603" pitchFamily="34" charset="0"/>
              </a:rPr>
              <a:t>Knife crime in your area is not a common crime but sometimes what we see on social media and hear from our friends makes us worry more than we need to….</a:t>
            </a:r>
            <a:endParaRPr lang="en-US" sz="3600" b="1" dirty="0">
              <a:solidFill>
                <a:srgbClr val="FFFF00"/>
              </a:solidFill>
              <a:latin typeface="Tw Cen MT" panose="020B0602020104020603" pitchFamily="34" charset="0"/>
            </a:endParaRPr>
          </a:p>
        </p:txBody>
      </p:sp>
      <p:sp>
        <p:nvSpPr>
          <p:cNvPr id="2" name="Rectangle 1"/>
          <p:cNvSpPr/>
          <p:nvPr/>
        </p:nvSpPr>
        <p:spPr>
          <a:xfrm>
            <a:off x="899592" y="4430731"/>
            <a:ext cx="6063452" cy="2123658"/>
          </a:xfrm>
          <a:prstGeom prst="rect">
            <a:avLst/>
          </a:prstGeom>
        </p:spPr>
        <p:txBody>
          <a:bodyPr wrap="square">
            <a:spAutoFit/>
          </a:bodyPr>
          <a:lstStyle/>
          <a:p>
            <a:pPr algn="ctr"/>
            <a:r>
              <a:rPr lang="en-GB" sz="4400" b="1" dirty="0">
                <a:solidFill>
                  <a:srgbClr val="FF0000"/>
                </a:solidFill>
                <a:latin typeface="Tw Cen MT" panose="020B0602020104020603" pitchFamily="34" charset="0"/>
              </a:rPr>
              <a:t>Don’t</a:t>
            </a:r>
            <a:r>
              <a:rPr lang="en-GB" sz="4400" dirty="0">
                <a:solidFill>
                  <a:srgbClr val="0070C0"/>
                </a:solidFill>
                <a:latin typeface="Tw Cen MT" panose="020B0602020104020603" pitchFamily="34" charset="0"/>
              </a:rPr>
              <a:t> </a:t>
            </a:r>
            <a:r>
              <a:rPr lang="en-GB" sz="4400" dirty="0">
                <a:solidFill>
                  <a:schemeClr val="tx2">
                    <a:lumMod val="75000"/>
                  </a:schemeClr>
                </a:solidFill>
                <a:latin typeface="Tw Cen MT" panose="020B0602020104020603" pitchFamily="34" charset="0"/>
              </a:rPr>
              <a:t>be the </a:t>
            </a:r>
            <a:r>
              <a:rPr lang="en-GB" sz="4400" b="1" dirty="0">
                <a:solidFill>
                  <a:srgbClr val="FA451A"/>
                </a:solidFill>
                <a:latin typeface="Tw Cen MT" panose="020B0602020104020603" pitchFamily="34" charset="0"/>
              </a:rPr>
              <a:t>1</a:t>
            </a:r>
            <a:r>
              <a:rPr lang="en-GB" sz="4400" b="1" dirty="0" smtClean="0">
                <a:solidFill>
                  <a:srgbClr val="FA451A"/>
                </a:solidFill>
                <a:latin typeface="Tw Cen MT" panose="020B0602020104020603" pitchFamily="34" charset="0"/>
              </a:rPr>
              <a:t>%</a:t>
            </a:r>
          </a:p>
          <a:p>
            <a:pPr algn="ctr"/>
            <a:r>
              <a:rPr lang="en-GB" sz="4400" dirty="0" smtClean="0">
                <a:solidFill>
                  <a:schemeClr val="tx2">
                    <a:lumMod val="75000"/>
                  </a:schemeClr>
                </a:solidFill>
                <a:latin typeface="Tw Cen MT" panose="020B0602020104020603" pitchFamily="34" charset="0"/>
              </a:rPr>
              <a:t>The odd one out,</a:t>
            </a:r>
          </a:p>
          <a:p>
            <a:pPr algn="ctr"/>
            <a:r>
              <a:rPr lang="en-GB" sz="4400" dirty="0" smtClean="0">
                <a:solidFill>
                  <a:schemeClr val="tx2">
                    <a:lumMod val="75000"/>
                  </a:schemeClr>
                </a:solidFill>
                <a:latin typeface="Tw Cen MT" panose="020B0602020104020603" pitchFamily="34" charset="0"/>
              </a:rPr>
              <a:t>it </a:t>
            </a:r>
            <a:r>
              <a:rPr lang="en-GB" sz="4400" b="1" dirty="0" smtClean="0">
                <a:solidFill>
                  <a:srgbClr val="FF0000"/>
                </a:solidFill>
                <a:latin typeface="Tw Cen MT" panose="020B0602020104020603" pitchFamily="34" charset="0"/>
              </a:rPr>
              <a:t>NEVER</a:t>
            </a:r>
            <a:r>
              <a:rPr lang="en-GB" sz="4400" dirty="0" smtClean="0">
                <a:solidFill>
                  <a:srgbClr val="FF0000"/>
                </a:solidFill>
                <a:latin typeface="Tw Cen MT" panose="020B0602020104020603" pitchFamily="34" charset="0"/>
              </a:rPr>
              <a:t> </a:t>
            </a:r>
            <a:r>
              <a:rPr lang="en-GB" sz="4400" dirty="0" smtClean="0">
                <a:solidFill>
                  <a:schemeClr val="tx2">
                    <a:lumMod val="75000"/>
                  </a:schemeClr>
                </a:solidFill>
                <a:latin typeface="Tw Cen MT" panose="020B0602020104020603" pitchFamily="34" charset="0"/>
              </a:rPr>
              <a:t>ends well</a:t>
            </a:r>
            <a:endParaRPr lang="en-US" sz="4400" dirty="0">
              <a:solidFill>
                <a:schemeClr val="tx2">
                  <a:lumMod val="75000"/>
                </a:schemeClr>
              </a:solidFill>
              <a:latin typeface="Tw Cen MT" panose="020B0602020104020603"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676239">
            <a:off x="6503094" y="4585166"/>
            <a:ext cx="1790879" cy="1722648"/>
          </a:xfrm>
          <a:prstGeom prst="rect">
            <a:avLst/>
          </a:prstGeom>
        </p:spPr>
      </p:pic>
    </p:spTree>
    <p:extLst>
      <p:ext uri="{BB962C8B-B14F-4D97-AF65-F5344CB8AC3E}">
        <p14:creationId xmlns:p14="http://schemas.microsoft.com/office/powerpoint/2010/main" val="1118574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124744"/>
            <a:ext cx="9036496" cy="3240360"/>
          </a:xfrm>
        </p:spPr>
        <p:txBody>
          <a:bodyPr/>
          <a:lstStyle/>
          <a:p>
            <a:pPr marL="0" indent="0">
              <a:buNone/>
            </a:pPr>
            <a:r>
              <a:rPr lang="en-GB" sz="4400" b="1" dirty="0" smtClean="0">
                <a:solidFill>
                  <a:srgbClr val="0070C0"/>
                </a:solidFill>
                <a:latin typeface="Tw Cen MT" panose="020B0602020104020603" pitchFamily="34" charset="0"/>
              </a:rPr>
              <a:t>Anyone who carries a knife is more likely to end up in </a:t>
            </a:r>
            <a:r>
              <a:rPr lang="en-GB" sz="4400" b="1" i="1" dirty="0" smtClean="0">
                <a:solidFill>
                  <a:srgbClr val="C00000"/>
                </a:solidFill>
                <a:latin typeface="Tw Cen MT" panose="020B0602020104020603" pitchFamily="34" charset="0"/>
              </a:rPr>
              <a:t>hospital</a:t>
            </a:r>
          </a:p>
          <a:p>
            <a:pPr marL="0" indent="0">
              <a:buNone/>
            </a:pPr>
            <a:endParaRPr lang="en-GB" sz="4400" b="1" i="1" dirty="0" smtClean="0">
              <a:solidFill>
                <a:srgbClr val="C00000"/>
              </a:solidFill>
              <a:latin typeface="Tw Cen MT" panose="020B0602020104020603" pitchFamily="34" charset="0"/>
            </a:endParaRPr>
          </a:p>
          <a:p>
            <a:pPr marL="0" indent="0">
              <a:buNone/>
            </a:pPr>
            <a:endParaRPr lang="en-GB" sz="4400" b="1" i="1" dirty="0">
              <a:solidFill>
                <a:srgbClr val="C00000"/>
              </a:solidFill>
              <a:latin typeface="Tw Cen MT" panose="020B0602020104020603" pitchFamily="34" charset="0"/>
            </a:endParaRPr>
          </a:p>
          <a:p>
            <a:pPr marL="0" indent="0">
              <a:buNone/>
            </a:pPr>
            <a:endParaRPr lang="en-GB" sz="4400" b="1" i="1" dirty="0" smtClean="0">
              <a:solidFill>
                <a:srgbClr val="C00000"/>
              </a:solidFill>
              <a:latin typeface="Tw Cen MT" panose="020B0602020104020603" pitchFamily="34" charset="0"/>
            </a:endParaRPr>
          </a:p>
          <a:p>
            <a:pPr marL="0" indent="0">
              <a:buNone/>
            </a:pPr>
            <a:r>
              <a:rPr lang="en-GB" sz="4400" b="1" dirty="0" smtClean="0">
                <a:solidFill>
                  <a:srgbClr val="0070C0"/>
                </a:solidFill>
                <a:latin typeface="Tw Cen MT" panose="020B0602020104020603" pitchFamily="34" charset="0"/>
              </a:rPr>
              <a:t>Or have their </a:t>
            </a:r>
            <a:r>
              <a:rPr lang="en-GB" sz="4400" b="1" i="1" dirty="0" smtClean="0">
                <a:solidFill>
                  <a:srgbClr val="C00000"/>
                </a:solidFill>
                <a:latin typeface="Tw Cen MT" panose="020B0602020104020603" pitchFamily="34" charset="0"/>
              </a:rPr>
              <a:t>own knife used against them</a:t>
            </a:r>
          </a:p>
          <a:p>
            <a:pPr marL="0" indent="0">
              <a:buNone/>
            </a:pPr>
            <a:endParaRPr lang="en-GB" sz="4400" b="1" i="1" dirty="0">
              <a:solidFill>
                <a:srgbClr val="C00000"/>
              </a:solidFill>
              <a:latin typeface="Tw Cen MT" panose="020B0602020104020603" pitchFamily="34" charset="0"/>
            </a:endParaRPr>
          </a:p>
          <a:p>
            <a:pPr marL="0" indent="0">
              <a:buNone/>
            </a:pPr>
            <a:endParaRPr lang="en-GB" sz="4400" b="1" i="1" dirty="0" smtClean="0">
              <a:solidFill>
                <a:srgbClr val="C00000"/>
              </a:solidFill>
              <a:latin typeface="Tw Cen MT" panose="020B0602020104020603" pitchFamily="34" charset="0"/>
            </a:endParaRPr>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8968072" flipV="1">
            <a:off x="6216311" y="2675419"/>
            <a:ext cx="1541707" cy="269940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2492896"/>
            <a:ext cx="5256584" cy="2592288"/>
          </a:xfrm>
          <a:prstGeom prst="rect">
            <a:avLst/>
          </a:prstGeom>
        </p:spPr>
      </p:pic>
    </p:spTree>
    <p:extLst>
      <p:ext uri="{BB962C8B-B14F-4D97-AF65-F5344CB8AC3E}">
        <p14:creationId xmlns:p14="http://schemas.microsoft.com/office/powerpoint/2010/main" val="2464379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1196817"/>
            <a:ext cx="8340847" cy="16174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p:cNvSpPr txBox="1"/>
          <p:nvPr/>
        </p:nvSpPr>
        <p:spPr>
          <a:xfrm>
            <a:off x="971600" y="1229829"/>
            <a:ext cx="7056784" cy="1323439"/>
          </a:xfrm>
          <a:prstGeom prst="rect">
            <a:avLst/>
          </a:prstGeom>
          <a:noFill/>
        </p:spPr>
        <p:txBody>
          <a:bodyPr wrap="square" rtlCol="0">
            <a:spAutoFit/>
          </a:bodyPr>
          <a:lstStyle/>
          <a:p>
            <a:pPr algn="ctr"/>
            <a:r>
              <a:rPr lang="en-GB" sz="4000" b="1" dirty="0" smtClean="0">
                <a:solidFill>
                  <a:srgbClr val="FFFF00"/>
                </a:solidFill>
                <a:latin typeface="Tw Cen MT" panose="020B0602020104020603" pitchFamily="34" charset="0"/>
              </a:rPr>
              <a:t>How long could you go to prison for if you carry a knife?</a:t>
            </a:r>
            <a:endParaRPr lang="en-GB" sz="4000" b="1" dirty="0">
              <a:solidFill>
                <a:srgbClr val="FFFF00"/>
              </a:solidFill>
              <a:latin typeface="Tw Cen MT" panose="020B0602020104020603" pitchFamily="34" charset="0"/>
            </a:endParaRPr>
          </a:p>
        </p:txBody>
      </p:sp>
      <p:sp>
        <p:nvSpPr>
          <p:cNvPr id="5" name="TextBox 4"/>
          <p:cNvSpPr txBox="1"/>
          <p:nvPr/>
        </p:nvSpPr>
        <p:spPr>
          <a:xfrm>
            <a:off x="1907704" y="2993403"/>
            <a:ext cx="5544616" cy="1661993"/>
          </a:xfrm>
          <a:prstGeom prst="rect">
            <a:avLst/>
          </a:prstGeom>
          <a:noFill/>
        </p:spPr>
        <p:txBody>
          <a:bodyPr wrap="square" rtlCol="0">
            <a:spAutoFit/>
          </a:bodyPr>
          <a:lstStyle/>
          <a:p>
            <a:pPr algn="ctr"/>
            <a:r>
              <a:rPr lang="en-GB" sz="2800" b="1" dirty="0">
                <a:solidFill>
                  <a:srgbClr val="C00000"/>
                </a:solidFill>
                <a:latin typeface="Tw Cen MT" panose="020B0602020104020603" pitchFamily="34" charset="0"/>
              </a:rPr>
              <a:t>EVEN IF YOU DON’T USE IT…..</a:t>
            </a:r>
          </a:p>
          <a:p>
            <a:pPr algn="ctr"/>
            <a:endParaRPr lang="en-GB" sz="2800" b="1" dirty="0">
              <a:solidFill>
                <a:srgbClr val="C00000"/>
              </a:solidFill>
              <a:latin typeface="Tw Cen MT" panose="020B0602020104020603" pitchFamily="34" charset="0"/>
            </a:endParaRPr>
          </a:p>
          <a:p>
            <a:pPr algn="ctr"/>
            <a:r>
              <a:rPr lang="en-GB" sz="2800" b="1" dirty="0">
                <a:solidFill>
                  <a:srgbClr val="C00000"/>
                </a:solidFill>
                <a:latin typeface="Tw Cen MT" panose="020B0602020104020603" pitchFamily="34" charset="0"/>
              </a:rPr>
              <a:t>FOUR YEARS!</a:t>
            </a:r>
          </a:p>
          <a:p>
            <a:endParaRPr lang="en-GB" dirty="0"/>
          </a:p>
        </p:txBody>
      </p:sp>
      <p:pic>
        <p:nvPicPr>
          <p:cNvPr id="7"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7" y="4437112"/>
            <a:ext cx="3855448"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0565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920" y="1502060"/>
            <a:ext cx="8157592" cy="3800948"/>
          </a:xfrm>
        </p:spPr>
        <p:txBody>
          <a:bodyPr/>
          <a:lstStyle/>
          <a:p>
            <a:pPr marL="0" indent="0" algn="ctr">
              <a:buNone/>
            </a:pPr>
            <a:r>
              <a:rPr lang="en-GB" b="1" dirty="0" smtClean="0">
                <a:solidFill>
                  <a:srgbClr val="0070C0"/>
                </a:solidFill>
                <a:latin typeface="Tw Cen MT" panose="020B0602020104020603" pitchFamily="34" charset="0"/>
              </a:rPr>
              <a:t>You could be </a:t>
            </a:r>
            <a:r>
              <a:rPr lang="en-GB" b="1" dirty="0" smtClean="0">
                <a:solidFill>
                  <a:srgbClr val="C00000"/>
                </a:solidFill>
                <a:latin typeface="Tw Cen MT" panose="020B0602020104020603" pitchFamily="34" charset="0"/>
              </a:rPr>
              <a:t>arrested</a:t>
            </a:r>
          </a:p>
          <a:p>
            <a:pPr marL="0" indent="0" algn="ctr">
              <a:buNone/>
            </a:pPr>
            <a:r>
              <a:rPr lang="en-GB" b="1" dirty="0" smtClean="0">
                <a:solidFill>
                  <a:srgbClr val="0070C0"/>
                </a:solidFill>
                <a:latin typeface="Tw Cen MT" panose="020B0602020104020603" pitchFamily="34" charset="0"/>
              </a:rPr>
              <a:t>You could be </a:t>
            </a:r>
            <a:r>
              <a:rPr lang="en-GB" b="1" dirty="0" smtClean="0">
                <a:solidFill>
                  <a:srgbClr val="C00000"/>
                </a:solidFill>
                <a:latin typeface="Tw Cen MT" panose="020B0602020104020603" pitchFamily="34" charset="0"/>
              </a:rPr>
              <a:t>interviewed</a:t>
            </a:r>
            <a:r>
              <a:rPr lang="en-GB" b="1" dirty="0" smtClean="0">
                <a:solidFill>
                  <a:srgbClr val="0070C0"/>
                </a:solidFill>
                <a:latin typeface="Tw Cen MT" panose="020B0602020104020603" pitchFamily="34" charset="0"/>
              </a:rPr>
              <a:t> at the Police Station</a:t>
            </a:r>
          </a:p>
          <a:p>
            <a:pPr marL="0" indent="0" algn="ctr">
              <a:buNone/>
            </a:pPr>
            <a:r>
              <a:rPr lang="en-GB" b="1" dirty="0" smtClean="0">
                <a:solidFill>
                  <a:srgbClr val="0070C0"/>
                </a:solidFill>
                <a:latin typeface="Tw Cen MT" panose="020B0602020104020603" pitchFamily="34" charset="0"/>
              </a:rPr>
              <a:t>The </a:t>
            </a:r>
            <a:r>
              <a:rPr lang="en-GB" b="1" dirty="0" smtClean="0">
                <a:solidFill>
                  <a:srgbClr val="C00000"/>
                </a:solidFill>
                <a:latin typeface="Tw Cen MT" panose="020B0602020104020603" pitchFamily="34" charset="0"/>
              </a:rPr>
              <a:t>adults you live with </a:t>
            </a:r>
            <a:r>
              <a:rPr lang="en-GB" b="1" dirty="0" smtClean="0">
                <a:solidFill>
                  <a:srgbClr val="0070C0"/>
                </a:solidFill>
                <a:latin typeface="Tw Cen MT" panose="020B0602020104020603" pitchFamily="34" charset="0"/>
              </a:rPr>
              <a:t>would be told</a:t>
            </a:r>
          </a:p>
          <a:p>
            <a:pPr marL="0" indent="0" algn="ctr">
              <a:buNone/>
            </a:pPr>
            <a:r>
              <a:rPr lang="en-GB" b="1" dirty="0" smtClean="0">
                <a:solidFill>
                  <a:srgbClr val="0070C0"/>
                </a:solidFill>
                <a:latin typeface="Tw Cen MT" panose="020B0602020104020603" pitchFamily="34" charset="0"/>
              </a:rPr>
              <a:t>You may get a </a:t>
            </a:r>
            <a:r>
              <a:rPr lang="en-GB" b="1" dirty="0" smtClean="0">
                <a:solidFill>
                  <a:srgbClr val="C00000"/>
                </a:solidFill>
                <a:latin typeface="Tw Cen MT" panose="020B0602020104020603" pitchFamily="34" charset="0"/>
              </a:rPr>
              <a:t>criminal record</a:t>
            </a:r>
          </a:p>
          <a:p>
            <a:pPr marL="0" indent="0" algn="ctr">
              <a:buNone/>
            </a:pPr>
            <a:r>
              <a:rPr lang="en-GB" b="1" dirty="0">
                <a:solidFill>
                  <a:srgbClr val="C00000"/>
                </a:solidFill>
                <a:latin typeface="Tw Cen MT" panose="020B0602020104020603" pitchFamily="34" charset="0"/>
              </a:rPr>
              <a:t>T</a:t>
            </a:r>
            <a:r>
              <a:rPr lang="en-GB" b="1" dirty="0" smtClean="0">
                <a:solidFill>
                  <a:srgbClr val="C00000"/>
                </a:solidFill>
                <a:latin typeface="Tw Cen MT" panose="020B0602020104020603" pitchFamily="34" charset="0"/>
              </a:rPr>
              <a:t>eachers</a:t>
            </a:r>
            <a:r>
              <a:rPr lang="en-GB" b="1" dirty="0" smtClean="0">
                <a:solidFill>
                  <a:srgbClr val="0070C0"/>
                </a:solidFill>
                <a:latin typeface="Tw Cen MT" panose="020B0602020104020603" pitchFamily="34" charset="0"/>
              </a:rPr>
              <a:t> may be told</a:t>
            </a:r>
          </a:p>
          <a:p>
            <a:pPr marL="0" indent="0" algn="ctr">
              <a:buNone/>
            </a:pPr>
            <a:r>
              <a:rPr lang="en-GB" b="1" dirty="0" smtClean="0">
                <a:solidFill>
                  <a:srgbClr val="0070C0"/>
                </a:solidFill>
                <a:latin typeface="Tw Cen MT" panose="020B0602020104020603" pitchFamily="34" charset="0"/>
              </a:rPr>
              <a:t>You may </a:t>
            </a:r>
            <a:r>
              <a:rPr lang="en-GB" b="1" dirty="0" smtClean="0">
                <a:solidFill>
                  <a:srgbClr val="C00000"/>
                </a:solidFill>
                <a:latin typeface="Tw Cen MT" panose="020B0602020104020603" pitchFamily="34" charset="0"/>
              </a:rPr>
              <a:t>lose friends</a:t>
            </a:r>
          </a:p>
        </p:txBody>
      </p:sp>
      <p:sp>
        <p:nvSpPr>
          <p:cNvPr id="4" name="Rectangle 3"/>
          <p:cNvSpPr/>
          <p:nvPr/>
        </p:nvSpPr>
        <p:spPr>
          <a:xfrm>
            <a:off x="251520" y="262448"/>
            <a:ext cx="6264696" cy="12396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p:cNvSpPr txBox="1"/>
          <p:nvPr/>
        </p:nvSpPr>
        <p:spPr>
          <a:xfrm>
            <a:off x="683568" y="288079"/>
            <a:ext cx="6086183" cy="1354217"/>
          </a:xfrm>
          <a:prstGeom prst="rect">
            <a:avLst/>
          </a:prstGeom>
          <a:noFill/>
        </p:spPr>
        <p:txBody>
          <a:bodyPr wrap="square" rtlCol="0">
            <a:spAutoFit/>
          </a:bodyPr>
          <a:lstStyle/>
          <a:p>
            <a:r>
              <a:rPr lang="en-GB" sz="3200" b="1" dirty="0">
                <a:solidFill>
                  <a:srgbClr val="FFFF00"/>
                </a:solidFill>
                <a:latin typeface="Tw Cen MT" panose="020B0602020104020603" pitchFamily="34" charset="0"/>
              </a:rPr>
              <a:t>If you carry a knife what could happen?</a:t>
            </a:r>
          </a:p>
          <a:p>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83" y="4149080"/>
            <a:ext cx="2964541" cy="252028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6296" y="4149081"/>
            <a:ext cx="1656184" cy="2520280"/>
          </a:xfrm>
          <a:prstGeom prst="rect">
            <a:avLst/>
          </a:prstGeom>
        </p:spPr>
      </p:pic>
    </p:spTree>
    <p:extLst>
      <p:ext uri="{BB962C8B-B14F-4D97-AF65-F5344CB8AC3E}">
        <p14:creationId xmlns:p14="http://schemas.microsoft.com/office/powerpoint/2010/main" val="202678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4509</TotalTime>
  <Words>478</Words>
  <Application>Microsoft Office PowerPoint</Application>
  <PresentationFormat>On-screen Show (4:3)</PresentationFormat>
  <Paragraphs>78</Paragraphs>
  <Slides>14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Courier New</vt:lpstr>
      <vt:lpstr>Tw Cen MT</vt:lpstr>
      <vt:lpstr>Theme1</vt:lpstr>
      <vt:lpstr>Crime and Consequences    </vt:lpstr>
      <vt:lpstr>What crimes do you think  are most common in your area?</vt:lpstr>
      <vt:lpstr>The Police respond to…</vt:lpstr>
      <vt:lpstr>What do you think about when you hear   Knife Crime?</vt:lpstr>
      <vt:lpstr>PowerPoint Presentation</vt:lpstr>
      <vt:lpstr>PowerPoint Presentation</vt:lpstr>
      <vt:lpstr>PowerPoint Presentation</vt:lpstr>
      <vt:lpstr>PowerPoint Presentation</vt:lpstr>
      <vt:lpstr>PowerPoint Presentation</vt:lpstr>
      <vt:lpstr>PowerPoint Presentation</vt:lpstr>
      <vt:lpstr>What could you do if a friend does  something you don’t like?</vt:lpstr>
      <vt:lpstr>PEER PRESSURE</vt:lpstr>
      <vt:lpstr>Activity</vt:lpstr>
      <vt:lpstr>Any Questions  </vt:lpstr>
    </vt:vector>
  </TitlesOfParts>
  <Company>Cheshire Constabulary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 Social Behaviour (ASB)</dc:title>
  <dc:creator>Paula Davies</dc:creator>
  <cp:lastModifiedBy>Jeanette Carter</cp:lastModifiedBy>
  <cp:revision>148</cp:revision>
  <cp:lastPrinted>2016-01-28T10:00:36Z</cp:lastPrinted>
  <dcterms:created xsi:type="dcterms:W3CDTF">2016-01-24T13:12:29Z</dcterms:created>
  <dcterms:modified xsi:type="dcterms:W3CDTF">2021-04-26T11:38:45Z</dcterms:modified>
</cp:coreProperties>
</file>