
<file path=[Content_Types].xml><?xml version="1.0" encoding="utf-8"?>
<Types xmlns="http://schemas.openxmlformats.org/package/2006/content-types">
  <Default Extension="png" ContentType="image/png"/>
  <Default Extension="mpg" ContentType="video/mpeg"/>
  <Default Extension="jpeg" ContentType="image/jpeg"/>
  <Default Extension="emf" ContentType="image/x-emf"/>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5" r:id="rId1"/>
  </p:sldMasterIdLst>
  <p:notesMasterIdLst>
    <p:notesMasterId r:id="rId22"/>
  </p:notesMasterIdLst>
  <p:handoutMasterIdLst>
    <p:handoutMasterId r:id="rId23"/>
  </p:handoutMasterIdLst>
  <p:sldIdLst>
    <p:sldId id="256" r:id="rId2"/>
    <p:sldId id="1014" r:id="rId3"/>
    <p:sldId id="266" r:id="rId4"/>
    <p:sldId id="834" r:id="rId5"/>
    <p:sldId id="882" r:id="rId6"/>
    <p:sldId id="382" r:id="rId7"/>
    <p:sldId id="384" r:id="rId8"/>
    <p:sldId id="818" r:id="rId9"/>
    <p:sldId id="383" r:id="rId10"/>
    <p:sldId id="296" r:id="rId11"/>
    <p:sldId id="1015" r:id="rId12"/>
    <p:sldId id="973" r:id="rId13"/>
    <p:sldId id="282" r:id="rId14"/>
    <p:sldId id="946" r:id="rId15"/>
    <p:sldId id="779" r:id="rId16"/>
    <p:sldId id="1011" r:id="rId17"/>
    <p:sldId id="289" r:id="rId18"/>
    <p:sldId id="1016" r:id="rId19"/>
    <p:sldId id="1012" r:id="rId20"/>
    <p:sldId id="1013" r:id="rId21"/>
  </p:sldIdLst>
  <p:sldSz cx="9144000" cy="6858000" type="screen4x3"/>
  <p:notesSz cx="6888163" cy="100187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9441"/>
    <p:restoredTop sz="76367" autoAdjust="0"/>
  </p:normalViewPr>
  <p:slideViewPr>
    <p:cSldViewPr snapToGrid="0" snapToObjects="1">
      <p:cViewPr varScale="1">
        <p:scale>
          <a:sx n="89" d="100"/>
          <a:sy n="89" d="100"/>
        </p:scale>
        <p:origin x="1866" y="7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4500" cy="50165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902075" y="0"/>
            <a:ext cx="2984500" cy="501650"/>
          </a:xfrm>
          <a:prstGeom prst="rect">
            <a:avLst/>
          </a:prstGeom>
        </p:spPr>
        <p:txBody>
          <a:bodyPr vert="horz" lIns="91440" tIns="45720" rIns="91440" bIns="45720" rtlCol="0"/>
          <a:lstStyle>
            <a:lvl1pPr algn="r">
              <a:defRPr sz="1200"/>
            </a:lvl1pPr>
          </a:lstStyle>
          <a:p>
            <a:fld id="{9FE622C1-78F2-4216-8217-F4C22008CBFA}" type="datetimeFigureOut">
              <a:rPr lang="en-GB" smtClean="0"/>
              <a:t>15/04/2021</a:t>
            </a:fld>
            <a:endParaRPr lang="en-GB"/>
          </a:p>
        </p:txBody>
      </p:sp>
      <p:sp>
        <p:nvSpPr>
          <p:cNvPr id="4" name="Footer Placeholder 3"/>
          <p:cNvSpPr>
            <a:spLocks noGrp="1"/>
          </p:cNvSpPr>
          <p:nvPr>
            <p:ph type="ftr" sz="quarter" idx="2"/>
          </p:nvPr>
        </p:nvSpPr>
        <p:spPr>
          <a:xfrm>
            <a:off x="0" y="9517063"/>
            <a:ext cx="2984500" cy="501650"/>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902075" y="9517063"/>
            <a:ext cx="2984500" cy="501650"/>
          </a:xfrm>
          <a:prstGeom prst="rect">
            <a:avLst/>
          </a:prstGeom>
        </p:spPr>
        <p:txBody>
          <a:bodyPr vert="horz" lIns="91440" tIns="45720" rIns="91440" bIns="45720" rtlCol="0" anchor="b"/>
          <a:lstStyle>
            <a:lvl1pPr algn="r">
              <a:defRPr sz="1200"/>
            </a:lvl1pPr>
          </a:lstStyle>
          <a:p>
            <a:fld id="{944DAAB8-E2E4-4870-9367-37573171B600}" type="slidenum">
              <a:rPr lang="en-GB" smtClean="0"/>
              <a:t>‹#›</a:t>
            </a:fld>
            <a:endParaRPr lang="en-GB"/>
          </a:p>
        </p:txBody>
      </p:sp>
    </p:spTree>
    <p:extLst>
      <p:ext uri="{BB962C8B-B14F-4D97-AF65-F5344CB8AC3E}">
        <p14:creationId xmlns:p14="http://schemas.microsoft.com/office/powerpoint/2010/main" val="64238820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4871" cy="500936"/>
          </a:xfrm>
          <a:prstGeom prst="rect">
            <a:avLst/>
          </a:prstGeom>
        </p:spPr>
        <p:txBody>
          <a:bodyPr vert="horz" lIns="96606" tIns="48303" rIns="96606" bIns="48303" rtlCol="0"/>
          <a:lstStyle>
            <a:lvl1pPr algn="l">
              <a:defRPr sz="1300"/>
            </a:lvl1pPr>
          </a:lstStyle>
          <a:p>
            <a:endParaRPr lang="en-US"/>
          </a:p>
        </p:txBody>
      </p:sp>
      <p:sp>
        <p:nvSpPr>
          <p:cNvPr id="3" name="Date Placeholder 2"/>
          <p:cNvSpPr>
            <a:spLocks noGrp="1"/>
          </p:cNvSpPr>
          <p:nvPr>
            <p:ph type="dt" idx="1"/>
          </p:nvPr>
        </p:nvSpPr>
        <p:spPr>
          <a:xfrm>
            <a:off x="3901698" y="0"/>
            <a:ext cx="2984871" cy="500936"/>
          </a:xfrm>
          <a:prstGeom prst="rect">
            <a:avLst/>
          </a:prstGeom>
        </p:spPr>
        <p:txBody>
          <a:bodyPr vert="horz" lIns="96606" tIns="48303" rIns="96606" bIns="48303" rtlCol="0"/>
          <a:lstStyle>
            <a:lvl1pPr algn="r">
              <a:defRPr sz="1300"/>
            </a:lvl1pPr>
          </a:lstStyle>
          <a:p>
            <a:fld id="{704F3A82-F637-1543-8C13-D12BDF0F499A}" type="datetimeFigureOut">
              <a:rPr lang="en-US" smtClean="0"/>
              <a:t>4/15/2021</a:t>
            </a:fld>
            <a:endParaRPr lang="en-US"/>
          </a:p>
        </p:txBody>
      </p:sp>
      <p:sp>
        <p:nvSpPr>
          <p:cNvPr id="4" name="Slide Image Placeholder 3"/>
          <p:cNvSpPr>
            <a:spLocks noGrp="1" noRot="1" noChangeAspect="1"/>
          </p:cNvSpPr>
          <p:nvPr>
            <p:ph type="sldImg" idx="2"/>
          </p:nvPr>
        </p:nvSpPr>
        <p:spPr>
          <a:xfrm>
            <a:off x="939800" y="750888"/>
            <a:ext cx="5008563" cy="3757612"/>
          </a:xfrm>
          <a:prstGeom prst="rect">
            <a:avLst/>
          </a:prstGeom>
          <a:noFill/>
          <a:ln w="12700">
            <a:solidFill>
              <a:prstClr val="black"/>
            </a:solidFill>
          </a:ln>
        </p:spPr>
        <p:txBody>
          <a:bodyPr vert="horz" lIns="96606" tIns="48303" rIns="96606" bIns="48303" rtlCol="0" anchor="ctr"/>
          <a:lstStyle/>
          <a:p>
            <a:endParaRPr lang="en-US"/>
          </a:p>
        </p:txBody>
      </p:sp>
      <p:sp>
        <p:nvSpPr>
          <p:cNvPr id="5" name="Notes Placeholder 4"/>
          <p:cNvSpPr>
            <a:spLocks noGrp="1"/>
          </p:cNvSpPr>
          <p:nvPr>
            <p:ph type="body" sz="quarter" idx="3"/>
          </p:nvPr>
        </p:nvSpPr>
        <p:spPr>
          <a:xfrm>
            <a:off x="688817" y="4758889"/>
            <a:ext cx="5510530" cy="4508421"/>
          </a:xfrm>
          <a:prstGeom prst="rect">
            <a:avLst/>
          </a:prstGeom>
        </p:spPr>
        <p:txBody>
          <a:bodyPr vert="horz" lIns="96606" tIns="48303" rIns="96606" bIns="48303"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9516038"/>
            <a:ext cx="2984871" cy="500936"/>
          </a:xfrm>
          <a:prstGeom prst="rect">
            <a:avLst/>
          </a:prstGeom>
        </p:spPr>
        <p:txBody>
          <a:bodyPr vert="horz" lIns="96606" tIns="48303" rIns="96606" bIns="48303" rtlCol="0" anchor="b"/>
          <a:lstStyle>
            <a:lvl1pPr algn="l">
              <a:defRPr sz="1300"/>
            </a:lvl1pPr>
          </a:lstStyle>
          <a:p>
            <a:endParaRPr lang="en-US"/>
          </a:p>
        </p:txBody>
      </p:sp>
      <p:sp>
        <p:nvSpPr>
          <p:cNvPr id="7" name="Slide Number Placeholder 6"/>
          <p:cNvSpPr>
            <a:spLocks noGrp="1"/>
          </p:cNvSpPr>
          <p:nvPr>
            <p:ph type="sldNum" sz="quarter" idx="5"/>
          </p:nvPr>
        </p:nvSpPr>
        <p:spPr>
          <a:xfrm>
            <a:off x="3901698" y="9516038"/>
            <a:ext cx="2984871" cy="500936"/>
          </a:xfrm>
          <a:prstGeom prst="rect">
            <a:avLst/>
          </a:prstGeom>
        </p:spPr>
        <p:txBody>
          <a:bodyPr vert="horz" lIns="96606" tIns="48303" rIns="96606" bIns="48303" rtlCol="0" anchor="b"/>
          <a:lstStyle>
            <a:lvl1pPr algn="r">
              <a:defRPr sz="1300"/>
            </a:lvl1pPr>
          </a:lstStyle>
          <a:p>
            <a:fld id="{AC167F53-BA33-7E40-958D-01A6607E9B7A}" type="slidenum">
              <a:rPr lang="en-US" smtClean="0"/>
              <a:t>‹#›</a:t>
            </a:fld>
            <a:endParaRPr lang="en-US"/>
          </a:p>
        </p:txBody>
      </p:sp>
    </p:spTree>
    <p:extLst>
      <p:ext uri="{BB962C8B-B14F-4D97-AF65-F5344CB8AC3E}">
        <p14:creationId xmlns:p14="http://schemas.microsoft.com/office/powerpoint/2010/main" val="420951503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83032">
              <a:defRPr/>
            </a:pPr>
            <a:r>
              <a:rPr lang="en-US" dirty="0"/>
              <a:t>Approximately 20 minutes is needed for this session.</a:t>
            </a:r>
          </a:p>
          <a:p>
            <a:endParaRPr lang="en-US" dirty="0"/>
          </a:p>
          <a:p>
            <a:r>
              <a:rPr lang="en-US" dirty="0"/>
              <a:t>Notes</a:t>
            </a:r>
            <a:r>
              <a:rPr lang="en-US" baseline="0" dirty="0"/>
              <a:t> are provided to help you lead the presentation.</a:t>
            </a:r>
          </a:p>
          <a:p>
            <a:r>
              <a:rPr lang="en-US" baseline="0" dirty="0"/>
              <a:t>Notes in italics are for your attention only.</a:t>
            </a:r>
          </a:p>
          <a:p>
            <a:endParaRPr lang="en-US" baseline="0" dirty="0"/>
          </a:p>
          <a:p>
            <a:pPr defTabSz="483032">
              <a:defRPr/>
            </a:pPr>
            <a:r>
              <a:rPr lang="en-US" i="1" baseline="0" dirty="0"/>
              <a:t>This bitesize parent session is designed as an introduction to Read Write Inc when you first implement the </a:t>
            </a:r>
            <a:r>
              <a:rPr lang="en-US" i="1" baseline="0" dirty="0" err="1"/>
              <a:t>programme</a:t>
            </a:r>
            <a:r>
              <a:rPr lang="en-US" i="1" baseline="0" dirty="0"/>
              <a:t> in your school and for parents of new YR children each September.</a:t>
            </a:r>
          </a:p>
          <a:p>
            <a:pPr defTabSz="483032">
              <a:defRPr/>
            </a:pPr>
            <a:r>
              <a:rPr lang="en-US" i="1" baseline="0" dirty="0"/>
              <a:t>Use the other bitesize parent PPTs throughout the year to discuss and </a:t>
            </a:r>
            <a:r>
              <a:rPr lang="en-US" i="1" baseline="0" dirty="0" err="1"/>
              <a:t>practise</a:t>
            </a:r>
            <a:r>
              <a:rPr lang="en-US" i="1" baseline="0" dirty="0"/>
              <a:t> how they can help their child at home based on the child’s group.</a:t>
            </a:r>
          </a:p>
          <a:p>
            <a:endParaRPr lang="en-US" dirty="0"/>
          </a:p>
          <a:p>
            <a:r>
              <a:rPr lang="en-US" dirty="0"/>
              <a:t>Notes</a:t>
            </a:r>
            <a:r>
              <a:rPr lang="en-US" baseline="0" dirty="0"/>
              <a:t> are provided to help you lead the presentation.</a:t>
            </a:r>
          </a:p>
          <a:p>
            <a:r>
              <a:rPr lang="en-US" baseline="0" dirty="0"/>
              <a:t>Notes in italics are for your attention only.</a:t>
            </a:r>
          </a:p>
          <a:p>
            <a:endParaRPr lang="en-US" baseline="0" dirty="0"/>
          </a:p>
          <a:p>
            <a:pPr defTabSz="483032">
              <a:defRPr/>
            </a:pPr>
            <a:r>
              <a:rPr lang="en-US" i="1" baseline="0" dirty="0"/>
              <a:t>Provide copies of ‘Reading at Home Booklet 1 or 2’ from Oxford Owl.</a:t>
            </a:r>
          </a:p>
          <a:p>
            <a:pPr defTabSz="483032">
              <a:defRPr/>
            </a:pPr>
            <a:r>
              <a:rPr lang="en-US" i="1" baseline="0" dirty="0"/>
              <a:t>Booklet 1 is sound groups and Ditty/ Red Groups and Booklet 2 for Green – Grey Storybooks.</a:t>
            </a:r>
            <a:endParaRPr lang="en-US" dirty="0"/>
          </a:p>
          <a:p>
            <a:endParaRPr lang="en-US" baseline="0" dirty="0"/>
          </a:p>
          <a:p>
            <a:endParaRPr lang="en-US" baseline="0" dirty="0"/>
          </a:p>
          <a:p>
            <a:endParaRPr lang="en-US" dirty="0"/>
          </a:p>
          <a:p>
            <a:endParaRPr lang="en-US" dirty="0"/>
          </a:p>
        </p:txBody>
      </p:sp>
      <p:sp>
        <p:nvSpPr>
          <p:cNvPr id="4" name="Slide Number Placeholder 3"/>
          <p:cNvSpPr>
            <a:spLocks noGrp="1"/>
          </p:cNvSpPr>
          <p:nvPr>
            <p:ph type="sldNum" sz="quarter" idx="10"/>
          </p:nvPr>
        </p:nvSpPr>
        <p:spPr/>
        <p:txBody>
          <a:bodyPr/>
          <a:lstStyle/>
          <a:p>
            <a:fld id="{AC167F53-BA33-7E40-958D-01A6607E9B7A}" type="slidenum">
              <a:rPr lang="en-US" smtClean="0"/>
              <a:t>1</a:t>
            </a:fld>
            <a:endParaRPr lang="en-US"/>
          </a:p>
        </p:txBody>
      </p:sp>
    </p:spTree>
    <p:extLst>
      <p:ext uri="{BB962C8B-B14F-4D97-AF65-F5344CB8AC3E}">
        <p14:creationId xmlns:p14="http://schemas.microsoft.com/office/powerpoint/2010/main" val="9721878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Shape 250"/>
          <p:cNvSpPr>
            <a:spLocks noGrp="1" noRot="1" noChangeAspect="1"/>
          </p:cNvSpPr>
          <p:nvPr>
            <p:ph type="sldImg" idx="2"/>
          </p:nvPr>
        </p:nvSpPr>
        <p:spPr>
          <a:xfrm>
            <a:off x="939800" y="750888"/>
            <a:ext cx="5008563" cy="3757612"/>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51" name="Shape 251"/>
          <p:cNvSpPr txBox="1">
            <a:spLocks noGrp="1"/>
          </p:cNvSpPr>
          <p:nvPr>
            <p:ph type="body" idx="1"/>
          </p:nvPr>
        </p:nvSpPr>
        <p:spPr>
          <a:xfrm>
            <a:off x="688817" y="4758889"/>
            <a:ext cx="5510529" cy="4508421"/>
          </a:xfrm>
          <a:prstGeom prst="rect">
            <a:avLst/>
          </a:prstGeom>
          <a:noFill/>
          <a:ln>
            <a:noFill/>
          </a:ln>
        </p:spPr>
        <p:txBody>
          <a:bodyPr lIns="96591" tIns="48282" rIns="96591" bIns="48282" anchor="t" anchorCtr="0">
            <a:noAutofit/>
          </a:bodyPr>
          <a:lstStyle/>
          <a:p>
            <a:pPr>
              <a:buSzPct val="25000"/>
            </a:pPr>
            <a:r>
              <a:rPr lang="en-US" dirty="0"/>
              <a:t>Once children know one way of reading and writing every sound, </a:t>
            </a:r>
            <a:r>
              <a:rPr lang="en-US" altLang="ja-JP" sz="1300" dirty="0">
                <a:latin typeface="Arial" pitchFamily="34" charset="0"/>
                <a:cs typeface="Arial" pitchFamily="34" charset="0"/>
              </a:rPr>
              <a:t>they start to learn spellings for each sound they already know.</a:t>
            </a:r>
          </a:p>
          <a:p>
            <a:pPr>
              <a:buSzPct val="25000"/>
            </a:pPr>
            <a:r>
              <a:rPr lang="en-US" altLang="ja-JP" sz="1300" i="1" dirty="0">
                <a:latin typeface="Arial" pitchFamily="34" charset="0"/>
                <a:cs typeface="Arial" pitchFamily="34" charset="0"/>
              </a:rPr>
              <a:t>Point to the chart to show. </a:t>
            </a:r>
          </a:p>
          <a:p>
            <a:pPr>
              <a:buSzPct val="25000"/>
            </a:pPr>
            <a:r>
              <a:rPr lang="en-US" altLang="ja-JP" sz="1300" dirty="0">
                <a:latin typeface="Arial" pitchFamily="34" charset="0"/>
                <a:cs typeface="Arial" pitchFamily="34" charset="0"/>
              </a:rPr>
              <a:t>For example, they know ‘ay’ and now learn a-e and </a:t>
            </a:r>
            <a:r>
              <a:rPr lang="en-US" altLang="ja-JP" sz="1300" dirty="0" err="1">
                <a:latin typeface="Arial" pitchFamily="34" charset="0"/>
                <a:cs typeface="Arial" pitchFamily="34" charset="0"/>
              </a:rPr>
              <a:t>ai</a:t>
            </a:r>
            <a:r>
              <a:rPr lang="en-US" altLang="ja-JP" sz="1300" dirty="0">
                <a:latin typeface="Arial" pitchFamily="34" charset="0"/>
                <a:cs typeface="Arial" pitchFamily="34" charset="0"/>
              </a:rPr>
              <a:t> as other spellings for the same sound.</a:t>
            </a:r>
          </a:p>
        </p:txBody>
      </p:sp>
      <p:sp>
        <p:nvSpPr>
          <p:cNvPr id="252" name="Shape 252"/>
          <p:cNvSpPr txBox="1">
            <a:spLocks noGrp="1"/>
          </p:cNvSpPr>
          <p:nvPr>
            <p:ph type="sldNum" idx="12"/>
          </p:nvPr>
        </p:nvSpPr>
        <p:spPr>
          <a:xfrm>
            <a:off x="3901698" y="9516038"/>
            <a:ext cx="2984870" cy="500936"/>
          </a:xfrm>
          <a:prstGeom prst="rect">
            <a:avLst/>
          </a:prstGeom>
          <a:noFill/>
          <a:ln>
            <a:noFill/>
          </a:ln>
        </p:spPr>
        <p:txBody>
          <a:bodyPr lIns="96591" tIns="48282" rIns="96591" bIns="48282" anchor="b" anchorCtr="0">
            <a:noAutofit/>
          </a:bodyPr>
          <a:lstStyle/>
          <a:p>
            <a:pPr>
              <a:buSzPct val="25000"/>
            </a:pPr>
            <a:fld id="{00000000-1234-1234-1234-123412341234}" type="slidenum">
              <a:rPr lang="en-US">
                <a:solidFill>
                  <a:schemeClr val="dk1"/>
                </a:solidFill>
                <a:latin typeface="Calibri"/>
                <a:ea typeface="Calibri"/>
                <a:cs typeface="Calibri"/>
                <a:sym typeface="Calibri"/>
              </a:rPr>
              <a:pPr>
                <a:buSzPct val="25000"/>
              </a:pPr>
              <a:t>10</a:t>
            </a:fld>
            <a:endParaRPr lang="en-US">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141122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83032">
              <a:buSzPct val="25000"/>
              <a:defRPr/>
            </a:pPr>
            <a:r>
              <a:rPr lang="en-US" sz="1300" dirty="0">
                <a:solidFill>
                  <a:schemeClr val="dk1"/>
                </a:solidFill>
                <a:ea typeface="Calibri"/>
                <a:cs typeface="Calibri"/>
                <a:sym typeface="Calibri"/>
              </a:rPr>
              <a:t>Alongside teaching children sounds, we teach them </a:t>
            </a:r>
            <a:r>
              <a:rPr lang="en-US" dirty="0"/>
              <a:t>to blend sounds to read words e.g. s-a-t, sat.</a:t>
            </a:r>
            <a:r>
              <a:rPr lang="en-US" i="0" baseline="0" dirty="0"/>
              <a:t> </a:t>
            </a:r>
          </a:p>
          <a:p>
            <a:pPr defTabSz="483032">
              <a:buSzPct val="25000"/>
              <a:defRPr/>
            </a:pPr>
            <a:endParaRPr lang="en-US" dirty="0"/>
          </a:p>
          <a:p>
            <a:pPr>
              <a:buSzPct val="25000"/>
            </a:pPr>
            <a:r>
              <a:rPr lang="en-US" dirty="0"/>
              <a:t>We use Fred Talk to help children read.</a:t>
            </a:r>
            <a:endParaRPr lang="en-US" sz="1300" dirty="0">
              <a:solidFill>
                <a:schemeClr val="dk1"/>
              </a:solidFill>
              <a:ea typeface="Calibri"/>
              <a:cs typeface="Calibri"/>
              <a:sym typeface="Calibri"/>
            </a:endParaRPr>
          </a:p>
          <a:p>
            <a:pPr>
              <a:buSzPct val="25000"/>
            </a:pPr>
            <a:endParaRPr lang="en-US" dirty="0"/>
          </a:p>
          <a:p>
            <a:endParaRPr lang="en-US" baseline="0" dirty="0"/>
          </a:p>
        </p:txBody>
      </p:sp>
      <p:sp>
        <p:nvSpPr>
          <p:cNvPr id="4" name="Slide Number Placeholder 3"/>
          <p:cNvSpPr>
            <a:spLocks noGrp="1"/>
          </p:cNvSpPr>
          <p:nvPr>
            <p:ph type="sldNum" sz="quarter" idx="10"/>
          </p:nvPr>
        </p:nvSpPr>
        <p:spPr/>
        <p:txBody>
          <a:bodyPr/>
          <a:lstStyle/>
          <a:p>
            <a:fld id="{492E07CC-6AAD-1047-BB31-41E7C9B8EA12}" type="slidenum">
              <a:rPr lang="en-US" smtClean="0"/>
              <a:t>11</a:t>
            </a:fld>
            <a:endParaRPr lang="en-US"/>
          </a:p>
        </p:txBody>
      </p:sp>
    </p:spTree>
    <p:extLst>
      <p:ext uri="{BB962C8B-B14F-4D97-AF65-F5344CB8AC3E}">
        <p14:creationId xmlns:p14="http://schemas.microsoft.com/office/powerpoint/2010/main" val="8355583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300" dirty="0"/>
              <a:t>Let me introduce you to Fred</a:t>
            </a:r>
            <a:r>
              <a:rPr lang="en-US" sz="1300" i="1" dirty="0"/>
              <a:t>.</a:t>
            </a:r>
            <a:endParaRPr lang="en-GB" sz="1300" dirty="0"/>
          </a:p>
          <a:p>
            <a:pPr lvl="0"/>
            <a:r>
              <a:rPr lang="en-US" sz="1300" dirty="0"/>
              <a:t>Fred can only speak in sounds. He says d-o-g, h-a-t etc. </a:t>
            </a:r>
          </a:p>
          <a:p>
            <a:pPr defTabSz="483032">
              <a:defRPr/>
            </a:pPr>
            <a:r>
              <a:rPr lang="en-US" sz="1300" dirty="0"/>
              <a:t>Speaking like Fred helps children to understand that words are made up of sounds.</a:t>
            </a:r>
          </a:p>
          <a:p>
            <a:pPr defTabSz="483032">
              <a:defRPr/>
            </a:pPr>
            <a:endParaRPr lang="en-US" sz="1300" dirty="0"/>
          </a:p>
          <a:p>
            <a:pPr lvl="0"/>
            <a:r>
              <a:rPr lang="en-US" sz="1300" dirty="0"/>
              <a:t>Fred helps children </a:t>
            </a:r>
            <a:r>
              <a:rPr lang="en-US" sz="1300" dirty="0" err="1"/>
              <a:t>practise</a:t>
            </a:r>
            <a:r>
              <a:rPr lang="en-US" sz="1300" dirty="0"/>
              <a:t> blending sounds together because he needs the children to say the words for him. Fred says d-o-g, children tell him the word is dog.</a:t>
            </a:r>
          </a:p>
          <a:p>
            <a:pPr lvl="0"/>
            <a:endParaRPr lang="en-US" sz="1300" dirty="0"/>
          </a:p>
          <a:p>
            <a:pPr lvl="0"/>
            <a:r>
              <a:rPr lang="en-US" sz="1300" dirty="0"/>
              <a:t>This is how we </a:t>
            </a:r>
            <a:r>
              <a:rPr lang="en-US" sz="1300" b="1" dirty="0"/>
              <a:t>quickly</a:t>
            </a:r>
            <a:r>
              <a:rPr lang="en-US" sz="1300" dirty="0"/>
              <a:t> teach </a:t>
            </a:r>
            <a:r>
              <a:rPr lang="en-US" sz="1300" b="1" dirty="0"/>
              <a:t>all of our children</a:t>
            </a:r>
            <a:r>
              <a:rPr lang="en-US" sz="1300" dirty="0"/>
              <a:t> to blend.</a:t>
            </a:r>
          </a:p>
          <a:p>
            <a:pPr lvl="0"/>
            <a:endParaRPr lang="en-US" sz="1300" dirty="0"/>
          </a:p>
        </p:txBody>
      </p:sp>
      <p:sp>
        <p:nvSpPr>
          <p:cNvPr id="4" name="Slide Number Placeholder 3"/>
          <p:cNvSpPr>
            <a:spLocks noGrp="1"/>
          </p:cNvSpPr>
          <p:nvPr>
            <p:ph type="sldNum" sz="quarter" idx="10"/>
          </p:nvPr>
        </p:nvSpPr>
        <p:spPr/>
        <p:txBody>
          <a:bodyPr/>
          <a:lstStyle/>
          <a:p>
            <a:pPr>
              <a:defRPr/>
            </a:pPr>
            <a:fld id="{81A61AF0-59CC-4D82-B182-5DFC7F9ACF1F}" type="slidenum">
              <a:rPr lang="en-GB" smtClean="0"/>
              <a:pPr>
                <a:defRPr/>
              </a:pPr>
              <a:t>12</a:t>
            </a:fld>
            <a:endParaRPr lang="en-GB"/>
          </a:p>
        </p:txBody>
      </p:sp>
    </p:spTree>
    <p:extLst>
      <p:ext uri="{BB962C8B-B14F-4D97-AF65-F5344CB8AC3E}">
        <p14:creationId xmlns:p14="http://schemas.microsoft.com/office/powerpoint/2010/main" val="18556931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We use Fred Fingers to help children sound out words to spell easily.</a:t>
            </a:r>
          </a:p>
          <a:p>
            <a:r>
              <a:rPr lang="en-US" baseline="0" dirty="0"/>
              <a:t>It means they do not have to </a:t>
            </a:r>
            <a:r>
              <a:rPr lang="en-US" baseline="0" dirty="0" err="1"/>
              <a:t>memorise</a:t>
            </a:r>
            <a:r>
              <a:rPr lang="en-US" baseline="0" dirty="0"/>
              <a:t> lists of spelling words.</a:t>
            </a:r>
          </a:p>
          <a:p>
            <a:r>
              <a:rPr lang="en-US" baseline="0" dirty="0"/>
              <a:t>It is a tool so they will be able to spell any word. </a:t>
            </a:r>
          </a:p>
        </p:txBody>
      </p:sp>
      <p:sp>
        <p:nvSpPr>
          <p:cNvPr id="4" name="Slide Number Placeholder 3"/>
          <p:cNvSpPr>
            <a:spLocks noGrp="1"/>
          </p:cNvSpPr>
          <p:nvPr>
            <p:ph type="sldNum" sz="quarter" idx="10"/>
          </p:nvPr>
        </p:nvSpPr>
        <p:spPr/>
        <p:txBody>
          <a:bodyPr/>
          <a:lstStyle/>
          <a:p>
            <a:fld id="{492E07CC-6AAD-1047-BB31-41E7C9B8EA12}" type="slidenum">
              <a:rPr lang="en-US" smtClean="0"/>
              <a:t>13</a:t>
            </a:fld>
            <a:endParaRPr lang="en-US"/>
          </a:p>
        </p:txBody>
      </p:sp>
    </p:spTree>
    <p:extLst>
      <p:ext uri="{BB962C8B-B14F-4D97-AF65-F5344CB8AC3E}">
        <p14:creationId xmlns:p14="http://schemas.microsoft.com/office/powerpoint/2010/main" val="15951398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500">
                <a:solidFill>
                  <a:schemeClr val="tx1"/>
                </a:solidFill>
                <a:latin typeface="Garamond" pitchFamily="18" charset="0"/>
                <a:cs typeface="Arial" pitchFamily="34" charset="0"/>
              </a:defRPr>
            </a:lvl1pPr>
            <a:lvl2pPr marL="784927" indent="-301895" eaLnBrk="0" hangingPunct="0">
              <a:defRPr sz="2500">
                <a:solidFill>
                  <a:schemeClr val="tx1"/>
                </a:solidFill>
                <a:latin typeface="Garamond" pitchFamily="18" charset="0"/>
                <a:cs typeface="Arial" pitchFamily="34" charset="0"/>
              </a:defRPr>
            </a:lvl2pPr>
            <a:lvl3pPr marL="1207580" indent="-241516" eaLnBrk="0" hangingPunct="0">
              <a:defRPr sz="2500">
                <a:solidFill>
                  <a:schemeClr val="tx1"/>
                </a:solidFill>
                <a:latin typeface="Garamond" pitchFamily="18" charset="0"/>
                <a:cs typeface="Arial" pitchFamily="34" charset="0"/>
              </a:defRPr>
            </a:lvl3pPr>
            <a:lvl4pPr marL="1690611" indent="-241516" eaLnBrk="0" hangingPunct="0">
              <a:defRPr sz="2500">
                <a:solidFill>
                  <a:schemeClr val="tx1"/>
                </a:solidFill>
                <a:latin typeface="Garamond" pitchFamily="18" charset="0"/>
                <a:cs typeface="Arial" pitchFamily="34" charset="0"/>
              </a:defRPr>
            </a:lvl4pPr>
            <a:lvl5pPr marL="2173643" indent="-241516" eaLnBrk="0" hangingPunct="0">
              <a:defRPr sz="2500">
                <a:solidFill>
                  <a:schemeClr val="tx1"/>
                </a:solidFill>
                <a:latin typeface="Garamond" pitchFamily="18" charset="0"/>
                <a:cs typeface="Arial" pitchFamily="34" charset="0"/>
              </a:defRPr>
            </a:lvl5pPr>
            <a:lvl6pPr marL="2656675" indent="-241516" eaLnBrk="0" fontAlgn="base" hangingPunct="0">
              <a:spcBef>
                <a:spcPct val="0"/>
              </a:spcBef>
              <a:spcAft>
                <a:spcPct val="0"/>
              </a:spcAft>
              <a:defRPr sz="2500">
                <a:solidFill>
                  <a:schemeClr val="tx1"/>
                </a:solidFill>
                <a:latin typeface="Garamond" pitchFamily="18" charset="0"/>
                <a:cs typeface="Arial" pitchFamily="34" charset="0"/>
              </a:defRPr>
            </a:lvl6pPr>
            <a:lvl7pPr marL="3139707" indent="-241516" eaLnBrk="0" fontAlgn="base" hangingPunct="0">
              <a:spcBef>
                <a:spcPct val="0"/>
              </a:spcBef>
              <a:spcAft>
                <a:spcPct val="0"/>
              </a:spcAft>
              <a:defRPr sz="2500">
                <a:solidFill>
                  <a:schemeClr val="tx1"/>
                </a:solidFill>
                <a:latin typeface="Garamond" pitchFamily="18" charset="0"/>
                <a:cs typeface="Arial" pitchFamily="34" charset="0"/>
              </a:defRPr>
            </a:lvl7pPr>
            <a:lvl8pPr marL="3622739" indent="-241516" eaLnBrk="0" fontAlgn="base" hangingPunct="0">
              <a:spcBef>
                <a:spcPct val="0"/>
              </a:spcBef>
              <a:spcAft>
                <a:spcPct val="0"/>
              </a:spcAft>
              <a:defRPr sz="2500">
                <a:solidFill>
                  <a:schemeClr val="tx1"/>
                </a:solidFill>
                <a:latin typeface="Garamond" pitchFamily="18" charset="0"/>
                <a:cs typeface="Arial" pitchFamily="34" charset="0"/>
              </a:defRPr>
            </a:lvl8pPr>
            <a:lvl9pPr marL="4105770" indent="-241516" eaLnBrk="0" fontAlgn="base" hangingPunct="0">
              <a:spcBef>
                <a:spcPct val="0"/>
              </a:spcBef>
              <a:spcAft>
                <a:spcPct val="0"/>
              </a:spcAft>
              <a:defRPr sz="2500">
                <a:solidFill>
                  <a:schemeClr val="tx1"/>
                </a:solidFill>
                <a:latin typeface="Garamond" pitchFamily="18" charset="0"/>
                <a:cs typeface="Arial" pitchFamily="34" charset="0"/>
              </a:defRPr>
            </a:lvl9pPr>
          </a:lstStyle>
          <a:p>
            <a:pPr eaLnBrk="1" hangingPunct="1"/>
            <a:fld id="{FB292E8D-CF26-4C18-AF48-18F643F3764E}" type="slidenum">
              <a:rPr lang="en-US" sz="1300">
                <a:latin typeface="Times New Roman" pitchFamily="18" charset="0"/>
              </a:rPr>
              <a:pPr eaLnBrk="1" hangingPunct="1"/>
              <a:t>14</a:t>
            </a:fld>
            <a:endParaRPr lang="en-US" sz="1300">
              <a:latin typeface="Times New Roman" pitchFamily="18" charset="0"/>
            </a:endParaRPr>
          </a:p>
        </p:txBody>
      </p:sp>
      <p:sp>
        <p:nvSpPr>
          <p:cNvPr id="172035" name="Rectangle 2"/>
          <p:cNvSpPr>
            <a:spLocks noGrp="1" noRot="1" noChangeAspect="1" noChangeArrowheads="1" noTextEdit="1"/>
          </p:cNvSpPr>
          <p:nvPr>
            <p:ph type="sldImg"/>
          </p:nvPr>
        </p:nvSpPr>
        <p:spPr>
          <a:xfrm>
            <a:off x="882650" y="750888"/>
            <a:ext cx="2535238" cy="1901825"/>
          </a:xfrm>
          <a:ln/>
        </p:spPr>
      </p:sp>
      <p:sp>
        <p:nvSpPr>
          <p:cNvPr id="172036" name="Rectangle 3"/>
          <p:cNvSpPr>
            <a:spLocks noGrp="1" noChangeArrowheads="1"/>
          </p:cNvSpPr>
          <p:nvPr>
            <p:ph type="body" idx="1"/>
          </p:nvPr>
        </p:nvSpPr>
        <p:spPr>
          <a:xfrm>
            <a:off x="442510" y="2652201"/>
            <a:ext cx="5968778" cy="661467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483032">
              <a:defRPr/>
            </a:pPr>
            <a:r>
              <a:rPr lang="en-US" dirty="0"/>
              <a:t>In our school, </a:t>
            </a:r>
            <a:r>
              <a:rPr lang="en-GB" sz="1300" dirty="0"/>
              <a:t>children read each Read Write Inc. Storybook three times in class with their partner.</a:t>
            </a:r>
          </a:p>
          <a:p>
            <a:endParaRPr lang="en-US" dirty="0"/>
          </a:p>
          <a:p>
            <a:pPr defTabSz="483032">
              <a:defRPr/>
            </a:pPr>
            <a:r>
              <a:rPr lang="en-US" dirty="0"/>
              <a:t>Re-reading the same book helps children to become confident readers. </a:t>
            </a:r>
            <a:r>
              <a:rPr lang="en-GB" sz="1300" dirty="0"/>
              <a:t>Each time they re-read, they build their fluency/speed and comprehension. </a:t>
            </a:r>
          </a:p>
          <a:p>
            <a:pPr defTabSz="483032">
              <a:defRPr/>
            </a:pPr>
            <a:r>
              <a:rPr lang="en-GB" sz="1300" dirty="0"/>
              <a:t>They love reading and want to read because they can read all of the words in the Storybook.</a:t>
            </a:r>
          </a:p>
          <a:p>
            <a:pPr defTabSz="483032">
              <a:defRPr/>
            </a:pPr>
            <a:endParaRPr lang="en-GB" sz="1300" dirty="0"/>
          </a:p>
          <a:p>
            <a:pPr lvl="0"/>
            <a:r>
              <a:rPr lang="en-GB" sz="1300" dirty="0"/>
              <a:t>We set a focus for each re-read in school.</a:t>
            </a:r>
          </a:p>
          <a:p>
            <a:pPr lvl="0"/>
            <a:endParaRPr lang="en-GB" sz="1300" dirty="0"/>
          </a:p>
          <a:p>
            <a:pPr lvl="0"/>
            <a:r>
              <a:rPr lang="en-GB" sz="1300" i="1" dirty="0"/>
              <a:t>(Click)</a:t>
            </a:r>
            <a:r>
              <a:rPr lang="en-GB" sz="1300" dirty="0"/>
              <a:t> The first read focuses on reading every word accurately. </a:t>
            </a:r>
          </a:p>
          <a:p>
            <a:pPr lvl="0"/>
            <a:r>
              <a:rPr lang="en-GB" sz="1300" i="1" dirty="0"/>
              <a:t>(Click)</a:t>
            </a:r>
            <a:r>
              <a:rPr lang="en-GB" sz="1300" dirty="0"/>
              <a:t> The second on reading the story more quickly.</a:t>
            </a:r>
          </a:p>
          <a:p>
            <a:pPr lvl="0"/>
            <a:r>
              <a:rPr lang="en-GB" sz="1300" i="1" dirty="0"/>
              <a:t>(Click)</a:t>
            </a:r>
            <a:r>
              <a:rPr lang="en-GB" sz="1300" dirty="0"/>
              <a:t> The third read on comprehension - understanding what they read.</a:t>
            </a:r>
          </a:p>
          <a:p>
            <a:pPr lvl="0"/>
            <a:endParaRPr lang="en-GB" sz="1300" dirty="0"/>
          </a:p>
          <a:p>
            <a:pPr lvl="0"/>
            <a:r>
              <a:rPr lang="en-GB" sz="1300" dirty="0"/>
              <a:t>Then your child brings the </a:t>
            </a:r>
            <a:r>
              <a:rPr lang="en-GB" sz="1300" b="1" dirty="0"/>
              <a:t>same book </a:t>
            </a:r>
            <a:r>
              <a:rPr lang="en-GB" sz="1300" dirty="0"/>
              <a:t>home to read and enjoy with you again and again at home.</a:t>
            </a:r>
          </a:p>
          <a:p>
            <a:pPr lvl="0"/>
            <a:endParaRPr lang="en-GB" sz="1300" dirty="0"/>
          </a:p>
          <a:p>
            <a:pPr lvl="0"/>
            <a:r>
              <a:rPr lang="en-GB" sz="1300" dirty="0"/>
              <a:t>It’s ‘three with me, four at home.’</a:t>
            </a:r>
          </a:p>
          <a:p>
            <a:endParaRPr lang="en-US" baseline="0" dirty="0"/>
          </a:p>
          <a:p>
            <a:pPr defTabSz="483032">
              <a:defRPr/>
            </a:pPr>
            <a:r>
              <a:rPr lang="en-US" b="0" baseline="0" dirty="0"/>
              <a:t>We do not send stories home the children cannot read because we always want them to be set up to succeed in their reading.</a:t>
            </a:r>
          </a:p>
          <a:p>
            <a:pPr defTabSz="483032">
              <a:defRPr/>
            </a:pPr>
            <a:r>
              <a:rPr lang="en-US" b="0" baseline="0" dirty="0"/>
              <a:t>We want to make sure they enjoy reading so that they want to read.</a:t>
            </a:r>
          </a:p>
          <a:p>
            <a:pPr defTabSz="483032">
              <a:defRPr/>
            </a:pPr>
            <a:r>
              <a:rPr lang="en-US" b="0" baseline="0" dirty="0"/>
              <a:t>The more they read, the faster progress they will make.</a:t>
            </a:r>
            <a:endParaRPr lang="en-US" b="0" dirty="0"/>
          </a:p>
          <a:p>
            <a:pPr defTabSz="483032">
              <a:defRPr/>
            </a:pPr>
            <a:endParaRPr lang="en-GB" sz="1300" dirty="0"/>
          </a:p>
          <a:p>
            <a:pPr lvl="0"/>
            <a:endParaRPr lang="en-GB" sz="1300" dirty="0"/>
          </a:p>
          <a:p>
            <a:pPr lvl="0"/>
            <a:endParaRPr lang="en-GB" sz="1300" dirty="0"/>
          </a:p>
          <a:p>
            <a:r>
              <a:rPr lang="en-GB" sz="1300" dirty="0"/>
              <a:t> </a:t>
            </a:r>
          </a:p>
          <a:p>
            <a:pPr eaLnBrk="1" hangingPunct="1"/>
            <a:endParaRPr lang="en-GB" dirty="0">
              <a:latin typeface="Arial"/>
              <a:cs typeface="Arial"/>
            </a:endParaRPr>
          </a:p>
          <a:p>
            <a:pPr eaLnBrk="1" hangingPunct="1"/>
            <a:r>
              <a:rPr lang="en-GB" dirty="0">
                <a:latin typeface="Arial"/>
                <a:cs typeface="Arial"/>
              </a:rPr>
              <a:t>  </a:t>
            </a:r>
            <a:endParaRPr lang="en-US" dirty="0">
              <a:latin typeface="Arial"/>
              <a:cs typeface="Arial"/>
            </a:endParaRPr>
          </a:p>
        </p:txBody>
      </p:sp>
    </p:spTree>
    <p:extLst>
      <p:ext uri="{BB962C8B-B14F-4D97-AF65-F5344CB8AC3E}">
        <p14:creationId xmlns:p14="http://schemas.microsoft.com/office/powerpoint/2010/main" val="22265654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a:t>In </a:t>
            </a:r>
            <a:r>
              <a:rPr lang="en-US" sz="1300" dirty="0"/>
              <a:t>your child’s book bag, they will bring home:</a:t>
            </a:r>
          </a:p>
          <a:p>
            <a:endParaRPr lang="en-US" sz="1300" dirty="0"/>
          </a:p>
          <a:p>
            <a:pPr marL="181137" indent="-181137">
              <a:buFontTx/>
              <a:buChar char="-"/>
            </a:pPr>
            <a:r>
              <a:rPr lang="en-US" sz="1300" dirty="0"/>
              <a:t>the Storybook they have read in class to </a:t>
            </a:r>
            <a:r>
              <a:rPr lang="en-US" sz="1300" dirty="0" err="1"/>
              <a:t>practise</a:t>
            </a:r>
            <a:r>
              <a:rPr lang="en-US" sz="1300" dirty="0"/>
              <a:t> reading what they can already read. </a:t>
            </a:r>
          </a:p>
          <a:p>
            <a:pPr marL="181137" indent="-181137">
              <a:buFontTx/>
              <a:buChar char="-"/>
            </a:pPr>
            <a:r>
              <a:rPr lang="en-GB" sz="1300" i="1" dirty="0"/>
              <a:t>if applicable a ‘</a:t>
            </a:r>
            <a:r>
              <a:rPr lang="en-GB" sz="1300" dirty="0"/>
              <a:t>Last and past’ Storybook – a previously read RWI Storybooks for extra practice. </a:t>
            </a:r>
            <a:r>
              <a:rPr lang="en-US" sz="1300" dirty="0"/>
              <a:t>The children enjoy re-reading stories they know well. Their fluency improves on every reading.</a:t>
            </a:r>
            <a:endParaRPr lang="en-GB" sz="1300" i="1" dirty="0"/>
          </a:p>
          <a:p>
            <a:r>
              <a:rPr lang="en-GB" sz="1300" i="1" dirty="0"/>
              <a:t>- if applicable </a:t>
            </a:r>
            <a:r>
              <a:rPr lang="en-GB" sz="1300" dirty="0"/>
              <a:t>a Book Bag </a:t>
            </a:r>
            <a:r>
              <a:rPr lang="en-GB" sz="1300" dirty="0" err="1"/>
              <a:t>Book.They</a:t>
            </a:r>
            <a:r>
              <a:rPr lang="en-GB" sz="1300" dirty="0"/>
              <a:t> have guidance inside just for you as parents., They are matched to the books children read in school so provide practice of the same sounds – extra practice at the right level for your child. They include many of the same reading activities that we use in class.</a:t>
            </a:r>
          </a:p>
          <a:p>
            <a:pPr marL="181137" indent="-181137">
              <a:buFontTx/>
              <a:buChar char="-"/>
            </a:pPr>
            <a:r>
              <a:rPr lang="en-GB" sz="1300" dirty="0"/>
              <a:t>A picture book to share with you which has already been read to them so they care about it.  You can read the story to them or they can retell the story by looking at the pictures. They are not expected to read the story themselves.</a:t>
            </a:r>
          </a:p>
          <a:p>
            <a:r>
              <a:rPr lang="en-US" sz="1300" dirty="0"/>
              <a:t>  </a:t>
            </a:r>
            <a:endParaRPr lang="en-GB" sz="1300" dirty="0"/>
          </a:p>
          <a:p>
            <a:r>
              <a:rPr lang="en-GB" sz="1300" dirty="0"/>
              <a:t>We make </a:t>
            </a:r>
            <a:r>
              <a:rPr lang="en-US" sz="1300" dirty="0"/>
              <a:t>sure that every book that goes into your child’s book bag is a well-loved book – one they know already and want to read again and again.</a:t>
            </a:r>
            <a:endParaRPr lang="en-GB" sz="1300" dirty="0"/>
          </a:p>
          <a:p>
            <a:r>
              <a:rPr lang="en-US" sz="1300" dirty="0"/>
              <a:t> </a:t>
            </a:r>
            <a:endParaRPr lang="en-US" baseline="0" dirty="0"/>
          </a:p>
        </p:txBody>
      </p:sp>
      <p:sp>
        <p:nvSpPr>
          <p:cNvPr id="4" name="Slide Number Placeholder 3"/>
          <p:cNvSpPr>
            <a:spLocks noGrp="1"/>
          </p:cNvSpPr>
          <p:nvPr>
            <p:ph type="sldNum" sz="quarter" idx="10"/>
          </p:nvPr>
        </p:nvSpPr>
        <p:spPr/>
        <p:txBody>
          <a:bodyPr/>
          <a:lstStyle/>
          <a:p>
            <a:fld id="{CFC51D32-3C34-4CC0-B1C8-B7CDA258413E}" type="slidenum">
              <a:rPr lang="en-GB" smtClean="0"/>
              <a:t>15</a:t>
            </a:fld>
            <a:endParaRPr lang="en-GB"/>
          </a:p>
        </p:txBody>
      </p:sp>
    </p:spTree>
    <p:extLst>
      <p:ext uri="{BB962C8B-B14F-4D97-AF65-F5344CB8AC3E}">
        <p14:creationId xmlns:p14="http://schemas.microsoft.com/office/powerpoint/2010/main" val="40297256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Watch video tutorials on the Ruth </a:t>
            </a:r>
            <a:r>
              <a:rPr lang="en-US" dirty="0" err="1"/>
              <a:t>Miskin</a:t>
            </a:r>
            <a:r>
              <a:rPr lang="en-US" dirty="0"/>
              <a:t> website to help you to understand more about Phonics, Read Write Inc. and how to </a:t>
            </a:r>
            <a:r>
              <a:rPr lang="en-US" dirty="0" err="1"/>
              <a:t>practise</a:t>
            </a:r>
            <a:r>
              <a:rPr lang="en-US" dirty="0"/>
              <a:t> reading and writing with your child at home.</a:t>
            </a:r>
          </a:p>
          <a:p>
            <a:endParaRPr lang="en-US" dirty="0"/>
          </a:p>
        </p:txBody>
      </p:sp>
      <p:sp>
        <p:nvSpPr>
          <p:cNvPr id="4" name="Slide Number Placeholder 3"/>
          <p:cNvSpPr>
            <a:spLocks noGrp="1"/>
          </p:cNvSpPr>
          <p:nvPr>
            <p:ph type="sldNum" sz="quarter" idx="5"/>
          </p:nvPr>
        </p:nvSpPr>
        <p:spPr/>
        <p:txBody>
          <a:bodyPr/>
          <a:lstStyle/>
          <a:p>
            <a:fld id="{AC167F53-BA33-7E40-958D-01A6607E9B7A}" type="slidenum">
              <a:rPr lang="en-US" smtClean="0"/>
              <a:t>16</a:t>
            </a:fld>
            <a:endParaRPr lang="en-US"/>
          </a:p>
        </p:txBody>
      </p:sp>
    </p:spTree>
    <p:extLst>
      <p:ext uri="{BB962C8B-B14F-4D97-AF65-F5344CB8AC3E}">
        <p14:creationId xmlns:p14="http://schemas.microsoft.com/office/powerpoint/2010/main" val="25258013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will run regular bitesize meetings to look at each of these in more detail.</a:t>
            </a:r>
          </a:p>
          <a:p>
            <a:pPr defTabSz="483032">
              <a:defRPr/>
            </a:pPr>
            <a:endParaRPr lang="en-US" i="1" baseline="0" dirty="0"/>
          </a:p>
          <a:p>
            <a:pPr defTabSz="483032">
              <a:defRPr/>
            </a:pPr>
            <a:r>
              <a:rPr lang="en-US" i="1" baseline="0" dirty="0"/>
              <a:t>Provide copies of ‘Reading at Home Booklet 1 or 2’ from Oxford Owl.</a:t>
            </a:r>
          </a:p>
          <a:p>
            <a:pPr defTabSz="483032">
              <a:defRPr/>
            </a:pPr>
            <a:r>
              <a:rPr lang="en-US" i="1" baseline="0" dirty="0"/>
              <a:t>Booklet 1 is sound groups and Ditty/ Red Groups and Booklet 2 for Green – Grey Storybooks.</a:t>
            </a:r>
            <a:endParaRPr lang="en-US" dirty="0"/>
          </a:p>
          <a:p>
            <a:pPr defTabSz="483032">
              <a:defRPr/>
            </a:pPr>
            <a:endParaRPr lang="en-GB" i="1" baseline="0" dirty="0">
              <a:latin typeface="Times New Roman" charset="0"/>
            </a:endParaRPr>
          </a:p>
        </p:txBody>
      </p:sp>
      <p:sp>
        <p:nvSpPr>
          <p:cNvPr id="4" name="Slide Number Placeholder 3"/>
          <p:cNvSpPr>
            <a:spLocks noGrp="1"/>
          </p:cNvSpPr>
          <p:nvPr>
            <p:ph type="sldNum" sz="quarter" idx="10"/>
          </p:nvPr>
        </p:nvSpPr>
        <p:spPr/>
        <p:txBody>
          <a:bodyPr/>
          <a:lstStyle/>
          <a:p>
            <a:fld id="{492E07CC-6AAD-1047-BB31-41E7C9B8EA12}" type="slidenum">
              <a:rPr lang="en-US" smtClean="0"/>
              <a:t>17</a:t>
            </a:fld>
            <a:endParaRPr lang="en-US"/>
          </a:p>
        </p:txBody>
      </p:sp>
    </p:spTree>
    <p:extLst>
      <p:ext uri="{BB962C8B-B14F-4D97-AF65-F5344CB8AC3E}">
        <p14:creationId xmlns:p14="http://schemas.microsoft.com/office/powerpoint/2010/main" val="25177439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2E07CC-6AAD-1047-BB31-41E7C9B8EA12}" type="slidenum">
              <a:rPr lang="en-US" smtClean="0"/>
              <a:t>18</a:t>
            </a:fld>
            <a:endParaRPr lang="en-US"/>
          </a:p>
        </p:txBody>
      </p:sp>
    </p:spTree>
    <p:extLst>
      <p:ext uri="{BB962C8B-B14F-4D97-AF65-F5344CB8AC3E}">
        <p14:creationId xmlns:p14="http://schemas.microsoft.com/office/powerpoint/2010/main" val="9792199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AC167F53-BA33-7E40-958D-01A6607E9B7A}" type="slidenum">
              <a:rPr lang="en-US" smtClean="0"/>
              <a:t>19</a:t>
            </a:fld>
            <a:endParaRPr lang="en-US"/>
          </a:p>
        </p:txBody>
      </p:sp>
    </p:spTree>
    <p:extLst>
      <p:ext uri="{BB962C8B-B14F-4D97-AF65-F5344CB8AC3E}">
        <p14:creationId xmlns:p14="http://schemas.microsoft.com/office/powerpoint/2010/main" val="10241129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baseline="0" dirty="0"/>
              <a:t>Read quote.</a:t>
            </a:r>
          </a:p>
          <a:p>
            <a:pPr defTabSz="483032">
              <a:defRPr/>
            </a:pPr>
            <a:r>
              <a:rPr lang="en-US" dirty="0">
                <a:solidFill>
                  <a:srgbClr val="2D2D2D"/>
                </a:solidFill>
                <a:latin typeface="Helvetica" charset="0"/>
                <a:cs typeface="Helvetica" charset="0"/>
                <a:sym typeface="Helvetica" charset="0"/>
              </a:rPr>
              <a:t>This is what we do in our school.</a:t>
            </a:r>
          </a:p>
          <a:p>
            <a:pPr defTabSz="483032">
              <a:defRPr/>
            </a:pPr>
            <a:r>
              <a:rPr lang="en-US" dirty="0"/>
              <a:t>Research shows</a:t>
            </a:r>
            <a:r>
              <a:rPr lang="en-US" baseline="0" dirty="0"/>
              <a:t> that children who learn to read quickly go on to succeed in school and in life. </a:t>
            </a:r>
            <a:endParaRPr lang="en-US" dirty="0"/>
          </a:p>
          <a:p>
            <a:endParaRPr lang="en-US" i="1" baseline="0" dirty="0"/>
          </a:p>
          <a:p>
            <a:r>
              <a:rPr lang="en-US" i="0" baseline="0" dirty="0"/>
              <a:t>Today I want to help you understand how your child is learning to read with phonics – specifically ‘Read Write Inc.’ Phonics.</a:t>
            </a:r>
          </a:p>
        </p:txBody>
      </p:sp>
      <p:sp>
        <p:nvSpPr>
          <p:cNvPr id="4" name="Slide Number Placeholder 3"/>
          <p:cNvSpPr>
            <a:spLocks noGrp="1"/>
          </p:cNvSpPr>
          <p:nvPr>
            <p:ph type="sldNum" sz="quarter" idx="10"/>
          </p:nvPr>
        </p:nvSpPr>
        <p:spPr/>
        <p:txBody>
          <a:bodyPr/>
          <a:lstStyle/>
          <a:p>
            <a:fld id="{5F10C2BD-ABBD-1C45-BDAB-44A2829FA136}" type="slidenum">
              <a:rPr lang="en-US" smtClean="0"/>
              <a:t>2</a:t>
            </a:fld>
            <a:endParaRPr lang="en-US"/>
          </a:p>
        </p:txBody>
      </p:sp>
    </p:spTree>
    <p:extLst>
      <p:ext uri="{BB962C8B-B14F-4D97-AF65-F5344CB8AC3E}">
        <p14:creationId xmlns:p14="http://schemas.microsoft.com/office/powerpoint/2010/main" val="24879762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83032">
              <a:defRPr/>
            </a:pPr>
            <a:r>
              <a:rPr lang="en-GB" sz="1300" dirty="0"/>
              <a:t>Remember that all parents have the power to change outcomes for their children.</a:t>
            </a:r>
            <a:endParaRPr lang="en-US" dirty="0">
              <a:solidFill>
                <a:srgbClr val="FF0000"/>
              </a:solidFill>
            </a:endParaRPr>
          </a:p>
          <a:p>
            <a:endParaRPr lang="en-US" baseline="0" dirty="0"/>
          </a:p>
          <a:p>
            <a:endParaRPr lang="en-US" dirty="0"/>
          </a:p>
        </p:txBody>
      </p:sp>
      <p:sp>
        <p:nvSpPr>
          <p:cNvPr id="4" name="Slide Number Placeholder 3"/>
          <p:cNvSpPr>
            <a:spLocks noGrp="1"/>
          </p:cNvSpPr>
          <p:nvPr>
            <p:ph type="sldNum" sz="quarter" idx="10"/>
          </p:nvPr>
        </p:nvSpPr>
        <p:spPr/>
        <p:txBody>
          <a:bodyPr/>
          <a:lstStyle/>
          <a:p>
            <a:fld id="{AC167F53-BA33-7E40-958D-01A6607E9B7A}" type="slidenum">
              <a:rPr lang="en-US" smtClean="0"/>
              <a:t>20</a:t>
            </a:fld>
            <a:endParaRPr lang="en-US"/>
          </a:p>
        </p:txBody>
      </p:sp>
    </p:spTree>
    <p:extLst>
      <p:ext uri="{BB962C8B-B14F-4D97-AF65-F5344CB8AC3E}">
        <p14:creationId xmlns:p14="http://schemas.microsoft.com/office/powerpoint/2010/main" val="22315695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charset="0"/>
              </a:defRPr>
            </a:lvl1pPr>
            <a:lvl2pPr marL="784927" indent="-301895">
              <a:defRPr>
                <a:solidFill>
                  <a:schemeClr val="tx1"/>
                </a:solidFill>
                <a:latin typeface="Arial" charset="0"/>
                <a:ea typeface="ＭＳ Ｐゴシック" charset="0"/>
              </a:defRPr>
            </a:lvl2pPr>
            <a:lvl3pPr marL="1207580" indent="-241516">
              <a:defRPr>
                <a:solidFill>
                  <a:schemeClr val="tx1"/>
                </a:solidFill>
                <a:latin typeface="Arial" charset="0"/>
                <a:ea typeface="ＭＳ Ｐゴシック" charset="0"/>
              </a:defRPr>
            </a:lvl3pPr>
            <a:lvl4pPr marL="1690611" indent="-241516">
              <a:defRPr>
                <a:solidFill>
                  <a:schemeClr val="tx1"/>
                </a:solidFill>
                <a:latin typeface="Arial" charset="0"/>
                <a:ea typeface="ＭＳ Ｐゴシック" charset="0"/>
              </a:defRPr>
            </a:lvl4pPr>
            <a:lvl5pPr marL="2173643" indent="-241516">
              <a:defRPr>
                <a:solidFill>
                  <a:schemeClr val="tx1"/>
                </a:solidFill>
                <a:latin typeface="Arial" charset="0"/>
                <a:ea typeface="ＭＳ Ｐゴシック" charset="0"/>
              </a:defRPr>
            </a:lvl5pPr>
            <a:lvl6pPr marL="2656675" indent="-241516" fontAlgn="base">
              <a:spcBef>
                <a:spcPct val="0"/>
              </a:spcBef>
              <a:spcAft>
                <a:spcPct val="0"/>
              </a:spcAft>
              <a:defRPr>
                <a:solidFill>
                  <a:schemeClr val="tx1"/>
                </a:solidFill>
                <a:latin typeface="Arial" charset="0"/>
                <a:ea typeface="ＭＳ Ｐゴシック" charset="0"/>
              </a:defRPr>
            </a:lvl6pPr>
            <a:lvl7pPr marL="3139707" indent="-241516" fontAlgn="base">
              <a:spcBef>
                <a:spcPct val="0"/>
              </a:spcBef>
              <a:spcAft>
                <a:spcPct val="0"/>
              </a:spcAft>
              <a:defRPr>
                <a:solidFill>
                  <a:schemeClr val="tx1"/>
                </a:solidFill>
                <a:latin typeface="Arial" charset="0"/>
                <a:ea typeface="ＭＳ Ｐゴシック" charset="0"/>
              </a:defRPr>
            </a:lvl7pPr>
            <a:lvl8pPr marL="3622739" indent="-241516" fontAlgn="base">
              <a:spcBef>
                <a:spcPct val="0"/>
              </a:spcBef>
              <a:spcAft>
                <a:spcPct val="0"/>
              </a:spcAft>
              <a:defRPr>
                <a:solidFill>
                  <a:schemeClr val="tx1"/>
                </a:solidFill>
                <a:latin typeface="Arial" charset="0"/>
                <a:ea typeface="ＭＳ Ｐゴシック" charset="0"/>
              </a:defRPr>
            </a:lvl8pPr>
            <a:lvl9pPr marL="4105770" indent="-241516" fontAlgn="base">
              <a:spcBef>
                <a:spcPct val="0"/>
              </a:spcBef>
              <a:spcAft>
                <a:spcPct val="0"/>
              </a:spcAft>
              <a:defRPr>
                <a:solidFill>
                  <a:schemeClr val="tx1"/>
                </a:solidFill>
                <a:latin typeface="Arial" charset="0"/>
                <a:ea typeface="ＭＳ Ｐゴシック" charset="0"/>
              </a:defRPr>
            </a:lvl9pPr>
          </a:lstStyle>
          <a:p>
            <a:fld id="{E2308E4E-93BE-E844-9AB6-A25FD0B956F7}" type="slidenum">
              <a:rPr lang="en-US">
                <a:latin typeface="Calibri" charset="0"/>
              </a:rPr>
              <a:pPr/>
              <a:t>3</a:t>
            </a:fld>
            <a:endParaRPr lang="en-US">
              <a:latin typeface="Calibri" charset="0"/>
            </a:endParaRPr>
          </a:p>
        </p:txBody>
      </p:sp>
      <p:sp>
        <p:nvSpPr>
          <p:cNvPr id="60419" name="Rectangle 2"/>
          <p:cNvSpPr>
            <a:spLocks noGrp="1" noRot="1" noChangeAspect="1" noChangeArrowheads="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60420"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lvl="0"/>
            <a:r>
              <a:rPr lang="en-US" sz="1300" dirty="0"/>
              <a:t>Who Is Read Write Inc Phonics for?</a:t>
            </a:r>
          </a:p>
          <a:p>
            <a:pPr lvl="0"/>
            <a:endParaRPr lang="en-US" sz="1300" dirty="0"/>
          </a:p>
          <a:p>
            <a:pPr lvl="0"/>
            <a:r>
              <a:rPr lang="en-US" sz="1300" i="1" dirty="0"/>
              <a:t>(Click)</a:t>
            </a:r>
            <a:r>
              <a:rPr lang="en-US" sz="1300" dirty="0"/>
              <a:t> Phonics is for children in Reception, Y1 and Y2 who are learning to read.</a:t>
            </a:r>
            <a:endParaRPr lang="en-GB" sz="1300" dirty="0"/>
          </a:p>
          <a:p>
            <a:pPr lvl="0"/>
            <a:r>
              <a:rPr lang="en-US" sz="1300" dirty="0"/>
              <a:t>Phonics is also for children in Y3 and Y4 who haven’t met the KS1 reading expectations</a:t>
            </a:r>
            <a:r>
              <a:rPr lang="en-US" sz="1300" i="1" dirty="0"/>
              <a:t>. </a:t>
            </a:r>
            <a:r>
              <a:rPr lang="en-US" sz="1300" dirty="0"/>
              <a:t>They need to catch up.</a:t>
            </a:r>
            <a:endParaRPr lang="en-GB" sz="1300" dirty="0"/>
          </a:p>
          <a:p>
            <a:pPr lvl="0"/>
            <a:endParaRPr lang="en-US" sz="1300" dirty="0"/>
          </a:p>
          <a:p>
            <a:pPr lvl="0"/>
            <a:endParaRPr lang="en-US" sz="1300" dirty="0"/>
          </a:p>
          <a:p>
            <a:pPr lvl="0"/>
            <a:r>
              <a:rPr lang="en-GB" sz="1300" dirty="0"/>
              <a:t>Each half-term, we assess and group our children based on their </a:t>
            </a:r>
            <a:r>
              <a:rPr lang="en-GB" sz="1300" i="1" dirty="0"/>
              <a:t>stage</a:t>
            </a:r>
            <a:r>
              <a:rPr lang="en-GB" sz="1300" dirty="0"/>
              <a:t> of reading not age of reading. This means all children practise reading at the right level.</a:t>
            </a:r>
          </a:p>
          <a:p>
            <a:pPr lvl="0"/>
            <a:r>
              <a:rPr lang="en-GB" sz="1300" i="1" dirty="0"/>
              <a:t>Explain how you group across YR/ across KS1, across Y3/4 as applicable to your school.</a:t>
            </a:r>
          </a:p>
        </p:txBody>
      </p:sp>
    </p:spTree>
    <p:extLst>
      <p:ext uri="{BB962C8B-B14F-4D97-AF65-F5344CB8AC3E}">
        <p14:creationId xmlns:p14="http://schemas.microsoft.com/office/powerpoint/2010/main" val="6215645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 </a:t>
            </a:r>
            <a:r>
              <a:rPr lang="en-US" sz="1300" b="1" dirty="0"/>
              <a:t>What </a:t>
            </a:r>
            <a:r>
              <a:rPr lang="en-US" sz="1300" b="1" i="1" dirty="0"/>
              <a:t>Read Write Inc.</a:t>
            </a:r>
            <a:r>
              <a:rPr lang="en-US" sz="1300" b="1" dirty="0"/>
              <a:t> does is simple </a:t>
            </a:r>
            <a:r>
              <a:rPr lang="en-US" sz="1300" dirty="0"/>
              <a:t>- we teach sounds </a:t>
            </a:r>
            <a:r>
              <a:rPr lang="en-US" sz="1300" i="1" dirty="0"/>
              <a:t>(click),</a:t>
            </a:r>
            <a:r>
              <a:rPr lang="en-US" sz="1300" dirty="0"/>
              <a:t> children </a:t>
            </a:r>
            <a:r>
              <a:rPr lang="en-US" sz="1300" dirty="0" err="1"/>
              <a:t>practise</a:t>
            </a:r>
            <a:r>
              <a:rPr lang="en-US" sz="1300" dirty="0"/>
              <a:t> reading and spelling words containing these sounds (</a:t>
            </a:r>
            <a:r>
              <a:rPr lang="en-US" sz="1300" i="1" dirty="0"/>
              <a:t>click), </a:t>
            </a:r>
            <a:r>
              <a:rPr lang="en-US" sz="1300" dirty="0"/>
              <a:t>then we give children decodable books </a:t>
            </a:r>
            <a:r>
              <a:rPr lang="en-US" sz="1300" i="1" dirty="0"/>
              <a:t>(click) </a:t>
            </a:r>
            <a:r>
              <a:rPr lang="en-US" sz="1300" dirty="0"/>
              <a:t>containing sounds and words they can read. </a:t>
            </a:r>
            <a:endParaRPr lang="en-GB" sz="1300" dirty="0"/>
          </a:p>
          <a:p>
            <a:pPr lvl="0"/>
            <a:r>
              <a:rPr lang="en-US" sz="1300" dirty="0"/>
              <a:t>They read each Storybook three times at school and again with you at home. </a:t>
            </a:r>
            <a:endParaRPr lang="en-GB" dirty="0">
              <a:effectLst/>
            </a:endParaRPr>
          </a:p>
          <a:p>
            <a:pPr lvl="0"/>
            <a:r>
              <a:rPr lang="en-US" sz="1300" dirty="0"/>
              <a:t>On each reading, children’s fluency increases and the more they can focus on what the story is about.</a:t>
            </a:r>
            <a:endParaRPr lang="en-GB" dirty="0">
              <a:effectLst/>
            </a:endParaRPr>
          </a:p>
          <a:p>
            <a:pPr lvl="0"/>
            <a:r>
              <a:rPr lang="en-US" sz="1300" dirty="0"/>
              <a:t>Children also learn to spell the words they have been reading and develop their ideas into sentences so that they can write about the Storybooks they read.</a:t>
            </a:r>
            <a:endParaRPr lang="en-GB" dirty="0">
              <a:effectLst/>
            </a:endParaRPr>
          </a:p>
          <a:p>
            <a:r>
              <a:rPr lang="en-US" sz="1300" dirty="0"/>
              <a:t> </a:t>
            </a:r>
            <a:endParaRPr lang="en-GB" dirty="0">
              <a:effectLst/>
            </a:endParaRPr>
          </a:p>
          <a:p>
            <a:pPr lvl="0"/>
            <a:r>
              <a:rPr lang="en-US" sz="1300" dirty="0"/>
              <a:t>Alongside this we read stories </a:t>
            </a:r>
            <a:r>
              <a:rPr lang="en-US" sz="1300" b="1" dirty="0"/>
              <a:t>to</a:t>
            </a:r>
            <a:r>
              <a:rPr lang="en-US" sz="1300" dirty="0"/>
              <a:t> children: </a:t>
            </a:r>
            <a:r>
              <a:rPr lang="en-US" sz="1300" i="1" dirty="0"/>
              <a:t>(click)</a:t>
            </a:r>
            <a:r>
              <a:rPr lang="en-US" sz="1300" dirty="0"/>
              <a:t> stories they cannot yet read for themselves</a:t>
            </a:r>
            <a:endParaRPr lang="en-GB" sz="1300" dirty="0"/>
          </a:p>
          <a:p>
            <a:pPr lvl="0"/>
            <a:endParaRPr lang="en-US" sz="1300" dirty="0"/>
          </a:p>
          <a:p>
            <a:pPr lvl="0"/>
            <a:r>
              <a:rPr lang="en-US" sz="1300" dirty="0"/>
              <a:t>Our aim is for children to finish the RWI Phonics </a:t>
            </a:r>
            <a:r>
              <a:rPr lang="en-US" sz="1300" dirty="0" err="1"/>
              <a:t>programme</a:t>
            </a:r>
            <a:r>
              <a:rPr lang="en-US" sz="1300" dirty="0"/>
              <a:t> quickly so they can start reading these books for themselves.</a:t>
            </a:r>
            <a:endParaRPr lang="en-GB" sz="1300" dirty="0"/>
          </a:p>
          <a:p>
            <a:endParaRPr lang="en-US" dirty="0"/>
          </a:p>
        </p:txBody>
      </p:sp>
      <p:sp>
        <p:nvSpPr>
          <p:cNvPr id="4" name="Slide Number Placeholder 3"/>
          <p:cNvSpPr>
            <a:spLocks noGrp="1"/>
          </p:cNvSpPr>
          <p:nvPr>
            <p:ph type="sldNum" sz="quarter" idx="10"/>
          </p:nvPr>
        </p:nvSpPr>
        <p:spPr/>
        <p:txBody>
          <a:bodyPr/>
          <a:lstStyle/>
          <a:p>
            <a:fld id="{CFC51D32-3C34-4CC0-B1C8-B7CDA258413E}" type="slidenum">
              <a:rPr lang="en-GB" smtClean="0"/>
              <a:t>4</a:t>
            </a:fld>
            <a:endParaRPr lang="en-GB"/>
          </a:p>
        </p:txBody>
      </p:sp>
    </p:spTree>
    <p:extLst>
      <p:ext uri="{BB962C8B-B14F-4D97-AF65-F5344CB8AC3E}">
        <p14:creationId xmlns:p14="http://schemas.microsoft.com/office/powerpoint/2010/main" val="36226995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want to make sure every child learns to read in our school.</a:t>
            </a:r>
          </a:p>
          <a:p>
            <a:endParaRPr lang="en-US" sz="1300" dirty="0"/>
          </a:p>
          <a:p>
            <a:r>
              <a:rPr lang="en-US" sz="1300" dirty="0"/>
              <a:t>Some children need extra practice when learning to read so we teach these children one-to-one for ten minutes every day – on top of their group lesson.</a:t>
            </a:r>
          </a:p>
          <a:p>
            <a:endParaRPr lang="en-US" sz="1300" dirty="0"/>
          </a:p>
          <a:p>
            <a:r>
              <a:rPr lang="en-US" sz="1300" dirty="0"/>
              <a:t>We make sure they ‘keep up’ from the beginning and don’t need ‘catch up’ later on.</a:t>
            </a:r>
          </a:p>
          <a:p>
            <a:endParaRPr lang="en-US" dirty="0"/>
          </a:p>
        </p:txBody>
      </p:sp>
      <p:sp>
        <p:nvSpPr>
          <p:cNvPr id="4" name="Slide Number Placeholder 3"/>
          <p:cNvSpPr>
            <a:spLocks noGrp="1"/>
          </p:cNvSpPr>
          <p:nvPr>
            <p:ph type="sldNum" sz="quarter" idx="10"/>
          </p:nvPr>
        </p:nvSpPr>
        <p:spPr/>
        <p:txBody>
          <a:bodyPr/>
          <a:lstStyle/>
          <a:p>
            <a:pPr>
              <a:defRPr/>
            </a:pPr>
            <a:fld id="{81A61AF0-59CC-4D82-B182-5DFC7F9ACF1F}" type="slidenum">
              <a:rPr lang="en-GB" smtClean="0"/>
              <a:pPr>
                <a:defRPr/>
              </a:pPr>
              <a:t>5</a:t>
            </a:fld>
            <a:endParaRPr lang="en-GB"/>
          </a:p>
        </p:txBody>
      </p:sp>
    </p:spTree>
    <p:extLst>
      <p:ext uri="{BB962C8B-B14F-4D97-AF65-F5344CB8AC3E}">
        <p14:creationId xmlns:p14="http://schemas.microsoft.com/office/powerpoint/2010/main" val="23693060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Shape 229"/>
          <p:cNvSpPr>
            <a:spLocks noGrp="1" noRot="1" noChangeAspect="1"/>
          </p:cNvSpPr>
          <p:nvPr>
            <p:ph type="sldImg" idx="2"/>
          </p:nvPr>
        </p:nvSpPr>
        <p:spPr>
          <a:xfrm>
            <a:off x="939800" y="750888"/>
            <a:ext cx="5008563" cy="3757612"/>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30" name="Shape 230"/>
          <p:cNvSpPr txBox="1">
            <a:spLocks noGrp="1"/>
          </p:cNvSpPr>
          <p:nvPr>
            <p:ph type="body" idx="1"/>
          </p:nvPr>
        </p:nvSpPr>
        <p:spPr>
          <a:xfrm>
            <a:off x="688817" y="4758889"/>
            <a:ext cx="5510529" cy="4508421"/>
          </a:xfrm>
          <a:prstGeom prst="rect">
            <a:avLst/>
          </a:prstGeom>
          <a:noFill/>
          <a:ln>
            <a:noFill/>
          </a:ln>
        </p:spPr>
        <p:txBody>
          <a:bodyPr lIns="96591" tIns="48282" rIns="96591" bIns="48282" anchor="t" anchorCtr="0">
            <a:noAutofit/>
          </a:bodyPr>
          <a:lstStyle/>
          <a:p>
            <a:pPr>
              <a:buSzPct val="25000"/>
            </a:pPr>
            <a:r>
              <a:rPr lang="en-US" sz="1300" dirty="0"/>
              <a:t>All words are made up of individual </a:t>
            </a:r>
            <a:r>
              <a:rPr lang="en-US" sz="1300" b="1" dirty="0"/>
              <a:t>sounds. </a:t>
            </a:r>
            <a:r>
              <a:rPr lang="en-US" sz="1300" dirty="0"/>
              <a:t>These sounds are merged together to form words.</a:t>
            </a:r>
          </a:p>
          <a:p>
            <a:pPr>
              <a:buSzPct val="25000"/>
            </a:pPr>
            <a:r>
              <a:rPr lang="en-US" sz="1300" dirty="0">
                <a:solidFill>
                  <a:schemeClr val="dk1"/>
                </a:solidFill>
                <a:ea typeface="Calibri"/>
                <a:cs typeface="Calibri"/>
                <a:sym typeface="Calibri"/>
              </a:rPr>
              <a:t>e.g. in </a:t>
            </a:r>
            <a:r>
              <a:rPr lang="en-US" dirty="0"/>
              <a:t>‘mat’ we have the sounds ‘m’, ‘a’, ‘t’, ship – ‘</a:t>
            </a:r>
            <a:r>
              <a:rPr lang="en-US" dirty="0" err="1"/>
              <a:t>sh</a:t>
            </a:r>
            <a:r>
              <a:rPr lang="en-US" dirty="0"/>
              <a:t>’, ‘</a:t>
            </a:r>
            <a:r>
              <a:rPr lang="en-US" dirty="0" err="1"/>
              <a:t>i</a:t>
            </a:r>
            <a:r>
              <a:rPr lang="en-US" dirty="0"/>
              <a:t>’, ‘p’.</a:t>
            </a:r>
          </a:p>
          <a:p>
            <a:pPr>
              <a:buSzPct val="25000"/>
            </a:pPr>
            <a:endParaRPr lang="en-US" sz="1300" i="1" dirty="0">
              <a:solidFill>
                <a:schemeClr val="dk1"/>
              </a:solidFill>
              <a:ea typeface="Calibri"/>
              <a:cs typeface="Calibri"/>
              <a:sym typeface="Calibri"/>
            </a:endParaRPr>
          </a:p>
          <a:p>
            <a:pPr>
              <a:buSzPct val="25000"/>
            </a:pPr>
            <a:r>
              <a:rPr lang="en-US" sz="1300" i="1" dirty="0">
                <a:solidFill>
                  <a:schemeClr val="dk1"/>
                </a:solidFill>
                <a:ea typeface="Calibri"/>
                <a:cs typeface="Calibri"/>
                <a:sym typeface="Calibri"/>
              </a:rPr>
              <a:t>Click </a:t>
            </a:r>
            <a:r>
              <a:rPr lang="en-US" sz="1300" dirty="0">
                <a:solidFill>
                  <a:schemeClr val="dk1"/>
                </a:solidFill>
                <a:ea typeface="Calibri"/>
                <a:cs typeface="Calibri"/>
                <a:sym typeface="Calibri"/>
              </a:rPr>
              <a:t>A grapheme is another name for the letters we use to write the sound. The spelling of that sound on the page. </a:t>
            </a:r>
            <a:endParaRPr lang="en-US" i="1" dirty="0"/>
          </a:p>
          <a:p>
            <a:pPr>
              <a:buSzPct val="25000"/>
            </a:pPr>
            <a:endParaRPr lang="en-US" sz="1300" dirty="0">
              <a:solidFill>
                <a:schemeClr val="dk1"/>
              </a:solidFill>
              <a:latin typeface="Calibri"/>
              <a:ea typeface="Calibri"/>
              <a:cs typeface="Calibri"/>
              <a:sym typeface="Calibri"/>
            </a:endParaRPr>
          </a:p>
          <a:p>
            <a:pPr>
              <a:buSzPct val="25000"/>
            </a:pPr>
            <a:r>
              <a:rPr lang="en-US" sz="1300" dirty="0">
                <a:solidFill>
                  <a:schemeClr val="dk1"/>
                </a:solidFill>
                <a:latin typeface="Calibri"/>
                <a:ea typeface="Calibri"/>
                <a:cs typeface="Calibri"/>
                <a:sym typeface="Calibri"/>
              </a:rPr>
              <a:t>Phonics is the method of teaching reading through the identification of sounds and graphemes. </a:t>
            </a:r>
          </a:p>
          <a:p>
            <a:r>
              <a:rPr lang="en-US" sz="1300" dirty="0"/>
              <a:t>The new National Curriculum ensures that all children are taught Phonics systematically. </a:t>
            </a:r>
          </a:p>
          <a:p>
            <a:pPr defTabSz="483032">
              <a:defRPr/>
            </a:pPr>
            <a:r>
              <a:rPr lang="en-US" dirty="0"/>
              <a:t>This gives your children the tools to read any word. </a:t>
            </a:r>
          </a:p>
        </p:txBody>
      </p:sp>
      <p:sp>
        <p:nvSpPr>
          <p:cNvPr id="231" name="Shape 231"/>
          <p:cNvSpPr txBox="1">
            <a:spLocks noGrp="1"/>
          </p:cNvSpPr>
          <p:nvPr>
            <p:ph type="sldNum" idx="12"/>
          </p:nvPr>
        </p:nvSpPr>
        <p:spPr>
          <a:xfrm>
            <a:off x="3901698" y="9516038"/>
            <a:ext cx="2984870" cy="500936"/>
          </a:xfrm>
          <a:prstGeom prst="rect">
            <a:avLst/>
          </a:prstGeom>
          <a:noFill/>
          <a:ln>
            <a:noFill/>
          </a:ln>
        </p:spPr>
        <p:txBody>
          <a:bodyPr lIns="96591" tIns="48282" rIns="96591" bIns="48282" anchor="b" anchorCtr="0">
            <a:noAutofit/>
          </a:bodyPr>
          <a:lstStyle/>
          <a:p>
            <a:pPr>
              <a:buSzPct val="25000"/>
            </a:pPr>
            <a:fld id="{00000000-1234-1234-1234-123412341234}" type="slidenum">
              <a:rPr lang="en-US">
                <a:solidFill>
                  <a:schemeClr val="dk1"/>
                </a:solidFill>
                <a:latin typeface="Calibri"/>
                <a:ea typeface="Calibri"/>
                <a:cs typeface="Calibri"/>
                <a:sym typeface="Calibri"/>
              </a:rPr>
              <a:pPr>
                <a:buSzPct val="25000"/>
              </a:pPr>
              <a:t>6</a:t>
            </a:fld>
            <a:endParaRPr lang="en-US">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300936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83032">
              <a:buClr>
                <a:schemeClr val="dk1"/>
              </a:buClr>
              <a:buSzPct val="25000"/>
              <a:defRPr/>
            </a:pPr>
            <a:r>
              <a:rPr lang="en-US" sz="1300" dirty="0"/>
              <a:t>We use 44 sounds to make all the words in the English language.                                     </a:t>
            </a:r>
            <a:br>
              <a:rPr lang="en-US" sz="1300" dirty="0"/>
            </a:br>
            <a:r>
              <a:rPr lang="en-US" sz="1300" dirty="0"/>
              <a:t>This means we’ve got a problem. </a:t>
            </a:r>
            <a:br>
              <a:rPr lang="en-US" sz="1300" dirty="0"/>
            </a:br>
            <a:r>
              <a:rPr lang="en-US" sz="1300" dirty="0"/>
              <a:t>We’ve got 44 sounds and only 26 letters.</a:t>
            </a:r>
          </a:p>
          <a:p>
            <a:pPr defTabSz="483032">
              <a:buClr>
                <a:schemeClr val="dk1"/>
              </a:buClr>
              <a:buSzPct val="25000"/>
              <a:defRPr/>
            </a:pPr>
            <a:endParaRPr lang="en-US" sz="1300" dirty="0"/>
          </a:p>
          <a:p>
            <a:pPr defTabSz="483032">
              <a:buClr>
                <a:schemeClr val="dk1"/>
              </a:buClr>
              <a:buSzPct val="25000"/>
              <a:defRPr/>
            </a:pPr>
            <a:r>
              <a:rPr lang="en-US" sz="1300" dirty="0"/>
              <a:t>The 26 letters work singly, in pairs and sometimes in threes to represent one sound.</a:t>
            </a:r>
          </a:p>
          <a:p>
            <a:pPr defTabSz="483032">
              <a:buClr>
                <a:schemeClr val="dk1"/>
              </a:buClr>
              <a:buSzPct val="25000"/>
              <a:defRPr/>
            </a:pPr>
            <a:r>
              <a:rPr lang="en-US" dirty="0">
                <a:latin typeface="Times New Roman"/>
                <a:ea typeface="Times New Roman"/>
                <a:cs typeface="Times New Roman"/>
                <a:sym typeface="Times New Roman"/>
              </a:rPr>
              <a:t>We have to </a:t>
            </a:r>
            <a:r>
              <a:rPr lang="en-US" sz="1300" dirty="0">
                <a:solidFill>
                  <a:schemeClr val="dk1"/>
                </a:solidFill>
                <a:latin typeface="Times New Roman"/>
                <a:ea typeface="Times New Roman"/>
                <a:cs typeface="Times New Roman"/>
                <a:sym typeface="Times New Roman"/>
              </a:rPr>
              <a:t>group letter</a:t>
            </a:r>
            <a:r>
              <a:rPr lang="en-US" dirty="0">
                <a:latin typeface="Times New Roman"/>
                <a:ea typeface="Times New Roman"/>
                <a:cs typeface="Times New Roman"/>
                <a:sym typeface="Times New Roman"/>
              </a:rPr>
              <a:t>s together to write some sounds e.g. ‘</a:t>
            </a:r>
            <a:r>
              <a:rPr lang="en-US" dirty="0" err="1">
                <a:latin typeface="Times New Roman"/>
                <a:ea typeface="Times New Roman"/>
                <a:cs typeface="Times New Roman"/>
                <a:sym typeface="Times New Roman"/>
              </a:rPr>
              <a:t>igh</a:t>
            </a:r>
            <a:r>
              <a:rPr lang="en-US" dirty="0">
                <a:latin typeface="Times New Roman"/>
                <a:ea typeface="Times New Roman"/>
                <a:cs typeface="Times New Roman"/>
                <a:sym typeface="Times New Roman"/>
              </a:rPr>
              <a:t>’, ‘air’.</a:t>
            </a:r>
            <a:endParaRPr lang="en-GB" sz="1300" dirty="0"/>
          </a:p>
          <a:p>
            <a:pPr>
              <a:buClr>
                <a:schemeClr val="dk1"/>
              </a:buClr>
              <a:buSzPct val="25000"/>
            </a:pPr>
            <a:endParaRPr lang="en-US" sz="1300" dirty="0">
              <a:solidFill>
                <a:schemeClr val="dk1"/>
              </a:solidFill>
              <a:latin typeface="Times New Roman"/>
              <a:ea typeface="Times New Roman"/>
              <a:cs typeface="Times New Roman"/>
              <a:sym typeface="Times New Roman"/>
            </a:endParaRPr>
          </a:p>
          <a:p>
            <a:pPr>
              <a:buClr>
                <a:schemeClr val="dk1"/>
              </a:buClr>
              <a:buSzPct val="25000"/>
            </a:pPr>
            <a:r>
              <a:rPr lang="en-US" sz="1300" dirty="0">
                <a:solidFill>
                  <a:schemeClr val="dk1"/>
                </a:solidFill>
                <a:latin typeface="Times New Roman"/>
                <a:ea typeface="Times New Roman"/>
                <a:cs typeface="Times New Roman"/>
                <a:sym typeface="Times New Roman"/>
              </a:rPr>
              <a:t>In English we have more than 150 ways to represent 44 sounds, using </a:t>
            </a:r>
            <a:r>
              <a:rPr lang="en-US" dirty="0">
                <a:latin typeface="Times New Roman"/>
                <a:ea typeface="Times New Roman"/>
                <a:cs typeface="Times New Roman"/>
                <a:sym typeface="Times New Roman"/>
              </a:rPr>
              <a:t>the</a:t>
            </a:r>
            <a:r>
              <a:rPr lang="en-US" sz="1300" dirty="0">
                <a:solidFill>
                  <a:schemeClr val="dk1"/>
                </a:solidFill>
                <a:latin typeface="Times New Roman"/>
                <a:ea typeface="Times New Roman"/>
                <a:cs typeface="Times New Roman"/>
                <a:sym typeface="Times New Roman"/>
              </a:rPr>
              <a:t> 26 letters in the alphabet</a:t>
            </a:r>
            <a:r>
              <a:rPr lang="en-US" dirty="0">
                <a:latin typeface="Times New Roman"/>
                <a:ea typeface="Times New Roman"/>
                <a:cs typeface="Times New Roman"/>
                <a:sym typeface="Times New Roman"/>
              </a:rPr>
              <a:t>.</a:t>
            </a:r>
          </a:p>
          <a:p>
            <a:pPr>
              <a:buClr>
                <a:schemeClr val="dk1"/>
              </a:buClr>
              <a:buSzPct val="25000"/>
            </a:pPr>
            <a:r>
              <a:rPr lang="en-US" i="1" dirty="0">
                <a:latin typeface="Times New Roman"/>
                <a:ea typeface="Times New Roman"/>
                <a:cs typeface="Times New Roman"/>
                <a:sym typeface="Times New Roman"/>
              </a:rPr>
              <a:t>Click</a:t>
            </a:r>
          </a:p>
          <a:p>
            <a:pPr>
              <a:buClr>
                <a:schemeClr val="dk1"/>
              </a:buClr>
              <a:buSzPct val="25000"/>
            </a:pPr>
            <a:r>
              <a:rPr lang="en-US" dirty="0">
                <a:latin typeface="Times New Roman"/>
                <a:ea typeface="Times New Roman"/>
                <a:cs typeface="Times New Roman"/>
                <a:sym typeface="Times New Roman"/>
              </a:rPr>
              <a:t>This makes our language one of the most complex in the world!</a:t>
            </a:r>
          </a:p>
          <a:p>
            <a:pPr>
              <a:buClr>
                <a:schemeClr val="dk1"/>
              </a:buClr>
              <a:buSzPct val="25000"/>
            </a:pPr>
            <a:endParaRPr lang="en-US" sz="1300" dirty="0">
              <a:solidFill>
                <a:schemeClr val="dk1"/>
              </a:solidFill>
              <a:latin typeface="Times New Roman"/>
              <a:ea typeface="Times New Roman"/>
              <a:cs typeface="Times New Roman"/>
              <a:sym typeface="Times New Roman"/>
            </a:endParaRPr>
          </a:p>
          <a:p>
            <a:pPr defTabSz="483032">
              <a:defRPr/>
            </a:pPr>
            <a:endParaRPr lang="en-US" dirty="0">
              <a:latin typeface="Times New Roman" charset="0"/>
            </a:endParaRPr>
          </a:p>
          <a:p>
            <a:endParaRPr lang="en-US" dirty="0"/>
          </a:p>
        </p:txBody>
      </p:sp>
      <p:sp>
        <p:nvSpPr>
          <p:cNvPr id="4" name="Slide Number Placeholder 3"/>
          <p:cNvSpPr>
            <a:spLocks noGrp="1"/>
          </p:cNvSpPr>
          <p:nvPr>
            <p:ph type="sldNum" sz="quarter" idx="10"/>
          </p:nvPr>
        </p:nvSpPr>
        <p:spPr/>
        <p:txBody>
          <a:bodyPr/>
          <a:lstStyle/>
          <a:p>
            <a:fld id="{492E07CC-6AAD-1047-BB31-41E7C9B8EA12}" type="slidenum">
              <a:rPr lang="en-US" smtClean="0"/>
              <a:t>7</a:t>
            </a:fld>
            <a:endParaRPr lang="en-US"/>
          </a:p>
        </p:txBody>
      </p:sp>
    </p:spTree>
    <p:extLst>
      <p:ext uri="{BB962C8B-B14F-4D97-AF65-F5344CB8AC3E}">
        <p14:creationId xmlns:p14="http://schemas.microsoft.com/office/powerpoint/2010/main" val="20220849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6"/>
          <p:cNvSpPr>
            <a:spLocks noGrp="1" noChangeArrowheads="1"/>
          </p:cNvSpPr>
          <p:nvPr>
            <p:ph type="ftr" sz="quarter" idx="4"/>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r>
              <a:rPr lang="en-US">
                <a:latin typeface="Times New Roman" pitchFamily="18" charset="0"/>
                <a:ea typeface="MS PGothic" pitchFamily="34" charset="-128"/>
                <a:cs typeface="Arial" charset="0"/>
              </a:rPr>
              <a:t>Copyright Ruth Miskin Literacy</a:t>
            </a:r>
          </a:p>
        </p:txBody>
      </p:sp>
      <p:sp>
        <p:nvSpPr>
          <p:cNvPr id="7270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5C86BBF-4374-4E01-85D9-47F0C65351B7}" type="slidenum">
              <a:rPr lang="en-US" smtClean="0">
                <a:latin typeface="Times New Roman" pitchFamily="18" charset="0"/>
                <a:ea typeface="MS PGothic" pitchFamily="34" charset="-128"/>
                <a:cs typeface="Arial" charset="0"/>
              </a:rPr>
              <a:pPr fontAlgn="base">
                <a:spcBef>
                  <a:spcPct val="0"/>
                </a:spcBef>
                <a:spcAft>
                  <a:spcPct val="0"/>
                </a:spcAft>
              </a:pPr>
              <a:t>8</a:t>
            </a:fld>
            <a:endParaRPr lang="en-US">
              <a:latin typeface="Times New Roman" pitchFamily="18" charset="0"/>
              <a:ea typeface="MS PGothic" pitchFamily="34" charset="-128"/>
              <a:cs typeface="Arial" charset="0"/>
            </a:endParaRPr>
          </a:p>
        </p:txBody>
      </p:sp>
      <p:sp>
        <p:nvSpPr>
          <p:cNvPr id="72707" name="Rectangle 2"/>
          <p:cNvSpPr>
            <a:spLocks noGrp="1" noRot="1" noChangeAspect="1" noChangeArrowheads="1" noTextEdit="1"/>
          </p:cNvSpPr>
          <p:nvPr>
            <p:ph type="sldImg"/>
          </p:nvPr>
        </p:nvSpPr>
        <p:spPr bwMode="auto">
          <a:xfrm>
            <a:off x="727075" y="815975"/>
            <a:ext cx="3111500" cy="2333625"/>
          </a:xfrm>
          <a:noFill/>
          <a:ln>
            <a:solidFill>
              <a:srgbClr val="000000"/>
            </a:solidFill>
            <a:miter lim="800000"/>
            <a:headEnd/>
            <a:tailEnd/>
          </a:ln>
        </p:spPr>
      </p:sp>
      <p:sp>
        <p:nvSpPr>
          <p:cNvPr id="72708" name="Rectangle 3"/>
          <p:cNvSpPr>
            <a:spLocks noGrp="1" noChangeArrowheads="1"/>
          </p:cNvSpPr>
          <p:nvPr>
            <p:ph type="body" idx="1"/>
          </p:nvPr>
        </p:nvSpPr>
        <p:spPr bwMode="auto">
          <a:xfrm>
            <a:off x="669842" y="3229014"/>
            <a:ext cx="5358736" cy="6831488"/>
          </a:xfrm>
          <a:noFill/>
        </p:spPr>
        <p:txBody>
          <a:bodyPr wrap="square" numCol="1" anchor="t" anchorCtr="0" compatLnSpc="1">
            <a:prstTxWarp prst="textNoShape">
              <a:avLst/>
            </a:prstTxWarp>
          </a:bodyPr>
          <a:lstStyle/>
          <a:p>
            <a:pPr>
              <a:buSzPct val="25000"/>
            </a:pPr>
            <a:r>
              <a:rPr lang="en-US" dirty="0">
                <a:latin typeface="Times New Roman"/>
                <a:ea typeface="Times New Roman"/>
                <a:cs typeface="Times New Roman"/>
                <a:sym typeface="Times New Roman"/>
              </a:rPr>
              <a:t>Using RWI, we make learning to read easy for children because we start by teaching them just one way of reading and writing every sound. Here they are on the </a:t>
            </a:r>
            <a:r>
              <a:rPr lang="en-US" dirty="0">
                <a:solidFill>
                  <a:schemeClr val="dk1"/>
                </a:solidFill>
                <a:latin typeface="Times New Roman"/>
                <a:ea typeface="Times New Roman"/>
                <a:cs typeface="Times New Roman"/>
                <a:sym typeface="Times New Roman"/>
              </a:rPr>
              <a:t>Simple Speed Sounds chart we use in class.</a:t>
            </a:r>
            <a:endParaRPr lang="en-US" dirty="0">
              <a:latin typeface="Times New Roman"/>
              <a:ea typeface="Times New Roman"/>
              <a:cs typeface="Times New Roman"/>
              <a:sym typeface="Times New Roman"/>
            </a:endParaRPr>
          </a:p>
          <a:p>
            <a:pPr>
              <a:buSzPct val="25000"/>
            </a:pPr>
            <a:endParaRPr lang="en-US" dirty="0">
              <a:latin typeface="Times New Roman"/>
              <a:ea typeface="Times New Roman"/>
              <a:cs typeface="Times New Roman"/>
              <a:sym typeface="Times New Roman"/>
            </a:endParaRPr>
          </a:p>
          <a:p>
            <a:pPr>
              <a:buSzPct val="25000"/>
            </a:pPr>
            <a:r>
              <a:rPr lang="en-US" dirty="0">
                <a:solidFill>
                  <a:schemeClr val="dk1"/>
                </a:solidFill>
                <a:latin typeface="Times New Roman"/>
                <a:ea typeface="Times New Roman"/>
                <a:cs typeface="Times New Roman"/>
                <a:sym typeface="Times New Roman"/>
              </a:rPr>
              <a:t>We </a:t>
            </a:r>
            <a:r>
              <a:rPr lang="en-US" dirty="0">
                <a:latin typeface="Times New Roman"/>
                <a:ea typeface="Times New Roman"/>
                <a:cs typeface="Times New Roman"/>
                <a:sym typeface="Times New Roman"/>
              </a:rPr>
              <a:t>teach </a:t>
            </a:r>
            <a:r>
              <a:rPr lang="en-US" dirty="0">
                <a:solidFill>
                  <a:schemeClr val="dk1"/>
                </a:solidFill>
                <a:latin typeface="Times New Roman"/>
                <a:ea typeface="Times New Roman"/>
                <a:cs typeface="Times New Roman"/>
                <a:sym typeface="Times New Roman"/>
              </a:rPr>
              <a:t>Set 1 sounds first - (sounds as far as a</a:t>
            </a:r>
            <a:r>
              <a:rPr lang="en-US" dirty="0">
                <a:latin typeface="Times New Roman"/>
                <a:ea typeface="Times New Roman"/>
                <a:cs typeface="Times New Roman"/>
                <a:sym typeface="Times New Roman"/>
              </a:rPr>
              <a:t> e </a:t>
            </a:r>
            <a:r>
              <a:rPr lang="en-US" dirty="0" err="1">
                <a:latin typeface="Times New Roman"/>
                <a:ea typeface="Times New Roman"/>
                <a:cs typeface="Times New Roman"/>
                <a:sym typeface="Times New Roman"/>
              </a:rPr>
              <a:t>i</a:t>
            </a:r>
            <a:r>
              <a:rPr lang="en-US" dirty="0">
                <a:latin typeface="Times New Roman"/>
                <a:ea typeface="Times New Roman"/>
                <a:cs typeface="Times New Roman"/>
                <a:sym typeface="Times New Roman"/>
              </a:rPr>
              <a:t> o u).</a:t>
            </a:r>
          </a:p>
          <a:p>
            <a:pPr defTabSz="483032">
              <a:buSzPct val="25000"/>
              <a:defRPr/>
            </a:pPr>
            <a:r>
              <a:rPr lang="en-GB" altLang="ja-JP" dirty="0">
                <a:latin typeface="Times New Roman" charset="0"/>
              </a:rPr>
              <a:t>Children need to know sounds – not letter names – to read words.</a:t>
            </a:r>
            <a:endParaRPr lang="en-US" dirty="0">
              <a:latin typeface="Times New Roman"/>
              <a:ea typeface="Times New Roman"/>
              <a:cs typeface="Times New Roman"/>
              <a:sym typeface="Times New Roman"/>
            </a:endParaRPr>
          </a:p>
          <a:p>
            <a:pPr>
              <a:buSzPct val="25000"/>
            </a:pPr>
            <a:endParaRPr lang="en-US" dirty="0">
              <a:solidFill>
                <a:schemeClr val="dk1"/>
              </a:solidFill>
              <a:ea typeface="Calibri"/>
              <a:cs typeface="Calibri"/>
              <a:sym typeface="Calibri"/>
            </a:endParaRPr>
          </a:p>
          <a:p>
            <a:pPr>
              <a:spcBef>
                <a:spcPct val="0"/>
              </a:spcBef>
              <a:spcAft>
                <a:spcPts val="1690"/>
              </a:spcAft>
            </a:pPr>
            <a:endParaRPr lang="en-US" dirty="0">
              <a:latin typeface="Arial" pitchFamily="34" charset="0"/>
              <a:cs typeface="Arial" pitchFamily="34" charset="0"/>
            </a:endParaRPr>
          </a:p>
        </p:txBody>
      </p:sp>
    </p:spTree>
    <p:extLst>
      <p:ext uri="{BB962C8B-B14F-4D97-AF65-F5344CB8AC3E}">
        <p14:creationId xmlns:p14="http://schemas.microsoft.com/office/powerpoint/2010/main" val="1571016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latin typeface="Times New Roman" charset="0"/>
              </a:rPr>
              <a:t>We </a:t>
            </a:r>
            <a:r>
              <a:rPr lang="en-US" baseline="0" dirty="0">
                <a:latin typeface="Times New Roman" charset="0"/>
              </a:rPr>
              <a:t>teach using pure sounds. </a:t>
            </a:r>
            <a:endParaRPr lang="en-US" dirty="0">
              <a:latin typeface="Times New Roman" charset="0"/>
            </a:endParaRPr>
          </a:p>
          <a:p>
            <a:pPr eaLnBrk="1" hangingPunct="1"/>
            <a:r>
              <a:rPr lang="en-US" dirty="0">
                <a:latin typeface="Times New Roman" charset="0"/>
              </a:rPr>
              <a:t>W</a:t>
            </a:r>
            <a:r>
              <a:rPr lang="en-GB" dirty="0">
                <a:latin typeface="Times New Roman" charset="0"/>
              </a:rPr>
              <a:t>e pronounce the sounds clearly, using pure sounds (‘m’ not’ </a:t>
            </a:r>
            <a:r>
              <a:rPr lang="en-GB" dirty="0" err="1">
                <a:latin typeface="Times New Roman" charset="0"/>
              </a:rPr>
              <a:t>muh</a:t>
            </a:r>
            <a:r>
              <a:rPr lang="en-GB" dirty="0">
                <a:latin typeface="Times New Roman" charset="0"/>
              </a:rPr>
              <a:t>’, ’s’ not ‘</a:t>
            </a:r>
            <a:r>
              <a:rPr lang="en-GB" altLang="ja-JP" dirty="0" err="1">
                <a:latin typeface="Times New Roman" charset="0"/>
              </a:rPr>
              <a:t>suh</a:t>
            </a:r>
            <a:r>
              <a:rPr lang="en-GB" dirty="0">
                <a:latin typeface="Times New Roman" charset="0"/>
              </a:rPr>
              <a:t>’</a:t>
            </a:r>
            <a:r>
              <a:rPr lang="en-GB" altLang="ja-JP" dirty="0">
                <a:latin typeface="Times New Roman" charset="0"/>
              </a:rPr>
              <a:t>, etc.) so that your child will be able to blend the sounds together to make words more easily. </a:t>
            </a:r>
          </a:p>
          <a:p>
            <a:pPr eaLnBrk="1" hangingPunct="1"/>
            <a:endParaRPr lang="en-GB" altLang="ja-JP" baseline="0" dirty="0">
              <a:latin typeface="Times New Roman" charset="0"/>
            </a:endParaRPr>
          </a:p>
          <a:p>
            <a:pPr eaLnBrk="1" hangingPunct="1"/>
            <a:r>
              <a:rPr lang="en-GB" altLang="ja-JP" baseline="0" dirty="0">
                <a:latin typeface="Times New Roman" charset="0"/>
              </a:rPr>
              <a:t>You can watch this film of little Sylvie on the Ruth </a:t>
            </a:r>
            <a:r>
              <a:rPr lang="en-GB" altLang="ja-JP" baseline="0" dirty="0" err="1">
                <a:latin typeface="Times New Roman" charset="0"/>
              </a:rPr>
              <a:t>Miskin</a:t>
            </a:r>
            <a:r>
              <a:rPr lang="en-GB" altLang="ja-JP" baseline="0" dirty="0">
                <a:latin typeface="Times New Roman" charset="0"/>
              </a:rPr>
              <a:t> website to practise using pure sounds. </a:t>
            </a:r>
            <a:r>
              <a:rPr lang="en-GB" altLang="ja-JP" i="1" baseline="0" dirty="0">
                <a:latin typeface="Times New Roman" charset="0"/>
              </a:rPr>
              <a:t>Play a little bit of the video.</a:t>
            </a:r>
            <a:endParaRPr lang="en-GB" altLang="ja-JP" dirty="0">
              <a:latin typeface="Times New Roman" charset="0"/>
            </a:endParaRPr>
          </a:p>
        </p:txBody>
      </p:sp>
      <p:sp>
        <p:nvSpPr>
          <p:cNvPr id="4" name="Slide Number Placeholder 3"/>
          <p:cNvSpPr>
            <a:spLocks noGrp="1"/>
          </p:cNvSpPr>
          <p:nvPr>
            <p:ph type="sldNum" sz="quarter" idx="10"/>
          </p:nvPr>
        </p:nvSpPr>
        <p:spPr/>
        <p:txBody>
          <a:bodyPr/>
          <a:lstStyle/>
          <a:p>
            <a:fld id="{492E07CC-6AAD-1047-BB31-41E7C9B8EA12}" type="slidenum">
              <a:rPr lang="en-US" smtClean="0"/>
              <a:t>9</a:t>
            </a:fld>
            <a:endParaRPr lang="en-US"/>
          </a:p>
        </p:txBody>
      </p:sp>
    </p:spTree>
    <p:extLst>
      <p:ext uri="{BB962C8B-B14F-4D97-AF65-F5344CB8AC3E}">
        <p14:creationId xmlns:p14="http://schemas.microsoft.com/office/powerpoint/2010/main" val="385584836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showMasterPhAnim="0" preserve="1" userDrawn="1">
  <p:cSld name="2_Title Slide">
    <p:spTree>
      <p:nvGrpSpPr>
        <p:cNvPr id="1" name=""/>
        <p:cNvGrpSpPr/>
        <p:nvPr/>
      </p:nvGrpSpPr>
      <p:grpSpPr>
        <a:xfrm>
          <a:off x="0" y="0"/>
          <a:ext cx="0" cy="0"/>
          <a:chOff x="0" y="0"/>
          <a:chExt cx="0" cy="0"/>
        </a:xfrm>
      </p:grpSpPr>
      <p:pic>
        <p:nvPicPr>
          <p:cNvPr id="15" name="Picture 14" descr="powerpoint-cover-template-blank.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6" name="Title 1"/>
          <p:cNvSpPr>
            <a:spLocks noGrp="1"/>
          </p:cNvSpPr>
          <p:nvPr>
            <p:ph type="ctrTitle"/>
          </p:nvPr>
        </p:nvSpPr>
        <p:spPr>
          <a:xfrm>
            <a:off x="4067944" y="4221088"/>
            <a:ext cx="5076056" cy="1181993"/>
          </a:xfrm>
        </p:spPr>
        <p:txBody>
          <a:bodyPr anchor="ctr">
            <a:normAutofit/>
          </a:bodyPr>
          <a:lstStyle>
            <a:lvl1pPr>
              <a:lnSpc>
                <a:spcPct val="90000"/>
              </a:lnSpc>
              <a:defRPr sz="3200">
                <a:solidFill>
                  <a:schemeClr val="bg1"/>
                </a:solidFill>
              </a:defRPr>
            </a:lvl1pPr>
          </a:lstStyle>
          <a:p>
            <a:r>
              <a:rPr lang="en-GB" dirty="0"/>
              <a:t>Click to edit Master title style</a:t>
            </a:r>
          </a:p>
        </p:txBody>
      </p:sp>
    </p:spTree>
    <p:extLst>
      <p:ext uri="{BB962C8B-B14F-4D97-AF65-F5344CB8AC3E}">
        <p14:creationId xmlns:p14="http://schemas.microsoft.com/office/powerpoint/2010/main" val="1231037735"/>
      </p:ext>
    </p:extLst>
  </p:cSld>
  <p:clrMapOvr>
    <a:masterClrMapping/>
  </p:clrMapOvr>
  <p:hf sldNum="0" hdr="0"/>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showMasterPhAnim="0" type="obj" preserve="1">
  <p:cSld name="Title and Content">
    <p:spTree>
      <p:nvGrpSpPr>
        <p:cNvPr id="1" name=""/>
        <p:cNvGrpSpPr/>
        <p:nvPr/>
      </p:nvGrpSpPr>
      <p:grpSpPr>
        <a:xfrm>
          <a:off x="0" y="0"/>
          <a:ext cx="0" cy="0"/>
          <a:chOff x="0" y="0"/>
          <a:chExt cx="0" cy="0"/>
        </a:xfrm>
      </p:grpSpPr>
      <p:pic>
        <p:nvPicPr>
          <p:cNvPr id="11" name="Picture 10" descr="PPT_RM_page.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6340" y="0"/>
            <a:ext cx="9180512" cy="6858000"/>
          </a:xfrm>
          <a:prstGeom prst="rect">
            <a:avLst/>
          </a:prstGeom>
        </p:spPr>
      </p:pic>
      <p:sp>
        <p:nvSpPr>
          <p:cNvPr id="7" name="Rectangle 3"/>
          <p:cNvSpPr/>
          <p:nvPr userDrawn="1"/>
        </p:nvSpPr>
        <p:spPr>
          <a:xfrm>
            <a:off x="323527" y="1151032"/>
            <a:ext cx="8640961" cy="45719"/>
          </a:xfrm>
          <a:prstGeom prst="rect">
            <a:avLst/>
          </a:prstGeom>
          <a:solidFill>
            <a:srgbClr val="3B9EA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a:solidFill>
                <a:prstClr val="white"/>
              </a:solidFill>
            </a:endParaRPr>
          </a:p>
        </p:txBody>
      </p:sp>
      <p:sp>
        <p:nvSpPr>
          <p:cNvPr id="2" name="Title 1"/>
          <p:cNvSpPr>
            <a:spLocks noGrp="1"/>
          </p:cNvSpPr>
          <p:nvPr>
            <p:ph type="title" hasCustomPrompt="1"/>
          </p:nvPr>
        </p:nvSpPr>
        <p:spPr>
          <a:xfrm>
            <a:off x="323528" y="260649"/>
            <a:ext cx="7478713" cy="864096"/>
          </a:xfrm>
        </p:spPr>
        <p:txBody>
          <a:bodyPr anchor="b"/>
          <a:lstStyle/>
          <a:p>
            <a:r>
              <a:rPr lang="en-GB" dirty="0"/>
              <a:t/>
            </a:r>
            <a:br>
              <a:rPr lang="en-GB" dirty="0"/>
            </a:br>
            <a:r>
              <a:rPr lang="en-GB" dirty="0"/>
              <a:t>Click to edit Master title style</a:t>
            </a:r>
          </a:p>
        </p:txBody>
      </p:sp>
      <p:sp>
        <p:nvSpPr>
          <p:cNvPr id="3" name="Content Placeholder 2"/>
          <p:cNvSpPr>
            <a:spLocks noGrp="1"/>
          </p:cNvSpPr>
          <p:nvPr>
            <p:ph idx="1"/>
          </p:nvPr>
        </p:nvSpPr>
        <p:spPr>
          <a:xfrm>
            <a:off x="323528" y="1196752"/>
            <a:ext cx="8639175" cy="5040560"/>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0" name="Slide Number Placeholder 5"/>
          <p:cNvSpPr>
            <a:spLocks noGrp="1"/>
          </p:cNvSpPr>
          <p:nvPr>
            <p:ph type="sldNum" sz="quarter" idx="12"/>
          </p:nvPr>
        </p:nvSpPr>
        <p:spPr/>
        <p:txBody>
          <a:bodyPr/>
          <a:lstStyle>
            <a:lvl1pPr fontAlgn="auto">
              <a:spcBef>
                <a:spcPts val="0"/>
              </a:spcBef>
              <a:spcAft>
                <a:spcPts val="0"/>
              </a:spcAft>
              <a:defRPr>
                <a:latin typeface="+mn-lt"/>
                <a:ea typeface="+mn-ea"/>
              </a:defRPr>
            </a:lvl1pPr>
          </a:lstStyle>
          <a:p>
            <a:pPr>
              <a:defRPr/>
            </a:pPr>
            <a:fld id="{404DBCEF-19A6-4004-B125-9F389965607C}" type="slidenum">
              <a:rPr lang="en-US"/>
              <a:pPr>
                <a:defRPr/>
              </a:pPr>
              <a:t>‹#›</a:t>
            </a:fld>
            <a:endParaRPr lang="en-US"/>
          </a:p>
        </p:txBody>
      </p:sp>
    </p:spTree>
    <p:extLst>
      <p:ext uri="{BB962C8B-B14F-4D97-AF65-F5344CB8AC3E}">
        <p14:creationId xmlns:p14="http://schemas.microsoft.com/office/powerpoint/2010/main" val="28186264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showMasterPhAnim="0" preserve="1" userDrawn="1">
  <p:cSld name="4_Title and Content">
    <p:spTree>
      <p:nvGrpSpPr>
        <p:cNvPr id="1" name=""/>
        <p:cNvGrpSpPr/>
        <p:nvPr/>
      </p:nvGrpSpPr>
      <p:grpSpPr>
        <a:xfrm>
          <a:off x="0" y="0"/>
          <a:ext cx="0" cy="0"/>
          <a:chOff x="0" y="0"/>
          <a:chExt cx="0" cy="0"/>
        </a:xfrm>
      </p:grpSpPr>
      <p:pic>
        <p:nvPicPr>
          <p:cNvPr id="11" name="Picture 10" descr="PPT_RM_page.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6340" y="0"/>
            <a:ext cx="9180512" cy="6858000"/>
          </a:xfrm>
          <a:prstGeom prst="rect">
            <a:avLst/>
          </a:prstGeom>
        </p:spPr>
      </p:pic>
      <p:sp>
        <p:nvSpPr>
          <p:cNvPr id="7" name="Rectangle 3"/>
          <p:cNvSpPr/>
          <p:nvPr userDrawn="1"/>
        </p:nvSpPr>
        <p:spPr>
          <a:xfrm>
            <a:off x="323527" y="1151032"/>
            <a:ext cx="8640961" cy="45719"/>
          </a:xfrm>
          <a:prstGeom prst="rect">
            <a:avLst/>
          </a:prstGeom>
          <a:solidFill>
            <a:srgbClr val="3B9EA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a:solidFill>
                <a:prstClr val="white"/>
              </a:solidFill>
            </a:endParaRPr>
          </a:p>
        </p:txBody>
      </p:sp>
      <p:sp>
        <p:nvSpPr>
          <p:cNvPr id="2" name="Title 1"/>
          <p:cNvSpPr>
            <a:spLocks noGrp="1"/>
          </p:cNvSpPr>
          <p:nvPr>
            <p:ph type="title" hasCustomPrompt="1"/>
          </p:nvPr>
        </p:nvSpPr>
        <p:spPr>
          <a:xfrm>
            <a:off x="323528" y="260649"/>
            <a:ext cx="7478713" cy="864096"/>
          </a:xfrm>
        </p:spPr>
        <p:txBody>
          <a:bodyPr anchor="b"/>
          <a:lstStyle/>
          <a:p>
            <a:r>
              <a:rPr lang="en-GB" dirty="0"/>
              <a:t/>
            </a:r>
            <a:br>
              <a:rPr lang="en-GB" dirty="0"/>
            </a:br>
            <a:r>
              <a:rPr lang="en-GB" dirty="0"/>
              <a:t>Click to edit Master title style</a:t>
            </a:r>
          </a:p>
        </p:txBody>
      </p:sp>
      <p:sp>
        <p:nvSpPr>
          <p:cNvPr id="10" name="Slide Number Placeholder 5"/>
          <p:cNvSpPr>
            <a:spLocks noGrp="1"/>
          </p:cNvSpPr>
          <p:nvPr>
            <p:ph type="sldNum" sz="quarter" idx="12"/>
          </p:nvPr>
        </p:nvSpPr>
        <p:spPr/>
        <p:txBody>
          <a:bodyPr/>
          <a:lstStyle>
            <a:lvl1pPr fontAlgn="auto">
              <a:spcBef>
                <a:spcPts val="0"/>
              </a:spcBef>
              <a:spcAft>
                <a:spcPts val="0"/>
              </a:spcAft>
              <a:defRPr>
                <a:latin typeface="+mn-lt"/>
                <a:ea typeface="+mn-ea"/>
              </a:defRPr>
            </a:lvl1pPr>
          </a:lstStyle>
          <a:p>
            <a:pPr>
              <a:defRPr/>
            </a:pPr>
            <a:fld id="{404DBCEF-19A6-4004-B125-9F389965607C}" type="slidenum">
              <a:rPr lang="en-US"/>
              <a:pPr>
                <a:defRPr/>
              </a:pPr>
              <a:t>‹#›</a:t>
            </a:fld>
            <a:endParaRPr lang="en-US"/>
          </a:p>
        </p:txBody>
      </p:sp>
      <p:sp>
        <p:nvSpPr>
          <p:cNvPr id="8" name="Content Placeholder 2"/>
          <p:cNvSpPr>
            <a:spLocks noGrp="1"/>
          </p:cNvSpPr>
          <p:nvPr>
            <p:ph sz="half" idx="1"/>
          </p:nvPr>
        </p:nvSpPr>
        <p:spPr>
          <a:xfrm>
            <a:off x="323528" y="1268760"/>
            <a:ext cx="4246885" cy="49685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9" name="Content Placeholder 3"/>
          <p:cNvSpPr>
            <a:spLocks noGrp="1"/>
          </p:cNvSpPr>
          <p:nvPr>
            <p:ph sz="half" idx="2"/>
          </p:nvPr>
        </p:nvSpPr>
        <p:spPr>
          <a:xfrm>
            <a:off x="4716016" y="1268760"/>
            <a:ext cx="4254624" cy="49685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Tree>
    <p:extLst>
      <p:ext uri="{BB962C8B-B14F-4D97-AF65-F5344CB8AC3E}">
        <p14:creationId xmlns:p14="http://schemas.microsoft.com/office/powerpoint/2010/main" val="6949755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showMasterPhAnim="0" userDrawn="1">
  <p:cSld name="5_Title and Content">
    <p:spTree>
      <p:nvGrpSpPr>
        <p:cNvPr id="1" name=""/>
        <p:cNvGrpSpPr/>
        <p:nvPr/>
      </p:nvGrpSpPr>
      <p:grpSpPr>
        <a:xfrm>
          <a:off x="0" y="0"/>
          <a:ext cx="0" cy="0"/>
          <a:chOff x="0" y="0"/>
          <a:chExt cx="0" cy="0"/>
        </a:xfrm>
      </p:grpSpPr>
      <p:pic>
        <p:nvPicPr>
          <p:cNvPr id="11" name="Picture 10" descr="PPT_RM_page.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6340" y="0"/>
            <a:ext cx="9180512" cy="6858000"/>
          </a:xfrm>
          <a:prstGeom prst="rect">
            <a:avLst/>
          </a:prstGeom>
        </p:spPr>
      </p:pic>
      <p:sp>
        <p:nvSpPr>
          <p:cNvPr id="3" name="Content Placeholder 2"/>
          <p:cNvSpPr>
            <a:spLocks noGrp="1"/>
          </p:cNvSpPr>
          <p:nvPr>
            <p:ph idx="1"/>
          </p:nvPr>
        </p:nvSpPr>
        <p:spPr>
          <a:xfrm>
            <a:off x="323528" y="1196752"/>
            <a:ext cx="8639175" cy="5040560"/>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0" name="Slide Number Placeholder 5"/>
          <p:cNvSpPr>
            <a:spLocks noGrp="1"/>
          </p:cNvSpPr>
          <p:nvPr>
            <p:ph type="sldNum" sz="quarter" idx="12"/>
          </p:nvPr>
        </p:nvSpPr>
        <p:spPr/>
        <p:txBody>
          <a:bodyPr/>
          <a:lstStyle>
            <a:lvl1pPr fontAlgn="auto">
              <a:spcBef>
                <a:spcPts val="0"/>
              </a:spcBef>
              <a:spcAft>
                <a:spcPts val="0"/>
              </a:spcAft>
              <a:defRPr>
                <a:latin typeface="+mn-lt"/>
                <a:ea typeface="+mn-ea"/>
              </a:defRPr>
            </a:lvl1pPr>
          </a:lstStyle>
          <a:p>
            <a:pPr>
              <a:defRPr/>
            </a:pPr>
            <a:fld id="{404DBCEF-19A6-4004-B125-9F389965607C}" type="slidenum">
              <a:rPr lang="en-US"/>
              <a:pPr>
                <a:defRPr/>
              </a:pPr>
              <a:t>‹#›</a:t>
            </a:fld>
            <a:endParaRPr lang="en-US"/>
          </a:p>
        </p:txBody>
      </p:sp>
    </p:spTree>
    <p:extLst>
      <p:ext uri="{BB962C8B-B14F-4D97-AF65-F5344CB8AC3E}">
        <p14:creationId xmlns:p14="http://schemas.microsoft.com/office/powerpoint/2010/main" val="396098748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5362" name="Title Placeholder 1"/>
          <p:cNvSpPr>
            <a:spLocks noGrp="1"/>
          </p:cNvSpPr>
          <p:nvPr>
            <p:ph type="title"/>
          </p:nvPr>
        </p:nvSpPr>
        <p:spPr bwMode="auto">
          <a:xfrm>
            <a:off x="323850" y="333375"/>
            <a:ext cx="7478713" cy="10080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a:t>Click to edit Master title style</a:t>
            </a:r>
          </a:p>
        </p:txBody>
      </p:sp>
      <p:sp>
        <p:nvSpPr>
          <p:cNvPr id="3" name="Text Placeholder 2"/>
          <p:cNvSpPr>
            <a:spLocks noGrp="1"/>
          </p:cNvSpPr>
          <p:nvPr>
            <p:ph type="body" idx="1"/>
          </p:nvPr>
        </p:nvSpPr>
        <p:spPr bwMode="auto">
          <a:xfrm>
            <a:off x="323850" y="1495425"/>
            <a:ext cx="8639175" cy="47418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2"/>
          </p:nvPr>
        </p:nvSpPr>
        <p:spPr>
          <a:xfrm>
            <a:off x="395288" y="6356350"/>
            <a:ext cx="2195512" cy="365125"/>
          </a:xfrm>
          <a:prstGeom prst="rect">
            <a:avLst/>
          </a:prstGeom>
        </p:spPr>
        <p:txBody>
          <a:bodyPr vert="horz" lIns="91440" tIns="45720" rIns="91440" bIns="45720" rtlCol="0" anchor="ctr"/>
          <a:lstStyle>
            <a:lvl1pPr algn="l">
              <a:defRPr sz="1000">
                <a:solidFill>
                  <a:srgbClr val="2D2D2D">
                    <a:tint val="75000"/>
                  </a:srgbClr>
                </a:solidFill>
                <a:latin typeface="Garamond" pitchFamily="18" charset="0"/>
                <a:ea typeface="MS PGothic" pitchFamily="34" charset="-128"/>
                <a:cs typeface="+mn-cs"/>
              </a:defRPr>
            </a:lvl1pPr>
          </a:lstStyle>
          <a:p>
            <a:pPr>
              <a:defRPr/>
            </a:pPr>
            <a:fld id="{DF6C09D9-D1B6-4568-8B87-5A6249D0DBD1}" type="datetime1">
              <a:rPr lang="en-US"/>
              <a:pPr>
                <a:defRPr/>
              </a:pPr>
              <a:t>4/15/2021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000">
                <a:solidFill>
                  <a:srgbClr val="2D2D2D">
                    <a:tint val="75000"/>
                  </a:srgbClr>
                </a:solidFill>
                <a:latin typeface="Garamond" pitchFamily="18" charset="0"/>
                <a:ea typeface="MS PGothic" pitchFamily="34" charset="-128"/>
                <a:cs typeface="+mn-cs"/>
              </a:defRPr>
            </a:lvl1pPr>
          </a:lstStyle>
          <a:p>
            <a:pPr>
              <a:defRPr/>
            </a:pPr>
            <a:r>
              <a:rPr lang="en-US"/>
              <a:t>Copyright Ruth Miskin Literacy</a:t>
            </a:r>
          </a:p>
        </p:txBody>
      </p:sp>
      <p:sp>
        <p:nvSpPr>
          <p:cNvPr id="6" name="Slide Number Placeholder 5"/>
          <p:cNvSpPr>
            <a:spLocks noGrp="1"/>
          </p:cNvSpPr>
          <p:nvPr>
            <p:ph type="sldNum" sz="quarter" idx="4"/>
          </p:nvPr>
        </p:nvSpPr>
        <p:spPr>
          <a:xfrm>
            <a:off x="6553200" y="6356350"/>
            <a:ext cx="2409825" cy="365125"/>
          </a:xfrm>
          <a:prstGeom prst="rect">
            <a:avLst/>
          </a:prstGeom>
        </p:spPr>
        <p:txBody>
          <a:bodyPr vert="horz" lIns="91440" tIns="45720" rIns="91440" bIns="45720" rtlCol="0" anchor="ctr"/>
          <a:lstStyle>
            <a:lvl1pPr algn="r">
              <a:defRPr sz="1000">
                <a:solidFill>
                  <a:srgbClr val="2D2D2D">
                    <a:tint val="75000"/>
                  </a:srgbClr>
                </a:solidFill>
                <a:latin typeface="Garamond" pitchFamily="18" charset="0"/>
                <a:ea typeface="MS PGothic" pitchFamily="34" charset="-128"/>
                <a:cs typeface="+mn-cs"/>
              </a:defRPr>
            </a:lvl1pPr>
          </a:lstStyle>
          <a:p>
            <a:pPr>
              <a:defRPr/>
            </a:pPr>
            <a:fld id="{D366FC25-FCA6-4D86-A84B-F6C8160D7687}" type="slidenum">
              <a:rPr lang="en-US"/>
              <a:pPr>
                <a:defRPr/>
              </a:pPr>
              <a:t>‹#›</a:t>
            </a:fld>
            <a:endParaRPr lang="en-US"/>
          </a:p>
        </p:txBody>
      </p:sp>
      <p:sp>
        <p:nvSpPr>
          <p:cNvPr id="7" name="Rectangle 6"/>
          <p:cNvSpPr/>
          <p:nvPr/>
        </p:nvSpPr>
        <p:spPr>
          <a:xfrm>
            <a:off x="395288" y="188913"/>
            <a:ext cx="8567737" cy="144462"/>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a:solidFill>
                <a:prstClr val="white"/>
              </a:solidFill>
            </a:endParaRPr>
          </a:p>
        </p:txBody>
      </p:sp>
      <p:pic>
        <p:nvPicPr>
          <p:cNvPr id="15368" name="Picture 9" descr="RM_shape.jpg"/>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8243888" y="404813"/>
            <a:ext cx="688975" cy="720725"/>
          </a:xfrm>
          <a:prstGeom prst="rect">
            <a:avLst/>
          </a:prstGeom>
          <a:noFill/>
          <a:ln w="9525">
            <a:noFill/>
            <a:miter lim="800000"/>
            <a:headEnd/>
            <a:tailEnd/>
          </a:ln>
        </p:spPr>
      </p:pic>
      <p:cxnSp>
        <p:nvCxnSpPr>
          <p:cNvPr id="13" name="Straight Connector 12"/>
          <p:cNvCxnSpPr/>
          <p:nvPr/>
        </p:nvCxnSpPr>
        <p:spPr>
          <a:xfrm>
            <a:off x="323850" y="188913"/>
            <a:ext cx="0" cy="6480175"/>
          </a:xfrm>
          <a:prstGeom prst="line">
            <a:avLst/>
          </a:prstGeom>
          <a:ln>
            <a:prstDash val="sysDot"/>
          </a:ln>
          <a:effectLst/>
        </p:spPr>
        <p:style>
          <a:lnRef idx="2">
            <a:schemeClr val="accent4"/>
          </a:lnRef>
          <a:fillRef idx="0">
            <a:schemeClr val="accent4"/>
          </a:fillRef>
          <a:effectRef idx="1">
            <a:schemeClr val="accent4"/>
          </a:effectRef>
          <a:fontRef idx="minor">
            <a:schemeClr val="tx1"/>
          </a:fontRef>
        </p:style>
      </p:cxnSp>
      <p:pic>
        <p:nvPicPr>
          <p:cNvPr id="10" name="Picture 9" descr="PPT_RM_page.jpg"/>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052712779"/>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91" r:id="rId4"/>
  </p:sldLayoutIdLs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2">
            <p:tnLst>
              <p:par>
                <p:cTn presetID="1"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3">
            <p:tnLst>
              <p:par>
                <p:cTn presetID="1"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4">
            <p:tnLst>
              <p:par>
                <p:cTn presetID="1"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5">
            <p:tnLst>
              <p:par>
                <p:cTn presetID="1"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Lst>
      </p:bldP>
    </p:bldLst>
  </p:timing>
  <p:hf sldNum="0" hdr="0"/>
  <p:txStyles>
    <p:titleStyle>
      <a:lvl1pPr algn="l" rtl="0" eaLnBrk="1" fontAlgn="base" hangingPunct="1">
        <a:lnSpc>
          <a:spcPct val="90000"/>
        </a:lnSpc>
        <a:spcBef>
          <a:spcPct val="0"/>
        </a:spcBef>
        <a:spcAft>
          <a:spcPct val="0"/>
        </a:spcAft>
        <a:defRPr sz="3000" b="1" kern="1200">
          <a:solidFill>
            <a:srgbClr val="787878"/>
          </a:solidFill>
          <a:latin typeface="+mn-lt"/>
          <a:ea typeface="+mj-ea"/>
          <a:cs typeface="+mj-cs"/>
        </a:defRPr>
      </a:lvl1pPr>
      <a:lvl2pPr algn="l" rtl="0" eaLnBrk="1" fontAlgn="base" hangingPunct="1">
        <a:lnSpc>
          <a:spcPct val="90000"/>
        </a:lnSpc>
        <a:spcBef>
          <a:spcPct val="0"/>
        </a:spcBef>
        <a:spcAft>
          <a:spcPct val="0"/>
        </a:spcAft>
        <a:defRPr sz="3000" b="1">
          <a:solidFill>
            <a:srgbClr val="787878"/>
          </a:solidFill>
          <a:latin typeface="Arial" pitchFamily="34" charset="0"/>
        </a:defRPr>
      </a:lvl2pPr>
      <a:lvl3pPr algn="l" rtl="0" eaLnBrk="1" fontAlgn="base" hangingPunct="1">
        <a:lnSpc>
          <a:spcPct val="90000"/>
        </a:lnSpc>
        <a:spcBef>
          <a:spcPct val="0"/>
        </a:spcBef>
        <a:spcAft>
          <a:spcPct val="0"/>
        </a:spcAft>
        <a:defRPr sz="3000" b="1">
          <a:solidFill>
            <a:srgbClr val="787878"/>
          </a:solidFill>
          <a:latin typeface="Arial" pitchFamily="34" charset="0"/>
        </a:defRPr>
      </a:lvl3pPr>
      <a:lvl4pPr algn="l" rtl="0" eaLnBrk="1" fontAlgn="base" hangingPunct="1">
        <a:lnSpc>
          <a:spcPct val="90000"/>
        </a:lnSpc>
        <a:spcBef>
          <a:spcPct val="0"/>
        </a:spcBef>
        <a:spcAft>
          <a:spcPct val="0"/>
        </a:spcAft>
        <a:defRPr sz="3000" b="1">
          <a:solidFill>
            <a:srgbClr val="787878"/>
          </a:solidFill>
          <a:latin typeface="Arial" pitchFamily="34" charset="0"/>
        </a:defRPr>
      </a:lvl4pPr>
      <a:lvl5pPr algn="l" rtl="0" eaLnBrk="1" fontAlgn="base" hangingPunct="1">
        <a:lnSpc>
          <a:spcPct val="90000"/>
        </a:lnSpc>
        <a:spcBef>
          <a:spcPct val="0"/>
        </a:spcBef>
        <a:spcAft>
          <a:spcPct val="0"/>
        </a:spcAft>
        <a:defRPr sz="3000" b="1">
          <a:solidFill>
            <a:srgbClr val="787878"/>
          </a:solidFill>
          <a:latin typeface="Arial" pitchFamily="34" charset="0"/>
        </a:defRPr>
      </a:lvl5pPr>
      <a:lvl6pPr marL="457200" algn="l" rtl="0" eaLnBrk="1" fontAlgn="base" hangingPunct="1">
        <a:lnSpc>
          <a:spcPct val="90000"/>
        </a:lnSpc>
        <a:spcBef>
          <a:spcPct val="0"/>
        </a:spcBef>
        <a:spcAft>
          <a:spcPct val="0"/>
        </a:spcAft>
        <a:defRPr sz="3000" b="1">
          <a:solidFill>
            <a:srgbClr val="787878"/>
          </a:solidFill>
          <a:latin typeface="Arial" pitchFamily="34" charset="0"/>
        </a:defRPr>
      </a:lvl6pPr>
      <a:lvl7pPr marL="914400" algn="l" rtl="0" eaLnBrk="1" fontAlgn="base" hangingPunct="1">
        <a:lnSpc>
          <a:spcPct val="90000"/>
        </a:lnSpc>
        <a:spcBef>
          <a:spcPct val="0"/>
        </a:spcBef>
        <a:spcAft>
          <a:spcPct val="0"/>
        </a:spcAft>
        <a:defRPr sz="3000" b="1">
          <a:solidFill>
            <a:srgbClr val="787878"/>
          </a:solidFill>
          <a:latin typeface="Arial" pitchFamily="34" charset="0"/>
        </a:defRPr>
      </a:lvl7pPr>
      <a:lvl8pPr marL="1371600" algn="l" rtl="0" eaLnBrk="1" fontAlgn="base" hangingPunct="1">
        <a:lnSpc>
          <a:spcPct val="90000"/>
        </a:lnSpc>
        <a:spcBef>
          <a:spcPct val="0"/>
        </a:spcBef>
        <a:spcAft>
          <a:spcPct val="0"/>
        </a:spcAft>
        <a:defRPr sz="3000" b="1">
          <a:solidFill>
            <a:srgbClr val="787878"/>
          </a:solidFill>
          <a:latin typeface="Arial" pitchFamily="34" charset="0"/>
        </a:defRPr>
      </a:lvl8pPr>
      <a:lvl9pPr marL="1828800" algn="l" rtl="0" eaLnBrk="1" fontAlgn="base" hangingPunct="1">
        <a:lnSpc>
          <a:spcPct val="90000"/>
        </a:lnSpc>
        <a:spcBef>
          <a:spcPct val="0"/>
        </a:spcBef>
        <a:spcAft>
          <a:spcPct val="0"/>
        </a:spcAft>
        <a:defRPr sz="3000" b="1">
          <a:solidFill>
            <a:srgbClr val="787878"/>
          </a:solidFill>
          <a:latin typeface="Arial" pitchFamily="34" charset="0"/>
        </a:defRPr>
      </a:lvl9pPr>
    </p:titleStyle>
    <p:bodyStyle>
      <a:lvl1pPr algn="l" rtl="0" eaLnBrk="1" fontAlgn="base" hangingPunct="1">
        <a:lnSpc>
          <a:spcPct val="90000"/>
        </a:lnSpc>
        <a:spcBef>
          <a:spcPct val="20000"/>
        </a:spcBef>
        <a:spcAft>
          <a:spcPct val="0"/>
        </a:spcAft>
        <a:buFont typeface="Arial" charset="0"/>
        <a:defRPr sz="3200" kern="1200">
          <a:solidFill>
            <a:schemeClr val="tx2"/>
          </a:solidFill>
          <a:latin typeface="+mn-lt"/>
          <a:ea typeface="+mn-ea"/>
          <a:cs typeface="+mn-cs"/>
        </a:defRPr>
      </a:lvl1pPr>
      <a:lvl2pPr algn="l" rtl="0" eaLnBrk="1" fontAlgn="base" hangingPunct="1">
        <a:lnSpc>
          <a:spcPct val="90000"/>
        </a:lnSpc>
        <a:spcBef>
          <a:spcPct val="20000"/>
        </a:spcBef>
        <a:spcAft>
          <a:spcPct val="0"/>
        </a:spcAft>
        <a:buFont typeface="Arial" charset="0"/>
        <a:defRPr sz="2800" kern="1200">
          <a:solidFill>
            <a:schemeClr val="tx2"/>
          </a:solidFill>
          <a:latin typeface="+mn-lt"/>
          <a:ea typeface="+mn-ea"/>
          <a:cs typeface="+mn-cs"/>
        </a:defRPr>
      </a:lvl2pPr>
      <a:lvl3pPr algn="l" rtl="0" eaLnBrk="1" fontAlgn="base" hangingPunct="1">
        <a:lnSpc>
          <a:spcPct val="90000"/>
        </a:lnSpc>
        <a:spcBef>
          <a:spcPct val="20000"/>
        </a:spcBef>
        <a:spcAft>
          <a:spcPct val="0"/>
        </a:spcAft>
        <a:buFont typeface="Arial" charset="0"/>
        <a:defRPr sz="2400" kern="1200">
          <a:solidFill>
            <a:schemeClr val="tx2"/>
          </a:solidFill>
          <a:latin typeface="+mn-lt"/>
          <a:ea typeface="+mn-ea"/>
          <a:cs typeface="+mn-cs"/>
        </a:defRPr>
      </a:lvl3pPr>
      <a:lvl4pPr algn="l" rtl="0" eaLnBrk="1" fontAlgn="base" hangingPunct="1">
        <a:lnSpc>
          <a:spcPct val="90000"/>
        </a:lnSpc>
        <a:spcBef>
          <a:spcPct val="20000"/>
        </a:spcBef>
        <a:spcAft>
          <a:spcPct val="0"/>
        </a:spcAft>
        <a:buFont typeface="Arial" charset="0"/>
        <a:defRPr sz="2000" kern="1200">
          <a:solidFill>
            <a:schemeClr val="tx2"/>
          </a:solidFill>
          <a:latin typeface="+mn-lt"/>
          <a:ea typeface="+mn-ea"/>
          <a:cs typeface="+mn-cs"/>
        </a:defRPr>
      </a:lvl4pPr>
      <a:lvl5pPr algn="l" rtl="0" eaLnBrk="1" fontAlgn="base" hangingPunct="1">
        <a:lnSpc>
          <a:spcPct val="90000"/>
        </a:lnSpc>
        <a:spcBef>
          <a:spcPct val="20000"/>
        </a:spcBef>
        <a:spcAft>
          <a:spcPct val="0"/>
        </a:spcAft>
        <a:buFont typeface="Arial" charset="0"/>
        <a:defRPr sz="20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42.tiff"/><Relationship Id="rId3" Type="http://schemas.openxmlformats.org/officeDocument/2006/relationships/image" Target="../media/image37.jpeg"/><Relationship Id="rId7" Type="http://schemas.openxmlformats.org/officeDocument/2006/relationships/image" Target="../media/image41.jpeg"/><Relationship Id="rId12"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0.jpeg"/><Relationship Id="rId11" Type="http://schemas.openxmlformats.org/officeDocument/2006/relationships/image" Target="../media/image45.tiff"/><Relationship Id="rId5" Type="http://schemas.openxmlformats.org/officeDocument/2006/relationships/image" Target="../media/image39.jpeg"/><Relationship Id="rId10" Type="http://schemas.openxmlformats.org/officeDocument/2006/relationships/image" Target="../media/image44.tiff"/><Relationship Id="rId4" Type="http://schemas.openxmlformats.org/officeDocument/2006/relationships/image" Target="../media/image38.jpeg"/><Relationship Id="rId9" Type="http://schemas.openxmlformats.org/officeDocument/2006/relationships/image" Target="../media/image43.tiff"/></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www.ruthmiskin.com/en/parents/"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hyperlink" Target="http://www.oxfordowl.co.uk/Reading/" TargetMode="External"/><Relationship Id="rId4" Type="http://schemas.openxmlformats.org/officeDocument/2006/relationships/hyperlink" Target="https://www.facebook.com/miskin.education"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1.emf"/><Relationship Id="rId13" Type="http://schemas.openxmlformats.org/officeDocument/2006/relationships/image" Target="../media/image16.emf"/><Relationship Id="rId18" Type="http://schemas.openxmlformats.org/officeDocument/2006/relationships/image" Target="../media/image21.png"/><Relationship Id="rId26" Type="http://schemas.openxmlformats.org/officeDocument/2006/relationships/image" Target="../media/image29.emf"/><Relationship Id="rId3" Type="http://schemas.openxmlformats.org/officeDocument/2006/relationships/image" Target="../media/image6.jpeg"/><Relationship Id="rId21" Type="http://schemas.openxmlformats.org/officeDocument/2006/relationships/image" Target="../media/image24.emf"/><Relationship Id="rId7" Type="http://schemas.openxmlformats.org/officeDocument/2006/relationships/image" Target="../media/image10.emf"/><Relationship Id="rId12" Type="http://schemas.openxmlformats.org/officeDocument/2006/relationships/image" Target="../media/image15.emf"/><Relationship Id="rId17" Type="http://schemas.openxmlformats.org/officeDocument/2006/relationships/image" Target="../media/image20.jpeg"/><Relationship Id="rId25" Type="http://schemas.openxmlformats.org/officeDocument/2006/relationships/image" Target="../media/image28.emf"/><Relationship Id="rId2" Type="http://schemas.openxmlformats.org/officeDocument/2006/relationships/notesSlide" Target="../notesSlides/notesSlide4.xml"/><Relationship Id="rId16" Type="http://schemas.openxmlformats.org/officeDocument/2006/relationships/image" Target="../media/image19.jpeg"/><Relationship Id="rId20"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9.emf"/><Relationship Id="rId11" Type="http://schemas.openxmlformats.org/officeDocument/2006/relationships/image" Target="../media/image14.jpeg"/><Relationship Id="rId24" Type="http://schemas.openxmlformats.org/officeDocument/2006/relationships/image" Target="../media/image27.emf"/><Relationship Id="rId5" Type="http://schemas.openxmlformats.org/officeDocument/2006/relationships/image" Target="../media/image8.jpeg"/><Relationship Id="rId15" Type="http://schemas.openxmlformats.org/officeDocument/2006/relationships/image" Target="../media/image18.jpeg"/><Relationship Id="rId23" Type="http://schemas.openxmlformats.org/officeDocument/2006/relationships/image" Target="../media/image26.emf"/><Relationship Id="rId10" Type="http://schemas.openxmlformats.org/officeDocument/2006/relationships/image" Target="../media/image13.emf"/><Relationship Id="rId19" Type="http://schemas.openxmlformats.org/officeDocument/2006/relationships/image" Target="../media/image22.png"/><Relationship Id="rId4" Type="http://schemas.openxmlformats.org/officeDocument/2006/relationships/image" Target="../media/image7.jpeg"/><Relationship Id="rId9" Type="http://schemas.openxmlformats.org/officeDocument/2006/relationships/image" Target="../media/image12.emf"/><Relationship Id="rId14" Type="http://schemas.openxmlformats.org/officeDocument/2006/relationships/image" Target="../media/image17.png"/><Relationship Id="rId22" Type="http://schemas.openxmlformats.org/officeDocument/2006/relationships/image" Target="../media/image25.emf"/><Relationship Id="rId27"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g"/><Relationship Id="rId1" Type="http://schemas.microsoft.com/office/2007/relationships/media" Target="../media/media1.mpg"/><Relationship Id="rId6" Type="http://schemas.openxmlformats.org/officeDocument/2006/relationships/image" Target="../media/image5.png"/><Relationship Id="rId5" Type="http://schemas.openxmlformats.org/officeDocument/2006/relationships/image" Target="../media/image32.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5554132" y="4221088"/>
            <a:ext cx="3589867" cy="1181993"/>
          </a:xfrm>
        </p:spPr>
        <p:txBody>
          <a:bodyPr>
            <a:normAutofit fontScale="90000"/>
          </a:bodyPr>
          <a:lstStyle/>
          <a:p>
            <a:r>
              <a:rPr lang="en-US" dirty="0"/>
              <a:t/>
            </a:r>
            <a:br>
              <a:rPr lang="en-US" dirty="0"/>
            </a:br>
            <a:r>
              <a:rPr lang="en-US" dirty="0"/>
              <a:t>Parents’ Meeting</a:t>
            </a:r>
            <a:br>
              <a:rPr lang="en-US" dirty="0"/>
            </a:br>
            <a:r>
              <a:rPr lang="en-US" i="1" dirty="0"/>
              <a:t>Introduction to Read Write Inc.</a:t>
            </a:r>
            <a:r>
              <a:rPr lang="en-US" dirty="0"/>
              <a:t/>
            </a:r>
            <a:br>
              <a:rPr lang="en-US" dirty="0"/>
            </a:br>
            <a:endParaRPr lang="en-US" dirty="0"/>
          </a:p>
        </p:txBody>
      </p:sp>
      <p:pic>
        <p:nvPicPr>
          <p:cNvPr id="4" name="Picture 3"/>
          <p:cNvPicPr/>
          <p:nvPr/>
        </p:nvPicPr>
        <p:blipFill>
          <a:blip r:embed="rId3">
            <a:extLst>
              <a:ext uri="{28A0092B-C50C-407E-A947-70E740481C1C}">
                <a14:useLocalDpi xmlns:a14="http://schemas.microsoft.com/office/drawing/2010/main" val="0"/>
              </a:ext>
            </a:extLst>
          </a:blip>
          <a:srcRect/>
          <a:stretch>
            <a:fillRect/>
          </a:stretch>
        </p:blipFill>
        <p:spPr bwMode="auto">
          <a:xfrm>
            <a:off x="4576895" y="363069"/>
            <a:ext cx="1264508" cy="1336639"/>
          </a:xfrm>
          <a:prstGeom prst="rect">
            <a:avLst/>
          </a:prstGeom>
          <a:noFill/>
        </p:spPr>
      </p:pic>
    </p:spTree>
    <p:extLst>
      <p:ext uri="{BB962C8B-B14F-4D97-AF65-F5344CB8AC3E}">
        <p14:creationId xmlns:p14="http://schemas.microsoft.com/office/powerpoint/2010/main" val="144907872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Shape 254"/>
          <p:cNvSpPr txBox="1">
            <a:spLocks noGrp="1"/>
          </p:cNvSpPr>
          <p:nvPr>
            <p:ph type="title"/>
          </p:nvPr>
        </p:nvSpPr>
        <p:spPr>
          <a:xfrm>
            <a:off x="323528" y="260648"/>
            <a:ext cx="7478713" cy="864095"/>
          </a:xfrm>
          <a:prstGeom prst="rect">
            <a:avLst/>
          </a:prstGeom>
          <a:noFill/>
          <a:ln>
            <a:noFill/>
          </a:ln>
        </p:spPr>
        <p:txBody>
          <a:bodyPr lIns="91425" tIns="45700" rIns="91425" bIns="45700" anchor="b" anchorCtr="0">
            <a:noAutofit/>
          </a:bodyPr>
          <a:lstStyle/>
          <a:p>
            <a:pPr marL="0" marR="0" lvl="0" indent="0" algn="l" rtl="0">
              <a:lnSpc>
                <a:spcPct val="90000"/>
              </a:lnSpc>
              <a:spcBef>
                <a:spcPts val="0"/>
              </a:spcBef>
              <a:spcAft>
                <a:spcPts val="0"/>
              </a:spcAft>
              <a:buSzPct val="25000"/>
              <a:buNone/>
            </a:pPr>
            <a:r>
              <a:rPr lang="en-US" sz="3000" b="1" i="0" u="none" strike="noStrike" cap="none" dirty="0">
                <a:solidFill>
                  <a:srgbClr val="787878"/>
                </a:solidFill>
                <a:latin typeface="Arial"/>
                <a:ea typeface="Arial"/>
                <a:cs typeface="Arial"/>
                <a:sym typeface="Arial"/>
              </a:rPr>
              <a:t>Speed Sounds Set 3</a:t>
            </a:r>
          </a:p>
        </p:txBody>
      </p:sp>
      <p:pic>
        <p:nvPicPr>
          <p:cNvPr id="6" name="Picture 5" descr="Complex_Speed_Sounds_Chart.pdf"/>
          <p:cNvPicPr>
            <a:picLocks noChangeAspect="1"/>
          </p:cNvPicPr>
          <p:nvPr/>
        </p:nvPicPr>
        <p:blipFill rotWithShape="1">
          <a:blip r:embed="rId3" cstate="email">
            <a:extLst>
              <a:ext uri="{28A0092B-C50C-407E-A947-70E740481C1C}">
                <a14:useLocalDpi xmlns:a14="http://schemas.microsoft.com/office/drawing/2010/main"/>
              </a:ext>
            </a:extLst>
          </a:blip>
          <a:srcRect l="4075" t="7912" r="8731" b="12963"/>
          <a:stretch/>
        </p:blipFill>
        <p:spPr>
          <a:xfrm>
            <a:off x="2240432" y="1309655"/>
            <a:ext cx="4320626" cy="5548345"/>
          </a:xfrm>
          <a:prstGeom prst="rect">
            <a:avLst/>
          </a:prstGeom>
        </p:spPr>
      </p:pic>
      <p:pic>
        <p:nvPicPr>
          <p:cNvPr id="4" name="Picture 3"/>
          <p:cNvPicPr/>
          <p:nvPr/>
        </p:nvPicPr>
        <p:blipFill>
          <a:blip r:embed="rId4">
            <a:extLst>
              <a:ext uri="{28A0092B-C50C-407E-A947-70E740481C1C}">
                <a14:useLocalDpi xmlns:a14="http://schemas.microsoft.com/office/drawing/2010/main" val="0"/>
              </a:ext>
            </a:extLst>
          </a:blip>
          <a:srcRect/>
          <a:stretch>
            <a:fillRect/>
          </a:stretch>
        </p:blipFill>
        <p:spPr bwMode="auto">
          <a:xfrm>
            <a:off x="7871900" y="117465"/>
            <a:ext cx="1090803" cy="1043283"/>
          </a:xfrm>
          <a:prstGeom prst="rect">
            <a:avLst/>
          </a:prstGeom>
          <a:noFill/>
        </p:spPr>
      </p:pic>
    </p:spTree>
    <p:extLst>
      <p:ext uri="{BB962C8B-B14F-4D97-AF65-F5344CB8AC3E}">
        <p14:creationId xmlns:p14="http://schemas.microsoft.com/office/powerpoint/2010/main" val="2427406"/>
      </p:ext>
    </p:extLst>
  </p:cSld>
  <p:clrMapOvr>
    <a:masterClrMapping/>
  </p:clrMapOvr>
  <p:transition spd="slow">
    <p:cut/>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Sounds + blending = reading </a:t>
            </a:r>
          </a:p>
        </p:txBody>
      </p:sp>
      <p:pic>
        <p:nvPicPr>
          <p:cNvPr id="16" name="Picture 15" descr="Screen Shot 2016-04-13 at 10.33.12.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426767" y="2721512"/>
            <a:ext cx="2963858" cy="1394893"/>
          </a:xfrm>
          <a:prstGeom prst="rect">
            <a:avLst/>
          </a:prstGeom>
          <a:ln>
            <a:solidFill>
              <a:schemeClr val="tx1"/>
            </a:solidFill>
          </a:ln>
        </p:spPr>
      </p:pic>
      <p:sp>
        <p:nvSpPr>
          <p:cNvPr id="3" name="TextBox 2">
            <a:extLst>
              <a:ext uri="{FF2B5EF4-FFF2-40B4-BE49-F238E27FC236}">
                <a16:creationId xmlns:a16="http://schemas.microsoft.com/office/drawing/2014/main" xmlns="" id="{50D0F987-1124-9641-A917-5AF839C65251}"/>
              </a:ext>
            </a:extLst>
          </p:cNvPr>
          <p:cNvSpPr txBox="1"/>
          <p:nvPr/>
        </p:nvSpPr>
        <p:spPr>
          <a:xfrm>
            <a:off x="4142396" y="2911126"/>
            <a:ext cx="1065487" cy="1015663"/>
          </a:xfrm>
          <a:prstGeom prst="rect">
            <a:avLst/>
          </a:prstGeom>
          <a:noFill/>
        </p:spPr>
        <p:txBody>
          <a:bodyPr wrap="square" rtlCol="0">
            <a:spAutoFit/>
          </a:bodyPr>
          <a:lstStyle/>
          <a:p>
            <a:r>
              <a:rPr lang="en-US" sz="6000" b="1" dirty="0">
                <a:solidFill>
                  <a:srgbClr val="787878"/>
                </a:solidFill>
                <a:ea typeface="+mj-ea"/>
                <a:cs typeface="+mj-cs"/>
              </a:rPr>
              <a:t>+</a:t>
            </a:r>
          </a:p>
        </p:txBody>
      </p:sp>
      <p:pic>
        <p:nvPicPr>
          <p:cNvPr id="9" name="Picture 8" descr="as.png">
            <a:extLst>
              <a:ext uri="{FF2B5EF4-FFF2-40B4-BE49-F238E27FC236}">
                <a16:creationId xmlns:a16="http://schemas.microsoft.com/office/drawing/2014/main" xmlns="" id="{51EA20A7-5BA2-E440-9860-D798EE7E5334}"/>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23528" y="2618531"/>
            <a:ext cx="3393707" cy="1508314"/>
          </a:xfrm>
          <a:prstGeom prst="rect">
            <a:avLst/>
          </a:prstGeom>
        </p:spPr>
      </p:pic>
      <p:pic>
        <p:nvPicPr>
          <p:cNvPr id="6" name="Picture 5"/>
          <p:cNvPicPr/>
          <p:nvPr/>
        </p:nvPicPr>
        <p:blipFill>
          <a:blip r:embed="rId5">
            <a:extLst>
              <a:ext uri="{28A0092B-C50C-407E-A947-70E740481C1C}">
                <a14:useLocalDpi xmlns:a14="http://schemas.microsoft.com/office/drawing/2010/main" val="0"/>
              </a:ext>
            </a:extLst>
          </a:blip>
          <a:srcRect/>
          <a:stretch>
            <a:fillRect/>
          </a:stretch>
        </p:blipFill>
        <p:spPr bwMode="auto">
          <a:xfrm>
            <a:off x="7871900" y="117465"/>
            <a:ext cx="1090803" cy="1043283"/>
          </a:xfrm>
          <a:prstGeom prst="rect">
            <a:avLst/>
          </a:prstGeom>
          <a:noFill/>
        </p:spPr>
      </p:pic>
    </p:spTree>
    <p:extLst>
      <p:ext uri="{BB962C8B-B14F-4D97-AF65-F5344CB8AC3E}">
        <p14:creationId xmlns:p14="http://schemas.microsoft.com/office/powerpoint/2010/main" val="920989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Fred</a:t>
            </a:r>
          </a:p>
        </p:txBody>
      </p:sp>
      <p:pic>
        <p:nvPicPr>
          <p:cNvPr id="4" name="Content Placeholder 1" descr="41Ho83H3mFL.jpg"/>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782556" y="2276872"/>
            <a:ext cx="5717373" cy="2664296"/>
          </a:xfrm>
        </p:spPr>
      </p:pic>
      <p:pic>
        <p:nvPicPr>
          <p:cNvPr id="5" name="Picture 4"/>
          <p:cNvPicPr/>
          <p:nvPr/>
        </p:nvPicPr>
        <p:blipFill>
          <a:blip r:embed="rId4">
            <a:extLst>
              <a:ext uri="{28A0092B-C50C-407E-A947-70E740481C1C}">
                <a14:useLocalDpi xmlns:a14="http://schemas.microsoft.com/office/drawing/2010/main" val="0"/>
              </a:ext>
            </a:extLst>
          </a:blip>
          <a:srcRect/>
          <a:stretch>
            <a:fillRect/>
          </a:stretch>
        </p:blipFill>
        <p:spPr bwMode="auto">
          <a:xfrm>
            <a:off x="7871900" y="117465"/>
            <a:ext cx="1090803" cy="1043283"/>
          </a:xfrm>
          <a:prstGeom prst="rect">
            <a:avLst/>
          </a:prstGeom>
          <a:noFill/>
        </p:spPr>
      </p:pic>
    </p:spTree>
    <p:extLst>
      <p:ext uri="{BB962C8B-B14F-4D97-AF65-F5344CB8AC3E}">
        <p14:creationId xmlns:p14="http://schemas.microsoft.com/office/powerpoint/2010/main" val="9163079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Teach spelling using Fred Fingers</a:t>
            </a:r>
          </a:p>
        </p:txBody>
      </p:sp>
      <p:pic>
        <p:nvPicPr>
          <p:cNvPr id="4" name="Content Placeholder 3"/>
          <p:cNvPicPr>
            <a:picLocks noGrp="1" noChangeAspect="1"/>
          </p:cNvPicPr>
          <p:nvPr>
            <p:ph idx="1"/>
          </p:nvPr>
        </p:nvPicPr>
        <p:blipFill>
          <a:blip r:embed="rId3" cstate="email">
            <a:extLst>
              <a:ext uri="{28A0092B-C50C-407E-A947-70E740481C1C}">
                <a14:useLocalDpi xmlns:a14="http://schemas.microsoft.com/office/drawing/2010/main"/>
              </a:ext>
            </a:extLst>
          </a:blip>
          <a:srcRect l="-78545" r="-78545"/>
          <a:stretch>
            <a:fillRect/>
          </a:stretch>
        </p:blipFill>
        <p:spPr/>
      </p:pic>
      <p:pic>
        <p:nvPicPr>
          <p:cNvPr id="5" name="Picture 4"/>
          <p:cNvPicPr/>
          <p:nvPr/>
        </p:nvPicPr>
        <p:blipFill>
          <a:blip r:embed="rId4">
            <a:extLst>
              <a:ext uri="{28A0092B-C50C-407E-A947-70E740481C1C}">
                <a14:useLocalDpi xmlns:a14="http://schemas.microsoft.com/office/drawing/2010/main" val="0"/>
              </a:ext>
            </a:extLst>
          </a:blip>
          <a:srcRect/>
          <a:stretch>
            <a:fillRect/>
          </a:stretch>
        </p:blipFill>
        <p:spPr bwMode="auto">
          <a:xfrm>
            <a:off x="7871900" y="117465"/>
            <a:ext cx="1090803" cy="1043283"/>
          </a:xfrm>
          <a:prstGeom prst="rect">
            <a:avLst/>
          </a:prstGeom>
          <a:noFill/>
        </p:spPr>
      </p:pic>
    </p:spTree>
    <p:extLst>
      <p:ext uri="{BB962C8B-B14F-4D97-AF65-F5344CB8AC3E}">
        <p14:creationId xmlns:p14="http://schemas.microsoft.com/office/powerpoint/2010/main" val="31449187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‘Three with me, four at home’</a:t>
            </a:r>
          </a:p>
        </p:txBody>
      </p:sp>
      <p:sp>
        <p:nvSpPr>
          <p:cNvPr id="50179" name="Rectangle 3"/>
          <p:cNvSpPr>
            <a:spLocks noGrp="1" noChangeArrowheads="1"/>
          </p:cNvSpPr>
          <p:nvPr>
            <p:ph idx="1"/>
          </p:nvPr>
        </p:nvSpPr>
        <p:spPr>
          <a:xfrm>
            <a:off x="323528" y="1196752"/>
            <a:ext cx="8639175" cy="5661248"/>
          </a:xfrm>
        </p:spPr>
        <p:txBody>
          <a:bodyPr>
            <a:normAutofit/>
          </a:bodyPr>
          <a:lstStyle/>
          <a:p>
            <a:pPr algn="ctr" eaLnBrk="1" hangingPunct="1">
              <a:buFont typeface="Wingdings" pitchFamily="2" charset="2"/>
              <a:buNone/>
            </a:pPr>
            <a:endParaRPr lang="en-GB" dirty="0">
              <a:ea typeface="Arial Unicode MS" pitchFamily="34" charset="-128"/>
              <a:cs typeface="Arial Unicode MS" pitchFamily="34" charset="-128"/>
            </a:endParaRPr>
          </a:p>
          <a:p>
            <a:pPr algn="ctr" eaLnBrk="1" hangingPunct="1">
              <a:buFont typeface="Wingdings" pitchFamily="2" charset="2"/>
              <a:buNone/>
            </a:pPr>
            <a:r>
              <a:rPr lang="en-GB" dirty="0">
                <a:ea typeface="Arial Unicode MS" pitchFamily="34" charset="-128"/>
                <a:cs typeface="Arial Unicode MS" pitchFamily="34" charset="-128"/>
              </a:rPr>
              <a:t>Accuracy</a:t>
            </a:r>
          </a:p>
          <a:p>
            <a:pPr algn="ctr" eaLnBrk="1" hangingPunct="1">
              <a:buFont typeface="Wingdings" pitchFamily="2" charset="2"/>
              <a:buNone/>
            </a:pPr>
            <a:endParaRPr lang="en-GB" dirty="0">
              <a:ea typeface="Arial Unicode MS" pitchFamily="34" charset="-128"/>
              <a:cs typeface="Arial Unicode MS" pitchFamily="34" charset="-128"/>
            </a:endParaRPr>
          </a:p>
          <a:p>
            <a:pPr algn="ctr" eaLnBrk="1" hangingPunct="1">
              <a:buFont typeface="Wingdings" pitchFamily="2" charset="2"/>
              <a:buNone/>
            </a:pPr>
            <a:r>
              <a:rPr lang="en-GB" dirty="0">
                <a:ea typeface="Arial Unicode MS" pitchFamily="34" charset="-128"/>
                <a:cs typeface="Arial Unicode MS" pitchFamily="34" charset="-128"/>
              </a:rPr>
              <a:t>Fluency</a:t>
            </a:r>
          </a:p>
          <a:p>
            <a:pPr algn="ctr" eaLnBrk="1" hangingPunct="1">
              <a:buFont typeface="Wingdings" pitchFamily="2" charset="2"/>
              <a:buNone/>
            </a:pPr>
            <a:endParaRPr lang="en-GB" dirty="0">
              <a:ea typeface="Arial Unicode MS" pitchFamily="34" charset="-128"/>
              <a:cs typeface="Arial Unicode MS" pitchFamily="34" charset="-128"/>
            </a:endParaRPr>
          </a:p>
          <a:p>
            <a:pPr algn="ctr" eaLnBrk="1" hangingPunct="1">
              <a:buFont typeface="Wingdings" pitchFamily="2" charset="2"/>
              <a:buNone/>
            </a:pPr>
            <a:r>
              <a:rPr lang="en-GB" dirty="0">
                <a:ea typeface="Arial Unicode MS" pitchFamily="34" charset="-128"/>
                <a:cs typeface="Arial Unicode MS" pitchFamily="34" charset="-128"/>
              </a:rPr>
              <a:t>Comprehension</a:t>
            </a:r>
          </a:p>
          <a:p>
            <a:pPr algn="ctr" eaLnBrk="1" hangingPunct="1">
              <a:buFont typeface="Wingdings" pitchFamily="2" charset="2"/>
              <a:buNone/>
            </a:pPr>
            <a:endParaRPr lang="en-GB" dirty="0">
              <a:ea typeface="Arial Unicode MS" pitchFamily="34" charset="-128"/>
              <a:cs typeface="Arial Unicode MS" pitchFamily="34" charset="-128"/>
            </a:endParaRPr>
          </a:p>
          <a:p>
            <a:pPr algn="ctr" eaLnBrk="1" hangingPunct="1">
              <a:buFont typeface="Wingdings" pitchFamily="2" charset="2"/>
              <a:buNone/>
            </a:pPr>
            <a:r>
              <a:rPr lang="en-GB" dirty="0">
                <a:ea typeface="Arial Unicode MS" pitchFamily="34" charset="-128"/>
                <a:cs typeface="Arial Unicode MS" pitchFamily="34" charset="-128"/>
              </a:rPr>
              <a:t>Read and enjoy at home</a:t>
            </a:r>
          </a:p>
          <a:p>
            <a:pPr eaLnBrk="1" hangingPunct="1">
              <a:buFont typeface="Wingdings" pitchFamily="2" charset="2"/>
              <a:buNone/>
            </a:pPr>
            <a:endParaRPr lang="en-GB" sz="2400" dirty="0">
              <a:ea typeface="Arial Unicode MS" pitchFamily="34" charset="-128"/>
              <a:cs typeface="Arial Unicode MS" pitchFamily="34" charset="-128"/>
            </a:endParaRPr>
          </a:p>
          <a:p>
            <a:pPr eaLnBrk="1" hangingPunct="1">
              <a:buFont typeface="Wingdings" pitchFamily="2" charset="2"/>
              <a:buNone/>
            </a:pPr>
            <a:endParaRPr lang="en-GB" sz="2400" i="1" dirty="0">
              <a:latin typeface="Arial Unicode MS" pitchFamily="34" charset="-128"/>
              <a:ea typeface="Arial Unicode MS" pitchFamily="34" charset="-128"/>
              <a:cs typeface="Arial Unicode MS" pitchFamily="34" charset="-128"/>
            </a:endParaRPr>
          </a:p>
        </p:txBody>
      </p:sp>
      <p:pic>
        <p:nvPicPr>
          <p:cNvPr id="4" name="Picture 3"/>
          <p:cNvPicPr/>
          <p:nvPr/>
        </p:nvPicPr>
        <p:blipFill>
          <a:blip r:embed="rId3">
            <a:extLst>
              <a:ext uri="{28A0092B-C50C-407E-A947-70E740481C1C}">
                <a14:useLocalDpi xmlns:a14="http://schemas.microsoft.com/office/drawing/2010/main" val="0"/>
              </a:ext>
            </a:extLst>
          </a:blip>
          <a:srcRect/>
          <a:stretch>
            <a:fillRect/>
          </a:stretch>
        </p:blipFill>
        <p:spPr bwMode="auto">
          <a:xfrm>
            <a:off x="7871900" y="117465"/>
            <a:ext cx="1090803" cy="1043283"/>
          </a:xfrm>
          <a:prstGeom prst="rect">
            <a:avLst/>
          </a:prstGeom>
          <a:noFill/>
        </p:spPr>
      </p:pic>
    </p:spTree>
    <p:extLst>
      <p:ext uri="{BB962C8B-B14F-4D97-AF65-F5344CB8AC3E}">
        <p14:creationId xmlns:p14="http://schemas.microsoft.com/office/powerpoint/2010/main" val="3994442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500" fill="hold"/>
                                        <p:tgtEl>
                                          <p:spTgt spid="50179">
                                            <p:txEl>
                                              <p:pRg st="1" end="1"/>
                                            </p:txEl>
                                          </p:spTgt>
                                        </p:tgtEl>
                                        <p:attrNameLst>
                                          <p:attrName>style.color</p:attrName>
                                        </p:attrNameLst>
                                      </p:cBhvr>
                                      <p:to>
                                        <a:schemeClr val="hlink"/>
                                      </p:to>
                                    </p:animClr>
                                  </p:childTnLst>
                                </p:cTn>
                              </p:par>
                            </p:childTnLst>
                          </p:cTn>
                        </p:par>
                      </p:childTnLst>
                    </p:cTn>
                  </p:par>
                  <p:par>
                    <p:cTn id="7" fill="hold">
                      <p:stCondLst>
                        <p:cond delay="indefinite"/>
                      </p:stCondLst>
                      <p:childTnLst>
                        <p:par>
                          <p:cTn id="8" fill="hold">
                            <p:stCondLst>
                              <p:cond delay="0"/>
                            </p:stCondLst>
                            <p:childTnLst>
                              <p:par>
                                <p:cTn id="9" presetID="3" presetClass="emph" presetSubtype="2" fill="hold" nodeType="clickEffect">
                                  <p:stCondLst>
                                    <p:cond delay="0"/>
                                  </p:stCondLst>
                                  <p:childTnLst>
                                    <p:animClr clrSpc="rgb" dir="cw">
                                      <p:cBhvr override="childStyle">
                                        <p:cTn id="10" dur="500" fill="hold"/>
                                        <p:tgtEl>
                                          <p:spTgt spid="50179">
                                            <p:txEl>
                                              <p:pRg st="3" end="3"/>
                                            </p:txEl>
                                          </p:spTgt>
                                        </p:tgtEl>
                                        <p:attrNameLst>
                                          <p:attrName>style.color</p:attrName>
                                        </p:attrNameLst>
                                      </p:cBhvr>
                                      <p:to>
                                        <a:schemeClr val="hlink"/>
                                      </p:to>
                                    </p:animClr>
                                  </p:childTnLst>
                                </p:cTn>
                              </p:par>
                            </p:childTnLst>
                          </p:cTn>
                        </p:par>
                      </p:childTnLst>
                    </p:cTn>
                  </p:par>
                  <p:par>
                    <p:cTn id="11" fill="hold">
                      <p:stCondLst>
                        <p:cond delay="indefinite"/>
                      </p:stCondLst>
                      <p:childTnLst>
                        <p:par>
                          <p:cTn id="12" fill="hold">
                            <p:stCondLst>
                              <p:cond delay="0"/>
                            </p:stCondLst>
                            <p:childTnLst>
                              <p:par>
                                <p:cTn id="13" presetID="3" presetClass="emph" presetSubtype="2" fill="hold" nodeType="clickEffect">
                                  <p:stCondLst>
                                    <p:cond delay="0"/>
                                  </p:stCondLst>
                                  <p:childTnLst>
                                    <p:animClr clrSpc="rgb" dir="cw">
                                      <p:cBhvr override="childStyle">
                                        <p:cTn id="14" dur="500" fill="hold"/>
                                        <p:tgtEl>
                                          <p:spTgt spid="50179">
                                            <p:txEl>
                                              <p:pRg st="5" end="5"/>
                                            </p:txEl>
                                          </p:spTgt>
                                        </p:tgtEl>
                                        <p:attrNameLst>
                                          <p:attrName>style.color</p:attrName>
                                        </p:attrNameLst>
                                      </p:cBhvr>
                                      <p:to>
                                        <a:schemeClr val="hlink"/>
                                      </p:to>
                                    </p:animClr>
                                  </p:childTnLst>
                                </p:cTn>
                              </p:par>
                            </p:childTnLst>
                          </p:cTn>
                        </p:par>
                      </p:childTnLst>
                    </p:cTn>
                  </p:par>
                  <p:par>
                    <p:cTn id="15" fill="hold">
                      <p:stCondLst>
                        <p:cond delay="indefinite"/>
                      </p:stCondLst>
                      <p:childTnLst>
                        <p:par>
                          <p:cTn id="16" fill="hold">
                            <p:stCondLst>
                              <p:cond delay="0"/>
                            </p:stCondLst>
                            <p:childTnLst>
                              <p:par>
                                <p:cTn id="17" presetID="3" presetClass="emph" presetSubtype="2" fill="hold" nodeType="clickEffect">
                                  <p:stCondLst>
                                    <p:cond delay="0"/>
                                  </p:stCondLst>
                                  <p:childTnLst>
                                    <p:animClr clrSpc="rgb" dir="cw">
                                      <p:cBhvr override="childStyle">
                                        <p:cTn id="18" dur="500" fill="hold"/>
                                        <p:tgtEl>
                                          <p:spTgt spid="50179">
                                            <p:txEl>
                                              <p:pRg st="7" end="7"/>
                                            </p:txEl>
                                          </p:spTgt>
                                        </p:tgtEl>
                                        <p:attrNameLst>
                                          <p:attrName>style.color</p:attrName>
                                        </p:attrNameLst>
                                      </p:cBhvr>
                                      <p:to>
                                        <a:schemeClr val="hlink"/>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9" y="260649"/>
            <a:ext cx="8712967" cy="864096"/>
          </a:xfrm>
        </p:spPr>
        <p:txBody>
          <a:bodyPr/>
          <a:lstStyle/>
          <a:p>
            <a:r>
              <a:rPr lang="en-US" dirty="0"/>
              <a:t>Which books will children bring home?</a:t>
            </a:r>
          </a:p>
        </p:txBody>
      </p:sp>
      <p:grpSp>
        <p:nvGrpSpPr>
          <p:cNvPr id="16" name="Group 15"/>
          <p:cNvGrpSpPr/>
          <p:nvPr/>
        </p:nvGrpSpPr>
        <p:grpSpPr>
          <a:xfrm>
            <a:off x="7481211" y="2531866"/>
            <a:ext cx="1484521" cy="1722762"/>
            <a:chOff x="6340708" y="2209677"/>
            <a:chExt cx="2227243" cy="2752317"/>
          </a:xfrm>
        </p:grpSpPr>
        <p:pic>
          <p:nvPicPr>
            <p:cNvPr id="17" name="Picture 29" descr="http://jeannewillis.com/Book%20Covers/CottonwoolColin.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289106" y="3711640"/>
              <a:ext cx="1070076" cy="1250354"/>
            </a:xfrm>
            <a:prstGeom prst="rect">
              <a:avLst/>
            </a:prstGeom>
            <a:noFill/>
            <a:ln w="9525">
              <a:noFill/>
              <a:miter lim="800000"/>
              <a:headEnd/>
              <a:tailEnd/>
            </a:ln>
          </p:spPr>
        </p:pic>
        <p:grpSp>
          <p:nvGrpSpPr>
            <p:cNvPr id="18" name="Group 17"/>
            <p:cNvGrpSpPr/>
            <p:nvPr/>
          </p:nvGrpSpPr>
          <p:grpSpPr>
            <a:xfrm>
              <a:off x="6340708" y="2209677"/>
              <a:ext cx="2227243" cy="2147017"/>
              <a:chOff x="6340708" y="2209677"/>
              <a:chExt cx="2227243" cy="2147017"/>
            </a:xfrm>
          </p:grpSpPr>
          <p:pic>
            <p:nvPicPr>
              <p:cNvPr id="19" name="Picture 30" descr="MonkeyandPanda.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596976" y="2841502"/>
                <a:ext cx="970975" cy="1277766"/>
              </a:xfrm>
              <a:prstGeom prst="rect">
                <a:avLst/>
              </a:prstGeom>
              <a:noFill/>
              <a:ln w="9525">
                <a:noFill/>
                <a:miter lim="800000"/>
                <a:headEnd/>
                <a:tailEnd/>
              </a:ln>
            </p:spPr>
          </p:pic>
          <p:pic>
            <p:nvPicPr>
              <p:cNvPr id="20" name="Picture 34" descr="TimeofLion.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rot="384540">
                <a:off x="6340708" y="2886722"/>
                <a:ext cx="852897" cy="762231"/>
              </a:xfrm>
              <a:prstGeom prst="rect">
                <a:avLst/>
              </a:prstGeom>
              <a:noFill/>
              <a:ln w="9525">
                <a:noFill/>
                <a:miter lim="800000"/>
                <a:headEnd/>
                <a:tailEnd/>
              </a:ln>
            </p:spPr>
          </p:pic>
          <p:pic>
            <p:nvPicPr>
              <p:cNvPr id="21" name="Picture 28" descr="The Worst Princess"/>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071514" y="2209677"/>
                <a:ext cx="906664" cy="1058478"/>
              </a:xfrm>
              <a:prstGeom prst="rect">
                <a:avLst/>
              </a:prstGeom>
              <a:noFill/>
              <a:ln w="9525">
                <a:noFill/>
                <a:miter lim="800000"/>
                <a:headEnd/>
                <a:tailEnd/>
              </a:ln>
            </p:spPr>
          </p:pic>
          <p:pic>
            <p:nvPicPr>
              <p:cNvPr id="22" name="Picture 27" descr="http://img1.fantasticfiction.co.uk/images/h4/h20507.jp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732880" y="3129534"/>
                <a:ext cx="933021" cy="1227160"/>
              </a:xfrm>
              <a:prstGeom prst="rect">
                <a:avLst/>
              </a:prstGeom>
              <a:noFill/>
              <a:ln w="9525">
                <a:noFill/>
                <a:miter lim="800000"/>
                <a:headEnd/>
                <a:tailEnd/>
              </a:ln>
            </p:spPr>
          </p:pic>
        </p:grpSp>
      </p:grpSp>
      <p:sp>
        <p:nvSpPr>
          <p:cNvPr id="31" name="TextBox 30"/>
          <p:cNvSpPr txBox="1"/>
          <p:nvPr/>
        </p:nvSpPr>
        <p:spPr>
          <a:xfrm>
            <a:off x="1565511" y="2698801"/>
            <a:ext cx="527565" cy="1446550"/>
          </a:xfrm>
          <a:prstGeom prst="rect">
            <a:avLst/>
          </a:prstGeom>
          <a:noFill/>
        </p:spPr>
        <p:txBody>
          <a:bodyPr wrap="square" rtlCol="0">
            <a:spAutoFit/>
          </a:bodyPr>
          <a:lstStyle/>
          <a:p>
            <a:r>
              <a:rPr lang="en-US" sz="8800" dirty="0">
                <a:solidFill>
                  <a:srgbClr val="5A5A5A"/>
                </a:solidFill>
              </a:rPr>
              <a:t>+</a:t>
            </a:r>
            <a:endParaRPr lang="en-US" dirty="0">
              <a:solidFill>
                <a:srgbClr val="5A5A5A"/>
              </a:solidFill>
            </a:endParaRPr>
          </a:p>
        </p:txBody>
      </p:sp>
      <p:sp>
        <p:nvSpPr>
          <p:cNvPr id="32" name="TextBox 31"/>
          <p:cNvSpPr txBox="1"/>
          <p:nvPr/>
        </p:nvSpPr>
        <p:spPr>
          <a:xfrm>
            <a:off x="4429245" y="2685420"/>
            <a:ext cx="843701" cy="1446550"/>
          </a:xfrm>
          <a:prstGeom prst="rect">
            <a:avLst/>
          </a:prstGeom>
          <a:noFill/>
        </p:spPr>
        <p:txBody>
          <a:bodyPr wrap="none" rtlCol="0">
            <a:spAutoFit/>
          </a:bodyPr>
          <a:lstStyle/>
          <a:p>
            <a:r>
              <a:rPr lang="en-US" sz="8800" dirty="0">
                <a:solidFill>
                  <a:srgbClr val="5A5A5A"/>
                </a:solidFill>
              </a:rPr>
              <a:t>+</a:t>
            </a:r>
            <a:endParaRPr lang="en-US" dirty="0">
              <a:solidFill>
                <a:srgbClr val="5A5A5A"/>
              </a:solidFill>
            </a:endParaRPr>
          </a:p>
        </p:txBody>
      </p:sp>
      <p:pic>
        <p:nvPicPr>
          <p:cNvPr id="3" name="Picture 2">
            <a:extLst>
              <a:ext uri="{FF2B5EF4-FFF2-40B4-BE49-F238E27FC236}">
                <a16:creationId xmlns:a16="http://schemas.microsoft.com/office/drawing/2014/main" xmlns="" id="{08109203-4959-C44A-8547-F974B7707A4B}"/>
              </a:ext>
            </a:extLst>
          </p:cNvPr>
          <p:cNvPicPr>
            <a:picLocks noChangeAspect="1"/>
          </p:cNvPicPr>
          <p:nvPr/>
        </p:nvPicPr>
        <p:blipFill>
          <a:blip r:embed="rId8"/>
          <a:stretch>
            <a:fillRect/>
          </a:stretch>
        </p:blipFill>
        <p:spPr>
          <a:xfrm>
            <a:off x="5197101" y="2685420"/>
            <a:ext cx="1821604" cy="1275123"/>
          </a:xfrm>
          <a:prstGeom prst="rect">
            <a:avLst/>
          </a:prstGeom>
        </p:spPr>
      </p:pic>
      <p:sp>
        <p:nvSpPr>
          <p:cNvPr id="23" name="TextBox 22">
            <a:extLst>
              <a:ext uri="{FF2B5EF4-FFF2-40B4-BE49-F238E27FC236}">
                <a16:creationId xmlns:a16="http://schemas.microsoft.com/office/drawing/2014/main" xmlns="" id="{B9E50773-0EA2-BF41-B418-1BF4E0948523}"/>
              </a:ext>
            </a:extLst>
          </p:cNvPr>
          <p:cNvSpPr txBox="1"/>
          <p:nvPr/>
        </p:nvSpPr>
        <p:spPr>
          <a:xfrm>
            <a:off x="6827900" y="2672148"/>
            <a:ext cx="843701" cy="1446550"/>
          </a:xfrm>
          <a:prstGeom prst="rect">
            <a:avLst/>
          </a:prstGeom>
          <a:noFill/>
        </p:spPr>
        <p:txBody>
          <a:bodyPr wrap="none" rtlCol="0">
            <a:spAutoFit/>
          </a:bodyPr>
          <a:lstStyle/>
          <a:p>
            <a:r>
              <a:rPr lang="en-US" sz="8800" dirty="0">
                <a:solidFill>
                  <a:srgbClr val="5A5A5A"/>
                </a:solidFill>
              </a:rPr>
              <a:t>+</a:t>
            </a:r>
            <a:endParaRPr lang="en-US" dirty="0">
              <a:solidFill>
                <a:srgbClr val="5A5A5A"/>
              </a:solidFill>
            </a:endParaRPr>
          </a:p>
        </p:txBody>
      </p:sp>
      <p:pic>
        <p:nvPicPr>
          <p:cNvPr id="25" name="Picture 24">
            <a:extLst>
              <a:ext uri="{FF2B5EF4-FFF2-40B4-BE49-F238E27FC236}">
                <a16:creationId xmlns:a16="http://schemas.microsoft.com/office/drawing/2014/main" xmlns="" id="{F2899D2E-4D50-3F45-B1A3-F14ED3381A4B}"/>
              </a:ext>
            </a:extLst>
          </p:cNvPr>
          <p:cNvPicPr>
            <a:picLocks noChangeAspect="1"/>
          </p:cNvPicPr>
          <p:nvPr/>
        </p:nvPicPr>
        <p:blipFill>
          <a:blip r:embed="rId9"/>
          <a:stretch>
            <a:fillRect/>
          </a:stretch>
        </p:blipFill>
        <p:spPr>
          <a:xfrm>
            <a:off x="323529" y="2946515"/>
            <a:ext cx="1234631" cy="897816"/>
          </a:xfrm>
          <a:prstGeom prst="rect">
            <a:avLst/>
          </a:prstGeom>
          <a:ln>
            <a:solidFill>
              <a:schemeClr val="accent5"/>
            </a:solidFill>
          </a:ln>
        </p:spPr>
      </p:pic>
      <p:pic>
        <p:nvPicPr>
          <p:cNvPr id="26" name="Picture 25">
            <a:extLst>
              <a:ext uri="{FF2B5EF4-FFF2-40B4-BE49-F238E27FC236}">
                <a16:creationId xmlns:a16="http://schemas.microsoft.com/office/drawing/2014/main" xmlns="" id="{D33D07F8-97D8-7842-B1CC-0EC7FF923113}"/>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579076" y="3422076"/>
            <a:ext cx="1785345" cy="1209588"/>
          </a:xfrm>
          <a:prstGeom prst="rect">
            <a:avLst/>
          </a:prstGeom>
        </p:spPr>
      </p:pic>
      <p:pic>
        <p:nvPicPr>
          <p:cNvPr id="27" name="Picture 26">
            <a:extLst>
              <a:ext uri="{FF2B5EF4-FFF2-40B4-BE49-F238E27FC236}">
                <a16:creationId xmlns:a16="http://schemas.microsoft.com/office/drawing/2014/main" xmlns="" id="{48630B1F-9E67-6F47-B76A-D42C326C1B64}"/>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2526102" y="2223864"/>
            <a:ext cx="1891294" cy="1322155"/>
          </a:xfrm>
          <a:prstGeom prst="rect">
            <a:avLst/>
          </a:prstGeom>
        </p:spPr>
      </p:pic>
      <p:pic>
        <p:nvPicPr>
          <p:cNvPr id="24" name="Picture 23"/>
          <p:cNvPicPr/>
          <p:nvPr/>
        </p:nvPicPr>
        <p:blipFill>
          <a:blip r:embed="rId12">
            <a:extLst>
              <a:ext uri="{28A0092B-C50C-407E-A947-70E740481C1C}">
                <a14:useLocalDpi xmlns:a14="http://schemas.microsoft.com/office/drawing/2010/main" val="0"/>
              </a:ext>
            </a:extLst>
          </a:blip>
          <a:srcRect/>
          <a:stretch>
            <a:fillRect/>
          </a:stretch>
        </p:blipFill>
        <p:spPr bwMode="auto">
          <a:xfrm>
            <a:off x="7871900" y="117465"/>
            <a:ext cx="1090803" cy="1043283"/>
          </a:xfrm>
          <a:prstGeom prst="rect">
            <a:avLst/>
          </a:prstGeom>
          <a:noFill/>
        </p:spPr>
      </p:pic>
    </p:spTree>
    <p:extLst>
      <p:ext uri="{BB962C8B-B14F-4D97-AF65-F5344CB8AC3E}">
        <p14:creationId xmlns:p14="http://schemas.microsoft.com/office/powerpoint/2010/main" val="2450231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2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54883CF-ABF9-984B-9FFC-62BB643E79F7}"/>
              </a:ext>
            </a:extLst>
          </p:cNvPr>
          <p:cNvSpPr>
            <a:spLocks noGrp="1"/>
          </p:cNvSpPr>
          <p:nvPr>
            <p:ph type="title"/>
          </p:nvPr>
        </p:nvSpPr>
        <p:spPr/>
        <p:txBody>
          <a:bodyPr/>
          <a:lstStyle/>
          <a:p>
            <a:r>
              <a:rPr lang="en-US" dirty="0"/>
              <a:t>Free Video Tutorials (</a:t>
            </a:r>
            <a:r>
              <a:rPr lang="en-US" dirty="0" err="1"/>
              <a:t>ruthmiskin.com</a:t>
            </a:r>
            <a:r>
              <a:rPr lang="en-US" dirty="0"/>
              <a:t>)</a:t>
            </a:r>
          </a:p>
        </p:txBody>
      </p:sp>
      <p:pic>
        <p:nvPicPr>
          <p:cNvPr id="5" name="Content Placeholder 4">
            <a:extLst>
              <a:ext uri="{FF2B5EF4-FFF2-40B4-BE49-F238E27FC236}">
                <a16:creationId xmlns:a16="http://schemas.microsoft.com/office/drawing/2014/main" xmlns="" id="{6F4A43B0-25A7-0949-9BF1-25899EF55725}"/>
              </a:ext>
            </a:extLst>
          </p:cNvPr>
          <p:cNvPicPr>
            <a:picLocks noGrp="1" noChangeAspect="1"/>
          </p:cNvPicPr>
          <p:nvPr>
            <p:ph idx="1"/>
          </p:nvPr>
        </p:nvPicPr>
        <p:blipFill>
          <a:blip r:embed="rId3"/>
          <a:stretch>
            <a:fillRect/>
          </a:stretch>
        </p:blipFill>
        <p:spPr>
          <a:xfrm>
            <a:off x="1192265" y="1317246"/>
            <a:ext cx="6759469" cy="4904277"/>
          </a:xfrm>
        </p:spPr>
      </p:pic>
      <p:pic>
        <p:nvPicPr>
          <p:cNvPr id="4" name="Picture 3"/>
          <p:cNvPicPr/>
          <p:nvPr/>
        </p:nvPicPr>
        <p:blipFill>
          <a:blip r:embed="rId4">
            <a:extLst>
              <a:ext uri="{28A0092B-C50C-407E-A947-70E740481C1C}">
                <a14:useLocalDpi xmlns:a14="http://schemas.microsoft.com/office/drawing/2010/main" val="0"/>
              </a:ext>
            </a:extLst>
          </a:blip>
          <a:srcRect/>
          <a:stretch>
            <a:fillRect/>
          </a:stretch>
        </p:blipFill>
        <p:spPr bwMode="auto">
          <a:xfrm>
            <a:off x="7871900" y="117465"/>
            <a:ext cx="1090803" cy="1043283"/>
          </a:xfrm>
          <a:prstGeom prst="rect">
            <a:avLst/>
          </a:prstGeom>
          <a:noFill/>
        </p:spPr>
      </p:pic>
    </p:spTree>
    <p:extLst>
      <p:ext uri="{BB962C8B-B14F-4D97-AF65-F5344CB8AC3E}">
        <p14:creationId xmlns:p14="http://schemas.microsoft.com/office/powerpoint/2010/main" val="10264220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can I do?</a:t>
            </a:r>
          </a:p>
        </p:txBody>
      </p:sp>
      <p:sp>
        <p:nvSpPr>
          <p:cNvPr id="3" name="Content Placeholder 2"/>
          <p:cNvSpPr>
            <a:spLocks noGrp="1"/>
          </p:cNvSpPr>
          <p:nvPr>
            <p:ph idx="1"/>
          </p:nvPr>
        </p:nvSpPr>
        <p:spPr/>
        <p:txBody>
          <a:bodyPr/>
          <a:lstStyle/>
          <a:p>
            <a:pPr marL="514350" indent="-514350">
              <a:buFont typeface="+mj-lt"/>
              <a:buAutoNum type="arabicPeriod"/>
            </a:pPr>
            <a:r>
              <a:rPr lang="en-US" dirty="0"/>
              <a:t>Use pure sounds, not letter names</a:t>
            </a:r>
          </a:p>
          <a:p>
            <a:pPr marL="514350" indent="-514350">
              <a:buFont typeface="+mj-lt"/>
              <a:buAutoNum type="arabicPeriod"/>
            </a:pPr>
            <a:r>
              <a:rPr lang="en-US" dirty="0"/>
              <a:t>Use Fred Talk to read and spell words</a:t>
            </a:r>
          </a:p>
          <a:p>
            <a:pPr marL="514350" indent="-514350">
              <a:buFont typeface="+mj-lt"/>
              <a:buAutoNum type="arabicPeriod"/>
            </a:pPr>
            <a:r>
              <a:rPr lang="en-US" dirty="0"/>
              <a:t>Listen to your child read their Storybook every day</a:t>
            </a:r>
          </a:p>
          <a:p>
            <a:pPr marL="514350" indent="-514350">
              <a:buFont typeface="+mj-lt"/>
              <a:buAutoNum type="arabicPeriod"/>
            </a:pPr>
            <a:r>
              <a:rPr lang="en-US" dirty="0"/>
              <a:t>Read stories to your child every day</a:t>
            </a:r>
          </a:p>
          <a:p>
            <a:pPr marL="457200" indent="-457200">
              <a:buFont typeface="Arial"/>
              <a:buChar char="•"/>
            </a:pPr>
            <a:endParaRPr lang="en-US" dirty="0"/>
          </a:p>
        </p:txBody>
      </p:sp>
      <p:pic>
        <p:nvPicPr>
          <p:cNvPr id="4" name="Picture 3"/>
          <p:cNvPicPr/>
          <p:nvPr/>
        </p:nvPicPr>
        <p:blipFill>
          <a:blip r:embed="rId3">
            <a:extLst>
              <a:ext uri="{28A0092B-C50C-407E-A947-70E740481C1C}">
                <a14:useLocalDpi xmlns:a14="http://schemas.microsoft.com/office/drawing/2010/main" val="0"/>
              </a:ext>
            </a:extLst>
          </a:blip>
          <a:srcRect/>
          <a:stretch>
            <a:fillRect/>
          </a:stretch>
        </p:blipFill>
        <p:spPr bwMode="auto">
          <a:xfrm>
            <a:off x="7871900" y="117465"/>
            <a:ext cx="1090803" cy="1043283"/>
          </a:xfrm>
          <a:prstGeom prst="rect">
            <a:avLst/>
          </a:prstGeom>
          <a:noFill/>
        </p:spPr>
      </p:pic>
    </p:spTree>
    <p:extLst>
      <p:ext uri="{BB962C8B-B14F-4D97-AF65-F5344CB8AC3E}">
        <p14:creationId xmlns:p14="http://schemas.microsoft.com/office/powerpoint/2010/main" val="756694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Online resources available</a:t>
            </a:r>
          </a:p>
        </p:txBody>
      </p:sp>
      <p:sp>
        <p:nvSpPr>
          <p:cNvPr id="3" name="Content Placeholder 2"/>
          <p:cNvSpPr>
            <a:spLocks noGrp="1"/>
          </p:cNvSpPr>
          <p:nvPr>
            <p:ph idx="1"/>
          </p:nvPr>
        </p:nvSpPr>
        <p:spPr/>
        <p:txBody>
          <a:bodyPr/>
          <a:lstStyle/>
          <a:p>
            <a:r>
              <a:rPr lang="en-US" dirty="0"/>
              <a:t>Ruth Miskin Parents’ Page:</a:t>
            </a:r>
          </a:p>
          <a:p>
            <a:r>
              <a:rPr lang="en-US" dirty="0">
                <a:hlinkClick r:id="rId3"/>
              </a:rPr>
              <a:t>http://www.ruthmiskin.com/en/parents/</a:t>
            </a:r>
            <a:endParaRPr lang="en-US" dirty="0"/>
          </a:p>
          <a:p>
            <a:endParaRPr lang="en-US" dirty="0"/>
          </a:p>
          <a:p>
            <a:r>
              <a:rPr lang="en-US" dirty="0"/>
              <a:t>Ruth Miskin Facebook:</a:t>
            </a:r>
          </a:p>
          <a:p>
            <a:r>
              <a:rPr lang="en-US" dirty="0">
                <a:hlinkClick r:id="rId4"/>
              </a:rPr>
              <a:t>https://www.facebook.com/miskin.education</a:t>
            </a:r>
            <a:endParaRPr lang="en-US" dirty="0"/>
          </a:p>
          <a:p>
            <a:endParaRPr lang="en-US" dirty="0"/>
          </a:p>
          <a:p>
            <a:r>
              <a:rPr lang="en-US" dirty="0"/>
              <a:t>Free e-books for home reading:</a:t>
            </a:r>
          </a:p>
          <a:p>
            <a:r>
              <a:rPr lang="en-US" dirty="0">
                <a:hlinkClick r:id="rId5"/>
              </a:rPr>
              <a:t>http://www.oxfordowl.co.uk/Reading/</a:t>
            </a:r>
            <a:endParaRPr lang="en-US" dirty="0"/>
          </a:p>
          <a:p>
            <a:endParaRPr lang="en-US" dirty="0"/>
          </a:p>
          <a:p>
            <a:endParaRPr lang="en-US" dirty="0"/>
          </a:p>
        </p:txBody>
      </p:sp>
      <p:pic>
        <p:nvPicPr>
          <p:cNvPr id="4" name="Picture 3"/>
          <p:cNvPicPr/>
          <p:nvPr/>
        </p:nvPicPr>
        <p:blipFill>
          <a:blip r:embed="rId6">
            <a:extLst>
              <a:ext uri="{28A0092B-C50C-407E-A947-70E740481C1C}">
                <a14:useLocalDpi xmlns:a14="http://schemas.microsoft.com/office/drawing/2010/main" val="0"/>
              </a:ext>
            </a:extLst>
          </a:blip>
          <a:srcRect/>
          <a:stretch>
            <a:fillRect/>
          </a:stretch>
        </p:blipFill>
        <p:spPr bwMode="auto">
          <a:xfrm>
            <a:off x="7871900" y="117465"/>
            <a:ext cx="1090803" cy="1043283"/>
          </a:xfrm>
          <a:prstGeom prst="rect">
            <a:avLst/>
          </a:prstGeom>
          <a:noFill/>
        </p:spPr>
      </p:pic>
    </p:spTree>
    <p:extLst>
      <p:ext uri="{BB962C8B-B14F-4D97-AF65-F5344CB8AC3E}">
        <p14:creationId xmlns:p14="http://schemas.microsoft.com/office/powerpoint/2010/main" val="18725114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Any other questions</a:t>
            </a:r>
          </a:p>
        </p:txBody>
      </p:sp>
      <p:sp>
        <p:nvSpPr>
          <p:cNvPr id="6" name="Rectangle 5">
            <a:extLst>
              <a:ext uri="{FF2B5EF4-FFF2-40B4-BE49-F238E27FC236}">
                <a16:creationId xmlns:a16="http://schemas.microsoft.com/office/drawing/2014/main" xmlns="" id="{FEAA93A9-005C-EC4C-87E0-11AF3DA2EC4F}"/>
              </a:ext>
            </a:extLst>
          </p:cNvPr>
          <p:cNvSpPr/>
          <p:nvPr/>
        </p:nvSpPr>
        <p:spPr>
          <a:xfrm>
            <a:off x="2173829" y="2305615"/>
            <a:ext cx="4174541" cy="2246769"/>
          </a:xfrm>
          <a:prstGeom prst="rect">
            <a:avLst/>
          </a:prstGeom>
          <a:noFill/>
          <a:ln>
            <a:noFill/>
          </a:ln>
        </p:spPr>
        <p:txBody>
          <a:bodyPr wrap="none" lIns="91440" tIns="45720" rIns="91440" bIns="45720">
            <a:spAutoFit/>
          </a:bodyPr>
          <a:lstStyle/>
          <a:p>
            <a:pPr algn="ctr"/>
            <a:r>
              <a:rPr lang="en-US" sz="140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Q&amp;A</a:t>
            </a:r>
            <a:endParaRPr lang="en-US" sz="140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p:txBody>
      </p:sp>
      <p:pic>
        <p:nvPicPr>
          <p:cNvPr id="4" name="Picture 3"/>
          <p:cNvPicPr/>
          <p:nvPr/>
        </p:nvPicPr>
        <p:blipFill>
          <a:blip r:embed="rId3">
            <a:extLst>
              <a:ext uri="{28A0092B-C50C-407E-A947-70E740481C1C}">
                <a14:useLocalDpi xmlns:a14="http://schemas.microsoft.com/office/drawing/2010/main" val="0"/>
              </a:ext>
            </a:extLst>
          </a:blip>
          <a:srcRect/>
          <a:stretch>
            <a:fillRect/>
          </a:stretch>
        </p:blipFill>
        <p:spPr bwMode="auto">
          <a:xfrm>
            <a:off x="7871900" y="117465"/>
            <a:ext cx="1090803" cy="1043283"/>
          </a:xfrm>
          <a:prstGeom prst="rect">
            <a:avLst/>
          </a:prstGeom>
          <a:noFill/>
        </p:spPr>
      </p:pic>
    </p:spTree>
    <p:extLst>
      <p:ext uri="{BB962C8B-B14F-4D97-AF65-F5344CB8AC3E}">
        <p14:creationId xmlns:p14="http://schemas.microsoft.com/office/powerpoint/2010/main" val="29070119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36" y="260649"/>
            <a:ext cx="8640951" cy="864096"/>
          </a:xfrm>
        </p:spPr>
        <p:txBody>
          <a:bodyPr/>
          <a:lstStyle/>
          <a:p>
            <a:r>
              <a:rPr lang="en-US" dirty="0"/>
              <a:t>Reading </a:t>
            </a:r>
            <a:r>
              <a:rPr lang="en-GB" dirty="0"/>
              <a:t>changes everything</a:t>
            </a:r>
            <a:endParaRPr lang="en-US" dirty="0"/>
          </a:p>
        </p:txBody>
      </p:sp>
      <p:sp>
        <p:nvSpPr>
          <p:cNvPr id="5" name="Content Placeholder 4"/>
          <p:cNvSpPr>
            <a:spLocks noGrp="1"/>
          </p:cNvSpPr>
          <p:nvPr>
            <p:ph idx="1"/>
          </p:nvPr>
        </p:nvSpPr>
        <p:spPr>
          <a:prstGeom prst="rect">
            <a:avLst/>
          </a:prstGeom>
        </p:spPr>
        <p:txBody>
          <a:bodyPr>
            <a:normAutofit/>
          </a:bodyPr>
          <a:lstStyle/>
          <a:p>
            <a:pPr marL="0" indent="0">
              <a:buNone/>
            </a:pPr>
            <a:endParaRPr lang="en-US" dirty="0">
              <a:solidFill>
                <a:srgbClr val="5A5A5A"/>
              </a:solidFill>
            </a:endParaRPr>
          </a:p>
          <a:p>
            <a:pPr marL="0" indent="0">
              <a:buNone/>
            </a:pPr>
            <a:r>
              <a:rPr lang="en-US" dirty="0">
                <a:solidFill>
                  <a:srgbClr val="5A5A5A"/>
                </a:solidFill>
              </a:rPr>
              <a:t>Teach a child to read and keep that child reading and we will change everything.</a:t>
            </a:r>
          </a:p>
          <a:p>
            <a:endParaRPr lang="en-US" dirty="0"/>
          </a:p>
          <a:p>
            <a:pPr marL="0" indent="0">
              <a:buNone/>
            </a:pPr>
            <a:r>
              <a:rPr lang="en-US" b="1" dirty="0">
                <a:solidFill>
                  <a:schemeClr val="accent3"/>
                </a:solidFill>
              </a:rPr>
              <a:t>And I mean everything.</a:t>
            </a:r>
          </a:p>
          <a:p>
            <a:endParaRPr lang="en-US" b="1" dirty="0">
              <a:solidFill>
                <a:schemeClr val="accent1"/>
              </a:solidFill>
            </a:endParaRPr>
          </a:p>
          <a:p>
            <a:pPr marL="0" indent="0" algn="r">
              <a:buNone/>
            </a:pPr>
            <a:r>
              <a:rPr lang="en-US" sz="2400" i="1" dirty="0"/>
              <a:t>Jeanette Winterson</a:t>
            </a:r>
            <a:endParaRPr lang="en-US" sz="2400" b="1" i="1" dirty="0">
              <a:solidFill>
                <a:schemeClr val="accent1"/>
              </a:solidFill>
            </a:endParaRPr>
          </a:p>
          <a:p>
            <a:endParaRPr lang="en-US" dirty="0"/>
          </a:p>
        </p:txBody>
      </p:sp>
      <p:pic>
        <p:nvPicPr>
          <p:cNvPr id="4" name="Picture 3"/>
          <p:cNvPicPr/>
          <p:nvPr/>
        </p:nvPicPr>
        <p:blipFill>
          <a:blip r:embed="rId3">
            <a:extLst>
              <a:ext uri="{28A0092B-C50C-407E-A947-70E740481C1C}">
                <a14:useLocalDpi xmlns:a14="http://schemas.microsoft.com/office/drawing/2010/main" val="0"/>
              </a:ext>
            </a:extLst>
          </a:blip>
          <a:srcRect/>
          <a:stretch>
            <a:fillRect/>
          </a:stretch>
        </p:blipFill>
        <p:spPr bwMode="auto">
          <a:xfrm>
            <a:off x="7871900" y="117465"/>
            <a:ext cx="1090803" cy="1043283"/>
          </a:xfrm>
          <a:prstGeom prst="rect">
            <a:avLst/>
          </a:prstGeom>
          <a:noFill/>
        </p:spPr>
      </p:pic>
    </p:spTree>
    <p:extLst>
      <p:ext uri="{BB962C8B-B14F-4D97-AF65-F5344CB8AC3E}">
        <p14:creationId xmlns:p14="http://schemas.microsoft.com/office/powerpoint/2010/main" val="384165259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294E9270-5448-064E-9750-40A084A21E45}"/>
              </a:ext>
            </a:extLst>
          </p:cNvPr>
          <p:cNvSpPr/>
          <p:nvPr/>
        </p:nvSpPr>
        <p:spPr>
          <a:xfrm>
            <a:off x="400929" y="1213636"/>
            <a:ext cx="8342141" cy="2406813"/>
          </a:xfrm>
          <a:prstGeom prst="rect">
            <a:avLst/>
          </a:prstGeom>
        </p:spPr>
        <p:txBody>
          <a:bodyPr wrap="square">
            <a:spAutoFit/>
          </a:bodyPr>
          <a:lstStyle/>
          <a:p>
            <a:r>
              <a:rPr lang="en-US" sz="3200" dirty="0">
                <a:solidFill>
                  <a:srgbClr val="5A5A5A"/>
                </a:solidFill>
                <a:latin typeface="Arial" charset="0"/>
              </a:rPr>
              <a:t>Reading feeds the imagination, it expands </a:t>
            </a:r>
          </a:p>
          <a:p>
            <a:r>
              <a:rPr lang="en-US" sz="3200" dirty="0">
                <a:solidFill>
                  <a:srgbClr val="5A5A5A"/>
                </a:solidFill>
                <a:latin typeface="Arial" charset="0"/>
              </a:rPr>
              <a:t>horizons and offers new and exciting ways of </a:t>
            </a:r>
          </a:p>
          <a:p>
            <a:r>
              <a:rPr lang="en-US" sz="3200" dirty="0">
                <a:solidFill>
                  <a:srgbClr val="5A5A5A"/>
                </a:solidFill>
                <a:latin typeface="Arial" charset="0"/>
              </a:rPr>
              <a:t>seeing and making sense of our lives and of </a:t>
            </a:r>
          </a:p>
          <a:p>
            <a:r>
              <a:rPr lang="en-US" sz="3200" dirty="0">
                <a:solidFill>
                  <a:srgbClr val="5A5A5A"/>
                </a:solidFill>
                <a:latin typeface="Arial" charset="0"/>
              </a:rPr>
              <a:t>the world around us.</a:t>
            </a:r>
            <a:endParaRPr lang="en-GB" altLang="ja-JP" sz="3200" dirty="0">
              <a:solidFill>
                <a:srgbClr val="5A5A5A"/>
              </a:solidFill>
              <a:latin typeface="Arial" charset="0"/>
              <a:cs typeface="ＭＳ Ｐゴシック" charset="0"/>
            </a:endParaRPr>
          </a:p>
          <a:p>
            <a:pPr algn="r">
              <a:lnSpc>
                <a:spcPct val="80000"/>
              </a:lnSpc>
            </a:pPr>
            <a:r>
              <a:rPr lang="en-US" sz="2800" i="1" dirty="0">
                <a:solidFill>
                  <a:schemeClr val="tx2"/>
                </a:solidFill>
                <a:latin typeface="Arial" charset="0"/>
              </a:rPr>
              <a:t>Michael Morpurg</a:t>
            </a:r>
            <a:r>
              <a:rPr lang="en-US" sz="2800" i="1" dirty="0">
                <a:latin typeface="Arial" charset="0"/>
              </a:rPr>
              <a:t>o</a:t>
            </a:r>
            <a:endParaRPr lang="en-US" sz="2800" dirty="0"/>
          </a:p>
        </p:txBody>
      </p:sp>
      <p:pic>
        <p:nvPicPr>
          <p:cNvPr id="3" name="Picture 2"/>
          <p:cNvPicPr/>
          <p:nvPr/>
        </p:nvPicPr>
        <p:blipFill>
          <a:blip r:embed="rId3">
            <a:extLst>
              <a:ext uri="{28A0092B-C50C-407E-A947-70E740481C1C}">
                <a14:useLocalDpi xmlns:a14="http://schemas.microsoft.com/office/drawing/2010/main" val="0"/>
              </a:ext>
            </a:extLst>
          </a:blip>
          <a:srcRect/>
          <a:stretch>
            <a:fillRect/>
          </a:stretch>
        </p:blipFill>
        <p:spPr bwMode="auto">
          <a:xfrm>
            <a:off x="7871900" y="117465"/>
            <a:ext cx="1090803" cy="1043283"/>
          </a:xfrm>
          <a:prstGeom prst="rect">
            <a:avLst/>
          </a:prstGeom>
          <a:noFill/>
        </p:spPr>
      </p:pic>
    </p:spTree>
    <p:extLst>
      <p:ext uri="{BB962C8B-B14F-4D97-AF65-F5344CB8AC3E}">
        <p14:creationId xmlns:p14="http://schemas.microsoft.com/office/powerpoint/2010/main" val="29584465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2"/>
          <p:cNvSpPr>
            <a:spLocks noGrp="1" noChangeArrowheads="1"/>
          </p:cNvSpPr>
          <p:nvPr>
            <p:ph type="title"/>
          </p:nvPr>
        </p:nvSpPr>
        <p:spPr/>
        <p:txBody>
          <a:bodyPr/>
          <a:lstStyle/>
          <a:p>
            <a:r>
              <a:rPr lang="en-GB" i="1" dirty="0">
                <a:latin typeface="Arial" charset="0"/>
              </a:rPr>
              <a:t>Read Write Inc</a:t>
            </a:r>
            <a:r>
              <a:rPr lang="en-GB" dirty="0">
                <a:latin typeface="Arial" charset="0"/>
              </a:rPr>
              <a:t>. </a:t>
            </a:r>
            <a:r>
              <a:rPr lang="en-GB" smtClean="0">
                <a:latin typeface="Arial" charset="0"/>
              </a:rPr>
              <a:t>Phonics</a:t>
            </a:r>
            <a:endParaRPr lang="en-US" dirty="0">
              <a:latin typeface="Arial" charset="0"/>
            </a:endParaRPr>
          </a:p>
        </p:txBody>
      </p:sp>
      <p:sp>
        <p:nvSpPr>
          <p:cNvPr id="7172" name="Rectangle 3"/>
          <p:cNvSpPr>
            <a:spLocks noGrp="1" noChangeArrowheads="1"/>
          </p:cNvSpPr>
          <p:nvPr>
            <p:ph type="body" idx="1"/>
          </p:nvPr>
        </p:nvSpPr>
        <p:spPr/>
        <p:txBody>
          <a:bodyPr/>
          <a:lstStyle/>
          <a:p>
            <a:pPr marL="457200" indent="-457200">
              <a:buFont typeface="Arial"/>
              <a:buChar char="•"/>
            </a:pPr>
            <a:r>
              <a:rPr lang="en-US" dirty="0">
                <a:latin typeface="Arial Unicode MS" charset="0"/>
              </a:rPr>
              <a:t>Children learning to read in YR– Y2</a:t>
            </a:r>
          </a:p>
          <a:p>
            <a:pPr marL="457200" indent="-457200">
              <a:buFont typeface="Arial"/>
              <a:buChar char="•"/>
            </a:pPr>
            <a:endParaRPr lang="en-US" dirty="0">
              <a:latin typeface="Arial Unicode MS" charset="0"/>
            </a:endParaRPr>
          </a:p>
          <a:p>
            <a:pPr marL="457200" indent="-457200">
              <a:buFont typeface="Arial"/>
              <a:buChar char="•"/>
            </a:pPr>
            <a:r>
              <a:rPr lang="en-US" dirty="0">
                <a:latin typeface="Arial Unicode MS" charset="0"/>
              </a:rPr>
              <a:t>Older children who need to ‘catch up’</a:t>
            </a:r>
          </a:p>
          <a:p>
            <a:endParaRPr lang="en-GB" dirty="0">
              <a:latin typeface="Arial Unicode MS" charset="0"/>
            </a:endParaRPr>
          </a:p>
          <a:p>
            <a:pPr marL="457200" indent="-457200">
              <a:buFont typeface="Arial"/>
              <a:buChar char="•"/>
            </a:pPr>
            <a:r>
              <a:rPr lang="en-GB" dirty="0">
                <a:latin typeface="Arial Unicode MS" charset="0"/>
              </a:rPr>
              <a:t>Taught in groups based on their stage of reading</a:t>
            </a:r>
            <a:endParaRPr lang="en-US" dirty="0">
              <a:latin typeface="Arial Unicode MS" charset="0"/>
            </a:endParaRPr>
          </a:p>
        </p:txBody>
      </p:sp>
      <p:pic>
        <p:nvPicPr>
          <p:cNvPr id="4" name="Picture 3"/>
          <p:cNvPicPr/>
          <p:nvPr/>
        </p:nvPicPr>
        <p:blipFill>
          <a:blip r:embed="rId3">
            <a:extLst>
              <a:ext uri="{28A0092B-C50C-407E-A947-70E740481C1C}">
                <a14:useLocalDpi xmlns:a14="http://schemas.microsoft.com/office/drawing/2010/main" val="0"/>
              </a:ext>
            </a:extLst>
          </a:blip>
          <a:srcRect/>
          <a:stretch>
            <a:fillRect/>
          </a:stretch>
        </p:blipFill>
        <p:spPr bwMode="auto">
          <a:xfrm>
            <a:off x="7871900" y="117465"/>
            <a:ext cx="1090803" cy="1043283"/>
          </a:xfrm>
          <a:prstGeom prst="rect">
            <a:avLst/>
          </a:prstGeom>
          <a:noFill/>
        </p:spPr>
      </p:pic>
    </p:spTree>
    <p:extLst>
      <p:ext uri="{BB962C8B-B14F-4D97-AF65-F5344CB8AC3E}">
        <p14:creationId xmlns:p14="http://schemas.microsoft.com/office/powerpoint/2010/main" val="29665724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17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17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17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2"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36" y="260649"/>
            <a:ext cx="8712959" cy="864096"/>
          </a:xfrm>
        </p:spPr>
        <p:txBody>
          <a:bodyPr/>
          <a:lstStyle/>
          <a:p>
            <a:r>
              <a:rPr lang="en-US" dirty="0"/>
              <a:t>Read Write Inc. Phonics daily lessons</a:t>
            </a:r>
          </a:p>
        </p:txBody>
      </p:sp>
      <p:grpSp>
        <p:nvGrpSpPr>
          <p:cNvPr id="34" name="Group 33"/>
          <p:cNvGrpSpPr/>
          <p:nvPr/>
        </p:nvGrpSpPr>
        <p:grpSpPr>
          <a:xfrm>
            <a:off x="2978754" y="2413291"/>
            <a:ext cx="1964910" cy="1008112"/>
            <a:chOff x="4814870" y="1776823"/>
            <a:chExt cx="3618366" cy="1856429"/>
          </a:xfrm>
        </p:grpSpPr>
        <p:pic>
          <p:nvPicPr>
            <p:cNvPr id="30" name="Picture 29" descr="Screen Shot 2016-04-13 at 10.33.12.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44208" y="1844824"/>
              <a:ext cx="1989028" cy="936104"/>
            </a:xfrm>
            <a:prstGeom prst="rect">
              <a:avLst/>
            </a:prstGeom>
            <a:ln>
              <a:solidFill>
                <a:schemeClr val="tx1"/>
              </a:solidFill>
            </a:ln>
          </p:spPr>
        </p:pic>
        <p:pic>
          <p:nvPicPr>
            <p:cNvPr id="31" name="Picture 30" descr="Screen Shot 2016-04-13 at 10.33.43.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20546980">
              <a:off x="4814870" y="1776823"/>
              <a:ext cx="2087927" cy="977952"/>
            </a:xfrm>
            <a:prstGeom prst="rect">
              <a:avLst/>
            </a:prstGeom>
            <a:ln>
              <a:solidFill>
                <a:schemeClr val="tx1"/>
              </a:solidFill>
            </a:ln>
          </p:spPr>
        </p:pic>
        <p:pic>
          <p:nvPicPr>
            <p:cNvPr id="32" name="Picture 31" descr="Screen Shot 2016-04-13 at 10.33.58.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580112" y="2708920"/>
              <a:ext cx="1956427" cy="924332"/>
            </a:xfrm>
            <a:prstGeom prst="rect">
              <a:avLst/>
            </a:prstGeom>
            <a:ln>
              <a:solidFill>
                <a:schemeClr val="tx1"/>
              </a:solidFill>
            </a:ln>
          </p:spPr>
        </p:pic>
      </p:grpSp>
      <p:grpSp>
        <p:nvGrpSpPr>
          <p:cNvPr id="59" name="Group 58"/>
          <p:cNvGrpSpPr/>
          <p:nvPr/>
        </p:nvGrpSpPr>
        <p:grpSpPr>
          <a:xfrm>
            <a:off x="5583817" y="1736247"/>
            <a:ext cx="3125860" cy="863516"/>
            <a:chOff x="1331639" y="4077050"/>
            <a:chExt cx="3382487" cy="810023"/>
          </a:xfrm>
        </p:grpSpPr>
        <p:grpSp>
          <p:nvGrpSpPr>
            <p:cNvPr id="23" name="Group 22"/>
            <p:cNvGrpSpPr/>
            <p:nvPr/>
          </p:nvGrpSpPr>
          <p:grpSpPr>
            <a:xfrm>
              <a:off x="1331639" y="4077050"/>
              <a:ext cx="2446386" cy="810004"/>
              <a:chOff x="1297076" y="3889727"/>
              <a:chExt cx="1959156" cy="648683"/>
            </a:xfrm>
          </p:grpSpPr>
          <p:pic>
            <p:nvPicPr>
              <p:cNvPr id="14" name="Picture 13" descr="837119 RED Pin It On CVR.pdf"/>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297076" y="3889729"/>
                <a:ext cx="921153" cy="648678"/>
              </a:xfrm>
              <a:prstGeom prst="rect">
                <a:avLst/>
              </a:prstGeom>
              <a:ln>
                <a:solidFill>
                  <a:schemeClr val="tx1"/>
                </a:solidFill>
              </a:ln>
            </p:spPr>
          </p:pic>
          <p:pic>
            <p:nvPicPr>
              <p:cNvPr id="15" name="Picture 14" descr="837132 GREEN My Dog Ned CVR.pdf"/>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527744" y="3889727"/>
                <a:ext cx="921154" cy="648678"/>
              </a:xfrm>
              <a:prstGeom prst="rect">
                <a:avLst/>
              </a:prstGeom>
              <a:ln>
                <a:solidFill>
                  <a:schemeClr val="tx1"/>
                </a:solidFill>
              </a:ln>
            </p:spPr>
          </p:pic>
          <p:pic>
            <p:nvPicPr>
              <p:cNvPr id="16" name="Picture 15" descr="837158 PURPLE Billy the Kid CVR.pdf"/>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816078" y="3889731"/>
                <a:ext cx="921156" cy="648678"/>
              </a:xfrm>
              <a:prstGeom prst="rect">
                <a:avLst/>
              </a:prstGeom>
              <a:ln>
                <a:solidFill>
                  <a:schemeClr val="tx1"/>
                </a:solidFill>
              </a:ln>
            </p:spPr>
          </p:pic>
          <p:pic>
            <p:nvPicPr>
              <p:cNvPr id="17" name="Picture 16" descr="837169 PINK Scruffy Ted CVR.pdf"/>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104411" y="3889731"/>
                <a:ext cx="921156" cy="648679"/>
              </a:xfrm>
              <a:prstGeom prst="rect">
                <a:avLst/>
              </a:prstGeom>
              <a:ln>
                <a:solidFill>
                  <a:schemeClr val="tx1"/>
                </a:solidFill>
              </a:ln>
            </p:spPr>
          </p:pic>
          <p:pic>
            <p:nvPicPr>
              <p:cNvPr id="18" name="Picture 17" descr="837188 ORANGE Playday CVR.pdf"/>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335078" y="3889730"/>
                <a:ext cx="921154" cy="648679"/>
              </a:xfrm>
              <a:prstGeom prst="rect">
                <a:avLst/>
              </a:prstGeom>
              <a:ln>
                <a:solidFill>
                  <a:schemeClr val="tx1"/>
                </a:solidFill>
              </a:ln>
            </p:spPr>
          </p:pic>
        </p:grpSp>
        <p:pic>
          <p:nvPicPr>
            <p:cNvPr id="56" name="Picture 55" descr="Screen Shot 2016-04-13 at 14.02.55.jpg"/>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2987824" y="4077072"/>
              <a:ext cx="1146650" cy="810000"/>
            </a:xfrm>
            <a:prstGeom prst="rect">
              <a:avLst/>
            </a:prstGeom>
            <a:ln>
              <a:solidFill>
                <a:schemeClr val="tx1"/>
              </a:solidFill>
            </a:ln>
          </p:spPr>
        </p:pic>
        <p:pic>
          <p:nvPicPr>
            <p:cNvPr id="57" name="Picture 56" descr="837214 BLUE Barker CVR.pdf"/>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3275856" y="4077072"/>
              <a:ext cx="1150238" cy="810000"/>
            </a:xfrm>
            <a:prstGeom prst="rect">
              <a:avLst/>
            </a:prstGeom>
            <a:solidFill>
              <a:schemeClr val="bg1"/>
            </a:solidFill>
            <a:ln>
              <a:solidFill>
                <a:schemeClr val="tx1"/>
              </a:solidFill>
            </a:ln>
          </p:spPr>
        </p:pic>
        <p:pic>
          <p:nvPicPr>
            <p:cNvPr id="58" name="Picture 57" descr="837237 GREY Dangerous dinosaur CVR.pdf"/>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3563888" y="4077073"/>
              <a:ext cx="1150238" cy="810000"/>
            </a:xfrm>
            <a:prstGeom prst="rect">
              <a:avLst/>
            </a:prstGeom>
            <a:ln>
              <a:solidFill>
                <a:schemeClr val="tx1"/>
              </a:solidFill>
            </a:ln>
          </p:spPr>
        </p:pic>
      </p:grpSp>
      <p:pic>
        <p:nvPicPr>
          <p:cNvPr id="8" name="Picture 7" descr="flashcards.png"/>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621571" y="1446761"/>
            <a:ext cx="1683972" cy="1656184"/>
          </a:xfrm>
          <a:prstGeom prst="rect">
            <a:avLst/>
          </a:prstGeom>
        </p:spPr>
      </p:pic>
      <p:grpSp>
        <p:nvGrpSpPr>
          <p:cNvPr id="33" name="Group 32"/>
          <p:cNvGrpSpPr/>
          <p:nvPr/>
        </p:nvGrpSpPr>
        <p:grpSpPr>
          <a:xfrm>
            <a:off x="1586133" y="4437112"/>
            <a:ext cx="4968552" cy="1739614"/>
            <a:chOff x="2123728" y="4077072"/>
            <a:chExt cx="4968552" cy="1739614"/>
          </a:xfrm>
        </p:grpSpPr>
        <p:grpSp>
          <p:nvGrpSpPr>
            <p:cNvPr id="40" name="Group 39"/>
            <p:cNvGrpSpPr/>
            <p:nvPr/>
          </p:nvGrpSpPr>
          <p:grpSpPr>
            <a:xfrm>
              <a:off x="2123728" y="4077072"/>
              <a:ext cx="4968552" cy="1739614"/>
              <a:chOff x="4083072" y="2063856"/>
              <a:chExt cx="3983851" cy="1515444"/>
            </a:xfrm>
          </p:grpSpPr>
          <p:grpSp>
            <p:nvGrpSpPr>
              <p:cNvPr id="42" name="Group 41"/>
              <p:cNvGrpSpPr/>
              <p:nvPr/>
            </p:nvGrpSpPr>
            <p:grpSpPr>
              <a:xfrm>
                <a:off x="4083072" y="2239125"/>
                <a:ext cx="3259221" cy="1340175"/>
                <a:chOff x="5314952" y="2543404"/>
                <a:chExt cx="3259221" cy="1340175"/>
              </a:xfrm>
            </p:grpSpPr>
            <p:pic>
              <p:nvPicPr>
                <p:cNvPr id="44" name="Picture 30" descr="MonkeyandPanda.jpg"/>
                <p:cNvPicPr>
                  <a:picLocks noChangeAspect="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7603198" y="2605814"/>
                  <a:ext cx="970975" cy="1277765"/>
                </a:xfrm>
                <a:prstGeom prst="rect">
                  <a:avLst/>
                </a:prstGeom>
                <a:noFill/>
                <a:ln w="9525">
                  <a:noFill/>
                  <a:miter lim="800000"/>
                  <a:headEnd/>
                  <a:tailEnd/>
                </a:ln>
              </p:spPr>
            </p:pic>
            <p:pic>
              <p:nvPicPr>
                <p:cNvPr id="45" name="Picture 28" descr="The Worst Princess"/>
                <p:cNvPicPr>
                  <a:picLocks noChangeAspect="1" noChangeArrowheads="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6970013" y="2793431"/>
                  <a:ext cx="906664" cy="1058478"/>
                </a:xfrm>
                <a:prstGeom prst="rect">
                  <a:avLst/>
                </a:prstGeom>
                <a:noFill/>
                <a:ln w="9525">
                  <a:noFill/>
                  <a:miter lim="800000"/>
                  <a:headEnd/>
                  <a:tailEnd/>
                </a:ln>
              </p:spPr>
            </p:pic>
            <p:pic>
              <p:nvPicPr>
                <p:cNvPr id="46" name="Picture 27" descr="http://img1.fantasticfiction.co.uk/images/h4/h20507.jpg"/>
                <p:cNvPicPr>
                  <a:picLocks noChangeAspect="1" noChangeArrowheads="1"/>
                </p:cNvPicPr>
                <p:nvPr/>
              </p:nvPicPr>
              <p:blipFill>
                <a:blip r:embed="rId17" cstate="screen">
                  <a:extLst>
                    <a:ext uri="{28A0092B-C50C-407E-A947-70E740481C1C}">
                      <a14:useLocalDpi xmlns:a14="http://schemas.microsoft.com/office/drawing/2010/main"/>
                    </a:ext>
                  </a:extLst>
                </a:blip>
                <a:srcRect/>
                <a:stretch>
                  <a:fillRect/>
                </a:stretch>
              </p:blipFill>
              <p:spPr bwMode="auto">
                <a:xfrm rot="21135612">
                  <a:off x="5314952" y="2543404"/>
                  <a:ext cx="933021" cy="1227160"/>
                </a:xfrm>
                <a:prstGeom prst="rect">
                  <a:avLst/>
                </a:prstGeom>
                <a:noFill/>
                <a:ln w="9525">
                  <a:noFill/>
                  <a:miter lim="800000"/>
                  <a:headEnd/>
                  <a:tailEnd/>
                </a:ln>
              </p:spPr>
            </p:pic>
          </p:grpSp>
          <p:pic>
            <p:nvPicPr>
              <p:cNvPr id="43" name="Picture 42"/>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rot="701327">
                <a:off x="7276576" y="2063856"/>
                <a:ext cx="790347" cy="1153840"/>
              </a:xfrm>
              <a:prstGeom prst="rect">
                <a:avLst/>
              </a:prstGeom>
            </p:spPr>
          </p:pic>
        </p:grpSp>
        <p:pic>
          <p:nvPicPr>
            <p:cNvPr id="41" name="Picture 40"/>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rot="1048240">
              <a:off x="3173538" y="4590966"/>
              <a:ext cx="1168939" cy="937099"/>
            </a:xfrm>
            <a:prstGeom prst="rect">
              <a:avLst/>
            </a:prstGeom>
          </p:spPr>
        </p:pic>
      </p:grpSp>
      <p:grpSp>
        <p:nvGrpSpPr>
          <p:cNvPr id="47" name="Group 46"/>
          <p:cNvGrpSpPr/>
          <p:nvPr/>
        </p:nvGrpSpPr>
        <p:grpSpPr>
          <a:xfrm>
            <a:off x="5947864" y="2903643"/>
            <a:ext cx="2443877" cy="948102"/>
            <a:chOff x="1763688" y="5157192"/>
            <a:chExt cx="3816424" cy="1340768"/>
          </a:xfrm>
        </p:grpSpPr>
        <p:pic>
          <p:nvPicPr>
            <p:cNvPr id="48" name="Picture 47" descr="837404_GW_BK1_CVR.pdf"/>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1763688" y="5157192"/>
              <a:ext cx="948115" cy="1340768"/>
            </a:xfrm>
            <a:prstGeom prst="rect">
              <a:avLst/>
            </a:prstGeom>
            <a:ln>
              <a:solidFill>
                <a:schemeClr val="tx1"/>
              </a:solidFill>
            </a:ln>
          </p:spPr>
        </p:pic>
        <p:pic>
          <p:nvPicPr>
            <p:cNvPr id="49" name="Picture 48" descr="837406_GW_BK2_CVR.pdf"/>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2195736" y="5157192"/>
              <a:ext cx="936104" cy="1323783"/>
            </a:xfrm>
            <a:prstGeom prst="rect">
              <a:avLst/>
            </a:prstGeom>
            <a:ln>
              <a:solidFill>
                <a:schemeClr val="tx1"/>
              </a:solidFill>
            </a:ln>
          </p:spPr>
        </p:pic>
        <p:pic>
          <p:nvPicPr>
            <p:cNvPr id="60" name="Picture 59" descr="837408_GW_BK3_CVR.pdf"/>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2699792" y="5157192"/>
              <a:ext cx="936104" cy="1323784"/>
            </a:xfrm>
            <a:prstGeom prst="rect">
              <a:avLst/>
            </a:prstGeom>
            <a:ln>
              <a:solidFill>
                <a:schemeClr val="tx1"/>
              </a:solidFill>
            </a:ln>
          </p:spPr>
        </p:pic>
        <p:pic>
          <p:nvPicPr>
            <p:cNvPr id="61" name="Picture 60" descr="837410_GW_BK4_CVR.pdf"/>
            <p:cNvPicPr>
              <a:picLocks noChangeAspect="1"/>
            </p:cNvPicPr>
            <p:nvPr/>
          </p:nvPicPr>
          <p:blipFill>
            <a:blip r:embed="rId23" cstate="screen">
              <a:extLst>
                <a:ext uri="{28A0092B-C50C-407E-A947-70E740481C1C}">
                  <a14:useLocalDpi xmlns:a14="http://schemas.microsoft.com/office/drawing/2010/main"/>
                </a:ext>
              </a:extLst>
            </a:blip>
            <a:stretch>
              <a:fillRect/>
            </a:stretch>
          </p:blipFill>
          <p:spPr>
            <a:xfrm>
              <a:off x="3131840" y="5157192"/>
              <a:ext cx="936104" cy="1323785"/>
            </a:xfrm>
            <a:prstGeom prst="rect">
              <a:avLst/>
            </a:prstGeom>
            <a:ln>
              <a:solidFill>
                <a:schemeClr val="tx1"/>
              </a:solidFill>
            </a:ln>
          </p:spPr>
        </p:pic>
        <p:pic>
          <p:nvPicPr>
            <p:cNvPr id="62" name="Picture 61" descr="837412_GW_BK5_CVR.pdf"/>
            <p:cNvPicPr>
              <a:picLocks noChangeAspect="1"/>
            </p:cNvPicPr>
            <p:nvPr/>
          </p:nvPicPr>
          <p:blipFill>
            <a:blip r:embed="rId24" cstate="screen">
              <a:extLst>
                <a:ext uri="{28A0092B-C50C-407E-A947-70E740481C1C}">
                  <a14:useLocalDpi xmlns:a14="http://schemas.microsoft.com/office/drawing/2010/main"/>
                </a:ext>
              </a:extLst>
            </a:blip>
            <a:stretch>
              <a:fillRect/>
            </a:stretch>
          </p:blipFill>
          <p:spPr>
            <a:xfrm>
              <a:off x="3635896" y="5157192"/>
              <a:ext cx="948114" cy="1340768"/>
            </a:xfrm>
            <a:prstGeom prst="rect">
              <a:avLst/>
            </a:prstGeom>
            <a:ln>
              <a:solidFill>
                <a:schemeClr val="tx1"/>
              </a:solidFill>
            </a:ln>
          </p:spPr>
        </p:pic>
        <p:pic>
          <p:nvPicPr>
            <p:cNvPr id="63" name="Picture 62" descr="837414_GW_BK6_CVR.pdf"/>
            <p:cNvPicPr>
              <a:picLocks noChangeAspect="1"/>
            </p:cNvPicPr>
            <p:nvPr/>
          </p:nvPicPr>
          <p:blipFill>
            <a:blip r:embed="rId25" cstate="screen">
              <a:extLst>
                <a:ext uri="{28A0092B-C50C-407E-A947-70E740481C1C}">
                  <a14:useLocalDpi xmlns:a14="http://schemas.microsoft.com/office/drawing/2010/main"/>
                </a:ext>
              </a:extLst>
            </a:blip>
            <a:stretch>
              <a:fillRect/>
            </a:stretch>
          </p:blipFill>
          <p:spPr>
            <a:xfrm>
              <a:off x="4139952" y="5157192"/>
              <a:ext cx="948114" cy="1340768"/>
            </a:xfrm>
            <a:prstGeom prst="rect">
              <a:avLst/>
            </a:prstGeom>
            <a:ln>
              <a:solidFill>
                <a:schemeClr val="tx1"/>
              </a:solidFill>
            </a:ln>
          </p:spPr>
        </p:pic>
        <p:pic>
          <p:nvPicPr>
            <p:cNvPr id="64" name="Picture 63" descr="837416_GW_BK7_CVR.pdf"/>
            <p:cNvPicPr>
              <a:picLocks noChangeAspect="1"/>
            </p:cNvPicPr>
            <p:nvPr/>
          </p:nvPicPr>
          <p:blipFill>
            <a:blip r:embed="rId26" cstate="screen">
              <a:extLst>
                <a:ext uri="{28A0092B-C50C-407E-A947-70E740481C1C}">
                  <a14:useLocalDpi xmlns:a14="http://schemas.microsoft.com/office/drawing/2010/main"/>
                </a:ext>
              </a:extLst>
            </a:blip>
            <a:stretch>
              <a:fillRect/>
            </a:stretch>
          </p:blipFill>
          <p:spPr>
            <a:xfrm>
              <a:off x="4644008" y="5157192"/>
              <a:ext cx="936104" cy="1323783"/>
            </a:xfrm>
            <a:prstGeom prst="rect">
              <a:avLst/>
            </a:prstGeom>
            <a:ln>
              <a:solidFill>
                <a:schemeClr val="tx1"/>
              </a:solidFill>
            </a:ln>
          </p:spPr>
        </p:pic>
      </p:grpSp>
      <p:pic>
        <p:nvPicPr>
          <p:cNvPr id="35" name="Picture 34"/>
          <p:cNvPicPr/>
          <p:nvPr/>
        </p:nvPicPr>
        <p:blipFill>
          <a:blip r:embed="rId27">
            <a:extLst>
              <a:ext uri="{28A0092B-C50C-407E-A947-70E740481C1C}">
                <a14:useLocalDpi xmlns:a14="http://schemas.microsoft.com/office/drawing/2010/main" val="0"/>
              </a:ext>
            </a:extLst>
          </a:blip>
          <a:srcRect/>
          <a:stretch>
            <a:fillRect/>
          </a:stretch>
        </p:blipFill>
        <p:spPr bwMode="auto">
          <a:xfrm>
            <a:off x="7871900" y="117465"/>
            <a:ext cx="1090803" cy="1043283"/>
          </a:xfrm>
          <a:prstGeom prst="rect">
            <a:avLst/>
          </a:prstGeom>
          <a:noFill/>
        </p:spPr>
      </p:pic>
    </p:spTree>
    <p:extLst>
      <p:ext uri="{BB962C8B-B14F-4D97-AF65-F5344CB8AC3E}">
        <p14:creationId xmlns:p14="http://schemas.microsoft.com/office/powerpoint/2010/main" val="3350201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260649"/>
            <a:ext cx="8820472" cy="864096"/>
          </a:xfrm>
        </p:spPr>
        <p:txBody>
          <a:bodyPr/>
          <a:lstStyle/>
          <a:p>
            <a:r>
              <a:rPr lang="en-US" dirty="0"/>
              <a:t>One-to-one tutoring – ‘keep up, not catch up!’</a:t>
            </a:r>
          </a:p>
        </p:txBody>
      </p:sp>
      <p:pic>
        <p:nvPicPr>
          <p:cNvPr id="8" name="Content Placeholder 7">
            <a:extLst>
              <a:ext uri="{FF2B5EF4-FFF2-40B4-BE49-F238E27FC236}">
                <a16:creationId xmlns:a16="http://schemas.microsoft.com/office/drawing/2014/main" xmlns="" id="{7279E094-2F07-E241-8BC8-4E837AF4CC0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43608" y="1268760"/>
            <a:ext cx="7037677" cy="4680297"/>
          </a:xfrm>
        </p:spPr>
      </p:pic>
      <p:pic>
        <p:nvPicPr>
          <p:cNvPr id="4" name="Picture 3"/>
          <p:cNvPicPr/>
          <p:nvPr/>
        </p:nvPicPr>
        <p:blipFill>
          <a:blip r:embed="rId4">
            <a:extLst>
              <a:ext uri="{28A0092B-C50C-407E-A947-70E740481C1C}">
                <a14:useLocalDpi xmlns:a14="http://schemas.microsoft.com/office/drawing/2010/main" val="0"/>
              </a:ext>
            </a:extLst>
          </a:blip>
          <a:srcRect/>
          <a:stretch>
            <a:fillRect/>
          </a:stretch>
        </p:blipFill>
        <p:spPr bwMode="auto">
          <a:xfrm>
            <a:off x="223213" y="5571430"/>
            <a:ext cx="1090803" cy="1043283"/>
          </a:xfrm>
          <a:prstGeom prst="rect">
            <a:avLst/>
          </a:prstGeom>
          <a:noFill/>
        </p:spPr>
      </p:pic>
    </p:spTree>
    <p:extLst>
      <p:ext uri="{BB962C8B-B14F-4D97-AF65-F5344CB8AC3E}">
        <p14:creationId xmlns:p14="http://schemas.microsoft.com/office/powerpoint/2010/main" val="14628842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Shape 233"/>
          <p:cNvSpPr txBox="1">
            <a:spLocks noGrp="1"/>
          </p:cNvSpPr>
          <p:nvPr>
            <p:ph type="title"/>
          </p:nvPr>
        </p:nvSpPr>
        <p:spPr>
          <a:xfrm>
            <a:off x="323528" y="260648"/>
            <a:ext cx="7478713" cy="864095"/>
          </a:xfrm>
          <a:prstGeom prst="rect">
            <a:avLst/>
          </a:prstGeom>
          <a:noFill/>
          <a:ln>
            <a:noFill/>
          </a:ln>
        </p:spPr>
        <p:txBody>
          <a:bodyPr lIns="91425" tIns="45700" rIns="91425" bIns="45700" anchor="b" anchorCtr="0">
            <a:noAutofit/>
          </a:bodyPr>
          <a:lstStyle/>
          <a:p>
            <a:pPr marL="0" marR="0" lvl="0" indent="0" algn="l" rtl="0">
              <a:lnSpc>
                <a:spcPct val="90000"/>
              </a:lnSpc>
              <a:spcBef>
                <a:spcPts val="0"/>
              </a:spcBef>
              <a:spcAft>
                <a:spcPts val="0"/>
              </a:spcAft>
              <a:buSzPct val="25000"/>
              <a:buNone/>
            </a:pPr>
            <a:r>
              <a:rPr lang="en-US" sz="3000" b="1" i="0" u="none" strike="noStrike" cap="none" dirty="0">
                <a:solidFill>
                  <a:srgbClr val="787878"/>
                </a:solidFill>
                <a:latin typeface="Arial"/>
                <a:ea typeface="Arial"/>
                <a:cs typeface="Arial"/>
                <a:sym typeface="Arial"/>
              </a:rPr>
              <a:t>What is phonics?</a:t>
            </a:r>
          </a:p>
        </p:txBody>
      </p:sp>
      <p:sp>
        <p:nvSpPr>
          <p:cNvPr id="234" name="Shape 234"/>
          <p:cNvSpPr txBox="1">
            <a:spLocks noGrp="1"/>
          </p:cNvSpPr>
          <p:nvPr>
            <p:ph type="body" idx="1"/>
          </p:nvPr>
        </p:nvSpPr>
        <p:spPr>
          <a:xfrm>
            <a:off x="323528" y="1196751"/>
            <a:ext cx="8639174" cy="5040559"/>
          </a:xfrm>
          <a:prstGeom prst="rect">
            <a:avLst/>
          </a:prstGeom>
          <a:noFill/>
          <a:ln>
            <a:noFill/>
          </a:ln>
        </p:spPr>
        <p:txBody>
          <a:bodyPr lIns="91425" tIns="45700" rIns="91425" bIns="45700" anchor="t" anchorCtr="0">
            <a:noAutofit/>
          </a:bodyPr>
          <a:lstStyle/>
          <a:p>
            <a:pPr marL="0" marR="0" lvl="0" indent="0" algn="l" rtl="0">
              <a:lnSpc>
                <a:spcPct val="90000"/>
              </a:lnSpc>
              <a:spcBef>
                <a:spcPts val="640"/>
              </a:spcBef>
              <a:spcAft>
                <a:spcPts val="0"/>
              </a:spcAft>
              <a:buSzPct val="25000"/>
              <a:buNone/>
            </a:pPr>
            <a:r>
              <a:rPr lang="en-US" sz="3200" b="0" i="0" u="none" strike="noStrike" cap="none" dirty="0">
                <a:solidFill>
                  <a:schemeClr val="dk2"/>
                </a:solidFill>
                <a:latin typeface="Arial"/>
                <a:ea typeface="Arial"/>
                <a:cs typeface="Arial"/>
                <a:sym typeface="Arial"/>
              </a:rPr>
              <a:t>Sounds</a:t>
            </a:r>
          </a:p>
          <a:p>
            <a:pPr marL="0" marR="0" lvl="0" indent="0" algn="l" rtl="0">
              <a:lnSpc>
                <a:spcPct val="90000"/>
              </a:lnSpc>
              <a:spcBef>
                <a:spcPts val="640"/>
              </a:spcBef>
              <a:spcAft>
                <a:spcPts val="0"/>
              </a:spcAft>
              <a:buSzPct val="25000"/>
              <a:buNone/>
            </a:pPr>
            <a:endParaRPr sz="3200" b="0" i="0" u="none" strike="noStrike" cap="none" dirty="0">
              <a:solidFill>
                <a:schemeClr val="dk2"/>
              </a:solidFill>
              <a:latin typeface="Arial"/>
              <a:ea typeface="Arial"/>
              <a:cs typeface="Arial"/>
              <a:sym typeface="Arial"/>
            </a:endParaRPr>
          </a:p>
          <a:p>
            <a:pPr marL="0" marR="0" lvl="0" indent="0" algn="l" rtl="0">
              <a:lnSpc>
                <a:spcPct val="90000"/>
              </a:lnSpc>
              <a:spcBef>
                <a:spcPts val="640"/>
              </a:spcBef>
              <a:spcAft>
                <a:spcPts val="0"/>
              </a:spcAft>
              <a:buSzPct val="25000"/>
              <a:buNone/>
            </a:pPr>
            <a:r>
              <a:rPr lang="en-US" sz="3200" i="0" u="none" strike="noStrike" cap="none" dirty="0">
                <a:solidFill>
                  <a:schemeClr val="dk2"/>
                </a:solidFill>
                <a:latin typeface="Arial"/>
                <a:ea typeface="Arial"/>
                <a:cs typeface="Arial"/>
                <a:sym typeface="Arial"/>
              </a:rPr>
              <a:t>Graphemes</a:t>
            </a:r>
          </a:p>
        </p:txBody>
      </p:sp>
      <p:pic>
        <p:nvPicPr>
          <p:cNvPr id="4" name="Picture 3"/>
          <p:cNvPicPr/>
          <p:nvPr/>
        </p:nvPicPr>
        <p:blipFill>
          <a:blip r:embed="rId3">
            <a:extLst>
              <a:ext uri="{28A0092B-C50C-407E-A947-70E740481C1C}">
                <a14:useLocalDpi xmlns:a14="http://schemas.microsoft.com/office/drawing/2010/main" val="0"/>
              </a:ext>
            </a:extLst>
          </a:blip>
          <a:srcRect/>
          <a:stretch>
            <a:fillRect/>
          </a:stretch>
        </p:blipFill>
        <p:spPr bwMode="auto">
          <a:xfrm>
            <a:off x="7871900" y="117465"/>
            <a:ext cx="1090803" cy="1043283"/>
          </a:xfrm>
          <a:prstGeom prst="rect">
            <a:avLst/>
          </a:prstGeom>
          <a:noFill/>
        </p:spPr>
      </p:pic>
    </p:spTree>
    <p:extLst>
      <p:ext uri="{BB962C8B-B14F-4D97-AF65-F5344CB8AC3E}">
        <p14:creationId xmlns:p14="http://schemas.microsoft.com/office/powerpoint/2010/main" val="1205303655"/>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English alphabetic code</a:t>
            </a:r>
          </a:p>
        </p:txBody>
      </p:sp>
      <p:sp>
        <p:nvSpPr>
          <p:cNvPr id="3" name="Content Placeholder 2"/>
          <p:cNvSpPr>
            <a:spLocks noGrp="1"/>
          </p:cNvSpPr>
          <p:nvPr>
            <p:ph idx="1"/>
          </p:nvPr>
        </p:nvSpPr>
        <p:spPr/>
        <p:txBody>
          <a:bodyPr/>
          <a:lstStyle/>
          <a:p>
            <a:pPr marL="457200" indent="-457200">
              <a:buFont typeface="Arial"/>
              <a:buChar char="•"/>
            </a:pPr>
            <a:r>
              <a:rPr lang="en-US" dirty="0"/>
              <a:t>44 sounds</a:t>
            </a:r>
          </a:p>
          <a:p>
            <a:pPr marL="457200" indent="-457200">
              <a:buFont typeface="Arial"/>
              <a:buChar char="•"/>
            </a:pPr>
            <a:r>
              <a:rPr lang="en-US" dirty="0"/>
              <a:t>26 letters</a:t>
            </a:r>
          </a:p>
          <a:p>
            <a:pPr marL="457200" indent="-457200">
              <a:buFont typeface="Arial"/>
              <a:buChar char="•"/>
            </a:pPr>
            <a:r>
              <a:rPr lang="en-US" dirty="0"/>
              <a:t>Over 150+ graphemes (letter combinations)</a:t>
            </a:r>
          </a:p>
          <a:p>
            <a:pPr marL="457200" indent="-457200">
              <a:buFont typeface="Arial"/>
              <a:buChar char="•"/>
            </a:pPr>
            <a:endParaRPr lang="en-US" dirty="0"/>
          </a:p>
          <a:p>
            <a:r>
              <a:rPr lang="en-US" dirty="0"/>
              <a:t>One of the most complex alphabetic codes in the world.</a:t>
            </a:r>
          </a:p>
        </p:txBody>
      </p:sp>
      <p:pic>
        <p:nvPicPr>
          <p:cNvPr id="4" name="Picture 3"/>
          <p:cNvPicPr/>
          <p:nvPr/>
        </p:nvPicPr>
        <p:blipFill>
          <a:blip r:embed="rId3">
            <a:extLst>
              <a:ext uri="{28A0092B-C50C-407E-A947-70E740481C1C}">
                <a14:useLocalDpi xmlns:a14="http://schemas.microsoft.com/office/drawing/2010/main" val="0"/>
              </a:ext>
            </a:extLst>
          </a:blip>
          <a:srcRect/>
          <a:stretch>
            <a:fillRect/>
          </a:stretch>
        </p:blipFill>
        <p:spPr bwMode="auto">
          <a:xfrm>
            <a:off x="7871900" y="117465"/>
            <a:ext cx="1090803" cy="1043283"/>
          </a:xfrm>
          <a:prstGeom prst="rect">
            <a:avLst/>
          </a:prstGeom>
          <a:noFill/>
        </p:spPr>
      </p:pic>
    </p:spTree>
    <p:extLst>
      <p:ext uri="{BB962C8B-B14F-4D97-AF65-F5344CB8AC3E}">
        <p14:creationId xmlns:p14="http://schemas.microsoft.com/office/powerpoint/2010/main" val="413029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7" name="Title 1"/>
          <p:cNvSpPr>
            <a:spLocks noGrp="1"/>
          </p:cNvSpPr>
          <p:nvPr>
            <p:ph type="title"/>
          </p:nvPr>
        </p:nvSpPr>
        <p:spPr/>
        <p:txBody>
          <a:bodyPr/>
          <a:lstStyle/>
          <a:p>
            <a:pPr eaLnBrk="1" fontAlgn="auto" hangingPunct="1">
              <a:spcBef>
                <a:spcPts val="0"/>
              </a:spcBef>
              <a:spcAft>
                <a:spcPts val="0"/>
              </a:spcAft>
              <a:defRPr/>
            </a:pPr>
            <a:r>
              <a:rPr lang="en-GB" dirty="0">
                <a:solidFill>
                  <a:schemeClr val="accent5"/>
                </a:solidFill>
                <a:ea typeface="Arial Unicode MS" pitchFamily="34" charset="-128"/>
                <a:cs typeface="Arial Unicode MS" pitchFamily="34" charset="-128"/>
              </a:rPr>
              <a:t>Speed Sounds Set 1 and Set 2</a:t>
            </a:r>
          </a:p>
        </p:txBody>
      </p:sp>
      <p:sp>
        <p:nvSpPr>
          <p:cNvPr id="71681" name="Rectangle 3"/>
          <p:cNvSpPr>
            <a:spLocks noGrp="1" noChangeArrowheads="1"/>
          </p:cNvSpPr>
          <p:nvPr>
            <p:ph idx="1"/>
          </p:nvPr>
        </p:nvSpPr>
        <p:spPr>
          <a:xfrm>
            <a:off x="422275" y="1600200"/>
            <a:ext cx="8229600" cy="4530725"/>
          </a:xfrm>
        </p:spPr>
        <p:txBody>
          <a:bodyPr/>
          <a:lstStyle/>
          <a:p>
            <a:pPr eaLnBrk="1" hangingPunct="1">
              <a:buFont typeface="Wingdings" pitchFamily="2" charset="2"/>
              <a:buNone/>
            </a:pPr>
            <a:r>
              <a:rPr lang="en-GB" dirty="0">
                <a:latin typeface="Arial Unicode MS"/>
                <a:ea typeface="Arial Unicode MS"/>
                <a:cs typeface="Arial Unicode MS"/>
              </a:rPr>
              <a:t>   </a:t>
            </a:r>
            <a:endParaRPr lang="en-US" dirty="0">
              <a:latin typeface="Arial Unicode MS"/>
              <a:ea typeface="Arial Unicode MS"/>
              <a:cs typeface="Arial Unicode MS"/>
            </a:endParaRPr>
          </a:p>
        </p:txBody>
      </p:sp>
      <p:sp>
        <p:nvSpPr>
          <p:cNvPr id="29702" name="TextBox 6"/>
          <p:cNvSpPr txBox="1">
            <a:spLocks noChangeArrowheads="1"/>
          </p:cNvSpPr>
          <p:nvPr/>
        </p:nvSpPr>
        <p:spPr bwMode="auto">
          <a:xfrm>
            <a:off x="496888" y="1751013"/>
            <a:ext cx="3810000" cy="954107"/>
          </a:xfrm>
          <a:prstGeom prst="rect">
            <a:avLst/>
          </a:prstGeom>
          <a:noFill/>
          <a:ln>
            <a:noFill/>
          </a:ln>
          <a:extLst/>
        </p:spPr>
        <p:txBody>
          <a:bodyPr>
            <a:spAutoFit/>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fontAlgn="auto" hangingPunct="1">
              <a:spcBef>
                <a:spcPts val="0"/>
              </a:spcBef>
              <a:spcAft>
                <a:spcPts val="0"/>
              </a:spcAft>
              <a:defRPr/>
            </a:pPr>
            <a:endParaRPr lang="en-GB" sz="2800" dirty="0">
              <a:solidFill>
                <a:schemeClr val="tx2"/>
              </a:solidFill>
              <a:latin typeface="+mn-lt"/>
              <a:ea typeface="Arial Unicode MS" pitchFamily="34" charset="-128"/>
              <a:cs typeface="Arial Unicode MS" pitchFamily="34" charset="-128"/>
            </a:endParaRPr>
          </a:p>
          <a:p>
            <a:pPr eaLnBrk="1" fontAlgn="auto" hangingPunct="1">
              <a:spcBef>
                <a:spcPts val="0"/>
              </a:spcBef>
              <a:spcAft>
                <a:spcPts val="0"/>
              </a:spcAft>
              <a:defRPr/>
            </a:pPr>
            <a:endParaRPr lang="en-US" sz="2800" dirty="0">
              <a:solidFill>
                <a:schemeClr val="tx2"/>
              </a:solidFill>
              <a:latin typeface="+mn-lt"/>
              <a:ea typeface="Arial Unicode MS" pitchFamily="34" charset="-128"/>
              <a:cs typeface="Arial Unicode MS" pitchFamily="34" charset="-128"/>
            </a:endParaRPr>
          </a:p>
        </p:txBody>
      </p:sp>
      <p:pic>
        <p:nvPicPr>
          <p:cNvPr id="2" name="Picture 1" descr="Simple_Speed_Sounds_Chart.pdf"/>
          <p:cNvPicPr>
            <a:picLocks noChangeAspect="1"/>
          </p:cNvPicPr>
          <p:nvPr/>
        </p:nvPicPr>
        <p:blipFill rotWithShape="1">
          <a:blip r:embed="rId3" cstate="screen">
            <a:extLst>
              <a:ext uri="{28A0092B-C50C-407E-A947-70E740481C1C}">
                <a14:useLocalDpi xmlns:a14="http://schemas.microsoft.com/office/drawing/2010/main"/>
              </a:ext>
            </a:extLst>
          </a:blip>
          <a:srcRect l="-238" t="6871" r="2798" b="44253"/>
          <a:stretch/>
        </p:blipFill>
        <p:spPr>
          <a:xfrm>
            <a:off x="755576" y="1052736"/>
            <a:ext cx="7693517" cy="5461036"/>
          </a:xfrm>
          <a:prstGeom prst="rect">
            <a:avLst/>
          </a:prstGeom>
        </p:spPr>
      </p:pic>
      <p:sp>
        <p:nvSpPr>
          <p:cNvPr id="3" name="Rounded Rectangle 2"/>
          <p:cNvSpPr/>
          <p:nvPr/>
        </p:nvSpPr>
        <p:spPr>
          <a:xfrm>
            <a:off x="1259632" y="1484784"/>
            <a:ext cx="6624736" cy="864096"/>
          </a:xfrm>
          <a:prstGeom prst="roundRect">
            <a:avLst/>
          </a:prstGeom>
          <a:solidFill>
            <a:schemeClr val="accent6">
              <a:lumMod val="75000"/>
              <a:alpha val="3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ounded Rectangle 7"/>
          <p:cNvSpPr/>
          <p:nvPr/>
        </p:nvSpPr>
        <p:spPr>
          <a:xfrm>
            <a:off x="1259632" y="3140968"/>
            <a:ext cx="6624736" cy="864096"/>
          </a:xfrm>
          <a:prstGeom prst="roundRect">
            <a:avLst/>
          </a:prstGeom>
          <a:solidFill>
            <a:schemeClr val="accent6">
              <a:lumMod val="75000"/>
              <a:alpha val="3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ounded Rectangle 8"/>
          <p:cNvSpPr/>
          <p:nvPr/>
        </p:nvSpPr>
        <p:spPr>
          <a:xfrm>
            <a:off x="1259632" y="4725144"/>
            <a:ext cx="2880320" cy="504056"/>
          </a:xfrm>
          <a:prstGeom prst="roundRect">
            <a:avLst/>
          </a:prstGeom>
          <a:solidFill>
            <a:schemeClr val="accent6">
              <a:lumMod val="75000"/>
              <a:alpha val="3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p:cNvPicPr/>
          <p:nvPr/>
        </p:nvPicPr>
        <p:blipFill>
          <a:blip r:embed="rId4">
            <a:extLst>
              <a:ext uri="{28A0092B-C50C-407E-A947-70E740481C1C}">
                <a14:useLocalDpi xmlns:a14="http://schemas.microsoft.com/office/drawing/2010/main" val="0"/>
              </a:ext>
            </a:extLst>
          </a:blip>
          <a:srcRect/>
          <a:stretch>
            <a:fillRect/>
          </a:stretch>
        </p:blipFill>
        <p:spPr bwMode="auto">
          <a:xfrm>
            <a:off x="7871900" y="117465"/>
            <a:ext cx="1090803" cy="1043283"/>
          </a:xfrm>
          <a:prstGeom prst="rect">
            <a:avLst/>
          </a:prstGeom>
          <a:noFill/>
        </p:spPr>
      </p:pic>
    </p:spTree>
    <p:extLst>
      <p:ext uri="{BB962C8B-B14F-4D97-AF65-F5344CB8AC3E}">
        <p14:creationId xmlns:p14="http://schemas.microsoft.com/office/powerpoint/2010/main" val="18370025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Pure Sounds (</a:t>
            </a:r>
            <a:r>
              <a:rPr lang="en-US" dirty="0" err="1"/>
              <a:t>ruthmiskin.com</a:t>
            </a:r>
            <a:r>
              <a:rPr lang="en-US" dirty="0"/>
              <a:t>)</a:t>
            </a:r>
          </a:p>
        </p:txBody>
      </p:sp>
      <p:pic>
        <p:nvPicPr>
          <p:cNvPr id="4" name="ph.set_1_sounds.mp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23528" y="1278834"/>
            <a:ext cx="8634942" cy="4857155"/>
          </a:xfrm>
          <a:prstGeom prst="rect">
            <a:avLst/>
          </a:prstGeom>
        </p:spPr>
      </p:pic>
      <p:pic>
        <p:nvPicPr>
          <p:cNvPr id="5" name="Picture 4"/>
          <p:cNvPicPr/>
          <p:nvPr/>
        </p:nvPicPr>
        <p:blipFill>
          <a:blip r:embed="rId6">
            <a:extLst>
              <a:ext uri="{28A0092B-C50C-407E-A947-70E740481C1C}">
                <a14:useLocalDpi xmlns:a14="http://schemas.microsoft.com/office/drawing/2010/main" val="0"/>
              </a:ext>
            </a:extLst>
          </a:blip>
          <a:srcRect/>
          <a:stretch>
            <a:fillRect/>
          </a:stretch>
        </p:blipFill>
        <p:spPr bwMode="auto">
          <a:xfrm>
            <a:off x="7871900" y="117465"/>
            <a:ext cx="1090803" cy="1043283"/>
          </a:xfrm>
          <a:prstGeom prst="rect">
            <a:avLst/>
          </a:prstGeom>
          <a:noFill/>
        </p:spPr>
      </p:pic>
    </p:spTree>
    <p:extLst>
      <p:ext uri="{BB962C8B-B14F-4D97-AF65-F5344CB8AC3E}">
        <p14:creationId xmlns:p14="http://schemas.microsoft.com/office/powerpoint/2010/main" val="3354566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134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theme/theme1.xml><?xml version="1.0" encoding="utf-8"?>
<a:theme xmlns:a="http://schemas.openxmlformats.org/drawingml/2006/main" name="NEW Phonics Template">
  <a:themeElements>
    <a:clrScheme name="Custom 4">
      <a:dk1>
        <a:srgbClr val="2D2D2D"/>
      </a:dk1>
      <a:lt1>
        <a:sysClr val="window" lastClr="FFFFFF"/>
      </a:lt1>
      <a:dk2>
        <a:srgbClr val="5A5A5A"/>
      </a:dk2>
      <a:lt2>
        <a:srgbClr val="EEECE1"/>
      </a:lt2>
      <a:accent1>
        <a:srgbClr val="FFC000"/>
      </a:accent1>
      <a:accent2>
        <a:srgbClr val="FFD200"/>
      </a:accent2>
      <a:accent3>
        <a:srgbClr val="CF9C00"/>
      </a:accent3>
      <a:accent4>
        <a:srgbClr val="A0A0A0"/>
      </a:accent4>
      <a:accent5>
        <a:srgbClr val="787878"/>
      </a:accent5>
      <a:accent6>
        <a:srgbClr val="5A5A5A"/>
      </a:accent6>
      <a:hlink>
        <a:srgbClr val="CF9C00"/>
      </a:hlink>
      <a:folHlink>
        <a:srgbClr val="787878"/>
      </a:folHlink>
    </a:clrScheme>
    <a:fontScheme name="Essential">
      <a:majorFont>
        <a:latin typeface="Arial Black"/>
        <a:ea typeface=""/>
        <a:cs typeface=""/>
        <a:font script="Jpan" typeface="ＭＳ Ｐゴシック"/>
        <a:font script="Hang" typeface="HY견고딕"/>
        <a:font script="Hans" typeface="微软雅黑"/>
        <a:font script="Hant" typeface="微軟正黑體"/>
        <a:font script="Arab" typeface="Tahoma"/>
        <a:font script="Hebr" typeface="Ta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Presentation1.potx</Template>
  <TotalTime>485</TotalTime>
  <Words>1592</Words>
  <Application>Microsoft Office PowerPoint</Application>
  <PresentationFormat>On-screen Show (4:3)</PresentationFormat>
  <Paragraphs>211</Paragraphs>
  <Slides>20</Slides>
  <Notes>20</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20</vt:i4>
      </vt:variant>
    </vt:vector>
  </HeadingPairs>
  <TitlesOfParts>
    <vt:vector size="30" baseType="lpstr">
      <vt:lpstr>Arial Unicode MS</vt:lpstr>
      <vt:lpstr>MS PGothic</vt:lpstr>
      <vt:lpstr>MS PGothic</vt:lpstr>
      <vt:lpstr>Arial</vt:lpstr>
      <vt:lpstr>Calibri</vt:lpstr>
      <vt:lpstr>Garamond</vt:lpstr>
      <vt:lpstr>Helvetica</vt:lpstr>
      <vt:lpstr>Times New Roman</vt:lpstr>
      <vt:lpstr>Wingdings</vt:lpstr>
      <vt:lpstr>NEW Phonics Template</vt:lpstr>
      <vt:lpstr> Parents’ Meeting Introduction to Read Write Inc. </vt:lpstr>
      <vt:lpstr>Reading changes everything</vt:lpstr>
      <vt:lpstr>Read Write Inc. Phonics</vt:lpstr>
      <vt:lpstr>Read Write Inc. Phonics daily lessons</vt:lpstr>
      <vt:lpstr>One-to-one tutoring – ‘keep up, not catch up!’</vt:lpstr>
      <vt:lpstr>What is phonics?</vt:lpstr>
      <vt:lpstr>English alphabetic code</vt:lpstr>
      <vt:lpstr>Speed Sounds Set 1 and Set 2</vt:lpstr>
      <vt:lpstr>Pure Sounds (ruthmiskin.com)</vt:lpstr>
      <vt:lpstr>Speed Sounds Set 3</vt:lpstr>
      <vt:lpstr>Sounds + blending = reading </vt:lpstr>
      <vt:lpstr>Fred</vt:lpstr>
      <vt:lpstr>Teach spelling using Fred Fingers</vt:lpstr>
      <vt:lpstr>‘Three with me, four at home’</vt:lpstr>
      <vt:lpstr>Which books will children bring home?</vt:lpstr>
      <vt:lpstr>Free Video Tutorials (ruthmiskin.com)</vt:lpstr>
      <vt:lpstr>What can I do?</vt:lpstr>
      <vt:lpstr>Online resources available</vt:lpstr>
      <vt:lpstr>Any other questions</vt:lpstr>
      <vt:lpstr>PowerPoint Presentation</vt:lpstr>
    </vt:vector>
  </TitlesOfParts>
  <Company>Ruth Miskin Literacy Limited</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Victoria Steenson</dc:creator>
  <cp:lastModifiedBy>Mrs Clayton</cp:lastModifiedBy>
  <cp:revision>116</cp:revision>
  <cp:lastPrinted>2021-03-17T07:38:09Z</cp:lastPrinted>
  <dcterms:created xsi:type="dcterms:W3CDTF">2015-11-23T14:36:59Z</dcterms:created>
  <dcterms:modified xsi:type="dcterms:W3CDTF">2021-04-15T11:01:27Z</dcterms:modified>
</cp:coreProperties>
</file>