
<file path=[Content_Types].xml><?xml version="1.0" encoding="utf-8"?>
<Types xmlns="http://schemas.openxmlformats.org/package/2006/content-types">
  <Default Extension="png" ContentType="image/png"/>
  <Default Extension="svg" ContentType="image/svg+xml"/>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8" r:id="rId3"/>
    <p:sldId id="281" r:id="rId4"/>
    <p:sldId id="262" r:id="rId5"/>
    <p:sldId id="257" r:id="rId6"/>
    <p:sldId id="263" r:id="rId7"/>
    <p:sldId id="265" r:id="rId8"/>
    <p:sldId id="266" r:id="rId9"/>
    <p:sldId id="264" r:id="rId10"/>
    <p:sldId id="268" r:id="rId11"/>
    <p:sldId id="267" r:id="rId12"/>
    <p:sldId id="269" r:id="rId13"/>
    <p:sldId id="270" r:id="rId14"/>
    <p:sldId id="271" r:id="rId15"/>
    <p:sldId id="282" r:id="rId16"/>
    <p:sldId id="283" r:id="rId17"/>
    <p:sldId id="272" r:id="rId18"/>
    <p:sldId id="273" r:id="rId19"/>
    <p:sldId id="274" r:id="rId20"/>
    <p:sldId id="275" r:id="rId21"/>
    <p:sldId id="276" r:id="rId22"/>
    <p:sldId id="277" r:id="rId23"/>
    <p:sldId id="278" r:id="rId24"/>
    <p:sldId id="279" r:id="rId25"/>
    <p:sldId id="280"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Fredoka SemiBold" panose="020B0604020202020204" charset="-79"/>
      <p:regular r:id="rId32"/>
      <p:bold r:id="rId33"/>
    </p:embeddedFont>
    <p:embeddedFont>
      <p:font typeface="Wingdings 2" panose="05020102010507070707" pitchFamily="18" charset="2"/>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696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31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633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2147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8480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6861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4806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1383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447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7688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0" name="Google Shape;11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1165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09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9811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90657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913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2624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0" name="Google Shape;11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7400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97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3247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612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6026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3753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jfi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microsoft.com/office/2007/relationships/hdphoto" Target="../media/hdphoto5.wdp"/><Relationship Id="rId4" Type="http://schemas.openxmlformats.org/officeDocument/2006/relationships/image" Target="../media/image3.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hyperlink" Target="http://www.coolmilk.com/" TargetMode="External"/><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2.png"/><Relationship Id="rId21"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5.png"/><Relationship Id="rId5" Type="http://schemas.microsoft.com/office/2007/relationships/hdphoto" Target="../media/hdphoto3.wdp"/><Relationship Id="rId15" Type="http://schemas.openxmlformats.org/officeDocument/2006/relationships/image" Target="../media/image15.png"/><Relationship Id="rId23" Type="http://schemas.openxmlformats.org/officeDocument/2006/relationships/image" Target="../media/image7.png"/><Relationship Id="rId10" Type="http://schemas.openxmlformats.org/officeDocument/2006/relationships/image" Target="../media/image4.png"/><Relationship Id="rId19" Type="http://schemas.openxmlformats.org/officeDocument/2006/relationships/image" Target="../media/image19.png"/><Relationship Id="rId4" Type="http://schemas.openxmlformats.org/officeDocument/2006/relationships/image" Target="../media/image8.png"/><Relationship Id="rId9" Type="http://schemas.openxmlformats.org/officeDocument/2006/relationships/image" Target="../media/image3.png"/><Relationship Id="rId14" Type="http://schemas.openxmlformats.org/officeDocument/2006/relationships/image" Target="../media/image14.png"/><Relationship Id="rId22"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3"/>
        <p:cNvGrpSpPr/>
        <p:nvPr/>
      </p:nvGrpSpPr>
      <p:grpSpPr>
        <a:xfrm>
          <a:off x="0" y="0"/>
          <a:ext cx="0" cy="0"/>
          <a:chOff x="0" y="0"/>
          <a:chExt cx="0" cy="0"/>
        </a:xfrm>
      </p:grpSpPr>
      <p:pic>
        <p:nvPicPr>
          <p:cNvPr id="2" name="Picture 1">
            <a:extLst>
              <a:ext uri="{FF2B5EF4-FFF2-40B4-BE49-F238E27FC236}">
                <a16:creationId xmlns:a16="http://schemas.microsoft.com/office/drawing/2014/main" id="{6EAD5CF7-87D6-4AB1-9BE3-5AAD5494D9FC}"/>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66000"/>
                    </a14:imgEffect>
                  </a14:imgLayer>
                </a14:imgProps>
              </a:ext>
            </a:extLst>
          </a:blip>
          <a:stretch>
            <a:fillRect/>
          </a:stretch>
        </p:blipFill>
        <p:spPr>
          <a:xfrm>
            <a:off x="-1" y="0"/>
            <a:ext cx="12277259" cy="6858000"/>
          </a:xfrm>
          <a:prstGeom prst="rect">
            <a:avLst/>
          </a:prstGeom>
        </p:spPr>
      </p:pic>
      <p:sp>
        <p:nvSpPr>
          <p:cNvPr id="4" name="Rectangle 4">
            <a:extLst>
              <a:ext uri="{FF2B5EF4-FFF2-40B4-BE49-F238E27FC236}">
                <a16:creationId xmlns:a16="http://schemas.microsoft.com/office/drawing/2014/main" id="{8E5B4899-0396-4095-B5E2-4084954342AD}"/>
              </a:ext>
            </a:extLst>
          </p:cNvPr>
          <p:cNvSpPr txBox="1">
            <a:spLocks noChangeArrowheads="1"/>
          </p:cNvSpPr>
          <p:nvPr/>
        </p:nvSpPr>
        <p:spPr>
          <a:xfrm>
            <a:off x="483426" y="1376889"/>
            <a:ext cx="11040217" cy="4897437"/>
          </a:xfrm>
          <a:prstGeom prst="rect">
            <a:avLst/>
          </a:prstGeom>
        </p:spPr>
        <p:txBody>
          <a:bodyPr>
            <a:normAutofit fontScale="7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74320" indent="-274320" algn="ctr">
              <a:lnSpc>
                <a:spcPct val="120000"/>
              </a:lnSpc>
              <a:spcBef>
                <a:spcPts val="580"/>
              </a:spcBef>
              <a:buFont typeface="Wingdings 2"/>
              <a:buNone/>
              <a:defRPr/>
            </a:pPr>
            <a:r>
              <a:rPr lang="en-GB" sz="4500" dirty="0">
                <a:solidFill>
                  <a:schemeClr val="bg2"/>
                </a:solidFill>
                <a:latin typeface="Fredoka SemiBold"/>
                <a:cs typeface="Fredoka SemiBold"/>
              </a:rPr>
              <a:t>Please enjoy a refreshment and we will start our presentation shortly.</a:t>
            </a:r>
            <a:br>
              <a:rPr lang="en-GB" sz="4500" dirty="0">
                <a:solidFill>
                  <a:schemeClr val="bg2"/>
                </a:solidFill>
                <a:latin typeface="Fredoka SemiBold"/>
                <a:cs typeface="Fredoka SemiBold"/>
              </a:rPr>
            </a:br>
            <a:endParaRPr lang="en-GB" sz="4500" dirty="0">
              <a:solidFill>
                <a:schemeClr val="bg2"/>
              </a:solidFill>
              <a:latin typeface="Fredoka SemiBold"/>
              <a:cs typeface="Fredoka SemiBold"/>
            </a:endParaRPr>
          </a:p>
          <a:p>
            <a:pPr marL="274320" indent="-274320">
              <a:lnSpc>
                <a:spcPct val="120000"/>
              </a:lnSpc>
              <a:spcBef>
                <a:spcPts val="580"/>
              </a:spcBef>
              <a:buFont typeface="Wingdings 2"/>
              <a:buNone/>
              <a:defRPr/>
            </a:pPr>
            <a:r>
              <a:rPr lang="en-GB" sz="4500" dirty="0">
                <a:solidFill>
                  <a:schemeClr val="bg2"/>
                </a:solidFill>
                <a:latin typeface="Fredoka SemiBold"/>
                <a:cs typeface="Fredoka SemiBold"/>
              </a:rPr>
              <a:t>In the meantime:</a:t>
            </a:r>
          </a:p>
          <a:p>
            <a:pPr>
              <a:lnSpc>
                <a:spcPct val="120000"/>
              </a:lnSpc>
              <a:spcBef>
                <a:spcPts val="580"/>
              </a:spcBef>
              <a:defRPr/>
            </a:pPr>
            <a:r>
              <a:rPr lang="en-GB" sz="4500" dirty="0">
                <a:solidFill>
                  <a:schemeClr val="bg2"/>
                </a:solidFill>
                <a:latin typeface="Fredoka SemiBold"/>
                <a:cs typeface="Fredoka SemiBold"/>
              </a:rPr>
              <a:t>Please collect your information pack.</a:t>
            </a:r>
          </a:p>
          <a:p>
            <a:pPr>
              <a:lnSpc>
                <a:spcPct val="120000"/>
              </a:lnSpc>
              <a:spcBef>
                <a:spcPts val="580"/>
              </a:spcBef>
              <a:buFont typeface="Wingdings 2" panose="05020102010507070707" pitchFamily="18" charset="2"/>
              <a:buNone/>
              <a:defRPr/>
            </a:pPr>
            <a:endParaRPr lang="en-GB" sz="4500" dirty="0">
              <a:solidFill>
                <a:schemeClr val="bg2"/>
              </a:solidFill>
              <a:latin typeface="Fredoka SemiBold"/>
              <a:cs typeface="Fredoka SemiBold"/>
            </a:endParaRPr>
          </a:p>
          <a:p>
            <a:pPr>
              <a:lnSpc>
                <a:spcPct val="120000"/>
              </a:lnSpc>
              <a:spcBef>
                <a:spcPts val="580"/>
              </a:spcBef>
              <a:defRPr/>
            </a:pPr>
            <a:r>
              <a:rPr lang="en-GB" sz="4500" dirty="0">
                <a:solidFill>
                  <a:schemeClr val="bg2"/>
                </a:solidFill>
                <a:latin typeface="Fredoka SemiBold"/>
                <a:cs typeface="Fredoka SemiBold"/>
              </a:rPr>
              <a:t>Mrs Moon is available to deal with any administration queries.</a:t>
            </a:r>
          </a:p>
          <a:p>
            <a:pPr marL="274320" indent="-274320">
              <a:lnSpc>
                <a:spcPct val="80000"/>
              </a:lnSpc>
              <a:spcBef>
                <a:spcPts val="580"/>
              </a:spcBef>
              <a:buFontTx/>
              <a:buNone/>
              <a:defRPr/>
            </a:pPr>
            <a:endParaRPr lang="en-GB" sz="2400" dirty="0"/>
          </a:p>
        </p:txBody>
      </p:sp>
      <p:sp>
        <p:nvSpPr>
          <p:cNvPr id="5" name="Google Shape;92;p14">
            <a:extLst>
              <a:ext uri="{FF2B5EF4-FFF2-40B4-BE49-F238E27FC236}">
                <a16:creationId xmlns:a16="http://schemas.microsoft.com/office/drawing/2014/main" id="{F51B6749-DF38-43F2-A81F-FD85E5730A4F}"/>
              </a:ext>
            </a:extLst>
          </p:cNvPr>
          <p:cNvSpPr txBox="1"/>
          <p:nvPr/>
        </p:nvSpPr>
        <p:spPr>
          <a:xfrm>
            <a:off x="261393" y="230971"/>
            <a:ext cx="11813093" cy="8125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dirty="0">
                <a:solidFill>
                  <a:schemeClr val="bg2"/>
                </a:solidFill>
                <a:latin typeface="Fredoka SemiBold"/>
                <a:ea typeface="Fredoka SemiBold"/>
                <a:cs typeface="Fredoka SemiBold"/>
                <a:sym typeface="Fredoka SemiBold"/>
              </a:rPr>
              <a:t>Welcome to Outwood Primary School!</a:t>
            </a:r>
            <a:endParaRPr sz="2400" dirty="0">
              <a:solidFill>
                <a:schemeClr val="bg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518064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Settling In</a:t>
            </a:r>
            <a:endParaRPr sz="3600" dirty="0">
              <a:solidFill>
                <a:schemeClr val="bg2"/>
              </a:solidFill>
              <a:latin typeface="Fredoka SemiBold"/>
              <a:cs typeface="Fredoka SemiBold"/>
            </a:endParaRPr>
          </a:p>
        </p:txBody>
      </p:sp>
      <p:sp>
        <p:nvSpPr>
          <p:cNvPr id="8" name="Rectangle 3">
            <a:extLst>
              <a:ext uri="{FF2B5EF4-FFF2-40B4-BE49-F238E27FC236}">
                <a16:creationId xmlns:a16="http://schemas.microsoft.com/office/drawing/2014/main" id="{E4BB3EE9-225E-4EBB-AA35-30C1EE5BE63B}"/>
              </a:ext>
            </a:extLst>
          </p:cNvPr>
          <p:cNvSpPr txBox="1">
            <a:spLocks noChangeArrowheads="1"/>
          </p:cNvSpPr>
          <p:nvPr/>
        </p:nvSpPr>
        <p:spPr>
          <a:xfrm>
            <a:off x="666750" y="1726676"/>
            <a:ext cx="7555465" cy="4006850"/>
          </a:xfrm>
          <a:prstGeom prst="rect">
            <a:avLst/>
          </a:prstGeom>
        </p:spPr>
        <p:txBody>
          <a:bodyPr>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74320" indent="-274320">
              <a:lnSpc>
                <a:spcPct val="90000"/>
              </a:lnSpc>
              <a:spcBef>
                <a:spcPts val="580"/>
              </a:spcBef>
              <a:buFont typeface="Wingdings 2"/>
              <a:buChar char=""/>
              <a:defRPr/>
            </a:pPr>
            <a:endParaRPr lang="en-GB" sz="800" b="1" dirty="0"/>
          </a:p>
          <a:p>
            <a:pPr>
              <a:lnSpc>
                <a:spcPct val="150000"/>
              </a:lnSpc>
              <a:spcBef>
                <a:spcPts val="580"/>
              </a:spcBef>
              <a:buFontTx/>
              <a:buNone/>
              <a:defRPr/>
            </a:pPr>
            <a:endParaRPr lang="en-GB" sz="1000" b="1" dirty="0"/>
          </a:p>
          <a:p>
            <a:pPr marL="274320" indent="-274320">
              <a:lnSpc>
                <a:spcPct val="150000"/>
              </a:lnSpc>
              <a:spcBef>
                <a:spcPts val="580"/>
              </a:spcBef>
              <a:buFont typeface="Wingdings 2"/>
              <a:buChar char=""/>
              <a:defRPr/>
            </a:pPr>
            <a:r>
              <a:rPr lang="en-GB" sz="2600" dirty="0">
                <a:solidFill>
                  <a:schemeClr val="bg2"/>
                </a:solidFill>
                <a:latin typeface="Fredoka SemiBold"/>
                <a:cs typeface="Fredoka SemiBold"/>
              </a:rPr>
              <a:t>Parents/Carers are encouraged to come into the classroom with their child to aid transition. </a:t>
            </a:r>
          </a:p>
          <a:p>
            <a:pPr marL="274320" indent="-274320">
              <a:lnSpc>
                <a:spcPct val="150000"/>
              </a:lnSpc>
              <a:spcBef>
                <a:spcPts val="580"/>
              </a:spcBef>
              <a:buFont typeface="Wingdings 2"/>
              <a:buChar char=""/>
              <a:defRPr/>
            </a:pPr>
            <a:endParaRPr lang="en-GB" sz="2600" dirty="0">
              <a:solidFill>
                <a:schemeClr val="bg2"/>
              </a:solidFill>
              <a:latin typeface="Fredoka SemiBold"/>
              <a:cs typeface="Fredoka SemiBold"/>
            </a:endParaRPr>
          </a:p>
          <a:p>
            <a:pPr marL="274320" indent="-274320">
              <a:lnSpc>
                <a:spcPct val="150000"/>
              </a:lnSpc>
              <a:spcBef>
                <a:spcPts val="580"/>
              </a:spcBef>
              <a:buFont typeface="Wingdings 2"/>
              <a:buChar char=""/>
              <a:defRPr/>
            </a:pPr>
            <a:r>
              <a:rPr lang="en-GB" sz="2600" dirty="0">
                <a:solidFill>
                  <a:schemeClr val="bg2"/>
                </a:solidFill>
                <a:latin typeface="Fredoka SemiBold"/>
                <a:cs typeface="Fredoka SemiBold"/>
              </a:rPr>
              <a:t>If a child needs longer to settle, we encourage the parent/carer to stay for a short time. If required, we will work with you to create an individual plan of for your child to settle in.</a:t>
            </a:r>
          </a:p>
          <a:p>
            <a:pPr marL="274320" indent="-274320">
              <a:lnSpc>
                <a:spcPct val="90000"/>
              </a:lnSpc>
              <a:spcBef>
                <a:spcPts val="580"/>
              </a:spcBef>
              <a:buFont typeface="Wingdings 2"/>
              <a:buNone/>
              <a:defRPr/>
            </a:pPr>
            <a:endParaRPr lang="en-GB" sz="2100" b="1" dirty="0"/>
          </a:p>
        </p:txBody>
      </p:sp>
      <p:pic>
        <p:nvPicPr>
          <p:cNvPr id="2" name="Picture 1">
            <a:extLst>
              <a:ext uri="{FF2B5EF4-FFF2-40B4-BE49-F238E27FC236}">
                <a16:creationId xmlns:a16="http://schemas.microsoft.com/office/drawing/2014/main" id="{6396A3E7-2D5C-45B0-827C-6E1B6233470D}"/>
              </a:ext>
            </a:extLst>
          </p:cNvPr>
          <p:cNvPicPr>
            <a:picLocks noChangeAspect="1"/>
          </p:cNvPicPr>
          <p:nvPr/>
        </p:nvPicPr>
        <p:blipFill rotWithShape="1">
          <a:blip r:embed="rId7"/>
          <a:srcRect l="32681" r="14204"/>
          <a:stretch/>
        </p:blipFill>
        <p:spPr>
          <a:xfrm>
            <a:off x="7889668" y="2381250"/>
            <a:ext cx="3484279" cy="3810000"/>
          </a:xfrm>
          <a:prstGeom prst="rect">
            <a:avLst/>
          </a:prstGeom>
        </p:spPr>
      </p:pic>
    </p:spTree>
    <p:extLst>
      <p:ext uri="{BB962C8B-B14F-4D97-AF65-F5344CB8AC3E}">
        <p14:creationId xmlns:p14="http://schemas.microsoft.com/office/powerpoint/2010/main" val="135390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518064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Settling in</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DFA4FDDA-3F13-4EBB-A13B-D80BD387AE6F}"/>
              </a:ext>
            </a:extLst>
          </p:cNvPr>
          <p:cNvSpPr/>
          <p:nvPr/>
        </p:nvSpPr>
        <p:spPr>
          <a:xfrm>
            <a:off x="878732" y="1991506"/>
            <a:ext cx="10646518" cy="3945696"/>
          </a:xfrm>
          <a:prstGeom prst="rect">
            <a:avLst/>
          </a:prstGeom>
        </p:spPr>
        <p:txBody>
          <a:bodyPr wrap="square">
            <a:spAutoFit/>
          </a:bodyPr>
          <a:lstStyle/>
          <a:p>
            <a:pPr marL="274320" indent="-274320">
              <a:lnSpc>
                <a:spcPct val="90000"/>
              </a:lnSpc>
              <a:spcBef>
                <a:spcPts val="580"/>
              </a:spcBef>
              <a:buFont typeface="Wingdings 2"/>
              <a:buChar char=""/>
              <a:defRPr/>
            </a:pPr>
            <a:r>
              <a:rPr lang="en-GB" sz="2400" dirty="0">
                <a:solidFill>
                  <a:schemeClr val="bg2"/>
                </a:solidFill>
                <a:latin typeface="Fredoka SemiBold"/>
                <a:cs typeface="Fredoka SemiBold"/>
              </a:rPr>
              <a:t>New nursery starters are welcome to attend a stay and play session on </a:t>
            </a:r>
            <a:r>
              <a:rPr lang="en-GB" sz="2800" u="sng" dirty="0">
                <a:solidFill>
                  <a:schemeClr val="bg2"/>
                </a:solidFill>
                <a:latin typeface="Fredoka SemiBold"/>
                <a:cs typeface="Fredoka SemiBold"/>
              </a:rPr>
              <a:t>Monday 13th July  </a:t>
            </a:r>
            <a:r>
              <a:rPr lang="en-GB" sz="2400" dirty="0">
                <a:solidFill>
                  <a:schemeClr val="bg2"/>
                </a:solidFill>
                <a:latin typeface="Fredoka SemiBold"/>
                <a:cs typeface="Fredoka SemiBold"/>
              </a:rPr>
              <a:t>or </a:t>
            </a:r>
            <a:r>
              <a:rPr lang="en-GB" sz="2800" u="sng" dirty="0">
                <a:solidFill>
                  <a:schemeClr val="bg2"/>
                </a:solidFill>
                <a:latin typeface="Fredoka SemiBold"/>
                <a:cs typeface="Fredoka SemiBold"/>
              </a:rPr>
              <a:t>Tuesday 14th July </a:t>
            </a:r>
            <a:r>
              <a:rPr lang="en-GB" sz="2400" dirty="0">
                <a:solidFill>
                  <a:schemeClr val="bg2"/>
                </a:solidFill>
                <a:latin typeface="Fredoka SemiBold"/>
                <a:cs typeface="Fredoka SemiBold"/>
              </a:rPr>
              <a:t>either </a:t>
            </a:r>
            <a:r>
              <a:rPr lang="en-GB" sz="2800" u="sng" dirty="0">
                <a:solidFill>
                  <a:schemeClr val="bg2"/>
                </a:solidFill>
                <a:latin typeface="Fredoka SemiBold"/>
                <a:cs typeface="Fredoka SemiBold"/>
              </a:rPr>
              <a:t>10:00 - 11:30</a:t>
            </a:r>
            <a:r>
              <a:rPr lang="en-GB" sz="2400" dirty="0">
                <a:solidFill>
                  <a:schemeClr val="bg2"/>
                </a:solidFill>
                <a:latin typeface="Fredoka SemiBold"/>
                <a:cs typeface="Fredoka SemiBold"/>
              </a:rPr>
              <a:t> or </a:t>
            </a:r>
            <a:r>
              <a:rPr lang="en-GB" sz="2800" u="sng" dirty="0">
                <a:solidFill>
                  <a:schemeClr val="bg2"/>
                </a:solidFill>
                <a:latin typeface="Fredoka SemiBold"/>
                <a:cs typeface="Fredoka SemiBold"/>
              </a:rPr>
              <a:t>1:30 – 3:00</a:t>
            </a:r>
            <a:r>
              <a:rPr lang="en-GB" sz="2400" dirty="0">
                <a:solidFill>
                  <a:schemeClr val="bg2"/>
                </a:solidFill>
                <a:latin typeface="Fredoka SemiBold"/>
                <a:cs typeface="Fredoka SemiBold"/>
              </a:rPr>
              <a:t>. Please ensure you have booked a session with Mrs Moon.</a:t>
            </a:r>
            <a:br>
              <a:rPr lang="en-GB" sz="2400" dirty="0">
                <a:solidFill>
                  <a:schemeClr val="bg2"/>
                </a:solidFill>
                <a:latin typeface="Fredoka SemiBold"/>
                <a:cs typeface="Fredoka SemiBold"/>
              </a:rPr>
            </a:br>
            <a:endParaRPr lang="en-GB" sz="2400" dirty="0">
              <a:solidFill>
                <a:schemeClr val="bg2"/>
              </a:solidFill>
              <a:latin typeface="Fredoka SemiBold"/>
              <a:cs typeface="Fredoka SemiBold"/>
            </a:endParaRPr>
          </a:p>
          <a:p>
            <a:pPr marL="274320" indent="-274320">
              <a:lnSpc>
                <a:spcPct val="90000"/>
              </a:lnSpc>
              <a:spcBef>
                <a:spcPts val="580"/>
              </a:spcBef>
              <a:buFont typeface="Wingdings 2"/>
              <a:buChar char=""/>
              <a:defRPr/>
            </a:pPr>
            <a:r>
              <a:rPr lang="en-GB" altLang="en-US" sz="2400" dirty="0">
                <a:solidFill>
                  <a:schemeClr val="bg2"/>
                </a:solidFill>
                <a:latin typeface="Fredoka SemiBold"/>
                <a:cs typeface="Fredoka SemiBold"/>
              </a:rPr>
              <a:t>New reception children are invited to a Teddy Bear’s Picnic – </a:t>
            </a:r>
            <a:r>
              <a:rPr lang="en-GB" altLang="en-US" sz="2800" u="sng" dirty="0">
                <a:solidFill>
                  <a:schemeClr val="bg2"/>
                </a:solidFill>
                <a:latin typeface="Fredoka SemiBold"/>
                <a:cs typeface="Fredoka SemiBold"/>
              </a:rPr>
              <a:t>Thursday 16th July 2026 at 9:00 – 11:30. </a:t>
            </a:r>
            <a:r>
              <a:rPr lang="en-GB" altLang="en-US" sz="2400" dirty="0">
                <a:solidFill>
                  <a:schemeClr val="bg2"/>
                </a:solidFill>
                <a:latin typeface="Fredoka SemiBold"/>
                <a:cs typeface="Fredoka SemiBold"/>
              </a:rPr>
              <a:t>They are welcome to bring a teddy.</a:t>
            </a:r>
            <a:br>
              <a:rPr lang="en-GB" sz="2400" dirty="0">
                <a:solidFill>
                  <a:schemeClr val="bg2"/>
                </a:solidFill>
                <a:latin typeface="Fredoka SemiBold"/>
                <a:cs typeface="Fredoka SemiBold"/>
              </a:rPr>
            </a:br>
            <a:endParaRPr lang="en-GB" sz="2400" dirty="0">
              <a:solidFill>
                <a:schemeClr val="bg2"/>
              </a:solidFill>
              <a:latin typeface="Fredoka SemiBold"/>
              <a:cs typeface="Fredoka SemiBold"/>
            </a:endParaRPr>
          </a:p>
          <a:p>
            <a:pPr marL="274320" indent="-274320">
              <a:lnSpc>
                <a:spcPct val="90000"/>
              </a:lnSpc>
              <a:spcBef>
                <a:spcPts val="580"/>
              </a:spcBef>
              <a:buFont typeface="Wingdings 2"/>
              <a:buChar char=""/>
              <a:defRPr/>
            </a:pPr>
            <a:r>
              <a:rPr lang="en-GB" sz="2400" dirty="0">
                <a:solidFill>
                  <a:schemeClr val="bg2"/>
                </a:solidFill>
                <a:latin typeface="Fredoka SemiBold"/>
                <a:cs typeface="Fredoka SemiBold"/>
              </a:rPr>
              <a:t>Would you like a home visit? If so, please see Mr Millward to arrange. </a:t>
            </a:r>
          </a:p>
          <a:p>
            <a:pPr>
              <a:lnSpc>
                <a:spcPct val="90000"/>
              </a:lnSpc>
              <a:spcBef>
                <a:spcPts val="580"/>
              </a:spcBef>
              <a:defRPr/>
            </a:pPr>
            <a:endParaRPr lang="en-GB" sz="2400" dirty="0">
              <a:solidFill>
                <a:schemeClr val="bg2"/>
              </a:solidFill>
              <a:latin typeface="Fredoka SemiBold"/>
              <a:cs typeface="Fredoka SemiBold"/>
            </a:endParaRPr>
          </a:p>
          <a:p>
            <a:pPr marL="274320" indent="-274320">
              <a:lnSpc>
                <a:spcPct val="90000"/>
              </a:lnSpc>
              <a:spcBef>
                <a:spcPts val="580"/>
              </a:spcBef>
              <a:buFont typeface="Wingdings 2"/>
              <a:buChar char=""/>
              <a:defRPr/>
            </a:pPr>
            <a:r>
              <a:rPr lang="en-GB" sz="2400" dirty="0">
                <a:solidFill>
                  <a:schemeClr val="bg2"/>
                </a:solidFill>
                <a:latin typeface="Fredoka SemiBold"/>
                <a:cs typeface="Fredoka SemiBold"/>
              </a:rPr>
              <a:t>‘All about me’ poster</a:t>
            </a:r>
          </a:p>
        </p:txBody>
      </p:sp>
    </p:spTree>
    <p:extLst>
      <p:ext uri="{BB962C8B-B14F-4D97-AF65-F5344CB8AC3E}">
        <p14:creationId xmlns:p14="http://schemas.microsoft.com/office/powerpoint/2010/main" val="3656826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518064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Transition Schedule</a:t>
            </a:r>
            <a:endParaRPr sz="3600" dirty="0">
              <a:solidFill>
                <a:schemeClr val="bg2"/>
              </a:solidFill>
              <a:latin typeface="Fredoka SemiBold"/>
              <a:cs typeface="Fredoka SemiBold"/>
            </a:endParaRPr>
          </a:p>
        </p:txBody>
      </p:sp>
      <p:sp>
        <p:nvSpPr>
          <p:cNvPr id="8" name="Content Placeholder 2">
            <a:extLst>
              <a:ext uri="{FF2B5EF4-FFF2-40B4-BE49-F238E27FC236}">
                <a16:creationId xmlns:a16="http://schemas.microsoft.com/office/drawing/2014/main" id="{18C2146F-6E7C-4F06-8EEB-0DCA1B96FA46}"/>
              </a:ext>
            </a:extLst>
          </p:cNvPr>
          <p:cNvSpPr txBox="1">
            <a:spLocks/>
          </p:cNvSpPr>
          <p:nvPr/>
        </p:nvSpPr>
        <p:spPr>
          <a:xfrm>
            <a:off x="878732" y="2190013"/>
            <a:ext cx="10512709" cy="4572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Font typeface="Wingdings 2" panose="05020102010507070707" pitchFamily="18" charset="2"/>
              <a:buNone/>
            </a:pPr>
            <a:r>
              <a:rPr lang="en-GB" altLang="en-US" sz="2400" dirty="0">
                <a:solidFill>
                  <a:schemeClr val="bg2"/>
                </a:solidFill>
                <a:latin typeface="Fredoka SemiBold"/>
                <a:cs typeface="Fredoka SemiBold"/>
              </a:rPr>
              <a:t>Wednesday 24th June 2026 – Transition Welcome Evening</a:t>
            </a:r>
            <a:br>
              <a:rPr lang="en-GB" altLang="en-US" sz="2400" dirty="0">
                <a:solidFill>
                  <a:schemeClr val="bg2"/>
                </a:solidFill>
                <a:latin typeface="Fredoka SemiBold"/>
                <a:cs typeface="Fredoka SemiBold"/>
              </a:rPr>
            </a:br>
            <a:br>
              <a:rPr lang="en-GB" altLang="en-US" sz="2400" dirty="0">
                <a:solidFill>
                  <a:schemeClr val="bg2"/>
                </a:solidFill>
                <a:latin typeface="Fredoka SemiBold"/>
                <a:cs typeface="Fredoka SemiBold"/>
              </a:rPr>
            </a:br>
            <a:r>
              <a:rPr lang="en-GB" altLang="en-US" sz="2400" dirty="0">
                <a:solidFill>
                  <a:schemeClr val="bg2"/>
                </a:solidFill>
                <a:latin typeface="Fredoka SemiBold"/>
                <a:cs typeface="Fredoka SemiBold"/>
              </a:rPr>
              <a:t>Wednesday 1st July 2026 - Parent/Carer Appointment with Mr Millward</a:t>
            </a:r>
          </a:p>
          <a:p>
            <a:pPr>
              <a:buFont typeface="Wingdings 2" panose="05020102010507070707" pitchFamily="18" charset="2"/>
              <a:buNone/>
            </a:pPr>
            <a:endParaRPr lang="en-GB" altLang="en-US" sz="2400" dirty="0">
              <a:solidFill>
                <a:schemeClr val="bg2"/>
              </a:solidFill>
              <a:latin typeface="Fredoka SemiBold"/>
              <a:cs typeface="Fredoka SemiBold"/>
            </a:endParaRPr>
          </a:p>
          <a:p>
            <a:r>
              <a:rPr lang="en-GB" altLang="en-US" sz="2400" dirty="0">
                <a:solidFill>
                  <a:schemeClr val="bg2"/>
                </a:solidFill>
                <a:latin typeface="Fredoka SemiBold"/>
                <a:cs typeface="Fredoka SemiBold"/>
              </a:rPr>
              <a:t>Monday 13th July – Thursday 16th July – Stay and play sessions.</a:t>
            </a:r>
            <a:br>
              <a:rPr lang="en-GB" altLang="en-US" sz="2400" dirty="0">
                <a:solidFill>
                  <a:schemeClr val="bg2"/>
                </a:solidFill>
                <a:latin typeface="Fredoka SemiBold"/>
                <a:cs typeface="Fredoka SemiBold"/>
              </a:rPr>
            </a:br>
            <a:br>
              <a:rPr lang="en-GB" altLang="en-US" sz="2400" dirty="0">
                <a:solidFill>
                  <a:schemeClr val="bg2"/>
                </a:solidFill>
                <a:latin typeface="Fredoka SemiBold"/>
                <a:cs typeface="Fredoka SemiBold"/>
              </a:rPr>
            </a:br>
            <a:r>
              <a:rPr lang="en-GB" altLang="en-US" sz="2400" dirty="0">
                <a:solidFill>
                  <a:schemeClr val="bg2"/>
                </a:solidFill>
                <a:latin typeface="Fredoka SemiBold"/>
                <a:cs typeface="Fredoka SemiBold"/>
              </a:rPr>
              <a:t>Home visits can also be arranged upon request. </a:t>
            </a:r>
            <a:br>
              <a:rPr lang="en-GB" altLang="en-US" sz="2400" dirty="0">
                <a:solidFill>
                  <a:schemeClr val="bg2"/>
                </a:solidFill>
                <a:latin typeface="Fredoka SemiBold"/>
                <a:cs typeface="Fredoka SemiBold"/>
              </a:rPr>
            </a:br>
            <a:endParaRPr lang="en-GB" altLang="en-US" sz="2400" dirty="0">
              <a:solidFill>
                <a:schemeClr val="bg2"/>
              </a:solidFill>
              <a:latin typeface="Fredoka SemiBold"/>
              <a:cs typeface="Fredoka SemiBold"/>
            </a:endParaRPr>
          </a:p>
          <a:p>
            <a:pPr>
              <a:buFont typeface="Wingdings 2" panose="05020102010507070707" pitchFamily="18" charset="2"/>
              <a:buNone/>
            </a:pPr>
            <a:r>
              <a:rPr lang="en-GB" altLang="en-US" sz="2400" dirty="0">
                <a:solidFill>
                  <a:schemeClr val="bg2"/>
                </a:solidFill>
                <a:latin typeface="Fredoka SemiBold"/>
                <a:cs typeface="Fredoka SemiBold"/>
              </a:rPr>
              <a:t>Please ensure you return your starter forms as soon as possible. </a:t>
            </a:r>
          </a:p>
        </p:txBody>
      </p:sp>
    </p:spTree>
    <p:extLst>
      <p:ext uri="{BB962C8B-B14F-4D97-AF65-F5344CB8AC3E}">
        <p14:creationId xmlns:p14="http://schemas.microsoft.com/office/powerpoint/2010/main" val="187492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FS1 transition in September</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BC3BA651-9FB9-49E8-B75E-79B9ACEC48CA}"/>
              </a:ext>
            </a:extLst>
          </p:cNvPr>
          <p:cNvSpPr/>
          <p:nvPr/>
        </p:nvSpPr>
        <p:spPr>
          <a:xfrm>
            <a:off x="1928985" y="2013886"/>
            <a:ext cx="8310390" cy="4154984"/>
          </a:xfrm>
          <a:prstGeom prst="rect">
            <a:avLst/>
          </a:prstGeom>
        </p:spPr>
        <p:txBody>
          <a:bodyPr wrap="square">
            <a:spAutoFit/>
          </a:bodyPr>
          <a:lstStyle/>
          <a:p>
            <a:pPr marL="0" indent="0">
              <a:buFont typeface="Wingdings 2" panose="05020102010507070707" pitchFamily="18" charset="2"/>
              <a:buNone/>
            </a:pPr>
            <a:r>
              <a:rPr lang="en-GB" altLang="en-US" sz="2400" dirty="0">
                <a:solidFill>
                  <a:schemeClr val="bg2"/>
                </a:solidFill>
                <a:latin typeface="Fredoka SemiBold"/>
                <a:cs typeface="Fredoka SemiBold"/>
              </a:rPr>
              <a:t>Our new nursery children will start nursery week commencing </a:t>
            </a:r>
            <a:r>
              <a:rPr lang="en-GB" altLang="en-US" sz="2400" u="sng" dirty="0">
                <a:solidFill>
                  <a:schemeClr val="bg2"/>
                </a:solidFill>
                <a:latin typeface="Fredoka SemiBold"/>
                <a:cs typeface="Fredoka SemiBold"/>
              </a:rPr>
              <a:t>Monday 7th September 2026</a:t>
            </a:r>
            <a:r>
              <a:rPr lang="en-GB" altLang="en-US" sz="2400" dirty="0">
                <a:solidFill>
                  <a:schemeClr val="bg2"/>
                </a:solidFill>
                <a:latin typeface="Fredoka SemiBold"/>
                <a:cs typeface="Fredoka SemiBold"/>
              </a:rPr>
              <a:t>. </a:t>
            </a:r>
          </a:p>
          <a:p>
            <a:pPr marL="0" indent="0">
              <a:buFont typeface="Wingdings 2" panose="05020102010507070707" pitchFamily="18" charset="2"/>
              <a:buNone/>
            </a:pPr>
            <a:endParaRPr lang="en-GB" altLang="en-US" sz="2400" dirty="0">
              <a:solidFill>
                <a:schemeClr val="bg2"/>
              </a:solidFill>
              <a:latin typeface="Fredoka SemiBold"/>
              <a:cs typeface="Fredoka SemiBold"/>
            </a:endParaRPr>
          </a:p>
          <a:p>
            <a:pPr marL="0" indent="0">
              <a:buFont typeface="Wingdings 2" panose="05020102010507070707" pitchFamily="18" charset="2"/>
              <a:buNone/>
            </a:pPr>
            <a:r>
              <a:rPr lang="en-GB" altLang="en-US" sz="2400" dirty="0">
                <a:solidFill>
                  <a:schemeClr val="bg2"/>
                </a:solidFill>
                <a:latin typeface="Fredoka SemiBold"/>
                <a:cs typeface="Fredoka SemiBold"/>
              </a:rPr>
              <a:t>Once the children have visited nursery we will confirm your child’s start date by letter. </a:t>
            </a:r>
          </a:p>
          <a:p>
            <a:pPr marL="0" indent="0">
              <a:buFont typeface="Wingdings 2" panose="05020102010507070707" pitchFamily="18" charset="2"/>
              <a:buNone/>
            </a:pPr>
            <a:endParaRPr lang="en-GB" altLang="en-US" sz="2400" dirty="0">
              <a:solidFill>
                <a:schemeClr val="bg2"/>
              </a:solidFill>
              <a:latin typeface="Fredoka SemiBold"/>
              <a:cs typeface="Fredoka SemiBold"/>
            </a:endParaRPr>
          </a:p>
          <a:p>
            <a:pPr marL="0" indent="0">
              <a:buFont typeface="Wingdings 2" panose="05020102010507070707" pitchFamily="18" charset="2"/>
              <a:buNone/>
            </a:pPr>
            <a:r>
              <a:rPr lang="en-GB" altLang="en-US" sz="2400" dirty="0">
                <a:solidFill>
                  <a:schemeClr val="bg2"/>
                </a:solidFill>
                <a:latin typeface="Fredoka SemiBold"/>
                <a:cs typeface="Fredoka SemiBold"/>
              </a:rPr>
              <a:t>We always work with the children, but we aim to have the children in nursery as quickly as possible.</a:t>
            </a:r>
          </a:p>
          <a:p>
            <a:pPr marL="0" indent="0">
              <a:buFont typeface="Wingdings 2" panose="05020102010507070707" pitchFamily="18" charset="2"/>
              <a:buNone/>
            </a:pPr>
            <a:endParaRPr lang="en-GB" altLang="en-US" sz="2400" dirty="0">
              <a:solidFill>
                <a:schemeClr val="bg2"/>
              </a:solidFill>
              <a:latin typeface="Fredoka SemiBold"/>
              <a:cs typeface="Fredoka SemiBold"/>
            </a:endParaRPr>
          </a:p>
          <a:p>
            <a:pPr marL="0" indent="0">
              <a:buFont typeface="Wingdings 2" panose="05020102010507070707" pitchFamily="18" charset="2"/>
              <a:buNone/>
            </a:pPr>
            <a:r>
              <a:rPr lang="en-GB" altLang="en-US" sz="2400" dirty="0">
                <a:solidFill>
                  <a:schemeClr val="bg2"/>
                </a:solidFill>
                <a:latin typeface="Fredoka SemiBold"/>
                <a:cs typeface="Fredoka SemiBold"/>
              </a:rPr>
              <a:t>Please ensure you return your starter forms as soon as possible. </a:t>
            </a:r>
          </a:p>
        </p:txBody>
      </p:sp>
    </p:spTree>
    <p:extLst>
      <p:ext uri="{BB962C8B-B14F-4D97-AF65-F5344CB8AC3E}">
        <p14:creationId xmlns:p14="http://schemas.microsoft.com/office/powerpoint/2010/main" val="4071829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FS2 transition in September</a:t>
            </a:r>
            <a:endParaRPr sz="3600" dirty="0">
              <a:solidFill>
                <a:schemeClr val="bg2"/>
              </a:solidFill>
              <a:latin typeface="Fredoka SemiBold"/>
              <a:cs typeface="Fredoka SemiBold"/>
            </a:endParaRPr>
          </a:p>
        </p:txBody>
      </p:sp>
      <p:sp>
        <p:nvSpPr>
          <p:cNvPr id="3" name="Rectangle 2">
            <a:extLst>
              <a:ext uri="{FF2B5EF4-FFF2-40B4-BE49-F238E27FC236}">
                <a16:creationId xmlns:a16="http://schemas.microsoft.com/office/drawing/2014/main" id="{8144B813-D131-4744-A15F-8315AF7DED23}"/>
              </a:ext>
            </a:extLst>
          </p:cNvPr>
          <p:cNvSpPr/>
          <p:nvPr/>
        </p:nvSpPr>
        <p:spPr>
          <a:xfrm>
            <a:off x="1441856" y="2151132"/>
            <a:ext cx="8928368" cy="2677656"/>
          </a:xfrm>
          <a:prstGeom prst="rect">
            <a:avLst/>
          </a:prstGeom>
        </p:spPr>
        <p:txBody>
          <a:bodyPr wrap="square">
            <a:spAutoFit/>
          </a:bodyPr>
          <a:lstStyle/>
          <a:p>
            <a:endParaRPr lang="en-GB" altLang="en-US" sz="2400" dirty="0">
              <a:solidFill>
                <a:schemeClr val="bg2"/>
              </a:solidFill>
              <a:latin typeface="Fredoka SemiBold"/>
              <a:cs typeface="Fredoka SemiBold"/>
            </a:endParaRPr>
          </a:p>
          <a:p>
            <a:r>
              <a:rPr lang="en-GB" altLang="en-US" sz="2400" u="sng" dirty="0">
                <a:solidFill>
                  <a:schemeClr val="bg2"/>
                </a:solidFill>
                <a:latin typeface="Fredoka SemiBold"/>
                <a:cs typeface="Fredoka SemiBold"/>
              </a:rPr>
              <a:t>Thursday 3rd September 2026 </a:t>
            </a:r>
            <a:r>
              <a:rPr lang="en-GB" altLang="en-US" sz="2400" dirty="0">
                <a:solidFill>
                  <a:schemeClr val="bg2"/>
                </a:solidFill>
                <a:latin typeface="Fredoka SemiBold"/>
                <a:cs typeface="Fredoka SemiBold"/>
              </a:rPr>
              <a:t>– First day of school</a:t>
            </a:r>
          </a:p>
          <a:p>
            <a:r>
              <a:rPr lang="en-GB" altLang="en-US" sz="2400" dirty="0">
                <a:solidFill>
                  <a:schemeClr val="bg2"/>
                </a:solidFill>
                <a:latin typeface="Fredoka SemiBold"/>
                <a:cs typeface="Fredoka SemiBold"/>
              </a:rPr>
              <a:t>FS2 will be in school from </a:t>
            </a:r>
            <a:r>
              <a:rPr lang="en-GB" altLang="en-US" sz="2400" u="sng" dirty="0">
                <a:solidFill>
                  <a:schemeClr val="bg2"/>
                </a:solidFill>
                <a:latin typeface="Fredoka SemiBold"/>
                <a:cs typeface="Fredoka SemiBold"/>
              </a:rPr>
              <a:t>08:40am – 3:20pm</a:t>
            </a:r>
            <a:r>
              <a:rPr lang="en-GB" altLang="en-US" sz="2400" dirty="0">
                <a:solidFill>
                  <a:schemeClr val="bg2"/>
                </a:solidFill>
                <a:latin typeface="Fredoka SemiBold"/>
                <a:cs typeface="Fredoka SemiBold"/>
              </a:rPr>
              <a:t>.</a:t>
            </a:r>
          </a:p>
          <a:p>
            <a:endParaRPr lang="en-GB" altLang="en-US" sz="2400" dirty="0">
              <a:solidFill>
                <a:schemeClr val="bg2"/>
              </a:solidFill>
              <a:latin typeface="Fredoka SemiBold"/>
              <a:cs typeface="Fredoka SemiBold"/>
            </a:endParaRPr>
          </a:p>
          <a:p>
            <a:r>
              <a:rPr lang="en-GB" altLang="en-US" sz="2400" dirty="0">
                <a:solidFill>
                  <a:schemeClr val="bg2"/>
                </a:solidFill>
                <a:latin typeface="Fredoka SemiBold"/>
                <a:cs typeface="Fredoka SemiBold"/>
              </a:rPr>
              <a:t>If you feel it would benefit your child, you can request a half day session for Thursday 3rd September and Friday 4th September which would be 8:40 – 11:50am.</a:t>
            </a:r>
          </a:p>
        </p:txBody>
      </p:sp>
    </p:spTree>
    <p:extLst>
      <p:ext uri="{BB962C8B-B14F-4D97-AF65-F5344CB8AC3E}">
        <p14:creationId xmlns:p14="http://schemas.microsoft.com/office/powerpoint/2010/main" val="3564879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773282"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Support for Families</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5CD52553-DCB7-4E3F-8C22-0E87794C3AE6}"/>
              </a:ext>
            </a:extLst>
          </p:cNvPr>
          <p:cNvSpPr/>
          <p:nvPr/>
        </p:nvSpPr>
        <p:spPr>
          <a:xfrm>
            <a:off x="985421" y="2184880"/>
            <a:ext cx="5850384" cy="523220"/>
          </a:xfrm>
          <a:prstGeom prst="rect">
            <a:avLst/>
          </a:prstGeom>
        </p:spPr>
        <p:txBody>
          <a:bodyPr wrap="square">
            <a:spAutoFit/>
          </a:bodyPr>
          <a:lstStyle/>
          <a:p>
            <a:r>
              <a:rPr lang="en-GB" sz="2800" dirty="0"/>
              <a:t>https://startingreception.co.uk/</a:t>
            </a:r>
          </a:p>
        </p:txBody>
      </p:sp>
      <p:pic>
        <p:nvPicPr>
          <p:cNvPr id="1026" name="Picture 2" descr="QR Code Image">
            <a:extLst>
              <a:ext uri="{FF2B5EF4-FFF2-40B4-BE49-F238E27FC236}">
                <a16:creationId xmlns:a16="http://schemas.microsoft.com/office/drawing/2014/main" id="{A1F35E99-1858-4AE1-9805-ACE34D9C4C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1402" y="2952188"/>
            <a:ext cx="2908776" cy="29087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9097922-2A4B-4F1B-BB87-E338E61AFB7D}"/>
              </a:ext>
            </a:extLst>
          </p:cNvPr>
          <p:cNvPicPr>
            <a:picLocks noChangeAspect="1"/>
          </p:cNvPicPr>
          <p:nvPr/>
        </p:nvPicPr>
        <p:blipFill>
          <a:blip r:embed="rId8"/>
          <a:stretch>
            <a:fillRect/>
          </a:stretch>
        </p:blipFill>
        <p:spPr>
          <a:xfrm>
            <a:off x="6167467" y="1789271"/>
            <a:ext cx="5217537" cy="4163812"/>
          </a:xfrm>
          <a:prstGeom prst="rect">
            <a:avLst/>
          </a:prstGeom>
        </p:spPr>
      </p:pic>
    </p:spTree>
    <p:extLst>
      <p:ext uri="{BB962C8B-B14F-4D97-AF65-F5344CB8AC3E}">
        <p14:creationId xmlns:p14="http://schemas.microsoft.com/office/powerpoint/2010/main" val="1702265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773282"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Support for Families</a:t>
            </a:r>
            <a:endParaRPr sz="3600" dirty="0">
              <a:solidFill>
                <a:schemeClr val="bg2"/>
              </a:solidFill>
              <a:latin typeface="Fredoka SemiBold"/>
              <a:cs typeface="Fredoka SemiBold"/>
            </a:endParaRPr>
          </a:p>
        </p:txBody>
      </p:sp>
      <p:pic>
        <p:nvPicPr>
          <p:cNvPr id="5" name="Picture 4">
            <a:extLst>
              <a:ext uri="{FF2B5EF4-FFF2-40B4-BE49-F238E27FC236}">
                <a16:creationId xmlns:a16="http://schemas.microsoft.com/office/drawing/2014/main" id="{354FDAA9-C645-4D75-8D9B-FF27EA1991EF}"/>
              </a:ext>
            </a:extLst>
          </p:cNvPr>
          <p:cNvPicPr>
            <a:picLocks noChangeAspect="1"/>
          </p:cNvPicPr>
          <p:nvPr/>
        </p:nvPicPr>
        <p:blipFill>
          <a:blip r:embed="rId7"/>
          <a:stretch>
            <a:fillRect/>
          </a:stretch>
        </p:blipFill>
        <p:spPr>
          <a:xfrm>
            <a:off x="878732" y="2420131"/>
            <a:ext cx="4985576" cy="2830394"/>
          </a:xfrm>
          <a:prstGeom prst="rect">
            <a:avLst/>
          </a:prstGeom>
        </p:spPr>
      </p:pic>
      <p:pic>
        <p:nvPicPr>
          <p:cNvPr id="6" name="Picture 5">
            <a:extLst>
              <a:ext uri="{FF2B5EF4-FFF2-40B4-BE49-F238E27FC236}">
                <a16:creationId xmlns:a16="http://schemas.microsoft.com/office/drawing/2014/main" id="{20104DA2-C5F2-4B4C-9630-97D8C55B43F1}"/>
              </a:ext>
            </a:extLst>
          </p:cNvPr>
          <p:cNvPicPr>
            <a:picLocks noChangeAspect="1"/>
          </p:cNvPicPr>
          <p:nvPr/>
        </p:nvPicPr>
        <p:blipFill>
          <a:blip r:embed="rId8"/>
          <a:stretch>
            <a:fillRect/>
          </a:stretch>
        </p:blipFill>
        <p:spPr>
          <a:xfrm>
            <a:off x="5864308" y="2420131"/>
            <a:ext cx="2338659" cy="2835224"/>
          </a:xfrm>
          <a:prstGeom prst="rect">
            <a:avLst/>
          </a:prstGeom>
        </p:spPr>
      </p:pic>
    </p:spTree>
    <p:extLst>
      <p:ext uri="{BB962C8B-B14F-4D97-AF65-F5344CB8AC3E}">
        <p14:creationId xmlns:p14="http://schemas.microsoft.com/office/powerpoint/2010/main" val="374643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38701" y="5163803"/>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71392" y="5182942"/>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3" y="865258"/>
            <a:ext cx="1026062" cy="1026062"/>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What do the children wear?</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7B126520-260E-4989-839D-4EF96DBC35D0}"/>
              </a:ext>
            </a:extLst>
          </p:cNvPr>
          <p:cNvSpPr/>
          <p:nvPr/>
        </p:nvSpPr>
        <p:spPr>
          <a:xfrm>
            <a:off x="1115157" y="1764590"/>
            <a:ext cx="10113485" cy="4473597"/>
          </a:xfrm>
          <a:prstGeom prst="rect">
            <a:avLst/>
          </a:prstGeom>
        </p:spPr>
        <p:txBody>
          <a:bodyPr wrap="square">
            <a:spAutoFit/>
          </a:bodyPr>
          <a:lstStyle/>
          <a:p>
            <a:pPr marL="548958" lvl="1" indent="-274320" eaLnBrk="1" fontAlgn="auto" hangingPunct="1">
              <a:lnSpc>
                <a:spcPct val="170000"/>
              </a:lnSpc>
              <a:spcBef>
                <a:spcPts val="580"/>
              </a:spcBef>
              <a:spcAft>
                <a:spcPts val="600"/>
              </a:spcAft>
              <a:defRPr/>
            </a:pPr>
            <a:r>
              <a:rPr lang="en-GB" b="1" u="sng" dirty="0">
                <a:solidFill>
                  <a:srgbClr val="0070C0"/>
                </a:solidFill>
                <a:latin typeface="Arial" pitchFamily="34" charset="0"/>
                <a:cs typeface="Arial" pitchFamily="34" charset="0"/>
              </a:rPr>
              <a:t>Girls:</a:t>
            </a:r>
            <a:r>
              <a:rPr lang="en-GB" b="1" dirty="0">
                <a:solidFill>
                  <a:srgbClr val="0070C0"/>
                </a:solidFill>
                <a:latin typeface="Arial" pitchFamily="34" charset="0"/>
                <a:cs typeface="Arial" pitchFamily="34" charset="0"/>
              </a:rPr>
              <a:t>  </a:t>
            </a:r>
            <a:r>
              <a:rPr lang="en-GB" dirty="0">
                <a:latin typeface="Arial" pitchFamily="34" charset="0"/>
                <a:cs typeface="Arial" pitchFamily="34" charset="0"/>
              </a:rPr>
              <a:t>white shirt or polo shirt, school sweatshirt or cardigan; grey skirt/pinafore (in the summer, girls may choose to wear a blue summer dress) white/grey socks or tights, black shoes (no trainers unless for PE sessions) Velcro fastenings are best for ease.</a:t>
            </a:r>
          </a:p>
          <a:p>
            <a:pPr marL="548958" lvl="1" indent="-274320" eaLnBrk="1" fontAlgn="auto" hangingPunct="1">
              <a:lnSpc>
                <a:spcPct val="170000"/>
              </a:lnSpc>
              <a:spcBef>
                <a:spcPts val="580"/>
              </a:spcBef>
              <a:spcAft>
                <a:spcPts val="600"/>
              </a:spcAft>
              <a:defRPr/>
            </a:pPr>
            <a:r>
              <a:rPr lang="en-GB" b="1" u="sng" dirty="0">
                <a:solidFill>
                  <a:srgbClr val="0070C0"/>
                </a:solidFill>
                <a:latin typeface="Arial" pitchFamily="34" charset="0"/>
                <a:cs typeface="Arial" pitchFamily="34" charset="0"/>
              </a:rPr>
              <a:t>Boys:</a:t>
            </a:r>
            <a:r>
              <a:rPr lang="en-GB" b="1" dirty="0">
                <a:solidFill>
                  <a:srgbClr val="0070C0"/>
                </a:solidFill>
                <a:latin typeface="Arial" pitchFamily="34" charset="0"/>
                <a:cs typeface="Arial" pitchFamily="34" charset="0"/>
              </a:rPr>
              <a:t>  </a:t>
            </a:r>
            <a:r>
              <a:rPr lang="en-GB" dirty="0">
                <a:latin typeface="Arial" pitchFamily="34" charset="0"/>
                <a:cs typeface="Arial" pitchFamily="34" charset="0"/>
              </a:rPr>
              <a:t>white shirt or polo shirt, school sweatshirt; grey/black trousers (elastic wasted are best) grey socks, black shoes (not trainers) Velcro fastenings are best for independence . </a:t>
            </a:r>
          </a:p>
          <a:p>
            <a:pPr marL="548958" lvl="1" indent="-274320" eaLnBrk="1" fontAlgn="auto" hangingPunct="1">
              <a:lnSpc>
                <a:spcPct val="170000"/>
              </a:lnSpc>
              <a:spcBef>
                <a:spcPts val="580"/>
              </a:spcBef>
              <a:spcAft>
                <a:spcPts val="600"/>
              </a:spcAft>
              <a:defRPr/>
            </a:pPr>
            <a:r>
              <a:rPr lang="en-GB" b="1" u="sng" dirty="0">
                <a:solidFill>
                  <a:srgbClr val="0070C0"/>
                </a:solidFill>
                <a:latin typeface="Arial" pitchFamily="34" charset="0"/>
                <a:cs typeface="Arial" pitchFamily="34" charset="0"/>
              </a:rPr>
              <a:t>PE kit:</a:t>
            </a:r>
            <a:r>
              <a:rPr lang="en-GB" b="1" dirty="0">
                <a:solidFill>
                  <a:srgbClr val="0070C0"/>
                </a:solidFill>
                <a:latin typeface="Arial" pitchFamily="34" charset="0"/>
                <a:cs typeface="Arial" pitchFamily="34" charset="0"/>
              </a:rPr>
              <a:t> </a:t>
            </a:r>
            <a:r>
              <a:rPr lang="en-GB" dirty="0">
                <a:latin typeface="Arial" pitchFamily="34" charset="0"/>
                <a:cs typeface="Arial" pitchFamily="34" charset="0"/>
              </a:rPr>
              <a:t>white T-shirt, black shorts and black pumps/trainers. Long hair  -  tied back with a bobble. FS2 children wear their PE kit on the day of their PE session. FS2 PE kits are donated by Edgeley FC who we are proud to work closely with.</a:t>
            </a:r>
          </a:p>
          <a:p>
            <a:pPr marL="548958" lvl="1" indent="-274320" eaLnBrk="1" fontAlgn="auto" hangingPunct="1">
              <a:lnSpc>
                <a:spcPct val="170000"/>
              </a:lnSpc>
              <a:spcBef>
                <a:spcPts val="580"/>
              </a:spcBef>
              <a:spcAft>
                <a:spcPts val="600"/>
              </a:spcAft>
              <a:defRPr/>
            </a:pPr>
            <a:r>
              <a:rPr lang="en-GB" dirty="0">
                <a:latin typeface="Arial" pitchFamily="34" charset="0"/>
                <a:cs typeface="Arial" pitchFamily="34" charset="0"/>
              </a:rPr>
              <a:t>Main suppliers are Debonair School Wear</a:t>
            </a:r>
          </a:p>
          <a:p>
            <a:pPr marL="548958" lvl="1" indent="-274320" eaLnBrk="1" fontAlgn="auto" hangingPunct="1">
              <a:lnSpc>
                <a:spcPct val="170000"/>
              </a:lnSpc>
              <a:spcBef>
                <a:spcPts val="580"/>
              </a:spcBef>
              <a:spcAft>
                <a:spcPts val="600"/>
              </a:spcAft>
              <a:defRPr/>
            </a:pPr>
            <a:r>
              <a:rPr lang="en-GB" dirty="0">
                <a:latin typeface="Arial" pitchFamily="34" charset="0"/>
                <a:cs typeface="Arial" pitchFamily="34" charset="0"/>
              </a:rPr>
              <a:t>No jewellery.</a:t>
            </a:r>
          </a:p>
          <a:p>
            <a:pPr marL="548958" lvl="1" indent="-274320" eaLnBrk="1" fontAlgn="auto" hangingPunct="1">
              <a:lnSpc>
                <a:spcPct val="170000"/>
              </a:lnSpc>
              <a:spcBef>
                <a:spcPts val="580"/>
              </a:spcBef>
              <a:spcAft>
                <a:spcPts val="600"/>
              </a:spcAft>
              <a:defRPr/>
            </a:pPr>
            <a:r>
              <a:rPr lang="en-GB" b="1" u="sng" dirty="0">
                <a:solidFill>
                  <a:srgbClr val="0070C0"/>
                </a:solidFill>
                <a:latin typeface="Arial" pitchFamily="34" charset="0"/>
                <a:cs typeface="Arial" pitchFamily="34" charset="0"/>
              </a:rPr>
              <a:t>Wet days </a:t>
            </a:r>
            <a:r>
              <a:rPr lang="en-GB" dirty="0">
                <a:latin typeface="Arial" pitchFamily="34" charset="0"/>
                <a:cs typeface="Arial" pitchFamily="34" charset="0"/>
              </a:rPr>
              <a:t>– labelled wellies and waterproofs to stay in school .</a:t>
            </a:r>
          </a:p>
        </p:txBody>
      </p:sp>
    </p:spTree>
    <p:extLst>
      <p:ext uri="{BB962C8B-B14F-4D97-AF65-F5344CB8AC3E}">
        <p14:creationId xmlns:p14="http://schemas.microsoft.com/office/powerpoint/2010/main" val="4064558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6413787"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Please label all belongings!</a:t>
            </a:r>
            <a:endParaRPr sz="3600" dirty="0">
              <a:solidFill>
                <a:schemeClr val="bg2"/>
              </a:solidFill>
              <a:latin typeface="Fredoka SemiBold"/>
              <a:cs typeface="Fredoka SemiBold"/>
            </a:endParaRPr>
          </a:p>
        </p:txBody>
      </p:sp>
      <p:pic>
        <p:nvPicPr>
          <p:cNvPr id="9" name="Picture 4" descr="http://www.easy2name.com/images/products/large/1406628768.jpg">
            <a:extLst>
              <a:ext uri="{FF2B5EF4-FFF2-40B4-BE49-F238E27FC236}">
                <a16:creationId xmlns:a16="http://schemas.microsoft.com/office/drawing/2014/main" id="{FD3DE0B6-CC7C-4E87-BBD8-570EDCAE47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7255" t="12950" r="16602" b="26619"/>
          <a:stretch>
            <a:fillRect/>
          </a:stretch>
        </p:blipFill>
        <p:spPr bwMode="auto">
          <a:xfrm>
            <a:off x="1079280" y="2246995"/>
            <a:ext cx="5328477" cy="32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298C4EF-3828-4924-84A7-4489FC9BCF4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39" b="89803" l="8301" r="92871">
                        <a14:foregroundMark x1="8398" y1="65653" x2="13574" y2="65832"/>
                        <a14:foregroundMark x1="92871" y1="76208" x2="89844" y2="75134"/>
                      </a14:backgroundRemoval>
                    </a14:imgEffect>
                  </a14:imgLayer>
                </a14:imgProps>
              </a:ext>
            </a:extLst>
          </a:blip>
          <a:stretch>
            <a:fillRect/>
          </a:stretch>
        </p:blipFill>
        <p:spPr>
          <a:xfrm>
            <a:off x="6433915" y="3007606"/>
            <a:ext cx="5305648" cy="2896345"/>
          </a:xfrm>
          <a:prstGeom prst="rect">
            <a:avLst/>
          </a:prstGeom>
        </p:spPr>
      </p:pic>
      <p:sp>
        <p:nvSpPr>
          <p:cNvPr id="5" name="&quot;Not Allowed&quot; Symbol 4">
            <a:extLst>
              <a:ext uri="{FF2B5EF4-FFF2-40B4-BE49-F238E27FC236}">
                <a16:creationId xmlns:a16="http://schemas.microsoft.com/office/drawing/2014/main" id="{D7C7CE8B-3348-4307-A515-FC6AB654C541}"/>
              </a:ext>
            </a:extLst>
          </p:cNvPr>
          <p:cNvSpPr/>
          <p:nvPr/>
        </p:nvSpPr>
        <p:spPr>
          <a:xfrm>
            <a:off x="7291939" y="2935451"/>
            <a:ext cx="3349128" cy="3040654"/>
          </a:xfrm>
          <a:prstGeom prst="noSmoking">
            <a:avLst>
              <a:gd name="adj" fmla="val 713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51581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What do children bring to school?</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5C8B3BE6-94C0-402F-B320-2F4366C9984B}"/>
              </a:ext>
            </a:extLst>
          </p:cNvPr>
          <p:cNvSpPr/>
          <p:nvPr/>
        </p:nvSpPr>
        <p:spPr>
          <a:xfrm>
            <a:off x="666750" y="2217896"/>
            <a:ext cx="10858500" cy="1360372"/>
          </a:xfrm>
          <a:prstGeom prst="rect">
            <a:avLst/>
          </a:prstGeom>
        </p:spPr>
        <p:txBody>
          <a:bodyPr wrap="square">
            <a:spAutoFit/>
          </a:bodyPr>
          <a:lstStyle/>
          <a:p>
            <a:pPr marL="274320" indent="-274320">
              <a:lnSpc>
                <a:spcPct val="210000"/>
              </a:lnSpc>
              <a:spcBef>
                <a:spcPts val="580"/>
              </a:spcBef>
              <a:buFont typeface="Wingdings 2"/>
              <a:buChar char=""/>
              <a:defRPr/>
            </a:pPr>
            <a:r>
              <a:rPr lang="en-GB" sz="2000" dirty="0">
                <a:solidFill>
                  <a:schemeClr val="bg2"/>
                </a:solidFill>
                <a:latin typeface="Fredoka SemiBold"/>
                <a:cs typeface="Fredoka SemiBold"/>
              </a:rPr>
              <a:t>Book bags (FS2) Bring labelled book bags, reading books &amp; diaries into school every day.  </a:t>
            </a:r>
          </a:p>
          <a:p>
            <a:pPr marL="274320" indent="-274320">
              <a:lnSpc>
                <a:spcPct val="210000"/>
              </a:lnSpc>
              <a:spcBef>
                <a:spcPts val="580"/>
              </a:spcBef>
              <a:buFont typeface="Wingdings 2"/>
              <a:buChar char=""/>
              <a:defRPr/>
            </a:pPr>
            <a:r>
              <a:rPr lang="en-GB" sz="2000" dirty="0">
                <a:solidFill>
                  <a:schemeClr val="bg2"/>
                </a:solidFill>
                <a:latin typeface="Fredoka SemiBold"/>
                <a:cs typeface="Fredoka SemiBold"/>
              </a:rPr>
              <a:t>Named water bottles. Please send a full water bottle into school daily.</a:t>
            </a:r>
          </a:p>
        </p:txBody>
      </p:sp>
    </p:spTree>
    <p:extLst>
      <p:ext uri="{BB962C8B-B14F-4D97-AF65-F5344CB8AC3E}">
        <p14:creationId xmlns:p14="http://schemas.microsoft.com/office/powerpoint/2010/main" val="270620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111"/>
        <p:cNvGrpSpPr/>
        <p:nvPr/>
      </p:nvGrpSpPr>
      <p:grpSpPr>
        <a:xfrm>
          <a:off x="0" y="0"/>
          <a:ext cx="0" cy="0"/>
          <a:chOff x="0" y="0"/>
          <a:chExt cx="0" cy="0"/>
        </a:xfrm>
      </p:grpSpPr>
      <p:pic>
        <p:nvPicPr>
          <p:cNvPr id="112" name="Google Shape;112;p15" descr="image.png"/>
          <p:cNvPicPr preferRelativeResize="0"/>
          <p:nvPr/>
        </p:nvPicPr>
        <p:blipFill rotWithShape="1">
          <a:blip r:embed="rId3">
            <a:alphaModFix/>
          </a:blip>
          <a:srcRect/>
          <a:stretch/>
        </p:blipFill>
        <p:spPr>
          <a:xfrm>
            <a:off x="748022" y="756397"/>
            <a:ext cx="10858500" cy="5524500"/>
          </a:xfrm>
          <a:prstGeom prst="rect">
            <a:avLst/>
          </a:prstGeom>
          <a:noFill/>
          <a:ln>
            <a:noFill/>
          </a:ln>
        </p:spPr>
      </p:pic>
      <p:sp>
        <p:nvSpPr>
          <p:cNvPr id="116" name="Google Shape;116;p15"/>
          <p:cNvSpPr txBox="1"/>
          <p:nvPr/>
        </p:nvSpPr>
        <p:spPr>
          <a:xfrm>
            <a:off x="2186469" y="637071"/>
            <a:ext cx="9133853" cy="4875181"/>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200" dirty="0">
                <a:solidFill>
                  <a:schemeClr val="bg2"/>
                </a:solidFill>
                <a:latin typeface="Fredoka SemiBold"/>
                <a:cs typeface="Fredoka SemiBold"/>
                <a:sym typeface="Fredoka SemiBold"/>
              </a:rPr>
              <a:t>Welcome to Outwood Primary School!</a:t>
            </a:r>
            <a:br>
              <a:rPr lang="en-US" sz="7200" dirty="0">
                <a:solidFill>
                  <a:schemeClr val="bg2"/>
                </a:solidFill>
                <a:latin typeface="Fredoka SemiBold"/>
                <a:cs typeface="Fredoka SemiBold"/>
                <a:sym typeface="Fredoka SemiBold"/>
              </a:rPr>
            </a:br>
            <a:endParaRPr lang="en-US" sz="7200" dirty="0">
              <a:solidFill>
                <a:schemeClr val="bg2"/>
              </a:solidFill>
              <a:latin typeface="Fredoka SemiBold"/>
              <a:cs typeface="Fredoka SemiBold"/>
              <a:sym typeface="Fredoka SemiBold"/>
            </a:endParaRPr>
          </a:p>
          <a:p>
            <a:pPr marL="0" marR="0" lvl="0" indent="0" algn="l" rtl="0">
              <a:lnSpc>
                <a:spcPct val="120000"/>
              </a:lnSpc>
              <a:spcBef>
                <a:spcPts val="0"/>
              </a:spcBef>
              <a:spcAft>
                <a:spcPts val="0"/>
              </a:spcAft>
              <a:buNone/>
            </a:pPr>
            <a:r>
              <a:rPr lang="en-US" sz="4800" dirty="0" err="1">
                <a:solidFill>
                  <a:schemeClr val="bg2"/>
                </a:solidFill>
                <a:latin typeface="Fredoka SemiBold"/>
                <a:cs typeface="Fredoka SemiBold"/>
                <a:sym typeface="Fredoka SemiBold"/>
              </a:rPr>
              <a:t>Mrs</a:t>
            </a:r>
            <a:r>
              <a:rPr lang="en-US" sz="4800" dirty="0">
                <a:solidFill>
                  <a:schemeClr val="bg2"/>
                </a:solidFill>
                <a:latin typeface="Fredoka SemiBold"/>
                <a:cs typeface="Fredoka SemiBold"/>
                <a:sym typeface="Fredoka SemiBold"/>
              </a:rPr>
              <a:t> Maude - Headteacher</a:t>
            </a:r>
            <a:endParaRPr sz="4800" dirty="0">
              <a:solidFill>
                <a:schemeClr val="bg2"/>
              </a:solidFill>
              <a:latin typeface="Fredoka SemiBold"/>
              <a:cs typeface="Fredoka SemiBold"/>
            </a:endParaRPr>
          </a:p>
        </p:txBody>
      </p:sp>
      <p:pic>
        <p:nvPicPr>
          <p:cNvPr id="118" name="Google Shape;118;p15"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119" name="Google Shape;119;p15"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120" name="Google Shape;120;p15"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34" name="Picture 2" descr="https://www.outwood.stockport.sch.uk/themes/outwood/img/logo.png">
            <a:extLst>
              <a:ext uri="{FF2B5EF4-FFF2-40B4-BE49-F238E27FC236}">
                <a16:creationId xmlns:a16="http://schemas.microsoft.com/office/drawing/2014/main" id="{D4C8CEDA-E3B5-41AE-BD9B-C5CD68275651}"/>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t="93713"/>
          <a:stretch/>
        </p:blipFill>
        <p:spPr bwMode="auto">
          <a:xfrm>
            <a:off x="2562033" y="5771388"/>
            <a:ext cx="7230478" cy="4545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www.outwood.stockport.sch.uk/themes/outwood/img/logo.png">
            <a:extLst>
              <a:ext uri="{FF2B5EF4-FFF2-40B4-BE49-F238E27FC236}">
                <a16:creationId xmlns:a16="http://schemas.microsoft.com/office/drawing/2014/main" id="{6C08C154-DCF6-4BE4-B741-C8559D00AF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72782" y="506873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74032" y="506873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School lunches</a:t>
            </a:r>
            <a:endParaRPr sz="3600" dirty="0">
              <a:solidFill>
                <a:schemeClr val="bg2"/>
              </a:solidFill>
              <a:latin typeface="Fredoka SemiBold"/>
              <a:cs typeface="Fredoka SemiBold"/>
            </a:endParaRPr>
          </a:p>
        </p:txBody>
      </p:sp>
      <p:sp>
        <p:nvSpPr>
          <p:cNvPr id="3" name="Rectangle 2">
            <a:extLst>
              <a:ext uri="{FF2B5EF4-FFF2-40B4-BE49-F238E27FC236}">
                <a16:creationId xmlns:a16="http://schemas.microsoft.com/office/drawing/2014/main" id="{87C55613-D857-4066-AD7E-3FC0B8858747}"/>
              </a:ext>
            </a:extLst>
          </p:cNvPr>
          <p:cNvSpPr/>
          <p:nvPr/>
        </p:nvSpPr>
        <p:spPr>
          <a:xfrm>
            <a:off x="881062" y="2190013"/>
            <a:ext cx="7095149" cy="3785652"/>
          </a:xfrm>
          <a:prstGeom prst="rect">
            <a:avLst/>
          </a:prstGeom>
        </p:spPr>
        <p:txBody>
          <a:bodyPr wrap="square">
            <a:spAutoFit/>
          </a:bodyPr>
          <a:lstStyle/>
          <a:p>
            <a:pPr eaLnBrk="1" hangingPunct="1"/>
            <a:r>
              <a:rPr lang="en-GB" altLang="en-US" sz="2000" dirty="0">
                <a:solidFill>
                  <a:schemeClr val="bg2"/>
                </a:solidFill>
                <a:latin typeface="Fredoka SemiBold"/>
                <a:cs typeface="Fredoka SemiBold"/>
              </a:rPr>
              <a:t>Unless you are entitled to FSM, FS1 children pay for a school lunch. FS2 children are entitled to a universal free school meal. School meals are £2.83.</a:t>
            </a:r>
          </a:p>
          <a:p>
            <a:pPr eaLnBrk="1" hangingPunct="1"/>
            <a:endParaRPr lang="en-GB" altLang="en-US" sz="2000" dirty="0">
              <a:solidFill>
                <a:schemeClr val="bg2"/>
              </a:solidFill>
              <a:latin typeface="Fredoka SemiBold"/>
              <a:cs typeface="Fredoka SemiBold"/>
            </a:endParaRPr>
          </a:p>
          <a:p>
            <a:pPr eaLnBrk="1" hangingPunct="1"/>
            <a:r>
              <a:rPr lang="en-GB" altLang="en-US" sz="2000" dirty="0">
                <a:solidFill>
                  <a:schemeClr val="bg2"/>
                </a:solidFill>
                <a:latin typeface="Fredoka SemiBold"/>
                <a:cs typeface="Fredoka SemiBold"/>
              </a:rPr>
              <a:t>There are always three choices for your child to choose from; this includes a vegetarian and a halal option. </a:t>
            </a:r>
          </a:p>
          <a:p>
            <a:pPr eaLnBrk="1" hangingPunct="1"/>
            <a:endParaRPr lang="en-GB" altLang="en-US" sz="2000" dirty="0">
              <a:solidFill>
                <a:schemeClr val="bg2"/>
              </a:solidFill>
              <a:latin typeface="Fredoka SemiBold"/>
              <a:cs typeface="Fredoka SemiBold"/>
            </a:endParaRPr>
          </a:p>
          <a:p>
            <a:pPr eaLnBrk="1" hangingPunct="1"/>
            <a:r>
              <a:rPr lang="en-GB" altLang="en-US" sz="2000" dirty="0">
                <a:solidFill>
                  <a:schemeClr val="bg2"/>
                </a:solidFill>
                <a:latin typeface="Fredoka SemiBold"/>
                <a:cs typeface="Fredoka SemiBold"/>
              </a:rPr>
              <a:t>The children pick their choices with you at home. </a:t>
            </a:r>
          </a:p>
          <a:p>
            <a:pPr eaLnBrk="1" hangingPunct="1"/>
            <a:r>
              <a:rPr lang="en-GB" altLang="en-US" sz="2000" dirty="0">
                <a:solidFill>
                  <a:schemeClr val="bg2"/>
                </a:solidFill>
                <a:latin typeface="Fredoka SemiBold"/>
                <a:cs typeface="Fredoka SemiBold"/>
              </a:rPr>
              <a:t>Menus are available on the school website for you to use in advance so you can help guide their choice if needed. </a:t>
            </a:r>
          </a:p>
          <a:p>
            <a:pPr eaLnBrk="1" hangingPunct="1"/>
            <a:endParaRPr lang="en-GB" altLang="en-US" sz="2000" dirty="0">
              <a:solidFill>
                <a:schemeClr val="bg2"/>
              </a:solidFill>
              <a:latin typeface="Fredoka SemiBold"/>
              <a:cs typeface="Fredoka SemiBold"/>
            </a:endParaRPr>
          </a:p>
          <a:p>
            <a:pPr eaLnBrk="1" hangingPunct="1"/>
            <a:r>
              <a:rPr lang="en-GB" altLang="en-US" sz="2000" dirty="0">
                <a:solidFill>
                  <a:schemeClr val="bg2"/>
                </a:solidFill>
                <a:latin typeface="Fredoka SemiBold"/>
                <a:cs typeface="Fredoka SemiBold"/>
              </a:rPr>
              <a:t>Your child can bring a healthy packed lunch if you wish. </a:t>
            </a:r>
          </a:p>
        </p:txBody>
      </p:sp>
      <p:pic>
        <p:nvPicPr>
          <p:cNvPr id="5" name="Picture 4">
            <a:extLst>
              <a:ext uri="{FF2B5EF4-FFF2-40B4-BE49-F238E27FC236}">
                <a16:creationId xmlns:a16="http://schemas.microsoft.com/office/drawing/2014/main" id="{6AEF990F-3026-46CD-A40F-D57BAE9475A7}"/>
              </a:ext>
            </a:extLst>
          </p:cNvPr>
          <p:cNvPicPr>
            <a:picLocks noChangeAspect="1"/>
          </p:cNvPicPr>
          <p:nvPr/>
        </p:nvPicPr>
        <p:blipFill rotWithShape="1">
          <a:blip r:embed="rId8"/>
          <a:srcRect l="39978" r="36659"/>
          <a:stretch/>
        </p:blipFill>
        <p:spPr>
          <a:xfrm>
            <a:off x="8058034" y="1360542"/>
            <a:ext cx="2592708" cy="4372984"/>
          </a:xfrm>
          <a:prstGeom prst="rect">
            <a:avLst/>
          </a:prstGeom>
          <a:ln w="88900" cap="sq" cmpd="thickThin">
            <a:solidFill>
              <a:schemeClr val="accent1"/>
            </a:solidFill>
            <a:prstDash val="solid"/>
            <a:miter lim="800000"/>
          </a:ln>
          <a:effectLst>
            <a:innerShdw blurRad="76200">
              <a:srgbClr val="000000"/>
            </a:innerShdw>
          </a:effectLst>
        </p:spPr>
      </p:pic>
    </p:spTree>
    <p:extLst>
      <p:ext uri="{BB962C8B-B14F-4D97-AF65-F5344CB8AC3E}">
        <p14:creationId xmlns:p14="http://schemas.microsoft.com/office/powerpoint/2010/main" val="719487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5276644"/>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5276644"/>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Communication</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335D159D-5974-4A43-90C0-D6CFDF1835AD}"/>
              </a:ext>
            </a:extLst>
          </p:cNvPr>
          <p:cNvSpPr/>
          <p:nvPr/>
        </p:nvSpPr>
        <p:spPr>
          <a:xfrm>
            <a:off x="666750" y="2106219"/>
            <a:ext cx="6890821" cy="3970318"/>
          </a:xfrm>
          <a:prstGeom prst="rect">
            <a:avLst/>
          </a:prstGeom>
        </p:spPr>
        <p:txBody>
          <a:bodyPr wrap="square">
            <a:spAutoFit/>
          </a:bodyPr>
          <a:lstStyle/>
          <a:p>
            <a:pPr>
              <a:defRPr/>
            </a:pPr>
            <a:r>
              <a:rPr lang="en-GB" sz="2800" u="sng" dirty="0">
                <a:solidFill>
                  <a:schemeClr val="bg2"/>
                </a:solidFill>
                <a:latin typeface="Fredoka SemiBold"/>
                <a:cs typeface="Fredoka SemiBold"/>
              </a:rPr>
              <a:t>ClassDojo</a:t>
            </a:r>
            <a:r>
              <a:rPr lang="en-GB" sz="2800" dirty="0">
                <a:solidFill>
                  <a:schemeClr val="bg2"/>
                </a:solidFill>
                <a:latin typeface="Fredoka SemiBold"/>
                <a:cs typeface="Fredoka SemiBold"/>
              </a:rPr>
              <a:t> - day to day communication, important messages, child portfolio. </a:t>
            </a:r>
          </a:p>
          <a:p>
            <a:pPr>
              <a:defRPr/>
            </a:pPr>
            <a:endParaRPr lang="en-GB" sz="2800" dirty="0">
              <a:solidFill>
                <a:schemeClr val="bg2"/>
              </a:solidFill>
              <a:latin typeface="Fredoka SemiBold"/>
              <a:cs typeface="Fredoka SemiBold"/>
            </a:endParaRPr>
          </a:p>
          <a:p>
            <a:pPr>
              <a:defRPr/>
            </a:pPr>
            <a:r>
              <a:rPr lang="en-GB" sz="2800" u="sng" dirty="0">
                <a:solidFill>
                  <a:schemeClr val="bg2"/>
                </a:solidFill>
                <a:latin typeface="Fredoka SemiBold"/>
                <a:cs typeface="Fredoka SemiBold"/>
              </a:rPr>
              <a:t>Social media </a:t>
            </a:r>
            <a:r>
              <a:rPr lang="en-GB" sz="2800" dirty="0">
                <a:solidFill>
                  <a:schemeClr val="bg2"/>
                </a:solidFill>
                <a:latin typeface="Fredoka SemiBold"/>
                <a:cs typeface="Fredoka SemiBold"/>
              </a:rPr>
              <a:t>– celebration of learning externally.</a:t>
            </a:r>
          </a:p>
          <a:p>
            <a:pPr>
              <a:defRPr/>
            </a:pPr>
            <a:endParaRPr lang="en-GB" sz="2800" dirty="0">
              <a:solidFill>
                <a:schemeClr val="bg2"/>
              </a:solidFill>
              <a:latin typeface="Fredoka SemiBold"/>
              <a:cs typeface="Fredoka SemiBold"/>
            </a:endParaRPr>
          </a:p>
          <a:p>
            <a:pPr>
              <a:defRPr/>
            </a:pPr>
            <a:r>
              <a:rPr lang="en-GB" sz="2800" u="sng" dirty="0">
                <a:solidFill>
                  <a:schemeClr val="bg2"/>
                </a:solidFill>
                <a:latin typeface="Fredoka SemiBold"/>
                <a:cs typeface="Fredoka SemiBold"/>
              </a:rPr>
              <a:t>School Website </a:t>
            </a:r>
            <a:r>
              <a:rPr lang="en-GB" sz="2800" dirty="0">
                <a:solidFill>
                  <a:schemeClr val="bg2"/>
                </a:solidFill>
                <a:latin typeface="Fredoka SemiBold"/>
                <a:cs typeface="Fredoka SemiBold"/>
              </a:rPr>
              <a:t>– Newsletter, all links to </a:t>
            </a:r>
            <a:r>
              <a:rPr lang="en-GB" sz="2800" dirty="0" err="1">
                <a:solidFill>
                  <a:schemeClr val="bg2"/>
                </a:solidFill>
                <a:latin typeface="Fredoka SemiBold"/>
                <a:cs typeface="Fredoka SemiBold"/>
              </a:rPr>
              <a:t>Startwell</a:t>
            </a:r>
            <a:r>
              <a:rPr lang="en-GB" sz="2800" dirty="0">
                <a:solidFill>
                  <a:schemeClr val="bg2"/>
                </a:solidFill>
                <a:latin typeface="Fredoka SemiBold"/>
                <a:cs typeface="Fredoka SemiBold"/>
              </a:rPr>
              <a:t> &amp; HYMS, what to expect in EYFS information</a:t>
            </a:r>
          </a:p>
        </p:txBody>
      </p:sp>
      <p:pic>
        <p:nvPicPr>
          <p:cNvPr id="4" name="Picture 3">
            <a:extLst>
              <a:ext uri="{FF2B5EF4-FFF2-40B4-BE49-F238E27FC236}">
                <a16:creationId xmlns:a16="http://schemas.microsoft.com/office/drawing/2014/main" id="{E8CF1A80-616E-4201-822D-5165A080DCA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8945" b="89267" l="31055" r="91309">
                        <a14:foregroundMark x1="37402" y1="48479" x2="32129" y2="86404"/>
                        <a14:foregroundMark x1="79004" y1="39177" x2="84766" y2="81753"/>
                        <a14:foregroundMark x1="90234" y1="38283" x2="80762" y2="77639"/>
                        <a14:foregroundMark x1="80078" y1="70483" x2="91406" y2="71199"/>
                        <a14:foregroundMark x1="89551" y1="49374" x2="87109" y2="89267"/>
                        <a14:foregroundMark x1="78809" y1="89445" x2="89160" y2="87478"/>
                        <a14:foregroundMark x1="78516" y1="81574" x2="87109" y2="85331"/>
                        <a14:foregroundMark x1="71484" y1="8945" x2="68945" y2="8945"/>
                        <a14:foregroundMark x1="34570" y1="49374" x2="31738" y2="72987"/>
                        <a14:foregroundMark x1="32520" y1="51342" x2="31836" y2="69767"/>
                        <a14:foregroundMark x1="33008" y1="52594" x2="31055" y2="71735"/>
                        <a14:foregroundMark x1="79785" y1="50089" x2="80078" y2="81038"/>
                      </a14:backgroundRemoval>
                    </a14:imgEffect>
                  </a14:imgLayer>
                </a14:imgProps>
              </a:ext>
            </a:extLst>
          </a:blip>
          <a:srcRect l="29384" r="7415"/>
          <a:stretch/>
        </p:blipFill>
        <p:spPr>
          <a:xfrm>
            <a:off x="7371485" y="3027959"/>
            <a:ext cx="4024662" cy="3480239"/>
          </a:xfrm>
          <a:prstGeom prst="rect">
            <a:avLst/>
          </a:prstGeom>
        </p:spPr>
      </p:pic>
    </p:spTree>
    <p:extLst>
      <p:ext uri="{BB962C8B-B14F-4D97-AF65-F5344CB8AC3E}">
        <p14:creationId xmlns:p14="http://schemas.microsoft.com/office/powerpoint/2010/main" val="3386236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305833" y="514350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07083" y="514350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Working Together</a:t>
            </a:r>
            <a:endParaRPr sz="3600" dirty="0">
              <a:solidFill>
                <a:schemeClr val="bg2"/>
              </a:solidFill>
              <a:latin typeface="Fredoka SemiBold"/>
              <a:cs typeface="Fredoka SemiBold"/>
            </a:endParaRPr>
          </a:p>
        </p:txBody>
      </p:sp>
      <p:sp>
        <p:nvSpPr>
          <p:cNvPr id="3" name="Rectangle 2">
            <a:extLst>
              <a:ext uri="{FF2B5EF4-FFF2-40B4-BE49-F238E27FC236}">
                <a16:creationId xmlns:a16="http://schemas.microsoft.com/office/drawing/2014/main" id="{CE9EA146-CCEE-48FD-AACF-C7AFBE3BE4DC}"/>
              </a:ext>
            </a:extLst>
          </p:cNvPr>
          <p:cNvSpPr/>
          <p:nvPr/>
        </p:nvSpPr>
        <p:spPr>
          <a:xfrm>
            <a:off x="1010879" y="1942908"/>
            <a:ext cx="10222598" cy="3730252"/>
          </a:xfrm>
          <a:prstGeom prst="rect">
            <a:avLst/>
          </a:prstGeom>
        </p:spPr>
        <p:txBody>
          <a:bodyPr wrap="square">
            <a:spAutoFit/>
          </a:bodyPr>
          <a:lstStyle/>
          <a:p>
            <a:pPr eaLnBrk="1" hangingPunct="1">
              <a:lnSpc>
                <a:spcPct val="150000"/>
              </a:lnSpc>
            </a:pPr>
            <a:r>
              <a:rPr lang="en-GB" altLang="en-US" sz="2000" dirty="0">
                <a:solidFill>
                  <a:schemeClr val="bg2"/>
                </a:solidFill>
                <a:latin typeface="Fredoka SemiBold"/>
                <a:cs typeface="Fredoka SemiBold"/>
              </a:rPr>
              <a:t>You will be invited to come into school and discuss your child’s progress over the year.</a:t>
            </a:r>
          </a:p>
          <a:p>
            <a:pPr eaLnBrk="1" hangingPunct="1">
              <a:lnSpc>
                <a:spcPct val="150000"/>
              </a:lnSpc>
            </a:pPr>
            <a:r>
              <a:rPr lang="en-GB" altLang="en-US" sz="2000" dirty="0">
                <a:solidFill>
                  <a:schemeClr val="bg2"/>
                </a:solidFill>
                <a:latin typeface="Fredoka SemiBold"/>
                <a:cs typeface="Fredoka SemiBold"/>
              </a:rPr>
              <a:t>We hold a transition meeting in the first half term to explain how our day is structured.  At this meeting, we share  how we teach reading, writing and maths - and suggest ways for you to support this.</a:t>
            </a:r>
          </a:p>
          <a:p>
            <a:pPr eaLnBrk="1" hangingPunct="1">
              <a:lnSpc>
                <a:spcPct val="150000"/>
              </a:lnSpc>
            </a:pPr>
            <a:r>
              <a:rPr lang="en-GB" altLang="en-US" sz="2000" dirty="0">
                <a:solidFill>
                  <a:schemeClr val="bg2"/>
                </a:solidFill>
                <a:latin typeface="Fredoka SemiBold"/>
                <a:cs typeface="Fredoka SemiBold"/>
              </a:rPr>
              <a:t>We pride ourselves on having an ‘open door policy’.  At the beginning of every session you are welcome to come into the classroom and speak to the team.</a:t>
            </a:r>
          </a:p>
          <a:p>
            <a:pPr eaLnBrk="1" hangingPunct="1">
              <a:lnSpc>
                <a:spcPct val="150000"/>
              </a:lnSpc>
            </a:pPr>
            <a:r>
              <a:rPr lang="en-GB" altLang="en-US" sz="2000" dirty="0">
                <a:solidFill>
                  <a:schemeClr val="bg2"/>
                </a:solidFill>
                <a:latin typeface="Fredoka SemiBold"/>
                <a:cs typeface="Fredoka SemiBold"/>
              </a:rPr>
              <a:t>Sign up for Class Dojo and get regular updates on your child’s school life. </a:t>
            </a:r>
          </a:p>
          <a:p>
            <a:pPr eaLnBrk="1" hangingPunct="1">
              <a:lnSpc>
                <a:spcPct val="150000"/>
              </a:lnSpc>
            </a:pPr>
            <a:r>
              <a:rPr lang="en-GB" altLang="en-US" sz="2000" dirty="0">
                <a:solidFill>
                  <a:schemeClr val="bg2"/>
                </a:solidFill>
                <a:latin typeface="Fredoka SemiBold"/>
                <a:cs typeface="Fredoka SemiBold"/>
              </a:rPr>
              <a:t>Join the PTA, come along to coffee mornings etc.</a:t>
            </a:r>
          </a:p>
        </p:txBody>
      </p:sp>
    </p:spTree>
    <p:extLst>
      <p:ext uri="{BB962C8B-B14F-4D97-AF65-F5344CB8AC3E}">
        <p14:creationId xmlns:p14="http://schemas.microsoft.com/office/powerpoint/2010/main" val="292647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170417" y="514350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07083" y="514350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Housekeeping</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803761AA-DBB8-4B37-84D8-783F266A5BE1}"/>
              </a:ext>
            </a:extLst>
          </p:cNvPr>
          <p:cNvSpPr/>
          <p:nvPr/>
        </p:nvSpPr>
        <p:spPr>
          <a:xfrm>
            <a:off x="878732" y="2060822"/>
            <a:ext cx="10646518" cy="3691780"/>
          </a:xfrm>
          <a:prstGeom prst="rect">
            <a:avLst/>
          </a:prstGeom>
        </p:spPr>
        <p:txBody>
          <a:bodyPr wrap="square">
            <a:spAutoFit/>
          </a:bodyPr>
          <a:lstStyle/>
          <a:p>
            <a:pPr marL="274320" indent="-274320">
              <a:lnSpc>
                <a:spcPct val="120000"/>
              </a:lnSpc>
              <a:spcBef>
                <a:spcPts val="580"/>
              </a:spcBef>
              <a:buFont typeface="Wingdings 2"/>
              <a:buChar char=""/>
              <a:defRPr/>
            </a:pPr>
            <a:r>
              <a:rPr lang="en-GB" sz="2000" dirty="0">
                <a:solidFill>
                  <a:schemeClr val="bg2"/>
                </a:solidFill>
                <a:latin typeface="Fredoka SemiBold"/>
                <a:cs typeface="Fredoka SemiBold"/>
              </a:rPr>
              <a:t>Children should be dropped off and collected from the EYFS playground at the beginning and end of the school day. </a:t>
            </a:r>
          </a:p>
          <a:p>
            <a:pPr marL="274320" indent="-274320">
              <a:lnSpc>
                <a:spcPct val="120000"/>
              </a:lnSpc>
              <a:spcBef>
                <a:spcPts val="580"/>
              </a:spcBef>
              <a:buFont typeface="Wingdings 2"/>
              <a:buChar char=""/>
              <a:defRPr/>
            </a:pPr>
            <a:r>
              <a:rPr lang="en-GB" sz="2000" dirty="0">
                <a:solidFill>
                  <a:schemeClr val="bg2"/>
                </a:solidFill>
                <a:latin typeface="Fredoka SemiBold"/>
                <a:cs typeface="Fredoka SemiBold"/>
              </a:rPr>
              <a:t>The classroom door is opened at 8:40am and registration begins at 8:50am. </a:t>
            </a:r>
          </a:p>
          <a:p>
            <a:pPr marL="274320" indent="-274320">
              <a:lnSpc>
                <a:spcPct val="120000"/>
              </a:lnSpc>
              <a:spcBef>
                <a:spcPts val="580"/>
              </a:spcBef>
              <a:buFont typeface="Wingdings 2"/>
              <a:buChar char=""/>
              <a:defRPr/>
            </a:pPr>
            <a:r>
              <a:rPr lang="en-GB" sz="2000" dirty="0">
                <a:solidFill>
                  <a:schemeClr val="bg2"/>
                </a:solidFill>
                <a:latin typeface="Fredoka SemiBold"/>
                <a:cs typeface="Fredoka SemiBold"/>
              </a:rPr>
              <a:t>The end of the school day is 3:20pm. We open the school gates from 3:10pm.</a:t>
            </a:r>
          </a:p>
          <a:p>
            <a:pPr marL="274320" indent="-274320">
              <a:lnSpc>
                <a:spcPct val="120000"/>
              </a:lnSpc>
              <a:spcBef>
                <a:spcPts val="580"/>
              </a:spcBef>
              <a:buFont typeface="Wingdings 2"/>
              <a:buChar char=""/>
              <a:defRPr/>
            </a:pPr>
            <a:r>
              <a:rPr lang="en-GB" sz="2000" dirty="0">
                <a:solidFill>
                  <a:schemeClr val="bg2"/>
                </a:solidFill>
                <a:latin typeface="Fredoka SemiBold"/>
                <a:cs typeface="Fredoka SemiBold"/>
              </a:rPr>
              <a:t>A healthy snack is provided daily. Water is available throughout the day but they can bring in their own labelled water bottle to drink from when needed.</a:t>
            </a:r>
          </a:p>
          <a:p>
            <a:pPr>
              <a:lnSpc>
                <a:spcPct val="120000"/>
              </a:lnSpc>
              <a:spcBef>
                <a:spcPts val="580"/>
              </a:spcBef>
              <a:defRPr/>
            </a:pPr>
            <a:r>
              <a:rPr lang="en-GB" sz="2000" dirty="0">
                <a:solidFill>
                  <a:schemeClr val="bg2"/>
                </a:solidFill>
                <a:latin typeface="Fredoka SemiBold"/>
                <a:cs typeface="Fredoka SemiBold"/>
              </a:rPr>
              <a:t>Milk - Free 1/3 pint of milk is available through a government initiative for under 5’s. Parents need to apply on line at </a:t>
            </a:r>
            <a:r>
              <a:rPr lang="en-GB" sz="2000" dirty="0">
                <a:solidFill>
                  <a:schemeClr val="bg2"/>
                </a:solidFill>
                <a:latin typeface="Fredoka SemiBold"/>
                <a:cs typeface="Fredoka SemiBold"/>
                <a:hlinkClick r:id="rId8">
                  <a:extLst>
                    <a:ext uri="{A12FA001-AC4F-418D-AE19-62706E023703}">
                      <ahyp:hlinkClr xmlns:ahyp="http://schemas.microsoft.com/office/drawing/2018/hyperlinkcolor" val="tx"/>
                    </a:ext>
                  </a:extLst>
                </a:hlinkClick>
              </a:rPr>
              <a:t>www.coolmilk.com</a:t>
            </a:r>
            <a:r>
              <a:rPr lang="en-GB" sz="2000" dirty="0">
                <a:solidFill>
                  <a:schemeClr val="bg2"/>
                </a:solidFill>
                <a:latin typeface="Fredoka SemiBold"/>
                <a:cs typeface="Fredoka SemiBold"/>
              </a:rPr>
              <a:t>. Apply to Cool Milk directly for your 5 year old to receive a daily milk allowance. </a:t>
            </a:r>
          </a:p>
        </p:txBody>
      </p:sp>
    </p:spTree>
    <p:extLst>
      <p:ext uri="{BB962C8B-B14F-4D97-AF65-F5344CB8AC3E}">
        <p14:creationId xmlns:p14="http://schemas.microsoft.com/office/powerpoint/2010/main" val="3740557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170417" y="514350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07083" y="514350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Attendance matters</a:t>
            </a:r>
            <a:endParaRPr sz="3600" dirty="0">
              <a:solidFill>
                <a:schemeClr val="bg2"/>
              </a:solidFill>
              <a:latin typeface="Fredoka SemiBold"/>
              <a:cs typeface="Fredoka SemiBold"/>
            </a:endParaRPr>
          </a:p>
        </p:txBody>
      </p:sp>
      <p:sp>
        <p:nvSpPr>
          <p:cNvPr id="9" name="Rectangle 3">
            <a:extLst>
              <a:ext uri="{FF2B5EF4-FFF2-40B4-BE49-F238E27FC236}">
                <a16:creationId xmlns:a16="http://schemas.microsoft.com/office/drawing/2014/main" id="{6AEEA440-DBF2-461B-9B25-EAA4E5896C7D}"/>
              </a:ext>
            </a:extLst>
          </p:cNvPr>
          <p:cNvSpPr txBox="1">
            <a:spLocks noChangeArrowheads="1"/>
          </p:cNvSpPr>
          <p:nvPr/>
        </p:nvSpPr>
        <p:spPr>
          <a:xfrm>
            <a:off x="878732" y="2170619"/>
            <a:ext cx="10646518" cy="554355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580"/>
              </a:spcBef>
              <a:defRPr/>
            </a:pPr>
            <a:r>
              <a:rPr lang="en-GB" sz="2000" dirty="0">
                <a:solidFill>
                  <a:schemeClr val="bg2"/>
                </a:solidFill>
                <a:latin typeface="Fredoka SemiBold"/>
                <a:cs typeface="Fredoka SemiBold"/>
              </a:rPr>
              <a:t>We want your child in 100% of the time, however, if your child is absent from school, please ring the school office on the first day of absence. </a:t>
            </a:r>
          </a:p>
          <a:p>
            <a:pPr>
              <a:spcBef>
                <a:spcPts val="580"/>
              </a:spcBef>
              <a:defRPr/>
            </a:pPr>
            <a:endParaRPr lang="en-GB" sz="2000" dirty="0">
              <a:solidFill>
                <a:schemeClr val="bg2"/>
              </a:solidFill>
              <a:latin typeface="Fredoka SemiBold"/>
              <a:cs typeface="Fredoka SemiBold"/>
            </a:endParaRPr>
          </a:p>
          <a:p>
            <a:pPr>
              <a:spcBef>
                <a:spcPts val="580"/>
              </a:spcBef>
              <a:defRPr/>
            </a:pPr>
            <a:r>
              <a:rPr lang="en-GB" sz="2000" dirty="0">
                <a:solidFill>
                  <a:schemeClr val="bg2"/>
                </a:solidFill>
                <a:latin typeface="Fredoka SemiBold"/>
                <a:cs typeface="Fredoka SemiBold"/>
              </a:rPr>
              <a:t>We currently use School Spider as a communication and payment system for you to receive information via emails and to pay for lunches, trips etc.     </a:t>
            </a:r>
            <a:br>
              <a:rPr lang="en-GB" sz="2000" dirty="0">
                <a:solidFill>
                  <a:schemeClr val="bg2"/>
                </a:solidFill>
                <a:latin typeface="Fredoka SemiBold"/>
                <a:cs typeface="Fredoka SemiBold"/>
              </a:rPr>
            </a:br>
            <a:endParaRPr lang="en-GB" sz="2000" dirty="0">
              <a:solidFill>
                <a:schemeClr val="bg2"/>
              </a:solidFill>
              <a:latin typeface="Fredoka SemiBold"/>
              <a:cs typeface="Fredoka SemiBold"/>
            </a:endParaRPr>
          </a:p>
          <a:p>
            <a:pPr>
              <a:spcBef>
                <a:spcPts val="580"/>
              </a:spcBef>
              <a:defRPr/>
            </a:pPr>
            <a:r>
              <a:rPr lang="en-GB" sz="2000" dirty="0">
                <a:solidFill>
                  <a:schemeClr val="bg2"/>
                </a:solidFill>
                <a:latin typeface="Fredoka SemiBold"/>
                <a:cs typeface="Fredoka SemiBold"/>
              </a:rPr>
              <a:t>Breakfast Club  must arrive between 7:30am – 8.15am (£4),  Early adopters (free for FS2) is available from 8.15am. </a:t>
            </a:r>
            <a:br>
              <a:rPr lang="en-GB" sz="2000" dirty="0">
                <a:solidFill>
                  <a:schemeClr val="bg2"/>
                </a:solidFill>
                <a:latin typeface="Fredoka SemiBold"/>
                <a:cs typeface="Fredoka SemiBold"/>
              </a:rPr>
            </a:br>
            <a:endParaRPr lang="en-GB" sz="2000" dirty="0">
              <a:solidFill>
                <a:schemeClr val="bg2"/>
              </a:solidFill>
              <a:latin typeface="Fredoka SemiBold"/>
              <a:cs typeface="Fredoka SemiBold"/>
            </a:endParaRPr>
          </a:p>
          <a:p>
            <a:pPr>
              <a:spcBef>
                <a:spcPts val="580"/>
              </a:spcBef>
              <a:defRPr/>
            </a:pPr>
            <a:r>
              <a:rPr lang="en-GB" sz="2000" dirty="0">
                <a:solidFill>
                  <a:schemeClr val="bg2"/>
                </a:solidFill>
                <a:latin typeface="Fredoka SemiBold"/>
                <a:cs typeface="Fredoka SemiBold"/>
              </a:rPr>
              <a:t>After School Club  is available Monday – Thursday, cost £7.50 per day</a:t>
            </a:r>
            <a:r>
              <a:rPr lang="en-GB" sz="2400" dirty="0">
                <a:latin typeface="Arial" pitchFamily="34" charset="0"/>
                <a:cs typeface="Arial" pitchFamily="34" charset="0"/>
              </a:rPr>
              <a:t>.</a:t>
            </a:r>
            <a:endParaRPr lang="en-US" sz="2400" b="1" dirty="0"/>
          </a:p>
        </p:txBody>
      </p:sp>
    </p:spTree>
    <p:extLst>
      <p:ext uri="{BB962C8B-B14F-4D97-AF65-F5344CB8AC3E}">
        <p14:creationId xmlns:p14="http://schemas.microsoft.com/office/powerpoint/2010/main" val="2470820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170417" y="514350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07083" y="514350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795615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Thank you for listening!</a:t>
            </a:r>
            <a:endParaRPr sz="3600" dirty="0">
              <a:solidFill>
                <a:schemeClr val="bg2"/>
              </a:solidFill>
              <a:latin typeface="Fredoka SemiBold"/>
              <a:cs typeface="Fredoka SemiBold"/>
            </a:endParaRPr>
          </a:p>
        </p:txBody>
      </p:sp>
      <p:sp>
        <p:nvSpPr>
          <p:cNvPr id="9" name="Rectangle 3">
            <a:extLst>
              <a:ext uri="{FF2B5EF4-FFF2-40B4-BE49-F238E27FC236}">
                <a16:creationId xmlns:a16="http://schemas.microsoft.com/office/drawing/2014/main" id="{6AEEA440-DBF2-461B-9B25-EAA4E5896C7D}"/>
              </a:ext>
            </a:extLst>
          </p:cNvPr>
          <p:cNvSpPr txBox="1">
            <a:spLocks noChangeArrowheads="1"/>
          </p:cNvSpPr>
          <p:nvPr/>
        </p:nvSpPr>
        <p:spPr>
          <a:xfrm>
            <a:off x="878732" y="2170619"/>
            <a:ext cx="10646518" cy="3359848"/>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580"/>
              </a:spcBef>
              <a:defRPr/>
            </a:pPr>
            <a:r>
              <a:rPr lang="en-GB" sz="3600" b="1" dirty="0">
                <a:solidFill>
                  <a:schemeClr val="bg2"/>
                </a:solidFill>
                <a:latin typeface="Fredoka SemiBold"/>
                <a:cs typeface="Fredoka SemiBold"/>
              </a:rPr>
              <a:t>Any questions?</a:t>
            </a:r>
          </a:p>
          <a:p>
            <a:pPr>
              <a:spcBef>
                <a:spcPts val="580"/>
              </a:spcBef>
              <a:defRPr/>
            </a:pPr>
            <a:endParaRPr lang="en-GB" sz="3600" b="1" dirty="0">
              <a:solidFill>
                <a:schemeClr val="bg2"/>
              </a:solidFill>
              <a:latin typeface="Fredoka SemiBold"/>
              <a:cs typeface="Fredoka SemiBold"/>
            </a:endParaRPr>
          </a:p>
          <a:p>
            <a:pPr>
              <a:spcBef>
                <a:spcPts val="580"/>
              </a:spcBef>
              <a:defRPr/>
            </a:pPr>
            <a:r>
              <a:rPr lang="en-GB" sz="3600" b="1" dirty="0">
                <a:solidFill>
                  <a:schemeClr val="bg2"/>
                </a:solidFill>
                <a:latin typeface="Fredoka SemiBold"/>
                <a:cs typeface="Fredoka SemiBold"/>
              </a:rPr>
              <a:t>Let’s visit the wonderful EYFS provision together</a:t>
            </a:r>
            <a:r>
              <a:rPr lang="en-GB" sz="2000" b="1" dirty="0">
                <a:solidFill>
                  <a:schemeClr val="bg2"/>
                </a:solidFill>
                <a:latin typeface="Fredoka SemiBold"/>
                <a:cs typeface="Fredoka SemiBold"/>
              </a:rPr>
              <a:t>.</a:t>
            </a:r>
            <a:endParaRPr lang="en-US" sz="2400" b="1" dirty="0"/>
          </a:p>
        </p:txBody>
      </p:sp>
    </p:spTree>
    <p:extLst>
      <p:ext uri="{BB962C8B-B14F-4D97-AF65-F5344CB8AC3E}">
        <p14:creationId xmlns:p14="http://schemas.microsoft.com/office/powerpoint/2010/main" val="3237885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111"/>
        <p:cNvGrpSpPr/>
        <p:nvPr/>
      </p:nvGrpSpPr>
      <p:grpSpPr>
        <a:xfrm>
          <a:off x="0" y="0"/>
          <a:ext cx="0" cy="0"/>
          <a:chOff x="0" y="0"/>
          <a:chExt cx="0" cy="0"/>
        </a:xfrm>
      </p:grpSpPr>
      <p:pic>
        <p:nvPicPr>
          <p:cNvPr id="112" name="Google Shape;112;p15"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6" name="Picture 5">
            <a:extLst>
              <a:ext uri="{FF2B5EF4-FFF2-40B4-BE49-F238E27FC236}">
                <a16:creationId xmlns:a16="http://schemas.microsoft.com/office/drawing/2014/main" id="{0D2EE12F-E977-4D63-AFEB-D6F53AFA3B4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839" b="98748" l="9961" r="89844">
                        <a14:foregroundMark x1="35059" y1="10733" x2="35840" y2="29338"/>
                        <a14:foregroundMark x1="34668" y1="28444" x2="38379" y2="29517"/>
                        <a14:foregroundMark x1="49121" y1="29159" x2="53809" y2="29875"/>
                        <a14:foregroundMark x1="45020" y1="22719" x2="45020" y2="22719"/>
                        <a14:foregroundMark x1="43848" y1="23971" x2="43848" y2="23971"/>
                        <a14:foregroundMark x1="28125" y1="22361" x2="28125" y2="22361"/>
                        <a14:foregroundMark x1="24805" y1="19141" x2="24805" y2="19141"/>
                        <a14:foregroundMark x1="28613" y1="21646" x2="28613" y2="21646"/>
                        <a14:foregroundMark x1="32324" y1="98569" x2="31543" y2="87657"/>
                        <a14:foregroundMark x1="49316" y1="94076" x2="48633" y2="83184"/>
                        <a14:foregroundMark x1="49609" y1="98748" x2="49317" y2="94097"/>
                        <a14:foregroundMark x1="52534" y1="85046" x2="52637" y2="78175"/>
                        <a14:foregroundMark x1="52344" y1="97674" x2="52431" y2="91875"/>
                        <a14:foregroundMark x1="53613" y1="79070" x2="52832" y2="98748"/>
                        <a14:foregroundMark x1="49121" y1="81216" x2="49121" y2="94275"/>
                        <a14:foregroundMark x1="53613" y1="89267" x2="53418" y2="94097"/>
                        <a14:foregroundMark x1="47949" y1="79249" x2="48438" y2="83005"/>
                        <a14:foregroundMark x1="48535" y1="94633" x2="48047" y2="79070"/>
                        <a14:foregroundMark x1="53809" y1="79785" x2="53027" y2="94454"/>
                        <a14:foregroundMark x1="37109" y1="98748" x2="38574" y2="98748"/>
                        <a14:backgroundMark x1="44336" y1="47048" x2="43945" y2="65116"/>
                        <a14:backgroundMark x1="43945" y1="65116" x2="43262" y2="69231"/>
                        <a14:backgroundMark x1="50977" y1="89624" x2="50977" y2="87478"/>
                        <a14:backgroundMark x1="50879" y1="85152" x2="51074" y2="82290"/>
                        <a14:backgroundMark x1="50814" y1="81216" x2="50977" y2="91950"/>
                        <a14:backgroundMark x1="50781" y1="79070" x2="50782" y2="79136"/>
                        <a14:backgroundMark x1="50977" y1="91950" x2="50977" y2="94097"/>
                      </a14:backgroundRemoval>
                    </a14:imgEffect>
                  </a14:imgLayer>
                </a14:imgProps>
              </a:ext>
            </a:extLst>
          </a:blip>
          <a:srcRect l="20643" r="36919" b="44480"/>
          <a:stretch/>
        </p:blipFill>
        <p:spPr>
          <a:xfrm>
            <a:off x="7811588" y="659946"/>
            <a:ext cx="2621281" cy="1872044"/>
          </a:xfrm>
          <a:prstGeom prst="rect">
            <a:avLst/>
          </a:prstGeom>
        </p:spPr>
      </p:pic>
      <p:pic>
        <p:nvPicPr>
          <p:cNvPr id="113" name="Google Shape;113;p15" descr="image.png"/>
          <p:cNvPicPr preferRelativeResize="0"/>
          <p:nvPr/>
        </p:nvPicPr>
        <p:blipFill rotWithShape="1">
          <a:blip r:embed="rId6">
            <a:alphaModFix/>
          </a:blip>
          <a:srcRect/>
          <a:stretch/>
        </p:blipFill>
        <p:spPr>
          <a:xfrm>
            <a:off x="1162050" y="2469802"/>
            <a:ext cx="3130599" cy="2590800"/>
          </a:xfrm>
          <a:prstGeom prst="rect">
            <a:avLst/>
          </a:prstGeom>
          <a:noFill/>
          <a:ln>
            <a:noFill/>
          </a:ln>
        </p:spPr>
      </p:pic>
      <p:pic>
        <p:nvPicPr>
          <p:cNvPr id="114" name="Google Shape;114;p15" descr="image.png"/>
          <p:cNvPicPr preferRelativeResize="0"/>
          <p:nvPr/>
        </p:nvPicPr>
        <p:blipFill rotWithShape="1">
          <a:blip r:embed="rId7">
            <a:alphaModFix/>
          </a:blip>
          <a:srcRect/>
          <a:stretch/>
        </p:blipFill>
        <p:spPr>
          <a:xfrm>
            <a:off x="4530774" y="2469802"/>
            <a:ext cx="3130599" cy="2590800"/>
          </a:xfrm>
          <a:prstGeom prst="rect">
            <a:avLst/>
          </a:prstGeom>
          <a:noFill/>
          <a:ln>
            <a:noFill/>
          </a:ln>
        </p:spPr>
      </p:pic>
      <p:pic>
        <p:nvPicPr>
          <p:cNvPr id="115" name="Google Shape;115;p15" descr="image.png"/>
          <p:cNvPicPr preferRelativeResize="0"/>
          <p:nvPr/>
        </p:nvPicPr>
        <p:blipFill rotWithShape="1">
          <a:blip r:embed="rId8">
            <a:alphaModFix/>
          </a:blip>
          <a:srcRect/>
          <a:stretch/>
        </p:blipFill>
        <p:spPr>
          <a:xfrm>
            <a:off x="7899499" y="2469802"/>
            <a:ext cx="3130599" cy="2590800"/>
          </a:xfrm>
          <a:prstGeom prst="rect">
            <a:avLst/>
          </a:prstGeom>
          <a:noFill/>
          <a:ln>
            <a:noFill/>
          </a:ln>
        </p:spPr>
      </p:pic>
      <p:sp>
        <p:nvSpPr>
          <p:cNvPr id="116" name="Google Shape;116;p15"/>
          <p:cNvSpPr txBox="1"/>
          <p:nvPr/>
        </p:nvSpPr>
        <p:spPr>
          <a:xfrm>
            <a:off x="2310125" y="1058990"/>
            <a:ext cx="518064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What our school offers</a:t>
            </a:r>
            <a:endParaRPr sz="3600" dirty="0">
              <a:solidFill>
                <a:schemeClr val="bg2"/>
              </a:solidFill>
              <a:latin typeface="Fredoka SemiBold"/>
              <a:cs typeface="Fredoka SemiBold"/>
            </a:endParaRPr>
          </a:p>
        </p:txBody>
      </p:sp>
      <p:pic>
        <p:nvPicPr>
          <p:cNvPr id="118" name="Google Shape;118;p15" descr="image.png"/>
          <p:cNvPicPr preferRelativeResize="0"/>
          <p:nvPr/>
        </p:nvPicPr>
        <p:blipFill rotWithShape="1">
          <a:blip r:embed="rId9">
            <a:alphaModFix/>
          </a:blip>
          <a:srcRect/>
          <a:stretch/>
        </p:blipFill>
        <p:spPr>
          <a:xfrm>
            <a:off x="10239375" y="238125"/>
            <a:ext cx="1714500" cy="1714500"/>
          </a:xfrm>
          <a:prstGeom prst="rect">
            <a:avLst/>
          </a:prstGeom>
          <a:noFill/>
          <a:ln>
            <a:noFill/>
          </a:ln>
        </p:spPr>
      </p:pic>
      <p:pic>
        <p:nvPicPr>
          <p:cNvPr id="119" name="Google Shape;119;p15" descr="image.png"/>
          <p:cNvPicPr preferRelativeResize="0"/>
          <p:nvPr/>
        </p:nvPicPr>
        <p:blipFill rotWithShape="1">
          <a:blip r:embed="rId10">
            <a:alphaModFix/>
          </a:blip>
          <a:srcRect/>
          <a:stretch/>
        </p:blipFill>
        <p:spPr>
          <a:xfrm>
            <a:off x="238125" y="4905375"/>
            <a:ext cx="1714500" cy="1714500"/>
          </a:xfrm>
          <a:prstGeom prst="rect">
            <a:avLst/>
          </a:prstGeom>
          <a:noFill/>
          <a:ln>
            <a:noFill/>
          </a:ln>
        </p:spPr>
      </p:pic>
      <p:pic>
        <p:nvPicPr>
          <p:cNvPr id="120" name="Google Shape;120;p15" descr="image.png"/>
          <p:cNvPicPr preferRelativeResize="0"/>
          <p:nvPr/>
        </p:nvPicPr>
        <p:blipFill rotWithShape="1">
          <a:blip r:embed="rId11">
            <a:alphaModFix/>
          </a:blip>
          <a:srcRect/>
          <a:stretch/>
        </p:blipFill>
        <p:spPr>
          <a:xfrm>
            <a:off x="10239375" y="4905375"/>
            <a:ext cx="1714500" cy="1714500"/>
          </a:xfrm>
          <a:prstGeom prst="rect">
            <a:avLst/>
          </a:prstGeom>
          <a:noFill/>
          <a:ln>
            <a:noFill/>
          </a:ln>
        </p:spPr>
      </p:pic>
      <p:pic>
        <p:nvPicPr>
          <p:cNvPr id="123" name="Google Shape;123;p15" descr="image.png"/>
          <p:cNvPicPr preferRelativeResize="0"/>
          <p:nvPr/>
        </p:nvPicPr>
        <p:blipFill rotWithShape="1">
          <a:blip r:embed="rId12">
            <a:alphaModFix/>
          </a:blip>
          <a:srcRect/>
          <a:stretch/>
        </p:blipFill>
        <p:spPr>
          <a:xfrm>
            <a:off x="2310125" y="2547550"/>
            <a:ext cx="720000" cy="720000"/>
          </a:xfrm>
          <a:prstGeom prst="rect">
            <a:avLst/>
          </a:prstGeom>
          <a:noFill/>
          <a:ln>
            <a:noFill/>
          </a:ln>
        </p:spPr>
      </p:pic>
      <p:sp>
        <p:nvSpPr>
          <p:cNvPr id="124" name="Google Shape;124;p15"/>
          <p:cNvSpPr txBox="1"/>
          <p:nvPr/>
        </p:nvSpPr>
        <p:spPr>
          <a:xfrm>
            <a:off x="1277787" y="3379439"/>
            <a:ext cx="2767064" cy="129266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00" b="0" i="0" u="none" strike="noStrike" cap="none" dirty="0">
                <a:solidFill>
                  <a:srgbClr val="00A99D"/>
                </a:solidFill>
                <a:latin typeface="Fredoka SemiBold"/>
                <a:ea typeface="Fredoka SemiBold"/>
                <a:cs typeface="Fredoka SemiBold"/>
                <a:sym typeface="Fredoka SemiBold"/>
              </a:rPr>
              <a:t>A rich and engaging curriculum.</a:t>
            </a:r>
            <a:endParaRPr sz="2000" dirty="0"/>
          </a:p>
        </p:txBody>
      </p:sp>
      <p:pic>
        <p:nvPicPr>
          <p:cNvPr id="126" name="Google Shape;126;p15" descr="image.png"/>
          <p:cNvPicPr preferRelativeResize="0"/>
          <p:nvPr/>
        </p:nvPicPr>
        <p:blipFill rotWithShape="1">
          <a:blip r:embed="rId13">
            <a:alphaModFix/>
          </a:blip>
          <a:srcRect/>
          <a:stretch/>
        </p:blipFill>
        <p:spPr>
          <a:xfrm>
            <a:off x="5678850" y="2547550"/>
            <a:ext cx="720000" cy="720000"/>
          </a:xfrm>
          <a:prstGeom prst="rect">
            <a:avLst/>
          </a:prstGeom>
          <a:noFill/>
          <a:ln>
            <a:noFill/>
          </a:ln>
        </p:spPr>
      </p:pic>
      <p:sp>
        <p:nvSpPr>
          <p:cNvPr id="127" name="Google Shape;127;p15"/>
          <p:cNvSpPr txBox="1"/>
          <p:nvPr/>
        </p:nvSpPr>
        <p:spPr>
          <a:xfrm>
            <a:off x="4646512" y="3379439"/>
            <a:ext cx="2767064" cy="129266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00" b="0" i="0" u="none" strike="noStrike" cap="none" dirty="0">
                <a:solidFill>
                  <a:srgbClr val="8CC63F"/>
                </a:solidFill>
                <a:latin typeface="Fredoka SemiBold"/>
                <a:ea typeface="Fredoka SemiBold"/>
                <a:cs typeface="Fredoka SemiBold"/>
                <a:sym typeface="Fredoka SemiBold"/>
              </a:rPr>
              <a:t>Happy children who reach their full potential</a:t>
            </a:r>
            <a:endParaRPr sz="2000" dirty="0"/>
          </a:p>
        </p:txBody>
      </p:sp>
      <p:pic>
        <p:nvPicPr>
          <p:cNvPr id="129" name="Google Shape;129;p15" descr="image.png"/>
          <p:cNvPicPr preferRelativeResize="0"/>
          <p:nvPr/>
        </p:nvPicPr>
        <p:blipFill rotWithShape="1">
          <a:blip r:embed="rId14">
            <a:alphaModFix/>
          </a:blip>
          <a:srcRect/>
          <a:stretch/>
        </p:blipFill>
        <p:spPr>
          <a:xfrm>
            <a:off x="9047574" y="2547550"/>
            <a:ext cx="720000" cy="720000"/>
          </a:xfrm>
          <a:prstGeom prst="rect">
            <a:avLst/>
          </a:prstGeom>
          <a:noFill/>
          <a:ln>
            <a:noFill/>
          </a:ln>
        </p:spPr>
      </p:pic>
      <p:sp>
        <p:nvSpPr>
          <p:cNvPr id="130" name="Google Shape;130;p15"/>
          <p:cNvSpPr txBox="1"/>
          <p:nvPr/>
        </p:nvSpPr>
        <p:spPr>
          <a:xfrm>
            <a:off x="8015236" y="3379439"/>
            <a:ext cx="2767064" cy="129266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00" b="0" i="0" u="none" strike="noStrike" cap="none" dirty="0">
                <a:solidFill>
                  <a:srgbClr val="F15A24"/>
                </a:solidFill>
                <a:latin typeface="Fredoka SemiBold"/>
                <a:ea typeface="Fredoka SemiBold"/>
                <a:cs typeface="Fredoka SemiBold"/>
                <a:sym typeface="Fredoka SemiBold"/>
              </a:rPr>
              <a:t>A safe and caring environment.</a:t>
            </a:r>
            <a:endParaRPr sz="2000" dirty="0"/>
          </a:p>
        </p:txBody>
      </p:sp>
      <p:pic>
        <p:nvPicPr>
          <p:cNvPr id="3" name="Graphic 2" descr="Lightbulb and gear">
            <a:extLst>
              <a:ext uri="{FF2B5EF4-FFF2-40B4-BE49-F238E27FC236}">
                <a16:creationId xmlns:a16="http://schemas.microsoft.com/office/drawing/2014/main" id="{9F9AFC03-495B-4D00-9B3A-22B087F9C40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30985" y="2557074"/>
            <a:ext cx="720000" cy="720000"/>
          </a:xfrm>
          <a:prstGeom prst="rect">
            <a:avLst/>
          </a:prstGeom>
        </p:spPr>
      </p:pic>
      <p:pic>
        <p:nvPicPr>
          <p:cNvPr id="5" name="Graphic 4" descr="Plant">
            <a:extLst>
              <a:ext uri="{FF2B5EF4-FFF2-40B4-BE49-F238E27FC236}">
                <a16:creationId xmlns:a16="http://schemas.microsoft.com/office/drawing/2014/main" id="{D760569C-361B-4B0F-B2FD-02615198F5E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670044" y="2590814"/>
            <a:ext cx="720000" cy="720000"/>
          </a:xfrm>
          <a:prstGeom prst="rect">
            <a:avLst/>
          </a:prstGeom>
        </p:spPr>
      </p:pic>
      <p:pic>
        <p:nvPicPr>
          <p:cNvPr id="8" name="Graphic 7" descr="Heart">
            <a:extLst>
              <a:ext uri="{FF2B5EF4-FFF2-40B4-BE49-F238E27FC236}">
                <a16:creationId xmlns:a16="http://schemas.microsoft.com/office/drawing/2014/main" id="{B0139168-E8F7-4EB8-9EB3-2156055E4E7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038768" y="2572899"/>
            <a:ext cx="720000" cy="720000"/>
          </a:xfrm>
          <a:prstGeom prst="rect">
            <a:avLst/>
          </a:prstGeom>
        </p:spPr>
      </p:pic>
      <p:pic>
        <p:nvPicPr>
          <p:cNvPr id="34" name="Picture 2" descr="https://www.outwood.stockport.sch.uk/themes/outwood/img/logo.png">
            <a:extLst>
              <a:ext uri="{FF2B5EF4-FFF2-40B4-BE49-F238E27FC236}">
                <a16:creationId xmlns:a16="http://schemas.microsoft.com/office/drawing/2014/main" id="{D4C8CEDA-E3B5-41AE-BD9B-C5CD68275651}"/>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sharpenSoften amount="50000"/>
                    </a14:imgEffect>
                  </a14:imgLayer>
                </a14:imgProps>
              </a:ext>
              <a:ext uri="{28A0092B-C50C-407E-A947-70E740481C1C}">
                <a14:useLocalDpi xmlns:a14="http://schemas.microsoft.com/office/drawing/2010/main" val="0"/>
              </a:ext>
            </a:extLst>
          </a:blip>
          <a:srcRect t="93713"/>
          <a:stretch/>
        </p:blipFill>
        <p:spPr bwMode="auto">
          <a:xfrm>
            <a:off x="2562033" y="5461037"/>
            <a:ext cx="7230478" cy="4545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www.outwood.stockport.sch.uk/themes/outwood/img/logo.png">
            <a:extLst>
              <a:ext uri="{FF2B5EF4-FFF2-40B4-BE49-F238E27FC236}">
                <a16:creationId xmlns:a16="http://schemas.microsoft.com/office/drawing/2014/main" id="{6C08C154-DCF6-4BE4-B741-C8559D00AFE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65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138"/>
        <p:cNvGrpSpPr/>
        <p:nvPr/>
      </p:nvGrpSpPr>
      <p:grpSpPr>
        <a:xfrm>
          <a:off x="0" y="0"/>
          <a:ext cx="0" cy="0"/>
          <a:chOff x="0" y="0"/>
          <a:chExt cx="0" cy="0"/>
        </a:xfrm>
      </p:grpSpPr>
      <p:pic>
        <p:nvPicPr>
          <p:cNvPr id="139" name="Google Shape;139;p16"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143" name="Google Shape;143;p16"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sp>
        <p:nvSpPr>
          <p:cNvPr id="21" name="Google Shape;116;p15">
            <a:extLst>
              <a:ext uri="{FF2B5EF4-FFF2-40B4-BE49-F238E27FC236}">
                <a16:creationId xmlns:a16="http://schemas.microsoft.com/office/drawing/2014/main" id="{E02C70E8-39C1-401A-B2FA-DD5EFAD36E44}"/>
              </a:ext>
            </a:extLst>
          </p:cNvPr>
          <p:cNvSpPr txBox="1"/>
          <p:nvPr/>
        </p:nvSpPr>
        <p:spPr>
          <a:xfrm>
            <a:off x="2201403" y="1124474"/>
            <a:ext cx="518064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Our ACORN Values</a:t>
            </a:r>
            <a:endParaRPr sz="3600" dirty="0">
              <a:solidFill>
                <a:schemeClr val="bg2"/>
              </a:solidFill>
              <a:latin typeface="Fredoka SemiBold"/>
              <a:cs typeface="Fredoka SemiBold"/>
            </a:endParaRPr>
          </a:p>
        </p:txBody>
      </p:sp>
      <p:pic>
        <p:nvPicPr>
          <p:cNvPr id="22" name="Picture 2" descr="https://www.outwood.stockport.sch.uk/themes/outwood/img/logo.png">
            <a:extLst>
              <a:ext uri="{FF2B5EF4-FFF2-40B4-BE49-F238E27FC236}">
                <a16:creationId xmlns:a16="http://schemas.microsoft.com/office/drawing/2014/main" id="{225108D0-332C-40E6-BD7D-6B6FBB4E97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CC28C91-F598-48BF-94F1-295319165C43}"/>
              </a:ext>
            </a:extLst>
          </p:cNvPr>
          <p:cNvGrpSpPr/>
          <p:nvPr/>
        </p:nvGrpSpPr>
        <p:grpSpPr>
          <a:xfrm>
            <a:off x="6523873" y="997619"/>
            <a:ext cx="4286693" cy="861523"/>
            <a:chOff x="1452563" y="4011406"/>
            <a:chExt cx="9286875" cy="1754505"/>
          </a:xfrm>
        </p:grpSpPr>
        <p:pic>
          <p:nvPicPr>
            <p:cNvPr id="23" name="Picture 22">
              <a:extLst>
                <a:ext uri="{FF2B5EF4-FFF2-40B4-BE49-F238E27FC236}">
                  <a16:creationId xmlns:a16="http://schemas.microsoft.com/office/drawing/2014/main" id="{43465133-5462-41EB-A65D-17106673E0B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3151823" y="4024106"/>
              <a:ext cx="2018665" cy="1694180"/>
            </a:xfrm>
            <a:prstGeom prst="rect">
              <a:avLst/>
            </a:prstGeom>
          </p:spPr>
        </p:pic>
        <p:pic>
          <p:nvPicPr>
            <p:cNvPr id="24" name="Picture 23">
              <a:extLst>
                <a:ext uri="{FF2B5EF4-FFF2-40B4-BE49-F238E27FC236}">
                  <a16:creationId xmlns:a16="http://schemas.microsoft.com/office/drawing/2014/main" id="{06D336AE-9B11-4852-9BD0-A5F6DF258C60}"/>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5136833" y="4011406"/>
              <a:ext cx="1852930" cy="1684020"/>
            </a:xfrm>
            <a:prstGeom prst="rect">
              <a:avLst/>
            </a:prstGeom>
          </p:spPr>
        </p:pic>
        <p:pic>
          <p:nvPicPr>
            <p:cNvPr id="25" name="Picture 24">
              <a:extLst>
                <a:ext uri="{FF2B5EF4-FFF2-40B4-BE49-F238E27FC236}">
                  <a16:creationId xmlns:a16="http://schemas.microsoft.com/office/drawing/2014/main" id="{3113B170-E5A6-42A4-9893-845347334C06}"/>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992553" y="4178411"/>
              <a:ext cx="1746885" cy="1569085"/>
            </a:xfrm>
            <a:prstGeom prst="rect">
              <a:avLst/>
            </a:prstGeom>
          </p:spPr>
        </p:pic>
        <p:pic>
          <p:nvPicPr>
            <p:cNvPr id="26" name="Picture 25">
              <a:extLst>
                <a:ext uri="{FF2B5EF4-FFF2-40B4-BE49-F238E27FC236}">
                  <a16:creationId xmlns:a16="http://schemas.microsoft.com/office/drawing/2014/main" id="{D3FBE42C-B962-475B-859B-7F4A90773204}"/>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1452563" y="4048236"/>
              <a:ext cx="1855470" cy="1685290"/>
            </a:xfrm>
            <a:prstGeom prst="rect">
              <a:avLst/>
            </a:prstGeom>
          </p:spPr>
        </p:pic>
        <p:pic>
          <p:nvPicPr>
            <p:cNvPr id="27" name="Picture 26">
              <a:extLst>
                <a:ext uri="{FF2B5EF4-FFF2-40B4-BE49-F238E27FC236}">
                  <a16:creationId xmlns:a16="http://schemas.microsoft.com/office/drawing/2014/main" id="{F8674108-A5BA-4D05-8D80-7CDCD960DD4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6994843" y="4151106"/>
              <a:ext cx="1937385" cy="1614805"/>
            </a:xfrm>
            <a:prstGeom prst="rect">
              <a:avLst/>
            </a:prstGeom>
          </p:spPr>
        </p:pic>
      </p:grpSp>
      <p:sp>
        <p:nvSpPr>
          <p:cNvPr id="2" name="Rectangle 1">
            <a:extLst>
              <a:ext uri="{FF2B5EF4-FFF2-40B4-BE49-F238E27FC236}">
                <a16:creationId xmlns:a16="http://schemas.microsoft.com/office/drawing/2014/main" id="{99F6166B-6115-4B53-B370-E67107CC6C72}"/>
              </a:ext>
            </a:extLst>
          </p:cNvPr>
          <p:cNvSpPr/>
          <p:nvPr/>
        </p:nvSpPr>
        <p:spPr>
          <a:xfrm>
            <a:off x="750632" y="2065979"/>
            <a:ext cx="8635739" cy="4093428"/>
          </a:xfrm>
          <a:prstGeom prst="rect">
            <a:avLst/>
          </a:prstGeom>
        </p:spPr>
        <p:txBody>
          <a:bodyPr wrap="square">
            <a:spAutoFit/>
          </a:bodyPr>
          <a:lstStyle/>
          <a:p>
            <a:pPr>
              <a:defRPr/>
            </a:pPr>
            <a:r>
              <a:rPr lang="en-GB" sz="2400" dirty="0">
                <a:solidFill>
                  <a:schemeClr val="bg2"/>
                </a:solidFill>
                <a:latin typeface="Fredoka SemiBold"/>
                <a:cs typeface="Fredoka SemiBold"/>
              </a:rPr>
              <a:t>A – </a:t>
            </a:r>
            <a:r>
              <a:rPr lang="en-GB" sz="2800" dirty="0">
                <a:solidFill>
                  <a:schemeClr val="bg2"/>
                </a:solidFill>
                <a:latin typeface="Fredoka SemiBold"/>
                <a:cs typeface="Fredoka SemiBold"/>
              </a:rPr>
              <a:t>Aspirational</a:t>
            </a:r>
            <a:r>
              <a:rPr lang="en-GB" sz="2400" dirty="0">
                <a:solidFill>
                  <a:schemeClr val="bg2"/>
                </a:solidFill>
                <a:latin typeface="Fredoka SemiBold"/>
                <a:cs typeface="Fredoka SemiBold"/>
              </a:rPr>
              <a:t> learners who embrace learning throughout their lives. </a:t>
            </a:r>
          </a:p>
          <a:p>
            <a:pPr>
              <a:defRPr/>
            </a:pPr>
            <a:r>
              <a:rPr lang="en-GB" sz="2400" dirty="0">
                <a:solidFill>
                  <a:schemeClr val="bg2"/>
                </a:solidFill>
                <a:latin typeface="Fredoka SemiBold"/>
                <a:cs typeface="Fredoka SemiBold"/>
              </a:rPr>
              <a:t>C – </a:t>
            </a:r>
            <a:r>
              <a:rPr lang="en-GB" sz="2800" dirty="0">
                <a:solidFill>
                  <a:schemeClr val="bg2"/>
                </a:solidFill>
                <a:latin typeface="Fredoka SemiBold"/>
                <a:cs typeface="Fredoka SemiBold"/>
              </a:rPr>
              <a:t>Curious</a:t>
            </a:r>
            <a:r>
              <a:rPr lang="en-GB" sz="2400" dirty="0">
                <a:solidFill>
                  <a:schemeClr val="bg2"/>
                </a:solidFill>
                <a:latin typeface="Fredoka SemiBold"/>
                <a:cs typeface="Fredoka SemiBold"/>
              </a:rPr>
              <a:t> and inquisitive minds that explore the world around them.  </a:t>
            </a:r>
          </a:p>
          <a:p>
            <a:pPr>
              <a:defRPr/>
            </a:pPr>
            <a:r>
              <a:rPr lang="en-GB" sz="2400" dirty="0">
                <a:solidFill>
                  <a:schemeClr val="bg2"/>
                </a:solidFill>
                <a:latin typeface="Fredoka SemiBold"/>
                <a:cs typeface="Fredoka SemiBold"/>
              </a:rPr>
              <a:t>O – Open minded individuals who seize all </a:t>
            </a:r>
            <a:r>
              <a:rPr lang="en-GB" sz="2800" dirty="0">
                <a:solidFill>
                  <a:schemeClr val="bg2"/>
                </a:solidFill>
                <a:latin typeface="Fredoka SemiBold"/>
                <a:cs typeface="Fredoka SemiBold"/>
              </a:rPr>
              <a:t>opportunities</a:t>
            </a:r>
            <a:r>
              <a:rPr lang="en-GB" sz="2400" dirty="0">
                <a:solidFill>
                  <a:schemeClr val="bg2"/>
                </a:solidFill>
                <a:latin typeface="Fredoka SemiBold"/>
                <a:cs typeface="Fredoka SemiBold"/>
              </a:rPr>
              <a:t> with enthusiasm. </a:t>
            </a:r>
          </a:p>
          <a:p>
            <a:pPr>
              <a:defRPr/>
            </a:pPr>
            <a:r>
              <a:rPr lang="en-GB" sz="2400" dirty="0">
                <a:solidFill>
                  <a:schemeClr val="bg2"/>
                </a:solidFill>
                <a:latin typeface="Fredoka SemiBold"/>
                <a:cs typeface="Fredoka SemiBold"/>
              </a:rPr>
              <a:t>R – </a:t>
            </a:r>
            <a:r>
              <a:rPr lang="en-GB" sz="2800" dirty="0">
                <a:solidFill>
                  <a:schemeClr val="bg2"/>
                </a:solidFill>
                <a:latin typeface="Fredoka SemiBold"/>
                <a:cs typeface="Fredoka SemiBold"/>
              </a:rPr>
              <a:t>Respectful</a:t>
            </a:r>
            <a:r>
              <a:rPr lang="en-GB" sz="2400" dirty="0">
                <a:solidFill>
                  <a:schemeClr val="bg2"/>
                </a:solidFill>
                <a:latin typeface="Fredoka SemiBold"/>
                <a:cs typeface="Fredoka SemiBold"/>
              </a:rPr>
              <a:t> and </a:t>
            </a:r>
            <a:r>
              <a:rPr lang="en-GB" sz="2800" dirty="0">
                <a:solidFill>
                  <a:schemeClr val="bg2"/>
                </a:solidFill>
                <a:latin typeface="Fredoka SemiBold"/>
                <a:cs typeface="Fredoka SemiBold"/>
              </a:rPr>
              <a:t>resilient</a:t>
            </a:r>
            <a:r>
              <a:rPr lang="en-GB" sz="2400" dirty="0">
                <a:solidFill>
                  <a:schemeClr val="bg2"/>
                </a:solidFill>
                <a:latin typeface="Fredoka SemiBold"/>
                <a:cs typeface="Fredoka SemiBold"/>
              </a:rPr>
              <a:t> global citizens who excel in a rich and diverse curriculum. </a:t>
            </a:r>
          </a:p>
          <a:p>
            <a:pPr>
              <a:defRPr/>
            </a:pPr>
            <a:r>
              <a:rPr lang="en-GB" sz="2400" dirty="0">
                <a:solidFill>
                  <a:schemeClr val="bg2"/>
                </a:solidFill>
                <a:latin typeface="Fredoka SemiBold"/>
                <a:cs typeface="Fredoka SemiBold"/>
              </a:rPr>
              <a:t>N – </a:t>
            </a:r>
            <a:r>
              <a:rPr lang="en-GB" sz="2800" dirty="0">
                <a:solidFill>
                  <a:schemeClr val="bg2"/>
                </a:solidFill>
                <a:latin typeface="Fredoka SemiBold"/>
                <a:cs typeface="Fredoka SemiBold"/>
              </a:rPr>
              <a:t>Nurturing</a:t>
            </a:r>
            <a:r>
              <a:rPr lang="en-GB" sz="2400" dirty="0">
                <a:solidFill>
                  <a:schemeClr val="bg2"/>
                </a:solidFill>
                <a:latin typeface="Fredoka SemiBold"/>
                <a:cs typeface="Fredoka SemiBold"/>
              </a:rPr>
              <a:t> and caring individuals who make a positive contribution to society. </a:t>
            </a:r>
          </a:p>
        </p:txBody>
      </p:sp>
      <p:pic>
        <p:nvPicPr>
          <p:cNvPr id="4" name="Picture 3">
            <a:extLst>
              <a:ext uri="{FF2B5EF4-FFF2-40B4-BE49-F238E27FC236}">
                <a16:creationId xmlns:a16="http://schemas.microsoft.com/office/drawing/2014/main" id="{FE82881D-FA2E-4906-A662-FBB736E8C8BC}"/>
              </a:ext>
            </a:extLst>
          </p:cNvPr>
          <p:cNvPicPr>
            <a:picLocks noChangeAspect="1"/>
          </p:cNvPicPr>
          <p:nvPr/>
        </p:nvPicPr>
        <p:blipFill rotWithShape="1">
          <a:blip r:embed="rId11"/>
          <a:srcRect l="22967" r="34801"/>
          <a:stretch/>
        </p:blipFill>
        <p:spPr>
          <a:xfrm>
            <a:off x="9254169" y="3332219"/>
            <a:ext cx="2187199" cy="2827188"/>
          </a:xfrm>
          <a:prstGeom prst="rect">
            <a:avLst/>
          </a:prstGeom>
        </p:spPr>
      </p:pic>
    </p:spTree>
    <p:extLst>
      <p:ext uri="{BB962C8B-B14F-4D97-AF65-F5344CB8AC3E}">
        <p14:creationId xmlns:p14="http://schemas.microsoft.com/office/powerpoint/2010/main" val="3353995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7229036"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We would like to introduce:</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89A104CB-6267-4E2F-ABC5-FC73BCD6C750}"/>
              </a:ext>
            </a:extLst>
          </p:cNvPr>
          <p:cNvSpPr/>
          <p:nvPr/>
        </p:nvSpPr>
        <p:spPr>
          <a:xfrm>
            <a:off x="1003873" y="2057578"/>
            <a:ext cx="10184255" cy="3970318"/>
          </a:xfrm>
          <a:prstGeom prst="rect">
            <a:avLst/>
          </a:prstGeom>
        </p:spPr>
        <p:txBody>
          <a:bodyPr wrap="square">
            <a:spAutoFit/>
          </a:bodyPr>
          <a:lstStyle/>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Deputy Head and Inclusion Lead</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The Governors </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The PTA </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Breakfast &amp; After School Club Manager</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The Office Team </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Catering Team </a:t>
            </a:r>
          </a:p>
          <a:p>
            <a:pPr marL="571500" indent="-571500" eaLnBrk="1" hangingPunct="1">
              <a:buClr>
                <a:schemeClr val="bg2"/>
              </a:buClr>
              <a:buFont typeface="Arial" panose="020B0604020202020204" pitchFamily="34" charset="0"/>
              <a:buChar char="•"/>
              <a:defRPr/>
            </a:pPr>
            <a:r>
              <a:rPr lang="en-GB" altLang="en-US" sz="3600" dirty="0">
                <a:solidFill>
                  <a:schemeClr val="bg2"/>
                </a:solidFill>
                <a:latin typeface="Fredoka SemiBold"/>
                <a:cs typeface="Fredoka SemiBold"/>
              </a:rPr>
              <a:t>EYFS Leader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238125" y="4905375"/>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39375" y="4905375"/>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8484958"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The Transition within Outwood EYFS</a:t>
            </a:r>
            <a:endParaRPr sz="3600" dirty="0">
              <a:solidFill>
                <a:schemeClr val="bg2"/>
              </a:solidFill>
              <a:latin typeface="Fredoka SemiBold"/>
              <a:cs typeface="Fredoka SemiBold"/>
            </a:endParaRPr>
          </a:p>
        </p:txBody>
      </p:sp>
      <p:sp>
        <p:nvSpPr>
          <p:cNvPr id="2" name="Rectangle 1">
            <a:extLst>
              <a:ext uri="{FF2B5EF4-FFF2-40B4-BE49-F238E27FC236}">
                <a16:creationId xmlns:a16="http://schemas.microsoft.com/office/drawing/2014/main" id="{50D7A3E8-A640-4A22-92DB-E9A84659CA65}"/>
              </a:ext>
            </a:extLst>
          </p:cNvPr>
          <p:cNvSpPr/>
          <p:nvPr/>
        </p:nvSpPr>
        <p:spPr>
          <a:xfrm>
            <a:off x="878731" y="2120646"/>
            <a:ext cx="10391523" cy="3647152"/>
          </a:xfrm>
          <a:prstGeom prst="rect">
            <a:avLst/>
          </a:prstGeom>
        </p:spPr>
        <p:txBody>
          <a:bodyPr wrap="square">
            <a:spAutoFit/>
          </a:bodyPr>
          <a:lstStyle/>
          <a:p>
            <a:pPr marL="342900" indent="-342900">
              <a:spcBef>
                <a:spcPts val="580"/>
              </a:spcBef>
              <a:buClr>
                <a:schemeClr val="bg2"/>
              </a:buClr>
              <a:buFont typeface="Arial" panose="020B0604020202020204" pitchFamily="34" charset="0"/>
              <a:buChar char="•"/>
              <a:defRPr/>
            </a:pPr>
            <a:r>
              <a:rPr lang="en-GB" sz="2400" dirty="0">
                <a:solidFill>
                  <a:schemeClr val="bg2"/>
                </a:solidFill>
                <a:latin typeface="Fredoka SemiBold"/>
                <a:cs typeface="Fredoka SemiBold"/>
              </a:rPr>
              <a:t>In The Foundation Stage we learn through structured play. Challenges and expectations increase with your child’s development as they progress from FS1 (Nursery) to FS2 (Reception).  </a:t>
            </a:r>
            <a:br>
              <a:rPr lang="en-GB" sz="2400" dirty="0">
                <a:solidFill>
                  <a:schemeClr val="bg2"/>
                </a:solidFill>
                <a:latin typeface="Fredoka SemiBold"/>
                <a:cs typeface="Fredoka SemiBold"/>
              </a:rPr>
            </a:br>
            <a:endParaRPr lang="en-GB" sz="2400" dirty="0">
              <a:solidFill>
                <a:schemeClr val="bg2"/>
              </a:solidFill>
              <a:latin typeface="Fredoka SemiBold"/>
              <a:cs typeface="Fredoka SemiBold"/>
            </a:endParaRPr>
          </a:p>
          <a:p>
            <a:pPr marL="342900" indent="-342900">
              <a:spcBef>
                <a:spcPts val="580"/>
              </a:spcBef>
              <a:buClr>
                <a:schemeClr val="bg2"/>
              </a:buClr>
              <a:buFont typeface="Arial" panose="020B0604020202020204" pitchFamily="34" charset="0"/>
              <a:buChar char="•"/>
              <a:defRPr/>
            </a:pPr>
            <a:r>
              <a:rPr lang="en-GB" sz="2400" dirty="0">
                <a:solidFill>
                  <a:schemeClr val="bg2"/>
                </a:solidFill>
                <a:latin typeface="Fredoka SemiBold"/>
                <a:cs typeface="Fredoka SemiBold"/>
              </a:rPr>
              <a:t>FS1 children focus highly on the prime areas of learning and spend much of their learning time in our excellent EYFS provision. </a:t>
            </a:r>
          </a:p>
          <a:p>
            <a:pPr marL="342900" indent="-342900">
              <a:spcBef>
                <a:spcPts val="580"/>
              </a:spcBef>
              <a:buClr>
                <a:schemeClr val="bg2"/>
              </a:buClr>
              <a:buFont typeface="Arial" panose="020B0604020202020204" pitchFamily="34" charset="0"/>
              <a:buChar char="•"/>
              <a:defRPr/>
            </a:pPr>
            <a:endParaRPr lang="en-GB" sz="2400" dirty="0">
              <a:solidFill>
                <a:schemeClr val="bg2"/>
              </a:solidFill>
              <a:latin typeface="Fredoka SemiBold"/>
              <a:cs typeface="Fredoka SemiBold"/>
            </a:endParaRPr>
          </a:p>
          <a:p>
            <a:pPr marL="342900" indent="-342900">
              <a:spcBef>
                <a:spcPts val="580"/>
              </a:spcBef>
              <a:buClr>
                <a:schemeClr val="bg2"/>
              </a:buClr>
              <a:buFont typeface="Arial" panose="020B0604020202020204" pitchFamily="34" charset="0"/>
              <a:buChar char="•"/>
              <a:defRPr/>
            </a:pPr>
            <a:r>
              <a:rPr lang="en-GB" sz="2400" dirty="0">
                <a:solidFill>
                  <a:schemeClr val="bg2"/>
                </a:solidFill>
                <a:latin typeface="Fredoka SemiBold"/>
                <a:cs typeface="Fredoka SemiBold"/>
              </a:rPr>
              <a:t>FS2 children use the main playground at lunchtime, attend school celebration assemblies and join in with more whole school activities.</a:t>
            </a:r>
          </a:p>
        </p:txBody>
      </p:sp>
    </p:spTree>
    <p:extLst>
      <p:ext uri="{BB962C8B-B14F-4D97-AF65-F5344CB8AC3E}">
        <p14:creationId xmlns:p14="http://schemas.microsoft.com/office/powerpoint/2010/main" val="94858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49805" y="5026560"/>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285049" y="5026560"/>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3" y="1124474"/>
            <a:ext cx="7162934"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What will my child be learning?</a:t>
            </a:r>
            <a:endParaRPr sz="3600" dirty="0">
              <a:solidFill>
                <a:schemeClr val="bg2"/>
              </a:solidFill>
              <a:latin typeface="Fredoka SemiBold"/>
              <a:cs typeface="Fredoka SemiBold"/>
            </a:endParaRPr>
          </a:p>
        </p:txBody>
      </p:sp>
      <p:sp>
        <p:nvSpPr>
          <p:cNvPr id="8" name="Rectangle 3">
            <a:extLst>
              <a:ext uri="{FF2B5EF4-FFF2-40B4-BE49-F238E27FC236}">
                <a16:creationId xmlns:a16="http://schemas.microsoft.com/office/drawing/2014/main" id="{5261597C-238F-40A8-A974-4ECF9D9D951B}"/>
              </a:ext>
            </a:extLst>
          </p:cNvPr>
          <p:cNvSpPr txBox="1">
            <a:spLocks noChangeArrowheads="1"/>
          </p:cNvSpPr>
          <p:nvPr/>
        </p:nvSpPr>
        <p:spPr>
          <a:xfrm>
            <a:off x="878732" y="1845096"/>
            <a:ext cx="10646518" cy="5527675"/>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74320" indent="-274320">
              <a:lnSpc>
                <a:spcPct val="90000"/>
              </a:lnSpc>
              <a:spcBef>
                <a:spcPts val="580"/>
              </a:spcBef>
              <a:buFont typeface="Wingdings 2"/>
              <a:buChar char=""/>
              <a:defRPr/>
            </a:pPr>
            <a:endParaRPr lang="en-GB" sz="800" b="1" dirty="0"/>
          </a:p>
          <a:p>
            <a:pPr marL="274320" indent="-274320">
              <a:lnSpc>
                <a:spcPct val="90000"/>
              </a:lnSpc>
              <a:spcBef>
                <a:spcPts val="580"/>
              </a:spcBef>
              <a:buFont typeface="Wingdings 2"/>
              <a:buChar char=""/>
              <a:defRPr/>
            </a:pPr>
            <a:r>
              <a:rPr lang="en-GB" sz="2000" dirty="0">
                <a:latin typeface="Arial" panose="020B0604020202020204" pitchFamily="34" charset="0"/>
                <a:cs typeface="Arial" panose="020B0604020202020204" pitchFamily="34" charset="0"/>
              </a:rPr>
              <a:t>The EYFS framework outlines seven areas of learning and development that form our educational programmes and curriculum. </a:t>
            </a:r>
          </a:p>
          <a:p>
            <a:pPr marL="274320" indent="-274320">
              <a:lnSpc>
                <a:spcPct val="90000"/>
              </a:lnSpc>
              <a:spcBef>
                <a:spcPts val="580"/>
              </a:spcBef>
              <a:buFont typeface="Wingdings 2"/>
              <a:buChar char=""/>
              <a:defRPr/>
            </a:pPr>
            <a:endParaRPr lang="en-GB" sz="2000" dirty="0">
              <a:latin typeface="Arial" panose="020B0604020202020204" pitchFamily="34" charset="0"/>
              <a:cs typeface="Arial" panose="020B0604020202020204" pitchFamily="34" charset="0"/>
            </a:endParaRPr>
          </a:p>
          <a:p>
            <a:pPr marL="274320" indent="-274320">
              <a:lnSpc>
                <a:spcPct val="90000"/>
              </a:lnSpc>
              <a:spcBef>
                <a:spcPts val="580"/>
              </a:spcBef>
              <a:buFont typeface="Wingdings 2"/>
              <a:buChar char=""/>
              <a:defRPr/>
            </a:pPr>
            <a:r>
              <a:rPr lang="en-GB" sz="2000" dirty="0">
                <a:latin typeface="Arial" panose="020B0604020202020204" pitchFamily="34" charset="0"/>
                <a:cs typeface="Arial" panose="020B0604020202020204" pitchFamily="34" charset="0"/>
              </a:rPr>
              <a:t>There are three prime areas of learning, which are particularly important for your child’s development and future learning:    </a:t>
            </a:r>
            <a:r>
              <a:rPr lang="en-GB" sz="2000" dirty="0">
                <a:solidFill>
                  <a:srgbClr val="FF0000"/>
                </a:solidFill>
                <a:latin typeface="Arial" panose="020B0604020202020204" pitchFamily="34" charset="0"/>
                <a:cs typeface="Arial" panose="020B0604020202020204" pitchFamily="34" charset="0"/>
              </a:rPr>
              <a:t>communication and language (CL); </a:t>
            </a:r>
            <a:r>
              <a:rPr lang="en-GB" sz="2000" dirty="0">
                <a:solidFill>
                  <a:srgbClr val="00B050"/>
                </a:solidFill>
                <a:latin typeface="Arial" panose="020B0604020202020204" pitchFamily="34" charset="0"/>
                <a:cs typeface="Arial" panose="020B0604020202020204" pitchFamily="34" charset="0"/>
              </a:rPr>
              <a:t>personal, social and emotional development (PSED),</a:t>
            </a:r>
            <a:r>
              <a:rPr lang="en-GB" sz="2000" dirty="0">
                <a:latin typeface="Arial" panose="020B0604020202020204" pitchFamily="34" charset="0"/>
                <a:cs typeface="Arial" panose="020B0604020202020204" pitchFamily="34" charset="0"/>
              </a:rPr>
              <a:t> </a:t>
            </a:r>
            <a:r>
              <a:rPr lang="en-GB" sz="2000" dirty="0">
                <a:solidFill>
                  <a:srgbClr val="0070C0"/>
                </a:solidFill>
                <a:latin typeface="Arial" panose="020B0604020202020204" pitchFamily="34" charset="0"/>
                <a:cs typeface="Arial" panose="020B0604020202020204" pitchFamily="34" charset="0"/>
              </a:rPr>
              <a:t>physical development (PD)</a:t>
            </a:r>
          </a:p>
          <a:p>
            <a:pPr marL="274320" indent="-274320">
              <a:lnSpc>
                <a:spcPct val="90000"/>
              </a:lnSpc>
              <a:spcBef>
                <a:spcPts val="580"/>
              </a:spcBef>
              <a:buFont typeface="Wingdings 2"/>
              <a:buNone/>
              <a:defRPr/>
            </a:pPr>
            <a:endParaRPr lang="en-GB" sz="2000" dirty="0">
              <a:latin typeface="Arial" panose="020B0604020202020204" pitchFamily="34" charset="0"/>
              <a:cs typeface="Arial" panose="020B0604020202020204" pitchFamily="34" charset="0"/>
            </a:endParaRPr>
          </a:p>
          <a:p>
            <a:pPr>
              <a:lnSpc>
                <a:spcPct val="90000"/>
              </a:lnSpc>
              <a:spcBef>
                <a:spcPts val="580"/>
              </a:spcBef>
              <a:defRPr/>
            </a:pPr>
            <a:r>
              <a:rPr lang="en-GB" sz="2000" dirty="0">
                <a:latin typeface="Arial" panose="020B0604020202020204" pitchFamily="34" charset="0"/>
                <a:cs typeface="Arial" panose="020B0604020202020204" pitchFamily="34" charset="0"/>
              </a:rPr>
              <a:t>There are four specific areas of learning, through which the prime areas are strengthened and applied:  </a:t>
            </a:r>
            <a:r>
              <a:rPr lang="en-GB" sz="2000" dirty="0">
                <a:solidFill>
                  <a:srgbClr val="FF0000"/>
                </a:solidFill>
                <a:latin typeface="Arial" panose="020B0604020202020204" pitchFamily="34" charset="0"/>
                <a:cs typeface="Arial" panose="020B0604020202020204" pitchFamily="34" charset="0"/>
              </a:rPr>
              <a:t>literacy (L), maths (M), </a:t>
            </a:r>
            <a:r>
              <a:rPr lang="en-GB" sz="2000" dirty="0">
                <a:solidFill>
                  <a:srgbClr val="00B050"/>
                </a:solidFill>
                <a:latin typeface="Arial" panose="020B0604020202020204" pitchFamily="34" charset="0"/>
                <a:cs typeface="Arial" panose="020B0604020202020204" pitchFamily="34" charset="0"/>
              </a:rPr>
              <a:t>understanding the world (UW), </a:t>
            </a:r>
            <a:r>
              <a:rPr lang="en-GB" sz="2000" dirty="0">
                <a:solidFill>
                  <a:srgbClr val="0070C0"/>
                </a:solidFill>
                <a:latin typeface="Arial" panose="020B0604020202020204" pitchFamily="34" charset="0"/>
                <a:cs typeface="Arial" panose="020B0604020202020204" pitchFamily="34" charset="0"/>
              </a:rPr>
              <a:t>expressive arts and design (EAD)</a:t>
            </a:r>
          </a:p>
          <a:p>
            <a:pPr marL="274320" indent="-274320">
              <a:lnSpc>
                <a:spcPct val="90000"/>
              </a:lnSpc>
              <a:spcBef>
                <a:spcPts val="580"/>
              </a:spcBef>
              <a:buFont typeface="Wingdings 2"/>
              <a:buNone/>
              <a:defRPr/>
            </a:pPr>
            <a:r>
              <a:rPr lang="en-GB" sz="2000" dirty="0">
                <a:solidFill>
                  <a:srgbClr val="0070C0"/>
                </a:solidFill>
                <a:latin typeface="Arial" panose="020B0604020202020204" pitchFamily="34" charset="0"/>
                <a:cs typeface="Arial" panose="020B0604020202020204" pitchFamily="34" charset="0"/>
              </a:rPr>
              <a:t>    </a:t>
            </a:r>
          </a:p>
          <a:p>
            <a:pPr marL="274320" indent="-274320">
              <a:lnSpc>
                <a:spcPct val="90000"/>
              </a:lnSpc>
              <a:spcBef>
                <a:spcPts val="580"/>
              </a:spcBef>
              <a:buFont typeface="Wingdings 2"/>
              <a:buNone/>
              <a:defRPr/>
            </a:pPr>
            <a:r>
              <a:rPr lang="en-GB" sz="2000" dirty="0">
                <a:solidFill>
                  <a:srgbClr val="0070C0"/>
                </a:solidFill>
                <a:latin typeface="Arial" panose="020B0604020202020204" pitchFamily="34" charset="0"/>
                <a:cs typeface="Arial" panose="020B0604020202020204" pitchFamily="34" charset="0"/>
              </a:rPr>
              <a:t>    Early years practitioners also use your child’s needs and  interests to plan challenging and enjoyable activities and experiences.</a:t>
            </a:r>
          </a:p>
          <a:p>
            <a:pPr marL="274320" indent="-274320">
              <a:lnSpc>
                <a:spcPct val="90000"/>
              </a:lnSpc>
              <a:spcBef>
                <a:spcPts val="580"/>
              </a:spcBef>
              <a:buFont typeface="Wingdings 2"/>
              <a:buNone/>
              <a:defRPr/>
            </a:pPr>
            <a:endParaRPr lang="en-GB" sz="2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6660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5" name="Google Shape;95;p14" descr="image.png"/>
          <p:cNvPicPr preferRelativeResize="0"/>
          <p:nvPr/>
        </p:nvPicPr>
        <p:blipFill rotWithShape="1">
          <a:blip r:embed="rId5">
            <a:alphaModFix/>
          </a:blip>
          <a:srcRect/>
          <a:stretch/>
        </p:blipFill>
        <p:spPr>
          <a:xfrm>
            <a:off x="138973" y="5135493"/>
            <a:ext cx="1714500" cy="1714500"/>
          </a:xfrm>
          <a:prstGeom prst="rect">
            <a:avLst/>
          </a:prstGeom>
          <a:noFill/>
          <a:ln>
            <a:noFill/>
          </a:ln>
        </p:spPr>
      </p:pic>
      <p:pic>
        <p:nvPicPr>
          <p:cNvPr id="96" name="Google Shape;96;p14" descr="image.png"/>
          <p:cNvPicPr preferRelativeResize="0"/>
          <p:nvPr/>
        </p:nvPicPr>
        <p:blipFill rotWithShape="1">
          <a:blip r:embed="rId6">
            <a:alphaModFix/>
          </a:blip>
          <a:srcRect/>
          <a:stretch/>
        </p:blipFill>
        <p:spPr>
          <a:xfrm>
            <a:off x="10351150" y="5135493"/>
            <a:ext cx="1714500" cy="1714500"/>
          </a:xfrm>
          <a:prstGeom prst="rect">
            <a:avLst/>
          </a:prstGeom>
          <a:noFill/>
          <a:ln>
            <a:noFill/>
          </a:ln>
        </p:spPr>
      </p:pic>
      <p:pic>
        <p:nvPicPr>
          <p:cNvPr id="21" name="Picture 2" descr="https://www.outwood.stockport.sch.uk/themes/outwood/img/logo.png">
            <a:extLst>
              <a:ext uri="{FF2B5EF4-FFF2-40B4-BE49-F238E27FC236}">
                <a16:creationId xmlns:a16="http://schemas.microsoft.com/office/drawing/2014/main" id="{F8F70B94-CE5F-4069-8EC4-F8B5F01E7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732" y="865257"/>
            <a:ext cx="1126249" cy="1126249"/>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16;p15">
            <a:extLst>
              <a:ext uri="{FF2B5EF4-FFF2-40B4-BE49-F238E27FC236}">
                <a16:creationId xmlns:a16="http://schemas.microsoft.com/office/drawing/2014/main" id="{4014166A-0ACC-42AC-A6FD-7C75C193B30E}"/>
              </a:ext>
            </a:extLst>
          </p:cNvPr>
          <p:cNvSpPr txBox="1"/>
          <p:nvPr/>
        </p:nvSpPr>
        <p:spPr>
          <a:xfrm>
            <a:off x="2201402" y="1124474"/>
            <a:ext cx="8826481"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What does the curriculum look like?</a:t>
            </a:r>
            <a:endParaRPr sz="3600" dirty="0">
              <a:solidFill>
                <a:schemeClr val="bg2"/>
              </a:solidFill>
              <a:latin typeface="Fredoka SemiBold"/>
              <a:cs typeface="Fredoka SemiBold"/>
            </a:endParaRPr>
          </a:p>
        </p:txBody>
      </p:sp>
      <p:sp>
        <p:nvSpPr>
          <p:cNvPr id="8" name="Content Placeholder 2">
            <a:extLst>
              <a:ext uri="{FF2B5EF4-FFF2-40B4-BE49-F238E27FC236}">
                <a16:creationId xmlns:a16="http://schemas.microsoft.com/office/drawing/2014/main" id="{56F26A85-CE02-4F85-BB6B-11134295A2D4}"/>
              </a:ext>
            </a:extLst>
          </p:cNvPr>
          <p:cNvSpPr txBox="1">
            <a:spLocks/>
          </p:cNvSpPr>
          <p:nvPr/>
        </p:nvSpPr>
        <p:spPr>
          <a:xfrm>
            <a:off x="878731" y="1952625"/>
            <a:ext cx="8353403" cy="51355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GB" altLang="en-US" sz="2400" dirty="0">
                <a:solidFill>
                  <a:schemeClr val="bg2"/>
                </a:solidFill>
                <a:latin typeface="Fredoka SemiBold"/>
                <a:cs typeface="Fredoka SemiBold"/>
              </a:rPr>
              <a:t>Play based provision for all children to support attainment of seven areas of learning and development. </a:t>
            </a:r>
          </a:p>
          <a:p>
            <a:pPr marL="342900" indent="-342900">
              <a:buFont typeface="Arial" panose="020B0604020202020204" pitchFamily="34" charset="0"/>
              <a:buChar char="•"/>
            </a:pPr>
            <a:r>
              <a:rPr lang="en-GB" altLang="en-US" sz="2400" dirty="0">
                <a:solidFill>
                  <a:schemeClr val="bg2"/>
                </a:solidFill>
                <a:latin typeface="Fredoka SemiBold"/>
                <a:cs typeface="Fredoka SemiBold"/>
              </a:rPr>
              <a:t>Focused activities to ensure children receive a broad and balanced curriculum. </a:t>
            </a:r>
          </a:p>
          <a:p>
            <a:pPr marL="342900" indent="-342900">
              <a:buFont typeface="Arial" panose="020B0604020202020204" pitchFamily="34" charset="0"/>
              <a:buChar char="•"/>
            </a:pPr>
            <a:r>
              <a:rPr lang="en-GB" altLang="en-US" sz="2400" dirty="0">
                <a:solidFill>
                  <a:schemeClr val="bg2"/>
                </a:solidFill>
                <a:latin typeface="Fredoka SemiBold"/>
                <a:cs typeface="Fredoka SemiBold"/>
              </a:rPr>
              <a:t>Enhanced provision to support the characteristics of effective learning. </a:t>
            </a:r>
          </a:p>
          <a:p>
            <a:pPr marL="342900" indent="-342900">
              <a:buFont typeface="Arial" panose="020B0604020202020204" pitchFamily="34" charset="0"/>
              <a:buChar char="•"/>
            </a:pPr>
            <a:r>
              <a:rPr lang="en-GB" altLang="en-US" sz="2400" dirty="0">
                <a:solidFill>
                  <a:schemeClr val="bg2"/>
                </a:solidFill>
                <a:latin typeface="Fredoka SemiBold"/>
                <a:cs typeface="Fredoka SemiBold"/>
              </a:rPr>
              <a:t>High quality adult interactions to ensure a strong foundation for learning. </a:t>
            </a:r>
          </a:p>
          <a:p>
            <a:pPr marL="342900" indent="-342900">
              <a:buFont typeface="Arial" panose="020B0604020202020204" pitchFamily="34" charset="0"/>
              <a:buChar char="•"/>
            </a:pPr>
            <a:r>
              <a:rPr lang="en-GB" altLang="en-US" sz="2400" dirty="0">
                <a:solidFill>
                  <a:schemeClr val="bg2"/>
                </a:solidFill>
                <a:latin typeface="Fredoka SemiBold"/>
                <a:cs typeface="Fredoka SemiBold"/>
              </a:rPr>
              <a:t>Ongoing formative assessment with termly summative checkpoints. </a:t>
            </a:r>
          </a:p>
          <a:p>
            <a:pPr marL="342900" indent="-342900">
              <a:buFont typeface="Arial" panose="020B0604020202020204" pitchFamily="34" charset="0"/>
              <a:buChar char="•"/>
            </a:pPr>
            <a:r>
              <a:rPr lang="en-GB" altLang="en-US" sz="2400" dirty="0">
                <a:solidFill>
                  <a:schemeClr val="bg2"/>
                </a:solidFill>
                <a:latin typeface="Fredoka SemiBold"/>
                <a:cs typeface="Fredoka SemiBold"/>
              </a:rPr>
              <a:t>Strong systematic synthetic phonics programme. </a:t>
            </a:r>
          </a:p>
        </p:txBody>
      </p:sp>
      <p:pic>
        <p:nvPicPr>
          <p:cNvPr id="2" name="Picture 1">
            <a:extLst>
              <a:ext uri="{FF2B5EF4-FFF2-40B4-BE49-F238E27FC236}">
                <a16:creationId xmlns:a16="http://schemas.microsoft.com/office/drawing/2014/main" id="{41AEE080-E730-4F3F-958D-8844E335547D}"/>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32" b="95378" l="27930" r="71094">
                        <a14:foregroundMark x1="51172" y1="8824" x2="61230" y2="7353"/>
                        <a14:foregroundMark x1="59766" y1="5042" x2="52441" y2="5042"/>
                        <a14:foregroundMark x1="50098" y1="55252" x2="55176" y2="72479"/>
                        <a14:foregroundMark x1="61523" y1="50420" x2="58887" y2="58613"/>
                        <a14:foregroundMark x1="50195" y1="50630" x2="50195" y2="50630"/>
                        <a14:foregroundMark x1="50195" y1="50630" x2="48145" y2="57773"/>
                        <a14:foregroundMark x1="29980" y1="67647" x2="32910" y2="64076"/>
                        <a14:foregroundMark x1="27930" y1="65966" x2="27930" y2="65966"/>
                        <a14:foregroundMark x1="40137" y1="95378" x2="45996" y2="75420"/>
                        <a14:foregroundMark x1="35742" y1="55252" x2="35059" y2="57143"/>
                      </a14:backgroundRemoval>
                    </a14:imgEffect>
                  </a14:imgLayer>
                </a14:imgProps>
              </a:ext>
            </a:extLst>
          </a:blip>
          <a:srcRect l="26694" r="23720"/>
          <a:stretch/>
        </p:blipFill>
        <p:spPr>
          <a:xfrm>
            <a:off x="8835029" y="3348668"/>
            <a:ext cx="3032242" cy="2842582"/>
          </a:xfrm>
          <a:prstGeom prst="rect">
            <a:avLst/>
          </a:prstGeom>
        </p:spPr>
      </p:pic>
    </p:spTree>
    <p:extLst>
      <p:ext uri="{BB962C8B-B14F-4D97-AF65-F5344CB8AC3E}">
        <p14:creationId xmlns:p14="http://schemas.microsoft.com/office/powerpoint/2010/main" val="3726355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9F3"/>
        </a:solidFill>
        <a:effectLst/>
      </p:bgPr>
    </p:bg>
    <p:spTree>
      <p:nvGrpSpPr>
        <p:cNvPr id="1" name="Shape 89"/>
        <p:cNvGrpSpPr/>
        <p:nvPr/>
      </p:nvGrpSpPr>
      <p:grpSpPr>
        <a:xfrm>
          <a:off x="0" y="0"/>
          <a:ext cx="0" cy="0"/>
          <a:chOff x="0" y="0"/>
          <a:chExt cx="0" cy="0"/>
        </a:xfrm>
      </p:grpSpPr>
      <p:pic>
        <p:nvPicPr>
          <p:cNvPr id="90" name="Google Shape;90;p14" descr="image.png"/>
          <p:cNvPicPr preferRelativeResize="0"/>
          <p:nvPr/>
        </p:nvPicPr>
        <p:blipFill rotWithShape="1">
          <a:blip r:embed="rId3">
            <a:alphaModFix/>
          </a:blip>
          <a:srcRect/>
          <a:stretch/>
        </p:blipFill>
        <p:spPr>
          <a:xfrm>
            <a:off x="666750" y="666750"/>
            <a:ext cx="10858500" cy="55245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10239375" y="238125"/>
            <a:ext cx="1714500" cy="1714500"/>
          </a:xfrm>
          <a:prstGeom prst="rect">
            <a:avLst/>
          </a:prstGeom>
          <a:noFill/>
          <a:ln>
            <a:noFill/>
          </a:ln>
        </p:spPr>
      </p:pic>
      <p:pic>
        <p:nvPicPr>
          <p:cNvPr id="96" name="Google Shape;96;p14" descr="image.png"/>
          <p:cNvPicPr preferRelativeResize="0"/>
          <p:nvPr/>
        </p:nvPicPr>
        <p:blipFill rotWithShape="1">
          <a:blip r:embed="rId5">
            <a:alphaModFix/>
          </a:blip>
          <a:srcRect/>
          <a:stretch/>
        </p:blipFill>
        <p:spPr>
          <a:xfrm>
            <a:off x="10239375" y="4905375"/>
            <a:ext cx="1714500" cy="1714500"/>
          </a:xfrm>
          <a:prstGeom prst="rect">
            <a:avLst/>
          </a:prstGeom>
          <a:noFill/>
          <a:ln>
            <a:noFill/>
          </a:ln>
        </p:spPr>
      </p:pic>
      <p:sp>
        <p:nvSpPr>
          <p:cNvPr id="22" name="Google Shape;116;p15">
            <a:extLst>
              <a:ext uri="{FF2B5EF4-FFF2-40B4-BE49-F238E27FC236}">
                <a16:creationId xmlns:a16="http://schemas.microsoft.com/office/drawing/2014/main" id="{4014166A-0ACC-42AC-A6FD-7C75C193B30E}"/>
              </a:ext>
            </a:extLst>
          </p:cNvPr>
          <p:cNvSpPr txBox="1"/>
          <p:nvPr/>
        </p:nvSpPr>
        <p:spPr>
          <a:xfrm>
            <a:off x="2137940" y="666750"/>
            <a:ext cx="8958685"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600" dirty="0">
                <a:solidFill>
                  <a:schemeClr val="bg2"/>
                </a:solidFill>
                <a:latin typeface="Fredoka SemiBold"/>
                <a:cs typeface="Fredoka SemiBold"/>
                <a:sym typeface="Fredoka SemiBold"/>
              </a:rPr>
              <a:t>How will I know how my child is doing?</a:t>
            </a:r>
            <a:endParaRPr sz="3600" dirty="0">
              <a:solidFill>
                <a:schemeClr val="bg2"/>
              </a:solidFill>
              <a:latin typeface="Fredoka SemiBold"/>
              <a:cs typeface="Fredoka SemiBold"/>
            </a:endParaRPr>
          </a:p>
        </p:txBody>
      </p:sp>
      <p:sp>
        <p:nvSpPr>
          <p:cNvPr id="8" name="Rectangle 3">
            <a:extLst>
              <a:ext uri="{FF2B5EF4-FFF2-40B4-BE49-F238E27FC236}">
                <a16:creationId xmlns:a16="http://schemas.microsoft.com/office/drawing/2014/main" id="{67CE765C-3A1B-41E5-AC83-A0E14FE5D028}"/>
              </a:ext>
            </a:extLst>
          </p:cNvPr>
          <p:cNvSpPr txBox="1">
            <a:spLocks noChangeArrowheads="1"/>
          </p:cNvSpPr>
          <p:nvPr/>
        </p:nvSpPr>
        <p:spPr>
          <a:xfrm>
            <a:off x="666750" y="1431314"/>
            <a:ext cx="10858500" cy="5902325"/>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74320" indent="-274320">
              <a:lnSpc>
                <a:spcPct val="90000"/>
              </a:lnSpc>
              <a:spcBef>
                <a:spcPts val="580"/>
              </a:spcBef>
              <a:buFont typeface="Wingdings 2"/>
              <a:buChar char=""/>
              <a:defRPr/>
            </a:pPr>
            <a:r>
              <a:rPr lang="en-GB" sz="2000" dirty="0">
                <a:solidFill>
                  <a:schemeClr val="bg2"/>
                </a:solidFill>
                <a:latin typeface="Arial" panose="020B0604020202020204" pitchFamily="34" charset="0"/>
                <a:cs typeface="Arial" panose="020B0604020202020204" pitchFamily="34" charset="0"/>
              </a:rPr>
              <a:t>We use an online learning journal called Class Dojo to record, track and share your child’s learning during their time in the EYFS. This enables staff to take photographs, videos and make written observations of the activities your child completes at school. You will then have access to this information through the Class Dojo app so that you can celebrate their learning at home too. Parents/carers can also add their own photos and comments to the portfolio from home.</a:t>
            </a:r>
          </a:p>
          <a:p>
            <a:pPr marL="274320" indent="-274320">
              <a:lnSpc>
                <a:spcPct val="90000"/>
              </a:lnSpc>
              <a:spcBef>
                <a:spcPts val="580"/>
              </a:spcBef>
              <a:buFont typeface="Wingdings 2"/>
              <a:buChar char=""/>
              <a:defRPr/>
            </a:pPr>
            <a:r>
              <a:rPr lang="en-GB" sz="2000" dirty="0">
                <a:solidFill>
                  <a:schemeClr val="bg2"/>
                </a:solidFill>
                <a:latin typeface="Arial" panose="020B0604020202020204" pitchFamily="34" charset="0"/>
                <a:cs typeface="Arial" panose="020B0604020202020204" pitchFamily="34" charset="0"/>
              </a:rPr>
              <a:t>Parents Evenings</a:t>
            </a:r>
          </a:p>
          <a:p>
            <a:pPr marL="274320" indent="-274320">
              <a:lnSpc>
                <a:spcPct val="90000"/>
              </a:lnSpc>
              <a:spcBef>
                <a:spcPts val="580"/>
              </a:spcBef>
              <a:buFont typeface="Wingdings 2"/>
              <a:buChar char=""/>
              <a:defRPr/>
            </a:pPr>
            <a:r>
              <a:rPr lang="en-GB" sz="2000" dirty="0">
                <a:solidFill>
                  <a:schemeClr val="bg2"/>
                </a:solidFill>
                <a:latin typeface="Arial" panose="020B0604020202020204" pitchFamily="34" charset="0"/>
                <a:cs typeface="Arial" panose="020B0604020202020204" pitchFamily="34" charset="0"/>
              </a:rPr>
              <a:t>Reports</a:t>
            </a:r>
          </a:p>
          <a:p>
            <a:pPr>
              <a:lnSpc>
                <a:spcPct val="90000"/>
              </a:lnSpc>
              <a:spcBef>
                <a:spcPts val="580"/>
              </a:spcBef>
              <a:buFont typeface="Wingdings 2" panose="05020102010507070707" pitchFamily="18" charset="2"/>
              <a:buNone/>
              <a:defRPr/>
            </a:pPr>
            <a:endParaRPr lang="en-GB" sz="300" dirty="0">
              <a:solidFill>
                <a:schemeClr val="bg2"/>
              </a:solidFill>
              <a:latin typeface="Arial" panose="020B0604020202020204" pitchFamily="34" charset="0"/>
              <a:cs typeface="Arial" panose="020B0604020202020204" pitchFamily="34" charset="0"/>
            </a:endParaRPr>
          </a:p>
          <a:p>
            <a:pPr marL="274320" indent="-274320">
              <a:lnSpc>
                <a:spcPct val="90000"/>
              </a:lnSpc>
              <a:spcBef>
                <a:spcPts val="580"/>
              </a:spcBef>
              <a:buFont typeface="Wingdings 2"/>
              <a:buChar char=""/>
              <a:defRPr/>
            </a:pPr>
            <a:r>
              <a:rPr lang="en-GB" sz="2000" dirty="0">
                <a:solidFill>
                  <a:schemeClr val="bg2"/>
                </a:solidFill>
                <a:latin typeface="Arial" panose="020B0604020202020204" pitchFamily="34" charset="0"/>
                <a:cs typeface="Arial" panose="020B0604020202020204" pitchFamily="34" charset="0"/>
              </a:rPr>
              <a:t>EYFS practitioners use their professional knowledge to assess your child’s level of development. We will raise any queries regarding your child’s progress with you immediately. </a:t>
            </a:r>
          </a:p>
          <a:p>
            <a:pPr marL="274320" indent="-274320">
              <a:lnSpc>
                <a:spcPct val="90000"/>
              </a:lnSpc>
              <a:spcBef>
                <a:spcPts val="580"/>
              </a:spcBef>
              <a:buFont typeface="Wingdings 2"/>
              <a:buChar char=""/>
              <a:defRPr/>
            </a:pPr>
            <a:endParaRPr lang="en-GB" sz="1000" dirty="0">
              <a:solidFill>
                <a:schemeClr val="bg2"/>
              </a:solidFill>
              <a:latin typeface="Arial" panose="020B0604020202020204" pitchFamily="34" charset="0"/>
              <a:cs typeface="Arial" panose="020B0604020202020204" pitchFamily="34" charset="0"/>
            </a:endParaRPr>
          </a:p>
          <a:p>
            <a:pPr>
              <a:lnSpc>
                <a:spcPct val="90000"/>
              </a:lnSpc>
              <a:spcBef>
                <a:spcPts val="580"/>
              </a:spcBef>
              <a:defRPr/>
            </a:pPr>
            <a:r>
              <a:rPr lang="en-GB" sz="2000" dirty="0">
                <a:solidFill>
                  <a:schemeClr val="bg2"/>
                </a:solidFill>
                <a:latin typeface="Arial" panose="020B0604020202020204" pitchFamily="34" charset="0"/>
                <a:cs typeface="Arial" panose="020B0604020202020204" pitchFamily="34" charset="0"/>
              </a:rPr>
              <a:t>There are formal assessments that take place during FS2</a:t>
            </a:r>
          </a:p>
          <a:p>
            <a:pPr>
              <a:lnSpc>
                <a:spcPct val="90000"/>
              </a:lnSpc>
              <a:spcBef>
                <a:spcPts val="580"/>
              </a:spcBef>
              <a:buFont typeface="Wingdings" panose="05000000000000000000" pitchFamily="2" charset="2"/>
              <a:buChar char="Ø"/>
              <a:defRPr/>
            </a:pPr>
            <a:r>
              <a:rPr lang="en-GB" sz="2000" dirty="0">
                <a:solidFill>
                  <a:schemeClr val="bg2"/>
                </a:solidFill>
                <a:latin typeface="Arial" panose="020B0604020202020204" pitchFamily="34" charset="0"/>
                <a:cs typeface="Arial" panose="020B0604020202020204" pitchFamily="34" charset="0"/>
              </a:rPr>
              <a:t> Reception Baseline Assessment (autumn 1)</a:t>
            </a:r>
          </a:p>
          <a:p>
            <a:pPr>
              <a:lnSpc>
                <a:spcPct val="90000"/>
              </a:lnSpc>
              <a:spcBef>
                <a:spcPts val="580"/>
              </a:spcBef>
              <a:buFont typeface="Wingdings" panose="05000000000000000000" pitchFamily="2" charset="2"/>
              <a:buChar char="Ø"/>
              <a:defRPr/>
            </a:pPr>
            <a:r>
              <a:rPr lang="en-GB" sz="2000" dirty="0">
                <a:solidFill>
                  <a:schemeClr val="bg2"/>
                </a:solidFill>
                <a:latin typeface="Arial" panose="020B0604020202020204" pitchFamily="34" charset="0"/>
                <a:cs typeface="Arial" panose="020B0604020202020204" pitchFamily="34" charset="0"/>
              </a:rPr>
              <a:t> Early Years Foundation Stage Profile (summer 2) </a:t>
            </a:r>
          </a:p>
          <a:p>
            <a:pPr>
              <a:lnSpc>
                <a:spcPct val="90000"/>
              </a:lnSpc>
              <a:spcBef>
                <a:spcPts val="580"/>
              </a:spcBef>
              <a:buFont typeface="Wingdings" panose="05000000000000000000" pitchFamily="2" charset="2"/>
              <a:buChar char="Ø"/>
              <a:defRPr/>
            </a:pPr>
            <a:endParaRPr lang="en-GB" dirty="0">
              <a:latin typeface="Arial" panose="020B0604020202020204" pitchFamily="34" charset="0"/>
              <a:cs typeface="Arial" panose="020B0604020202020204" pitchFamily="34" charset="0"/>
            </a:endParaRPr>
          </a:p>
        </p:txBody>
      </p:sp>
      <p:pic>
        <p:nvPicPr>
          <p:cNvPr id="5122" name="Picture 2" descr="Class Dojo - English Martyrs Catholic ...">
            <a:extLst>
              <a:ext uri="{FF2B5EF4-FFF2-40B4-BE49-F238E27FC236}">
                <a16:creationId xmlns:a16="http://schemas.microsoft.com/office/drawing/2014/main" id="{D514252B-5BEB-4FFF-BCB1-8B1A4A6AC0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98991" y="4679604"/>
            <a:ext cx="1611759" cy="1494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8908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1679</Words>
  <Application>Microsoft Office PowerPoint</Application>
  <PresentationFormat>Widescreen</PresentationFormat>
  <Paragraphs>139</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Fredoka SemiBold</vt:lpstr>
      <vt:lpstr>Arial</vt:lpstr>
      <vt:lpstr>Calibri</vt:lpstr>
      <vt:lpstr>Wingdings 2</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Millward</dc:creator>
  <cp:lastModifiedBy>Mr Millward</cp:lastModifiedBy>
  <cp:revision>22</cp:revision>
  <dcterms:modified xsi:type="dcterms:W3CDTF">2026-06-24T13:05:56Z</dcterms:modified>
</cp:coreProperties>
</file>