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63" r:id="rId4"/>
    <p:sldId id="279" r:id="rId5"/>
    <p:sldId id="280" r:id="rId6"/>
    <p:sldId id="291" r:id="rId7"/>
    <p:sldId id="292" r:id="rId8"/>
    <p:sldId id="281" r:id="rId9"/>
    <p:sldId id="293" r:id="rId10"/>
    <p:sldId id="294" r:id="rId11"/>
    <p:sldId id="283" r:id="rId12"/>
    <p:sldId id="287" r:id="rId13"/>
    <p:sldId id="288" r:id="rId14"/>
  </p:sldIdLst>
  <p:sldSz cx="9144000" cy="6858000" type="screen4x3"/>
  <p:notesSz cx="6858000" cy="9144000"/>
  <p:embeddedFontLst>
    <p:embeddedFont>
      <p:font typeface="Tuffy-TTF" panose="020B0603060100000000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E78"/>
    <a:srgbClr val="4A3682"/>
    <a:srgbClr val="7868AC"/>
    <a:srgbClr val="ED6C76"/>
    <a:srgbClr val="CA095B"/>
    <a:srgbClr val="CC4794"/>
    <a:srgbClr val="643C90"/>
    <a:srgbClr val="0076B0"/>
    <a:srgbClr val="00649C"/>
    <a:srgbClr val="01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88" y="60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2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twinkl.co.uk/resources/twinkl-life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lif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B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258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01463" y="6464797"/>
            <a:ext cx="4141075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Tuffy-TTF" panose="020B0603060100000000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Children’s </a:t>
            </a:r>
            <a:r>
              <a:rPr lang="en-GB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Mental Health Week </a:t>
            </a:r>
            <a:r>
              <a:rPr lang="en-GB" sz="800" b="1" dirty="0">
                <a:solidFill>
                  <a:srgbClr val="FFFFFF"/>
                </a:solidFill>
                <a:latin typeface="Tuffy-TTF" panose="020B0603060100000000" pitchFamily="34" charset="0"/>
                <a:ea typeface="Calibri" panose="020F0502020204030204" pitchFamily="34" charset="0"/>
                <a:cs typeface="Arial" panose="020B0604020202020204" pitchFamily="34" charset="0"/>
              </a:rPr>
              <a:t>| Find Your Brave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1051093"/>
            <a:ext cx="1614353" cy="934372"/>
          </a:xfrm>
          <a:prstGeom prst="rect">
            <a:avLst/>
          </a:prstGeom>
        </p:spPr>
      </p:pic>
      <p:sp>
        <p:nvSpPr>
          <p:cNvPr id="7" name="Title 17"/>
          <p:cNvSpPr txBox="1">
            <a:spLocks/>
          </p:cNvSpPr>
          <p:nvPr/>
        </p:nvSpPr>
        <p:spPr>
          <a:xfrm>
            <a:off x="755650" y="2472248"/>
            <a:ext cx="7632700" cy="655294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Children’s Mental Health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DFC1D-D50A-482B-9AED-14FF2FB055CC}"/>
              </a:ext>
            </a:extLst>
          </p:cNvPr>
          <p:cNvSpPr/>
          <p:nvPr/>
        </p:nvSpPr>
        <p:spPr>
          <a:xfrm>
            <a:off x="3730752" y="850392"/>
            <a:ext cx="1682496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7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Finding Your Brave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5722418" y="-2164111"/>
            <a:ext cx="62621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</a:rPr>
              <a:t>Being brave during worrying times can help us feel better and feel good about ourselves.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</a:rPr>
              <a:t>Remember, it is not about dealing with tricky times alone or not facing them at all. 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</a:rPr>
              <a:t>It is about asking for help, sharing our worries and fears and working with others to find a positive way forward to overcome any challenges we face.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F08367-B6C6-498A-8AB8-E625FECD809E}"/>
              </a:ext>
            </a:extLst>
          </p:cNvPr>
          <p:cNvGrpSpPr/>
          <p:nvPr/>
        </p:nvGrpSpPr>
        <p:grpSpPr>
          <a:xfrm>
            <a:off x="3819358" y="2583402"/>
            <a:ext cx="4666646" cy="2263807"/>
            <a:chOff x="1652666" y="2800790"/>
            <a:chExt cx="6803253" cy="1136045"/>
          </a:xfrm>
        </p:grpSpPr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A05861FD-DC7F-43E7-856A-7B5CC23EC0D6}"/>
                </a:ext>
              </a:extLst>
            </p:cNvPr>
            <p:cNvSpPr/>
            <p:nvPr/>
          </p:nvSpPr>
          <p:spPr bwMode="auto">
            <a:xfrm>
              <a:off x="1652666" y="2800790"/>
              <a:ext cx="6803253" cy="1136045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E1234-602B-44D0-8FF8-44BFB350474E}"/>
                </a:ext>
              </a:extLst>
            </p:cNvPr>
            <p:cNvSpPr/>
            <p:nvPr/>
          </p:nvSpPr>
          <p:spPr>
            <a:xfrm>
              <a:off x="4095900" y="2889706"/>
              <a:ext cx="4348605" cy="88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It is about asking for help, sharing our worries and fears and working with others to find a positive way forward to overcome any challenges we face.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C1C822-3D23-4FAC-A793-CB36E9B21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0" y="1376039"/>
            <a:ext cx="512823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809EBE-2272-4377-9172-103D12ED1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72" y="3274704"/>
            <a:ext cx="1951829" cy="56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9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982072" y="2442174"/>
            <a:ext cx="4478201" cy="606667"/>
          </a:xfrm>
          <a:prstGeom prst="roundRect">
            <a:avLst>
              <a:gd name="adj" fmla="val 6409"/>
            </a:avLst>
          </a:prstGeom>
          <a:solidFill>
            <a:srgbClr val="7868AC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350" dirty="0">
                <a:latin typeface="Twinkl" pitchFamily="50" charset="0"/>
              </a:rPr>
              <a:t>  </a:t>
            </a:r>
            <a:r>
              <a:rPr lang="en-GB" dirty="0">
                <a:latin typeface="Twinkl" pitchFamily="50" charset="0"/>
              </a:rPr>
              <a:t>It feels good to give and receive help.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1960" y="783400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Helping Others to </a:t>
            </a:r>
            <a:br>
              <a:rPr lang="en-GB" dirty="0">
                <a:solidFill>
                  <a:srgbClr val="4A3682"/>
                </a:solidFill>
              </a:rPr>
            </a:br>
            <a:r>
              <a:rPr lang="en-GB" dirty="0">
                <a:solidFill>
                  <a:srgbClr val="4A3682"/>
                </a:solidFill>
              </a:rPr>
              <a:t>Find Their Brave</a:t>
            </a:r>
            <a:endParaRPr lang="en-GB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E12B410C-AA08-442C-9A18-68B7B44EBD60}"/>
              </a:ext>
            </a:extLst>
          </p:cNvPr>
          <p:cNvSpPr/>
          <p:nvPr/>
        </p:nvSpPr>
        <p:spPr bwMode="auto">
          <a:xfrm>
            <a:off x="3245575" y="5197596"/>
            <a:ext cx="5142775" cy="741649"/>
          </a:xfrm>
          <a:prstGeom prst="roundRect">
            <a:avLst>
              <a:gd name="adj" fmla="val 6409"/>
            </a:avLst>
          </a:prstGeom>
          <a:solidFill>
            <a:srgbClr val="7868AC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9750">
              <a:defRPr/>
            </a:pPr>
            <a:r>
              <a:rPr lang="en-GB" dirty="0">
                <a:solidFill>
                  <a:schemeClr val="bg1"/>
                </a:solidFill>
              </a:rPr>
              <a:t>What could we do to help the people we know to ‘find their brave’?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7529C2-3E45-4AD6-BFA8-7280E68EB2EB}"/>
              </a:ext>
            </a:extLst>
          </p:cNvPr>
          <p:cNvGrpSpPr/>
          <p:nvPr/>
        </p:nvGrpSpPr>
        <p:grpSpPr>
          <a:xfrm>
            <a:off x="836023" y="3444933"/>
            <a:ext cx="3222171" cy="2800292"/>
            <a:chOff x="836023" y="3444933"/>
            <a:chExt cx="3222171" cy="28002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98026A-B398-4302-A770-3DA1A09A9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" t="-5832" r="6516" b="1"/>
            <a:stretch/>
          </p:blipFill>
          <p:spPr>
            <a:xfrm>
              <a:off x="1008016" y="3444933"/>
              <a:ext cx="2796535" cy="28002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10E2D5-45CC-49CD-BC60-866B9B512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00" t="-5832" r="-1556" b="46781"/>
            <a:stretch/>
          </p:blipFill>
          <p:spPr>
            <a:xfrm>
              <a:off x="836023" y="3444933"/>
              <a:ext cx="3222171" cy="156249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AD03AF-2F4A-4A1A-AC53-1C345FDD4879}"/>
              </a:ext>
            </a:extLst>
          </p:cNvPr>
          <p:cNvGrpSpPr/>
          <p:nvPr/>
        </p:nvGrpSpPr>
        <p:grpSpPr>
          <a:xfrm>
            <a:off x="4902925" y="1809000"/>
            <a:ext cx="3309668" cy="3240000"/>
            <a:chOff x="4902925" y="1809000"/>
            <a:chExt cx="3309668" cy="324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353872-4D14-4557-9500-CC29C2846E44}"/>
                </a:ext>
              </a:extLst>
            </p:cNvPr>
            <p:cNvSpPr/>
            <p:nvPr/>
          </p:nvSpPr>
          <p:spPr>
            <a:xfrm>
              <a:off x="4972593" y="1809000"/>
              <a:ext cx="3240000" cy="32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CC9D4C-00BE-4A0D-9E84-152FD4614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925" y="1938804"/>
              <a:ext cx="3217573" cy="264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1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A3682"/>
                </a:solidFill>
              </a:rPr>
              <a:t/>
            </a:r>
            <a:br>
              <a:rPr lang="en-GB" dirty="0">
                <a:solidFill>
                  <a:srgbClr val="4A3682"/>
                </a:solidFill>
              </a:rPr>
            </a:br>
            <a:r>
              <a:rPr lang="en-GB" dirty="0">
                <a:solidFill>
                  <a:srgbClr val="4A3682"/>
                </a:solidFill>
              </a:rPr>
              <a:t>Reflection</a:t>
            </a:r>
            <a:br>
              <a:rPr lang="en-GB" dirty="0">
                <a:solidFill>
                  <a:srgbClr val="4A3682"/>
                </a:solidFill>
              </a:rPr>
            </a:br>
            <a:endParaRPr lang="en-GB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0935F464-E6D4-4814-9A8D-309A2671891F}"/>
              </a:ext>
            </a:extLst>
          </p:cNvPr>
          <p:cNvSpPr txBox="1">
            <a:spLocks/>
          </p:cNvSpPr>
          <p:nvPr/>
        </p:nvSpPr>
        <p:spPr>
          <a:xfrm>
            <a:off x="493250" y="1061307"/>
            <a:ext cx="7886700" cy="51494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In this moment of quiet: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354200-4B33-4C65-99D2-F6739FE805F6}"/>
              </a:ext>
            </a:extLst>
          </p:cNvPr>
          <p:cNvGrpSpPr/>
          <p:nvPr/>
        </p:nvGrpSpPr>
        <p:grpSpPr>
          <a:xfrm>
            <a:off x="2335890" y="1574992"/>
            <a:ext cx="5286948" cy="1005875"/>
            <a:chOff x="953138" y="2827219"/>
            <a:chExt cx="3644989" cy="1553192"/>
          </a:xfrm>
        </p:grpSpPr>
        <p:sp>
          <p:nvSpPr>
            <p:cNvPr id="14" name="Rounded Rectangle 31">
              <a:extLst>
                <a:ext uri="{FF2B5EF4-FFF2-40B4-BE49-F238E27FC236}">
                  <a16:creationId xmlns:a16="http://schemas.microsoft.com/office/drawing/2014/main" id="{9F60DB33-7C66-411E-8038-127836E348C6}"/>
                </a:ext>
              </a:extLst>
            </p:cNvPr>
            <p:cNvSpPr/>
            <p:nvPr/>
          </p:nvSpPr>
          <p:spPr bwMode="auto">
            <a:xfrm>
              <a:off x="953138" y="3029358"/>
              <a:ext cx="3644989" cy="135105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F40E49-2BF9-4A6D-B72C-EA234383C0AE}"/>
                </a:ext>
              </a:extLst>
            </p:cNvPr>
            <p:cNvSpPr/>
            <p:nvPr/>
          </p:nvSpPr>
          <p:spPr>
            <a:xfrm>
              <a:off x="1016667" y="2827219"/>
              <a:ext cx="3508850" cy="1425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  <a:p>
              <a:r>
                <a:rPr lang="en-GB" dirty="0">
                  <a:solidFill>
                    <a:schemeClr val="bg1"/>
                  </a:solidFill>
                </a:rPr>
                <a:t>think about anyone you know that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you could show kindness to;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B6ACEF-0A49-495F-ADCD-2CDE62805F35}"/>
              </a:ext>
            </a:extLst>
          </p:cNvPr>
          <p:cNvGrpSpPr/>
          <p:nvPr/>
        </p:nvGrpSpPr>
        <p:grpSpPr>
          <a:xfrm>
            <a:off x="6400800" y="1057362"/>
            <a:ext cx="1945544" cy="2071108"/>
            <a:chOff x="4767308" y="1283305"/>
            <a:chExt cx="2352583" cy="25044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38F903-BAD7-4D3B-A07F-67433E84EF98}"/>
                </a:ext>
              </a:extLst>
            </p:cNvPr>
            <p:cNvSpPr/>
            <p:nvPr/>
          </p:nvSpPr>
          <p:spPr>
            <a:xfrm>
              <a:off x="4767308" y="1435139"/>
              <a:ext cx="2352583" cy="23525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086" y="1283305"/>
              <a:ext cx="2073736" cy="244531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3A96D-AB6C-47B2-B4A9-ADEE1FE6A273}"/>
              </a:ext>
            </a:extLst>
          </p:cNvPr>
          <p:cNvGrpSpPr/>
          <p:nvPr/>
        </p:nvGrpSpPr>
        <p:grpSpPr>
          <a:xfrm>
            <a:off x="2336143" y="2976417"/>
            <a:ext cx="4918097" cy="1320512"/>
            <a:chOff x="953138" y="2827219"/>
            <a:chExt cx="3644989" cy="1553192"/>
          </a:xfrm>
        </p:grpSpPr>
        <p:sp>
          <p:nvSpPr>
            <p:cNvPr id="18" name="Rounded Rectangle 31">
              <a:extLst>
                <a:ext uri="{FF2B5EF4-FFF2-40B4-BE49-F238E27FC236}">
                  <a16:creationId xmlns:a16="http://schemas.microsoft.com/office/drawing/2014/main" id="{FD7AC304-500D-4E36-840A-77D759930BE7}"/>
                </a:ext>
              </a:extLst>
            </p:cNvPr>
            <p:cNvSpPr/>
            <p:nvPr/>
          </p:nvSpPr>
          <p:spPr bwMode="auto">
            <a:xfrm>
              <a:off x="953138" y="3029358"/>
              <a:ext cx="3644989" cy="135105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089FCE-4873-487C-9C9C-F3B6492987D1}"/>
                </a:ext>
              </a:extLst>
            </p:cNvPr>
            <p:cNvSpPr/>
            <p:nvPr/>
          </p:nvSpPr>
          <p:spPr>
            <a:xfrm>
              <a:off x="1102914" y="2827219"/>
              <a:ext cx="3389704" cy="1411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/>
              <a:endParaRPr lang="en-GB" dirty="0"/>
            </a:p>
            <a:p>
              <a:pPr marL="177800"/>
              <a:r>
                <a:rPr lang="en-GB" dirty="0">
                  <a:solidFill>
                    <a:schemeClr val="bg1"/>
                  </a:solidFill>
                </a:rPr>
                <a:t>think about anyone you know that you could help in order for them to overcome any challenges they are facing;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0C0008-5374-4038-9FA4-2FCF033B3C54}"/>
              </a:ext>
            </a:extLst>
          </p:cNvPr>
          <p:cNvGrpSpPr/>
          <p:nvPr/>
        </p:nvGrpSpPr>
        <p:grpSpPr>
          <a:xfrm>
            <a:off x="778567" y="2762896"/>
            <a:ext cx="1931014" cy="1931014"/>
            <a:chOff x="4767308" y="1435139"/>
            <a:chExt cx="2352583" cy="235258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817C49-A3BE-4193-9FD2-57A0650ADA29}"/>
                </a:ext>
              </a:extLst>
            </p:cNvPr>
            <p:cNvSpPr/>
            <p:nvPr/>
          </p:nvSpPr>
          <p:spPr>
            <a:xfrm>
              <a:off x="4767308" y="1435139"/>
              <a:ext cx="2352583" cy="23525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15EDAD-3886-4972-9A6D-1F5A6D33B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41" y="1629534"/>
              <a:ext cx="2073736" cy="210682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D3E797-1499-4988-B83B-7B35EC554F5F}"/>
              </a:ext>
            </a:extLst>
          </p:cNvPr>
          <p:cNvGrpSpPr/>
          <p:nvPr/>
        </p:nvGrpSpPr>
        <p:grpSpPr>
          <a:xfrm>
            <a:off x="1097288" y="4814310"/>
            <a:ext cx="6662058" cy="1194602"/>
            <a:chOff x="953138" y="3029358"/>
            <a:chExt cx="3644989" cy="1532878"/>
          </a:xfrm>
        </p:grpSpPr>
        <p:sp>
          <p:nvSpPr>
            <p:cNvPr id="29" name="Rounded Rectangle 31">
              <a:extLst>
                <a:ext uri="{FF2B5EF4-FFF2-40B4-BE49-F238E27FC236}">
                  <a16:creationId xmlns:a16="http://schemas.microsoft.com/office/drawing/2014/main" id="{F0B4941D-9010-4213-805D-FF15C0D6655B}"/>
                </a:ext>
              </a:extLst>
            </p:cNvPr>
            <p:cNvSpPr/>
            <p:nvPr/>
          </p:nvSpPr>
          <p:spPr bwMode="auto">
            <a:xfrm>
              <a:off x="953138" y="3029358"/>
              <a:ext cx="3644989" cy="135105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852BB9-101B-4619-A090-EE0A9E49F7A5}"/>
                </a:ext>
              </a:extLst>
            </p:cNvPr>
            <p:cNvSpPr/>
            <p:nvPr/>
          </p:nvSpPr>
          <p:spPr>
            <a:xfrm>
              <a:off x="987113" y="3136503"/>
              <a:ext cx="3508850" cy="1425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think about anything tricky that you would like to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‘find your brave’ with and think of someone you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could talk to about this.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78DBA8-B835-48A4-B91F-4FFA3034F9C4}"/>
              </a:ext>
            </a:extLst>
          </p:cNvPr>
          <p:cNvGrpSpPr/>
          <p:nvPr/>
        </p:nvGrpSpPr>
        <p:grpSpPr>
          <a:xfrm>
            <a:off x="6467114" y="4188823"/>
            <a:ext cx="1945545" cy="2202381"/>
            <a:chOff x="6766170" y="4476501"/>
            <a:chExt cx="1622180" cy="18363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55F7AA1-17FC-47BF-A329-7ADFC994B7C1}"/>
                </a:ext>
              </a:extLst>
            </p:cNvPr>
            <p:cNvSpPr/>
            <p:nvPr/>
          </p:nvSpPr>
          <p:spPr>
            <a:xfrm>
              <a:off x="6766170" y="4571156"/>
              <a:ext cx="1622180" cy="1622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754446B-D349-4BD5-B6A1-E8DB497EA485}"/>
                </a:ext>
              </a:extLst>
            </p:cNvPr>
            <p:cNvGrpSpPr/>
            <p:nvPr/>
          </p:nvGrpSpPr>
          <p:grpSpPr>
            <a:xfrm>
              <a:off x="6960718" y="4476501"/>
              <a:ext cx="1394978" cy="1836328"/>
              <a:chOff x="1418640" y="1958954"/>
              <a:chExt cx="4815788" cy="6339432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C9EF7CE-858A-4C7F-9990-902F46376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5018" y="1958954"/>
                <a:ext cx="4599410" cy="615079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8AD0D83-0F0B-405F-A27F-473BB116E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8640" y="3412848"/>
                <a:ext cx="1691860" cy="48855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39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6579424-85A7-4DA1-B41D-B076786446A5}"/>
              </a:ext>
            </a:extLst>
          </p:cNvPr>
          <p:cNvSpPr/>
          <p:nvPr/>
        </p:nvSpPr>
        <p:spPr>
          <a:xfrm>
            <a:off x="4059936" y="3063240"/>
            <a:ext cx="1014984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8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7B70943-8E89-4055-BF47-C0B6447F7FA2}"/>
              </a:ext>
            </a:extLst>
          </p:cNvPr>
          <p:cNvSpPr/>
          <p:nvPr/>
        </p:nvSpPr>
        <p:spPr>
          <a:xfrm>
            <a:off x="4093029" y="5608320"/>
            <a:ext cx="975360" cy="48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0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539749" y="512763"/>
            <a:ext cx="8064501" cy="1751466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628650" y="1347893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explore what ‘being brave’ really means.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45D59-3711-4DD5-BAD4-096B91F2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44" y="2403566"/>
            <a:ext cx="1636312" cy="42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Finding Your Brave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5716E-4FDE-480D-92DC-B24D7D589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94" y="2450828"/>
            <a:ext cx="3302326" cy="3857897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07D10C8-AE0F-4263-AC67-70D534C10978}"/>
              </a:ext>
            </a:extLst>
          </p:cNvPr>
          <p:cNvSpPr/>
          <p:nvPr/>
        </p:nvSpPr>
        <p:spPr>
          <a:xfrm>
            <a:off x="652961" y="1428208"/>
            <a:ext cx="2368731" cy="1785257"/>
          </a:xfrm>
          <a:prstGeom prst="wedgeEllipseCallout">
            <a:avLst>
              <a:gd name="adj1" fmla="val 47917"/>
              <a:gd name="adj2" fmla="val 36159"/>
            </a:avLst>
          </a:prstGeom>
          <a:solidFill>
            <a:schemeClr val="bg1"/>
          </a:solid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What does 'being brave' mean to you?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217700-F7AE-4357-AEDF-ED9147AA2ABB}"/>
              </a:ext>
            </a:extLst>
          </p:cNvPr>
          <p:cNvSpPr/>
          <p:nvPr/>
        </p:nvSpPr>
        <p:spPr>
          <a:xfrm>
            <a:off x="5766889" y="1284516"/>
            <a:ext cx="2621461" cy="2625633"/>
          </a:xfrm>
          <a:prstGeom prst="wedgeEllipseCallout">
            <a:avLst>
              <a:gd name="adj1" fmla="val -56862"/>
              <a:gd name="adj2" fmla="val 23926"/>
            </a:avLst>
          </a:prstGeom>
          <a:solidFill>
            <a:schemeClr val="bg1"/>
          </a:solid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Bravery is when someone shows mental or moral strength to face danger, fear or tricky times</a:t>
            </a:r>
          </a:p>
        </p:txBody>
      </p:sp>
    </p:spTree>
    <p:extLst>
      <p:ext uri="{BB962C8B-B14F-4D97-AF65-F5344CB8AC3E}">
        <p14:creationId xmlns:p14="http://schemas.microsoft.com/office/powerpoint/2010/main" val="24712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890943" y="2405851"/>
            <a:ext cx="6223253" cy="1091954"/>
            <a:chOff x="953138" y="2959382"/>
            <a:chExt cx="3708476" cy="1421029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953138" y="3029358"/>
              <a:ext cx="3644989" cy="135105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2764" y="2959382"/>
              <a:ext cx="3508850" cy="1201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  <a:p>
              <a:r>
                <a:rPr lang="en-GB" dirty="0">
                  <a:solidFill>
                    <a:schemeClr val="bg1"/>
                  </a:solidFill>
                </a:rPr>
                <a:t>Being brave during tough times doesn’t mean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holding it all in, not crying or pretending you are OK.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/>
            </a:r>
            <a:br>
              <a:rPr lang="en-GB" dirty="0">
                <a:solidFill>
                  <a:srgbClr val="4A3682"/>
                </a:solidFill>
              </a:rPr>
            </a:br>
            <a:r>
              <a:rPr lang="en-GB" dirty="0">
                <a:solidFill>
                  <a:srgbClr val="4A3682"/>
                </a:solidFill>
              </a:rPr>
              <a:t>Finding Your Brave</a:t>
            </a:r>
            <a:r>
              <a:rPr lang="en-US" dirty="0">
                <a:solidFill>
                  <a:srgbClr val="4A3682"/>
                </a:solidFill>
              </a:rPr>
              <a:t/>
            </a:r>
            <a:br>
              <a:rPr lang="en-US" dirty="0">
                <a:solidFill>
                  <a:srgbClr val="4A3682"/>
                </a:solidFill>
              </a:rPr>
            </a:b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3885" y="1514156"/>
            <a:ext cx="7886700" cy="662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We can all try to 'find our brave' during hard times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1AC214-9201-4CEE-892D-F5156155AA6F}"/>
              </a:ext>
            </a:extLst>
          </p:cNvPr>
          <p:cNvGrpSpPr/>
          <p:nvPr/>
        </p:nvGrpSpPr>
        <p:grpSpPr>
          <a:xfrm>
            <a:off x="3064469" y="1127482"/>
            <a:ext cx="3015062" cy="4603036"/>
            <a:chOff x="7047686" y="1580224"/>
            <a:chExt cx="1421612" cy="217034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4A3D8A-EBF2-4B07-A391-0F5539B9BAF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30" r="-7117" b="-1"/>
            <a:stretch/>
          </p:blipFill>
          <p:spPr>
            <a:xfrm>
              <a:off x="7099472" y="2396971"/>
              <a:ext cx="1352070" cy="1353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109C11-A38D-4B55-A8AE-D4F9DAF6D5C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20" t="-30068" r="-8405" b="15385"/>
            <a:stretch/>
          </p:blipFill>
          <p:spPr>
            <a:xfrm>
              <a:off x="7047686" y="1580224"/>
              <a:ext cx="1421612" cy="1919057"/>
            </a:xfrm>
            <a:prstGeom prst="ellipse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703E34-E1FE-4F6B-BCC8-8F37A4B83678}"/>
              </a:ext>
            </a:extLst>
          </p:cNvPr>
          <p:cNvGrpSpPr/>
          <p:nvPr/>
        </p:nvGrpSpPr>
        <p:grpSpPr>
          <a:xfrm>
            <a:off x="755650" y="4156968"/>
            <a:ext cx="7130510" cy="1533621"/>
            <a:chOff x="953138" y="2827219"/>
            <a:chExt cx="3644989" cy="1553192"/>
          </a:xfrm>
        </p:grpSpPr>
        <p:sp>
          <p:nvSpPr>
            <p:cNvPr id="40" name="Rounded Rectangle 31">
              <a:extLst>
                <a:ext uri="{FF2B5EF4-FFF2-40B4-BE49-F238E27FC236}">
                  <a16:creationId xmlns:a16="http://schemas.microsoft.com/office/drawing/2014/main" id="{6E88607C-D2A7-4DA1-A5A4-E657FA5DA2A0}"/>
                </a:ext>
              </a:extLst>
            </p:cNvPr>
            <p:cNvSpPr/>
            <p:nvPr/>
          </p:nvSpPr>
          <p:spPr bwMode="auto">
            <a:xfrm>
              <a:off x="953138" y="3029358"/>
              <a:ext cx="3644989" cy="135105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D5D342-9EA5-43AD-AF76-73501855BFDB}"/>
                </a:ext>
              </a:extLst>
            </p:cNvPr>
            <p:cNvSpPr/>
            <p:nvPr/>
          </p:nvSpPr>
          <p:spPr>
            <a:xfrm>
              <a:off x="1016667" y="2827219"/>
              <a:ext cx="3508850" cy="1496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  <a:p>
              <a:r>
                <a:rPr lang="en-GB" dirty="0">
                  <a:solidFill>
                    <a:schemeClr val="bg1"/>
                  </a:solidFill>
                </a:rPr>
                <a:t>It means talking to an adult you trust about how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you are really feeling, sharing any worries you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have and asking for help. This is one of the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bravest things you can do.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6ADD4-4D54-4E2B-9ED8-7353277A091E}"/>
              </a:ext>
            </a:extLst>
          </p:cNvPr>
          <p:cNvGrpSpPr/>
          <p:nvPr/>
        </p:nvGrpSpPr>
        <p:grpSpPr>
          <a:xfrm>
            <a:off x="6578613" y="3577702"/>
            <a:ext cx="1859303" cy="2199690"/>
            <a:chOff x="6578613" y="3577702"/>
            <a:chExt cx="1859303" cy="219969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3BC1580-02A0-421E-981D-F7D6A84BD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28" t="7588" r="-5416" b="48176"/>
            <a:stretch/>
          </p:blipFill>
          <p:spPr>
            <a:xfrm>
              <a:off x="6578613" y="3914068"/>
              <a:ext cx="1859303" cy="18633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98D8A1A-1AD8-4BB4-B96D-F1ED9D4BA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28" t="-397" r="-5416" b="58245"/>
            <a:stretch/>
          </p:blipFill>
          <p:spPr>
            <a:xfrm>
              <a:off x="6578613" y="3577702"/>
              <a:ext cx="1859303" cy="1775534"/>
            </a:xfrm>
            <a:prstGeom prst="rect">
              <a:avLst/>
            </a:prstGeom>
            <a:noFill/>
            <a:ln w="28575">
              <a:noFill/>
            </a:ln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0EE0C63D-B833-4295-93E0-479A1E1D1F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4"/>
          <a:stretch/>
        </p:blipFill>
        <p:spPr>
          <a:xfrm>
            <a:off x="6070545" y="3440620"/>
            <a:ext cx="1031598" cy="2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462 -0.1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2" fill="hold">
                                          <p:stCondLst>
                                            <p:cond delay="5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52" fill="hold">
                                          <p:stCondLst>
                                            <p:cond delay="1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2" fill="hold">
                                          <p:stCondLst>
                                            <p:cond delay="1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52" fill="hold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C6807C-A8F6-4DB1-A649-59FCA3E59D2B}"/>
              </a:ext>
            </a:extLst>
          </p:cNvPr>
          <p:cNvGrpSpPr/>
          <p:nvPr/>
        </p:nvGrpSpPr>
        <p:grpSpPr>
          <a:xfrm>
            <a:off x="763482" y="2405851"/>
            <a:ext cx="6516207" cy="1091954"/>
            <a:chOff x="763482" y="2405851"/>
            <a:chExt cx="6516207" cy="1091954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763482" y="2459622"/>
              <a:ext cx="6516207" cy="103818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6860" y="2405851"/>
              <a:ext cx="565519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  <a:p>
              <a:r>
                <a:rPr lang="en-GB" dirty="0">
                  <a:solidFill>
                    <a:schemeClr val="bg1"/>
                  </a:solidFill>
                </a:rPr>
                <a:t>Being brave can also mean saying ‘no’ to something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that isn’t good for our physical or mental health.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/>
            </a:r>
            <a:br>
              <a:rPr lang="en-GB" dirty="0">
                <a:solidFill>
                  <a:srgbClr val="4A3682"/>
                </a:solidFill>
              </a:rPr>
            </a:br>
            <a:r>
              <a:rPr lang="en-GB" dirty="0">
                <a:solidFill>
                  <a:srgbClr val="4A3682"/>
                </a:solidFill>
              </a:rPr>
              <a:t>Finding Your Brave</a:t>
            </a:r>
            <a:r>
              <a:rPr lang="en-US" dirty="0">
                <a:solidFill>
                  <a:srgbClr val="4A3682"/>
                </a:solidFill>
              </a:rPr>
              <a:t/>
            </a:r>
            <a:br>
              <a:rPr lang="en-US" dirty="0">
                <a:solidFill>
                  <a:srgbClr val="4A3682"/>
                </a:solidFill>
              </a:rPr>
            </a:b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3885" y="1514156"/>
            <a:ext cx="7886700" cy="662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We can all try to 'find our brave' during hard times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703E34-E1FE-4F6B-BCC8-8F37A4B83678}"/>
              </a:ext>
            </a:extLst>
          </p:cNvPr>
          <p:cNvGrpSpPr/>
          <p:nvPr/>
        </p:nvGrpSpPr>
        <p:grpSpPr>
          <a:xfrm>
            <a:off x="1358282" y="4281255"/>
            <a:ext cx="6527877" cy="1409334"/>
            <a:chOff x="1261193" y="2953092"/>
            <a:chExt cx="3336934" cy="1427319"/>
          </a:xfrm>
        </p:grpSpPr>
        <p:sp>
          <p:nvSpPr>
            <p:cNvPr id="40" name="Rounded Rectangle 31">
              <a:extLst>
                <a:ext uri="{FF2B5EF4-FFF2-40B4-BE49-F238E27FC236}">
                  <a16:creationId xmlns:a16="http://schemas.microsoft.com/office/drawing/2014/main" id="{6E88607C-D2A7-4DA1-A5A4-E657FA5DA2A0}"/>
                </a:ext>
              </a:extLst>
            </p:cNvPr>
            <p:cNvSpPr/>
            <p:nvPr/>
          </p:nvSpPr>
          <p:spPr bwMode="auto">
            <a:xfrm>
              <a:off x="1261193" y="3029358"/>
              <a:ext cx="3336934" cy="135105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D5D342-9EA5-43AD-AF76-73501855BFDB}"/>
                </a:ext>
              </a:extLst>
            </p:cNvPr>
            <p:cNvSpPr/>
            <p:nvPr/>
          </p:nvSpPr>
          <p:spPr>
            <a:xfrm>
              <a:off x="2037210" y="2953092"/>
              <a:ext cx="2497384" cy="1215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  <a:p>
              <a:r>
                <a:rPr lang="en-GB" dirty="0">
                  <a:solidFill>
                    <a:schemeClr val="bg1"/>
                  </a:solidFill>
                </a:rPr>
                <a:t>Being brave can also mean you have a go at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something new. Maybe that could be joining a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new sports club or learning a new skill.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02CC8B-3517-4747-9CB9-34A0506A1355}"/>
              </a:ext>
            </a:extLst>
          </p:cNvPr>
          <p:cNvGrpSpPr/>
          <p:nvPr/>
        </p:nvGrpSpPr>
        <p:grpSpPr>
          <a:xfrm>
            <a:off x="6826928" y="1811045"/>
            <a:ext cx="1633491" cy="1811538"/>
            <a:chOff x="2707689" y="1464816"/>
            <a:chExt cx="1633491" cy="181153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CD8822-39B3-41EB-AD52-85D43E59162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9" t="3345" r="6066" b="53942"/>
            <a:stretch/>
          </p:blipFill>
          <p:spPr>
            <a:xfrm>
              <a:off x="2853246" y="1922754"/>
              <a:ext cx="1353600" cy="1353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A3682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ACB5E80-2588-44A8-BD3D-B63C42DF070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09" t="-11106" r="-2424" b="73567"/>
            <a:stretch/>
          </p:blipFill>
          <p:spPr>
            <a:xfrm>
              <a:off x="2707689" y="1464816"/>
              <a:ext cx="1633491" cy="1189607"/>
            </a:xfrm>
            <a:prstGeom prst="rect">
              <a:avLst/>
            </a:prstGeom>
          </p:spPr>
        </p:pic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9F937B4-80DC-42A2-8DA4-92CF89F0E1BB}"/>
              </a:ext>
            </a:extLst>
          </p:cNvPr>
          <p:cNvSpPr/>
          <p:nvPr/>
        </p:nvSpPr>
        <p:spPr>
          <a:xfrm>
            <a:off x="6312023" y="3025066"/>
            <a:ext cx="1269506" cy="807867"/>
          </a:xfrm>
          <a:prstGeom prst="wedgeRoundRectCallout">
            <a:avLst>
              <a:gd name="adj1" fmla="val 36509"/>
              <a:gd name="adj2" fmla="val -61676"/>
              <a:gd name="adj3" fmla="val 16667"/>
            </a:avLst>
          </a:prstGeom>
          <a:solidFill>
            <a:schemeClr val="bg1"/>
          </a:solid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4A3682"/>
                </a:solidFill>
              </a:rPr>
              <a:t>No!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BA02EE-8092-4321-83A2-2AF1D83D95C0}"/>
              </a:ext>
            </a:extLst>
          </p:cNvPr>
          <p:cNvSpPr/>
          <p:nvPr/>
        </p:nvSpPr>
        <p:spPr>
          <a:xfrm>
            <a:off x="755650" y="4341179"/>
            <a:ext cx="1353600" cy="1353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A633B3-39E0-4C84-B132-1EB76A1DA2AA}"/>
              </a:ext>
            </a:extLst>
          </p:cNvPr>
          <p:cNvGrpSpPr/>
          <p:nvPr/>
        </p:nvGrpSpPr>
        <p:grpSpPr>
          <a:xfrm rot="201608">
            <a:off x="2188010" y="5463535"/>
            <a:ext cx="851429" cy="841459"/>
            <a:chOff x="1784123" y="3560033"/>
            <a:chExt cx="1905711" cy="18833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B7D6D9-5CCE-4194-89F4-76A0ECFA0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123" y="3560033"/>
              <a:ext cx="1905711" cy="1883395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D9D741-3047-493D-BAF9-9A1ECC7B8404}"/>
                </a:ext>
              </a:extLst>
            </p:cNvPr>
            <p:cNvSpPr/>
            <p:nvPr/>
          </p:nvSpPr>
          <p:spPr>
            <a:xfrm>
              <a:off x="2623670" y="4398683"/>
              <a:ext cx="244624" cy="244624"/>
            </a:xfrm>
            <a:prstGeom prst="ellipse">
              <a:avLst/>
            </a:prstGeom>
            <a:solidFill>
              <a:srgbClr val="2D292A"/>
            </a:solidFill>
            <a:ln w="28575">
              <a:solidFill>
                <a:srgbClr val="0F14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A87409-2DEE-4D0B-8CE8-E0080A16C8D0}"/>
              </a:ext>
            </a:extLst>
          </p:cNvPr>
          <p:cNvGrpSpPr/>
          <p:nvPr/>
        </p:nvGrpSpPr>
        <p:grpSpPr>
          <a:xfrm rot="201608">
            <a:off x="492002" y="5412346"/>
            <a:ext cx="881615" cy="871291"/>
            <a:chOff x="1784124" y="3560033"/>
            <a:chExt cx="1545246" cy="152715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B6C44BE-046B-4E64-A142-FE3502A1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124" y="3560033"/>
              <a:ext cx="1545246" cy="152715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4138B6-187B-461E-8955-0DFC4765914E}"/>
                </a:ext>
              </a:extLst>
            </p:cNvPr>
            <p:cNvSpPr/>
            <p:nvPr/>
          </p:nvSpPr>
          <p:spPr>
            <a:xfrm>
              <a:off x="2443358" y="4191657"/>
              <a:ext cx="244624" cy="244624"/>
            </a:xfrm>
            <a:prstGeom prst="ellipse">
              <a:avLst/>
            </a:prstGeom>
            <a:noFill/>
            <a:ln w="28575">
              <a:solidFill>
                <a:srgbClr val="0F14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9A9B192-6F90-4E2E-9931-0D8B54D10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88">
            <a:off x="589691" y="3979202"/>
            <a:ext cx="2510221" cy="22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5" dur="2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C6807C-A8F6-4DB1-A649-59FCA3E59D2B}"/>
              </a:ext>
            </a:extLst>
          </p:cNvPr>
          <p:cNvGrpSpPr/>
          <p:nvPr/>
        </p:nvGrpSpPr>
        <p:grpSpPr>
          <a:xfrm>
            <a:off x="755650" y="2125230"/>
            <a:ext cx="6516207" cy="1127299"/>
            <a:chOff x="755650" y="2125230"/>
            <a:chExt cx="6516207" cy="1127299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755650" y="2214346"/>
              <a:ext cx="6516207" cy="1038183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72025" y="2125230"/>
              <a:ext cx="50565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  <a:p>
              <a:r>
                <a:rPr lang="en-GB" dirty="0">
                  <a:solidFill>
                    <a:schemeClr val="bg1"/>
                  </a:solidFill>
                </a:rPr>
                <a:t>It can also mean stepping outside of your comfort zone and challenging yourself.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/>
            </a:r>
            <a:br>
              <a:rPr lang="en-GB" dirty="0">
                <a:solidFill>
                  <a:srgbClr val="4A3682"/>
                </a:solidFill>
              </a:rPr>
            </a:br>
            <a:r>
              <a:rPr lang="en-GB" dirty="0">
                <a:solidFill>
                  <a:srgbClr val="4A3682"/>
                </a:solidFill>
              </a:rPr>
              <a:t>Finding Your Brave</a:t>
            </a:r>
            <a:r>
              <a:rPr lang="en-US" dirty="0">
                <a:solidFill>
                  <a:srgbClr val="4A3682"/>
                </a:solidFill>
              </a:rPr>
              <a:t/>
            </a:r>
            <a:br>
              <a:rPr lang="en-US" dirty="0">
                <a:solidFill>
                  <a:srgbClr val="4A3682"/>
                </a:solidFill>
              </a:rPr>
            </a:b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3885" y="1514156"/>
            <a:ext cx="7886700" cy="662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We can all try to 'find our brave' during hard times.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BA02EE-8092-4321-83A2-2AF1D83D95C0}"/>
              </a:ext>
            </a:extLst>
          </p:cNvPr>
          <p:cNvSpPr/>
          <p:nvPr/>
        </p:nvSpPr>
        <p:spPr>
          <a:xfrm>
            <a:off x="5627393" y="2175026"/>
            <a:ext cx="2760958" cy="27609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D4247-42F5-4563-A18C-32D80C586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2" y="3363732"/>
            <a:ext cx="6018168" cy="30109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1062FD-0E02-475A-A44E-68CA62130A3D}"/>
              </a:ext>
            </a:extLst>
          </p:cNvPr>
          <p:cNvGrpSpPr/>
          <p:nvPr/>
        </p:nvGrpSpPr>
        <p:grpSpPr>
          <a:xfrm>
            <a:off x="9300744" y="2346962"/>
            <a:ext cx="1675392" cy="1082038"/>
            <a:chOff x="8887097" y="4197533"/>
            <a:chExt cx="1675392" cy="108203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EEBE1E-A288-45BC-8100-6F4345FA7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0" b="40651"/>
            <a:stretch/>
          </p:blipFill>
          <p:spPr>
            <a:xfrm>
              <a:off x="9265920" y="4197533"/>
              <a:ext cx="616860" cy="6357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00A0F3-2FDF-4610-8757-73DB1F803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097" y="4280555"/>
              <a:ext cx="1675392" cy="99901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F2839-4106-488E-8154-FAF24F064E54}"/>
              </a:ext>
            </a:extLst>
          </p:cNvPr>
          <p:cNvSpPr/>
          <p:nvPr/>
        </p:nvSpPr>
        <p:spPr>
          <a:xfrm>
            <a:off x="0" y="6409944"/>
            <a:ext cx="10104120" cy="813816"/>
          </a:xfrm>
          <a:prstGeom prst="rect">
            <a:avLst/>
          </a:prstGeom>
          <a:solidFill>
            <a:srgbClr val="A4C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D68E44-1227-4629-A0ED-71E77A2D2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8630" y="4465366"/>
            <a:ext cx="6018168" cy="30109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37863C3-F0A5-4A86-B382-AE13D4583465}"/>
              </a:ext>
            </a:extLst>
          </p:cNvPr>
          <p:cNvGrpSpPr/>
          <p:nvPr/>
        </p:nvGrpSpPr>
        <p:grpSpPr>
          <a:xfrm flipH="1">
            <a:off x="-1946849" y="3429000"/>
            <a:ext cx="1675392" cy="1082038"/>
            <a:chOff x="8887097" y="4197533"/>
            <a:chExt cx="1675392" cy="108203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C6FDF7-8DEE-449D-AFD9-66B4EB6C9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0" b="40651"/>
            <a:stretch/>
          </p:blipFill>
          <p:spPr>
            <a:xfrm>
              <a:off x="9265920" y="4197533"/>
              <a:ext cx="616860" cy="63572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8EEB6B-99B8-43F3-BEE6-7F87A764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097" y="4280555"/>
              <a:ext cx="1675392" cy="999016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7" y="6967728"/>
            <a:ext cx="2004985" cy="52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81481E-6 C -0.16736 -4.81481E-6 -0.28785 0.00301 -0.45451 0.00301 C -0.67795 0.00301 -0.66875 0.10602 -0.84288 0.36644 C -0.95833 0.56181 -0.99861 0.5845 -0.99861 0.70186 " pathEditMode="relative" rAng="0" ptsTypes="AAAA">
                                      <p:cBhvr>
                                        <p:cTn id="15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13" y="350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3600000"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C 0.13767 4.81481E-6 0.23785 0.003 0.37604 0.003 C 0.56111 0.003 0.55382 0.10601 0.69774 0.36643 C 0.7934 0.5618 0.82726 0.58449 0.82726 0.70185 " pathEditMode="relative" rAng="0" ptsTypes="AAAA">
                                      <p:cBhvr>
                                        <p:cTn id="24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54" y="350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600000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44 C 4.72222E-6 -0.05 0.01701 -0.46412 0.02534 -0.5426 C 0.03368 -0.62176 0.04496 -0.62061 0.0493 -0.47639 C 0.05347 -0.33149 0.03385 0.02245 0.06996 0.02245 C 0.10538 0.02245 0.1302 -0.51505 0.1302 -0.5615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40F5D8B-4A5D-41FF-A517-50BD8CEFF415}"/>
              </a:ext>
            </a:extLst>
          </p:cNvPr>
          <p:cNvGrpSpPr/>
          <p:nvPr/>
        </p:nvGrpSpPr>
        <p:grpSpPr>
          <a:xfrm>
            <a:off x="1496322" y="3737796"/>
            <a:ext cx="6892028" cy="1136045"/>
            <a:chOff x="1585098" y="1882363"/>
            <a:chExt cx="6892028" cy="113604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585098" y="1882363"/>
              <a:ext cx="6803252" cy="1136045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D3812C-7D4B-4FE0-895D-3DFCE5C66CA0}"/>
                </a:ext>
              </a:extLst>
            </p:cNvPr>
            <p:cNvSpPr/>
            <p:nvPr/>
          </p:nvSpPr>
          <p:spPr>
            <a:xfrm>
              <a:off x="2214958" y="2123407"/>
              <a:ext cx="6262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Remember, it is not about dealing with </a:t>
              </a:r>
              <a:r>
                <a:rPr lang="en-GB">
                  <a:solidFill>
                    <a:schemeClr val="bg1"/>
                  </a:solidFill>
                </a:rPr>
                <a:t>tricky times </a:t>
              </a:r>
              <a:r>
                <a:rPr lang="en-GB" dirty="0">
                  <a:solidFill>
                    <a:schemeClr val="bg1"/>
                  </a:solidFill>
                </a:rPr>
                <a:t>alone or not facing them at all. 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Finding Your Brave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5722418" y="-2164111"/>
            <a:ext cx="62621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</a:rPr>
              <a:t>Being brave during worrying times can help us feel better and feel good about ourselves.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</a:rPr>
              <a:t>Remember, it is not about dealing with tricky times alone or not facing them at all. 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1"/>
                </a:solidFill>
              </a:rPr>
              <a:t>It is about asking for help, sharing our worries and fears and working with others to find a positive way forward to overcome any challenges we face.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9E56ED-99B4-4471-B7AB-9636B5A5A227}"/>
              </a:ext>
            </a:extLst>
          </p:cNvPr>
          <p:cNvGrpSpPr/>
          <p:nvPr/>
        </p:nvGrpSpPr>
        <p:grpSpPr>
          <a:xfrm>
            <a:off x="1556357" y="2034763"/>
            <a:ext cx="6892028" cy="1136045"/>
            <a:chOff x="1585098" y="1882363"/>
            <a:chExt cx="6892028" cy="1136045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8D282645-706B-46E9-8850-AF1BF08CB99B}"/>
                </a:ext>
              </a:extLst>
            </p:cNvPr>
            <p:cNvSpPr/>
            <p:nvPr/>
          </p:nvSpPr>
          <p:spPr bwMode="auto">
            <a:xfrm>
              <a:off x="1585098" y="1882363"/>
              <a:ext cx="6803252" cy="1136045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A86C76-286C-46E4-8244-561BFC5FD789}"/>
                </a:ext>
              </a:extLst>
            </p:cNvPr>
            <p:cNvSpPr/>
            <p:nvPr/>
          </p:nvSpPr>
          <p:spPr>
            <a:xfrm>
              <a:off x="2214958" y="2123407"/>
              <a:ext cx="6262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Being brave when we are worried can help us feel better and feel good about ourselves.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FC107D9-F846-4765-829D-9A204D560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7129">
            <a:off x="7821293" y="5309868"/>
            <a:ext cx="692696" cy="692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C42D4-913B-40CF-81C7-36B737A4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40961"/>
            <a:ext cx="1639611" cy="4734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88AEE-3C3F-47EE-887D-7A0064FD5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6" t="11157" r="33926" b="83431"/>
          <a:stretch/>
        </p:blipFill>
        <p:spPr>
          <a:xfrm>
            <a:off x="1313895" y="1981417"/>
            <a:ext cx="526082" cy="2557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D00501-4F0E-4CF4-A40F-094184486197}"/>
              </a:ext>
            </a:extLst>
          </p:cNvPr>
          <p:cNvCxnSpPr/>
          <p:nvPr/>
        </p:nvCxnSpPr>
        <p:spPr>
          <a:xfrm>
            <a:off x="8123068" y="-88777"/>
            <a:ext cx="0" cy="5610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87EF0A4-D178-4757-9FE4-BC090EF45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828">
            <a:off x="7758529" y="5296750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467 0.0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14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33" fill="hold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33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33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33" fill="hold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Finding Your Brave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107D9-F846-4765-829D-9A204D560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7129">
            <a:off x="2752144" y="5434155"/>
            <a:ext cx="692696" cy="692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C42D4-913B-40CF-81C7-36B737A4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40961"/>
            <a:ext cx="1639611" cy="47346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55E531-8FBA-4427-8F17-D81D5A3DCA5B}"/>
              </a:ext>
            </a:extLst>
          </p:cNvPr>
          <p:cNvGrpSpPr/>
          <p:nvPr/>
        </p:nvGrpSpPr>
        <p:grpSpPr>
          <a:xfrm>
            <a:off x="3819358" y="2583402"/>
            <a:ext cx="4666646" cy="2263807"/>
            <a:chOff x="1652666" y="2800790"/>
            <a:chExt cx="6803253" cy="1136045"/>
          </a:xfrm>
        </p:grpSpPr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BB96EF8D-1BCA-4490-93D4-9C64E78258FB}"/>
                </a:ext>
              </a:extLst>
            </p:cNvPr>
            <p:cNvSpPr/>
            <p:nvPr/>
          </p:nvSpPr>
          <p:spPr bwMode="auto">
            <a:xfrm>
              <a:off x="1652666" y="2800790"/>
              <a:ext cx="6803253" cy="1136045"/>
            </a:xfrm>
            <a:prstGeom prst="roundRect">
              <a:avLst>
                <a:gd name="adj" fmla="val 6409"/>
              </a:avLst>
            </a:prstGeom>
            <a:solidFill>
              <a:srgbClr val="7868AC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3FE82F-210F-4D2F-843C-02EF81CEC870}"/>
                </a:ext>
              </a:extLst>
            </p:cNvPr>
            <p:cNvSpPr/>
            <p:nvPr/>
          </p:nvSpPr>
          <p:spPr>
            <a:xfrm>
              <a:off x="4095900" y="2889706"/>
              <a:ext cx="4348605" cy="88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It is about sharing our worries and fears, asking for help and working with others to find a positive way forward to overcome any challenges we face.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6E48BE-9D96-4541-8213-D99D7F222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914" y="1704512"/>
            <a:ext cx="3189860" cy="49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33" fill="hold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33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33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33" fill="hold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12DB3C97EDA94F8E1F82D6F06495BA" ma:contentTypeVersion="10" ma:contentTypeDescription="Create a new document." ma:contentTypeScope="" ma:versionID="65c5ea0c8c2e622f7e712ae75094a5f1">
  <xsd:schema xmlns:xsd="http://www.w3.org/2001/XMLSchema" xmlns:xs="http://www.w3.org/2001/XMLSchema" xmlns:p="http://schemas.microsoft.com/office/2006/metadata/properties" xmlns:ns2="6e57b673-c5d7-4c67-8359-6fbc6c5ea413" xmlns:ns3="501541ca-b510-4bb4-93c3-6a87daafe945" targetNamespace="http://schemas.microsoft.com/office/2006/metadata/properties" ma:root="true" ma:fieldsID="49ba8f3adcf145c6a6b0a641faabfbab" ns2:_="" ns3:_="">
    <xsd:import namespace="6e57b673-c5d7-4c67-8359-6fbc6c5ea413"/>
    <xsd:import namespace="501541ca-b510-4bb4-93c3-6a87daafe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7b673-c5d7-4c67-8359-6fbc6c5ea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541ca-b510-4bb4-93c3-6a87daafe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9A88C3-F891-4469-A498-490E8F2B7B45}"/>
</file>

<file path=customXml/itemProps2.xml><?xml version="1.0" encoding="utf-8"?>
<ds:datastoreItem xmlns:ds="http://schemas.openxmlformats.org/officeDocument/2006/customXml" ds:itemID="{63A072E3-3E74-4EE7-A089-2EF98976768B}"/>
</file>

<file path=customXml/itemProps3.xml><?xml version="1.0" encoding="utf-8"?>
<ds:datastoreItem xmlns:ds="http://schemas.openxmlformats.org/officeDocument/2006/customXml" ds:itemID="{05E611A8-9A34-437E-88FF-C0A1B133F746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958</TotalTime>
  <Words>457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Tuffy-TTF</vt:lpstr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Finding Your Brave</vt:lpstr>
      <vt:lpstr> Finding Your Brave </vt:lpstr>
      <vt:lpstr> Finding Your Brave </vt:lpstr>
      <vt:lpstr> Finding Your Brave </vt:lpstr>
      <vt:lpstr>Finding Your Brave</vt:lpstr>
      <vt:lpstr>Finding Your Brave</vt:lpstr>
      <vt:lpstr>Finding Your Brave</vt:lpstr>
      <vt:lpstr>Helping Others to  Find Their Brave</vt:lpstr>
      <vt:lpstr> Reflection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Sarah Studdard</cp:lastModifiedBy>
  <cp:revision>89</cp:revision>
  <dcterms:created xsi:type="dcterms:W3CDTF">2019-10-08T14:45:49Z</dcterms:created>
  <dcterms:modified xsi:type="dcterms:W3CDTF">2020-05-11T12:57:06Z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0x0101007912DB3C97EDA94F8E1F82D6F06495BA</vt:lpwstr>
  </property>
</Properties>
</file>