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2" r:id="rId2"/>
    <p:sldId id="298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7" r:id="rId22"/>
    <p:sldId id="284" r:id="rId23"/>
    <p:sldId id="286" r:id="rId24"/>
    <p:sldId id="289" r:id="rId25"/>
    <p:sldId id="290" r:id="rId26"/>
    <p:sldId id="291" r:id="rId27"/>
    <p:sldId id="288" r:id="rId28"/>
    <p:sldId id="287" r:id="rId29"/>
    <p:sldId id="279" r:id="rId30"/>
    <p:sldId id="278" r:id="rId31"/>
    <p:sldId id="281" r:id="rId32"/>
    <p:sldId id="282" r:id="rId33"/>
    <p:sldId id="285" r:id="rId34"/>
    <p:sldId id="299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>
        <p:scale>
          <a:sx n="74" d="100"/>
          <a:sy n="74" d="100"/>
        </p:scale>
        <p:origin x="-129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6C024-B41F-4C08-8D61-93F4A266DD9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C2D50-1492-4945-80A0-39B8E0EF8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8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C2D50-1492-4945-80A0-39B8E0EF898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3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90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48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167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50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52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5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34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058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449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271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24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4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826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866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976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432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821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67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906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988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288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025B2A06-2C51-4B18-AA32-C3CEDF9870E3}"/>
              </a:ext>
            </a:extLst>
          </p:cNvPr>
          <p:cNvSpPr/>
          <p:nvPr userDrawn="1"/>
        </p:nvSpPr>
        <p:spPr>
          <a:xfrm>
            <a:off x="440037" y="458260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90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01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86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20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49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9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36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83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305DD-E06D-42A7-B303-95AA62485DB5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E2FC-9DBD-4123-BFCC-835AB16BB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0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slide" Target="slide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slide" Target="slide1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slide" Target="slide17.xml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Relationship Id="rId6" Type="http://schemas.openxmlformats.org/officeDocument/2006/relationships/slide" Target="slide20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bbc.co.uk/iplayer/episode/b08pgvmb/numberblocks-series-2-eight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hiterosemaths.com/homelearning/early-years/growing-6-7-8-week-2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slide" Target="slide2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17.png"/><Relationship Id="rId5" Type="http://schemas.openxmlformats.org/officeDocument/2006/relationships/slide" Target="slide35.xml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FS2 WB: 01.2.21 </a:t>
            </a:r>
            <a:br>
              <a:rPr lang="en-GB" dirty="0" smtClean="0">
                <a:latin typeface="SassoonCRInfant" panose="02010503020300020003" pitchFamily="2" charset="0"/>
              </a:rPr>
            </a:br>
            <a:r>
              <a:rPr lang="en-GB" dirty="0" smtClean="0">
                <a:latin typeface="SassoonCRInfant" panose="02010503020300020003" pitchFamily="2" charset="0"/>
              </a:rPr>
              <a:t>Maths lessons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221088"/>
            <a:ext cx="57435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9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CE861C-2F8D-402F-984C-4BDE518F0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1120" r="4291" b="1509"/>
          <a:stretch>
            <a:fillRect/>
          </a:stretch>
        </p:blipFill>
        <p:spPr>
          <a:xfrm>
            <a:off x="422633" y="421550"/>
            <a:ext cx="8298735" cy="601490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6" name="Rounded Rectangular Callout 9">
            <a:extLst>
              <a:ext uri="{FF2B5EF4-FFF2-40B4-BE49-F238E27FC236}">
                <a16:creationId xmlns="" xmlns:a16="http://schemas.microsoft.com/office/drawing/2014/main" id="{C955AAE4-9046-487A-B43B-25B1BC015515}"/>
              </a:ext>
            </a:extLst>
          </p:cNvPr>
          <p:cNvSpPr/>
          <p:nvPr/>
        </p:nvSpPr>
        <p:spPr>
          <a:xfrm>
            <a:off x="1605055" y="1966961"/>
            <a:ext cx="2668499" cy="623220"/>
          </a:xfrm>
          <a:prstGeom prst="wedgeRoundRectCallout">
            <a:avLst>
              <a:gd name="adj1" fmla="val -36734"/>
              <a:gd name="adj2" fmla="val 6657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Click me to find out.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ED1219-2AE4-4696-AC91-206F7E1D1691}"/>
              </a:ext>
            </a:extLst>
          </p:cNvPr>
          <p:cNvSpPr txBox="1"/>
          <p:nvPr/>
        </p:nvSpPr>
        <p:spPr>
          <a:xfrm>
            <a:off x="4436991" y="870936"/>
            <a:ext cx="15591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dirty="0">
                <a:ln w="57150">
                  <a:noFill/>
                </a:ln>
                <a:solidFill>
                  <a:srgbClr val="B168D6"/>
                </a:solidFill>
                <a:latin typeface="Numberlings" pitchFamily="2" charset="0"/>
              </a:rPr>
              <a:t>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E85BB3B-F0F2-42F1-AD1F-D7AF684F062D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Is this </a:t>
            </a:r>
            <a:r>
              <a:rPr lang="en-GB" sz="4000" b="1" dirty="0">
                <a:solidFill>
                  <a:srgbClr val="FFFFFF"/>
                </a:solidFill>
                <a:latin typeface="Numberlings" pitchFamily="2" charset="0"/>
              </a:rPr>
              <a:t>8</a:t>
            </a:r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?</a:t>
            </a:r>
          </a:p>
        </p:txBody>
      </p:sp>
      <p:pic>
        <p:nvPicPr>
          <p:cNvPr id="2" name="number8">
            <a:hlinkClick r:id="rId3" action="ppaction://hlinksldjump"/>
            <a:extLst>
              <a:ext uri="{FF2B5EF4-FFF2-40B4-BE49-F238E27FC236}">
                <a16:creationId xmlns="" xmlns:a16="http://schemas.microsoft.com/office/drawing/2014/main" id="{CAD89A92-8E3E-43DC-A920-346830203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1" r="41621"/>
          <a:stretch/>
        </p:blipFill>
        <p:spPr>
          <a:xfrm>
            <a:off x="53891" y="870936"/>
            <a:ext cx="1821996" cy="61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AB4B5-3923-4CDB-92BE-6CBF58259BD6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10" name="leave">
            <a:extLst>
              <a:ext uri="{FF2B5EF4-FFF2-40B4-BE49-F238E27FC236}">
                <a16:creationId xmlns="" xmlns:a16="http://schemas.microsoft.com/office/drawing/2014/main" id="{80C0E11D-B4E0-4541-AD12-16EE202FFDB5}"/>
              </a:ext>
            </a:extLst>
          </p:cNvPr>
          <p:cNvSpPr/>
          <p:nvPr/>
        </p:nvSpPr>
        <p:spPr>
          <a:xfrm>
            <a:off x="7703947" y="5373033"/>
            <a:ext cx="1162614" cy="1162614"/>
          </a:xfrm>
          <a:prstGeom prst="octagon">
            <a:avLst/>
          </a:prstGeom>
          <a:solidFill>
            <a:srgbClr val="5F8AC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Leave</a:t>
            </a:r>
          </a:p>
        </p:txBody>
      </p:sp>
      <p:sp>
        <p:nvSpPr>
          <p:cNvPr id="12" name="save">
            <a:extLst>
              <a:ext uri="{FF2B5EF4-FFF2-40B4-BE49-F238E27FC236}">
                <a16:creationId xmlns="" xmlns:a16="http://schemas.microsoft.com/office/drawing/2014/main" id="{B03D7459-6959-4752-A3A1-60F52C8EDAB8}"/>
              </a:ext>
            </a:extLst>
          </p:cNvPr>
          <p:cNvSpPr/>
          <p:nvPr/>
        </p:nvSpPr>
        <p:spPr>
          <a:xfrm>
            <a:off x="7703947" y="3864468"/>
            <a:ext cx="1162614" cy="1162614"/>
          </a:xfrm>
          <a:prstGeom prst="octagon">
            <a:avLst/>
          </a:prstGeom>
          <a:solidFill>
            <a:srgbClr val="83BB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Save</a:t>
            </a:r>
          </a:p>
        </p:txBody>
      </p:sp>
      <p:sp>
        <p:nvSpPr>
          <p:cNvPr id="17" name="well done">
            <a:extLst>
              <a:ext uri="{FF2B5EF4-FFF2-40B4-BE49-F238E27FC236}">
                <a16:creationId xmlns="" xmlns:a16="http://schemas.microsoft.com/office/drawing/2014/main" id="{A4324347-8533-4DD9-8F08-01F141F6DAC9}"/>
              </a:ext>
            </a:extLst>
          </p:cNvPr>
          <p:cNvSpPr/>
          <p:nvPr/>
        </p:nvSpPr>
        <p:spPr>
          <a:xfrm>
            <a:off x="1922073" y="4074619"/>
            <a:ext cx="2903483" cy="611114"/>
          </a:xfrm>
          <a:prstGeom prst="wedgeRoundRectCallout">
            <a:avLst>
              <a:gd name="adj1" fmla="val -54010"/>
              <a:gd name="adj2" fmla="val 30042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Well done! This is not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8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. </a:t>
            </a:r>
          </a:p>
        </p:txBody>
      </p:sp>
      <p:sp>
        <p:nvSpPr>
          <p:cNvPr id="18" name="Rounded Rectangular Callout 9">
            <a:extLst>
              <a:ext uri="{FF2B5EF4-FFF2-40B4-BE49-F238E27FC236}">
                <a16:creationId xmlns="" xmlns:a16="http://schemas.microsoft.com/office/drawing/2014/main" id="{52C84F4D-62D9-4AF7-97DE-2938315CC1A5}"/>
              </a:ext>
            </a:extLst>
          </p:cNvPr>
          <p:cNvSpPr/>
          <p:nvPr/>
        </p:nvSpPr>
        <p:spPr>
          <a:xfrm>
            <a:off x="1922073" y="4071791"/>
            <a:ext cx="1686403" cy="611114"/>
          </a:xfrm>
          <a:prstGeom prst="wedgeRoundRectCallout">
            <a:avLst>
              <a:gd name="adj1" fmla="val -56928"/>
              <a:gd name="adj2" fmla="val 3315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Try again.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FB36CA-328D-470A-B2D4-FA7ED5850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0"/>
          <a:stretch/>
        </p:blipFill>
        <p:spPr>
          <a:xfrm>
            <a:off x="215653" y="857250"/>
            <a:ext cx="8509247" cy="227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974807E-0D7A-4FA7-A00C-3B9B9F6D69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9" r="41771"/>
          <a:stretch/>
        </p:blipFill>
        <p:spPr>
          <a:xfrm>
            <a:off x="7081751" y="1024565"/>
            <a:ext cx="531135" cy="1838544"/>
          </a:xfrm>
          <a:prstGeom prst="rect">
            <a:avLst/>
          </a:prstGeom>
        </p:spPr>
      </p:pic>
      <p:sp>
        <p:nvSpPr>
          <p:cNvPr id="27" name="Rounded Rectangular Callout 9">
            <a:extLst>
              <a:ext uri="{FF2B5EF4-FFF2-40B4-BE49-F238E27FC236}">
                <a16:creationId xmlns="" xmlns:a16="http://schemas.microsoft.com/office/drawing/2014/main" id="{E3FC64E1-624B-4842-B48C-4E41EA214DB7}"/>
              </a:ext>
            </a:extLst>
          </p:cNvPr>
          <p:cNvSpPr/>
          <p:nvPr/>
        </p:nvSpPr>
        <p:spPr>
          <a:xfrm>
            <a:off x="1900883" y="4880142"/>
            <a:ext cx="5174491" cy="985782"/>
          </a:xfrm>
          <a:prstGeom prst="wedgeRoundRectCallout">
            <a:avLst>
              <a:gd name="adj1" fmla="val -52240"/>
              <a:gd name="adj2" fmla="val -23097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Should I save this number? Can you show me on your fingers what number this is?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EC8F06-326E-4ECA-9BF9-090975BDDBF2}"/>
              </a:ext>
            </a:extLst>
          </p:cNvPr>
          <p:cNvSpPr txBox="1"/>
          <p:nvPr/>
        </p:nvSpPr>
        <p:spPr>
          <a:xfrm>
            <a:off x="7147577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solidFill>
                  <a:srgbClr val="B168D6"/>
                </a:solidFill>
                <a:latin typeface="Numberlings" pitchFamily="2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1642B-7E06-4683-B65B-A37B1612237B}"/>
              </a:ext>
            </a:extLst>
          </p:cNvPr>
          <p:cNvSpPr txBox="1"/>
          <p:nvPr/>
        </p:nvSpPr>
        <p:spPr>
          <a:xfrm>
            <a:off x="6198064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4AFE44-6694-4390-88BC-00F6991A5D59}"/>
              </a:ext>
            </a:extLst>
          </p:cNvPr>
          <p:cNvSpPr txBox="1"/>
          <p:nvPr/>
        </p:nvSpPr>
        <p:spPr>
          <a:xfrm>
            <a:off x="5248551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2CB7C3-8272-4300-AF8B-3328DCC7A623}"/>
              </a:ext>
            </a:extLst>
          </p:cNvPr>
          <p:cNvSpPr txBox="1"/>
          <p:nvPr/>
        </p:nvSpPr>
        <p:spPr>
          <a:xfrm>
            <a:off x="4299038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2BFB021-75F0-478A-8298-A3F3F71E2EE0}"/>
              </a:ext>
            </a:extLst>
          </p:cNvPr>
          <p:cNvSpPr txBox="1"/>
          <p:nvPr/>
        </p:nvSpPr>
        <p:spPr>
          <a:xfrm>
            <a:off x="3349525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C100330-07D1-4AD3-BA6F-4C097F247798}"/>
              </a:ext>
            </a:extLst>
          </p:cNvPr>
          <p:cNvSpPr txBox="1"/>
          <p:nvPr/>
        </p:nvSpPr>
        <p:spPr>
          <a:xfrm>
            <a:off x="2400012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6647DA-5465-413B-A35B-6E81FA36E434}"/>
              </a:ext>
            </a:extLst>
          </p:cNvPr>
          <p:cNvSpPr txBox="1"/>
          <p:nvPr/>
        </p:nvSpPr>
        <p:spPr>
          <a:xfrm>
            <a:off x="1450499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FDADA13-7531-4C77-87BA-3430CDB0F5DA}"/>
              </a:ext>
            </a:extLst>
          </p:cNvPr>
          <p:cNvSpPr txBox="1"/>
          <p:nvPr/>
        </p:nvSpPr>
        <p:spPr>
          <a:xfrm>
            <a:off x="500986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5922FB2-43F5-4724-9D0D-DE86B47C1C95}"/>
              </a:ext>
            </a:extLst>
          </p:cNvPr>
          <p:cNvSpPr txBox="1"/>
          <p:nvPr/>
        </p:nvSpPr>
        <p:spPr>
          <a:xfrm>
            <a:off x="8097092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8</a:t>
            </a:r>
          </a:p>
        </p:txBody>
      </p:sp>
      <p:pic>
        <p:nvPicPr>
          <p:cNvPr id="32" name="number8">
            <a:hlinkClick r:id="rId5" action="ppaction://hlinksldjump"/>
            <a:extLst>
              <a:ext uri="{FF2B5EF4-FFF2-40B4-BE49-F238E27FC236}">
                <a16:creationId xmlns="" xmlns:a16="http://schemas.microsoft.com/office/drawing/2014/main" id="{54216B82-A930-42DA-BB0F-EA2B4CF90A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7" t="2037" r="41238" b="56246"/>
          <a:stretch/>
        </p:blipFill>
        <p:spPr>
          <a:xfrm>
            <a:off x="-86838" y="3700199"/>
            <a:ext cx="2163246" cy="31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8" grpId="1" animBg="1"/>
      <p:bldP spid="27" grpId="0" animBg="1"/>
      <p:bldP spid="27" grpId="1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B7C631-3615-48CE-B028-91FD1EB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1819" r="11188" b="391"/>
          <a:stretch>
            <a:fillRect/>
          </a:stretch>
        </p:blipFill>
        <p:spPr>
          <a:xfrm>
            <a:off x="428627" y="427382"/>
            <a:ext cx="8272313" cy="5995749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F1929EFF-B583-4137-80A1-A62ECA237EAD}"/>
              </a:ext>
            </a:extLst>
          </p:cNvPr>
          <p:cNvSpPr/>
          <p:nvPr/>
        </p:nvSpPr>
        <p:spPr>
          <a:xfrm>
            <a:off x="438274" y="425512"/>
            <a:ext cx="8263924" cy="6041697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100000">
                <a:schemeClr val="bg1">
                  <a:alpha val="0"/>
                  <a:lumMod val="39000"/>
                </a:schemeClr>
              </a:gs>
              <a:gs pos="7000">
                <a:srgbClr val="3E95B3"/>
              </a:gs>
              <a:gs pos="100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5B2AACCB-10FE-432E-805A-8990A3B16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6" r="36555"/>
          <a:stretch/>
        </p:blipFill>
        <p:spPr>
          <a:xfrm>
            <a:off x="-363982" y="693369"/>
            <a:ext cx="2787586" cy="6284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97C1D5E-9C5A-4106-8511-CAB0C6154E5A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Is this </a:t>
            </a:r>
            <a:r>
              <a:rPr lang="en-GB" sz="4000" b="1" dirty="0">
                <a:solidFill>
                  <a:srgbClr val="FFFFFF"/>
                </a:solidFill>
                <a:latin typeface="Numberlings" pitchFamily="2" charset="0"/>
              </a:rPr>
              <a:t>8</a:t>
            </a:r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?</a:t>
            </a:r>
          </a:p>
        </p:txBody>
      </p:sp>
      <p:sp>
        <p:nvSpPr>
          <p:cNvPr id="18" name="Rounded Rectangular Callout 9">
            <a:extLst>
              <a:ext uri="{FF2B5EF4-FFF2-40B4-BE49-F238E27FC236}">
                <a16:creationId xmlns="" xmlns:a16="http://schemas.microsoft.com/office/drawing/2014/main" id="{CE8C4CAD-2243-4027-9F76-3AEF28D004CA}"/>
              </a:ext>
            </a:extLst>
          </p:cNvPr>
          <p:cNvSpPr/>
          <p:nvPr/>
        </p:nvSpPr>
        <p:spPr>
          <a:xfrm>
            <a:off x="2570848" y="2120660"/>
            <a:ext cx="2668499" cy="623220"/>
          </a:xfrm>
          <a:prstGeom prst="wedgeRoundRectCallout">
            <a:avLst>
              <a:gd name="adj1" fmla="val -54034"/>
              <a:gd name="adj2" fmla="val -21740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Click me to find out.</a:t>
            </a:r>
          </a:p>
        </p:txBody>
      </p:sp>
      <p:sp>
        <p:nvSpPr>
          <p:cNvPr id="11" name="Octagon 10">
            <a:extLst>
              <a:ext uri="{FF2B5EF4-FFF2-40B4-BE49-F238E27FC236}">
                <a16:creationId xmlns="" xmlns:a16="http://schemas.microsoft.com/office/drawing/2014/main" id="{179A46AA-147C-49CD-BDF8-7DFD11608057}"/>
              </a:ext>
            </a:extLst>
          </p:cNvPr>
          <p:cNvSpPr/>
          <p:nvPr/>
        </p:nvSpPr>
        <p:spPr>
          <a:xfrm>
            <a:off x="4206743" y="3080149"/>
            <a:ext cx="2875394" cy="2874191"/>
          </a:xfrm>
          <a:prstGeom prst="octagon">
            <a:avLst/>
          </a:prstGeom>
          <a:solidFill>
            <a:srgbClr val="E22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5991B8-A661-47CF-9B6F-178C8667D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1819" r="11188" b="391"/>
          <a:stretch>
            <a:fillRect/>
          </a:stretch>
        </p:blipFill>
        <p:spPr>
          <a:xfrm>
            <a:off x="428627" y="427382"/>
            <a:ext cx="8272313" cy="5995749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49" name="Rounded Rectangle 18">
            <a:extLst>
              <a:ext uri="{FF2B5EF4-FFF2-40B4-BE49-F238E27FC236}">
                <a16:creationId xmlns="" xmlns:a16="http://schemas.microsoft.com/office/drawing/2014/main" id="{0338544B-9365-4440-942E-0A363EE7DE9E}"/>
              </a:ext>
            </a:extLst>
          </p:cNvPr>
          <p:cNvSpPr/>
          <p:nvPr/>
        </p:nvSpPr>
        <p:spPr>
          <a:xfrm>
            <a:off x="438274" y="425512"/>
            <a:ext cx="8263924" cy="6041697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100000">
                <a:schemeClr val="bg1">
                  <a:alpha val="0"/>
                  <a:lumMod val="39000"/>
                </a:schemeClr>
              </a:gs>
              <a:gs pos="7000">
                <a:srgbClr val="3E95B3"/>
              </a:gs>
              <a:gs pos="100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Arrow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1DC8CB98-0D86-4BB7-AA56-969817F57726}"/>
              </a:ext>
            </a:extLst>
          </p:cNvPr>
          <p:cNvSpPr/>
          <p:nvPr/>
        </p:nvSpPr>
        <p:spPr>
          <a:xfrm>
            <a:off x="8062544" y="188310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6" name="leave">
            <a:extLst>
              <a:ext uri="{FF2B5EF4-FFF2-40B4-BE49-F238E27FC236}">
                <a16:creationId xmlns="" xmlns:a16="http://schemas.microsoft.com/office/drawing/2014/main" id="{DDAC0AF8-A067-48C7-B5B8-823799EA96FA}"/>
              </a:ext>
            </a:extLst>
          </p:cNvPr>
          <p:cNvSpPr/>
          <p:nvPr/>
        </p:nvSpPr>
        <p:spPr>
          <a:xfrm>
            <a:off x="7703947" y="5373033"/>
            <a:ext cx="1162614" cy="1162614"/>
          </a:xfrm>
          <a:prstGeom prst="octagon">
            <a:avLst/>
          </a:prstGeom>
          <a:solidFill>
            <a:srgbClr val="5F8AC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Leave</a:t>
            </a:r>
          </a:p>
        </p:txBody>
      </p:sp>
      <p:sp>
        <p:nvSpPr>
          <p:cNvPr id="7" name="save">
            <a:extLst>
              <a:ext uri="{FF2B5EF4-FFF2-40B4-BE49-F238E27FC236}">
                <a16:creationId xmlns="" xmlns:a16="http://schemas.microsoft.com/office/drawing/2014/main" id="{479EE74D-F46A-4787-97F0-35071E0C87E4}"/>
              </a:ext>
            </a:extLst>
          </p:cNvPr>
          <p:cNvSpPr/>
          <p:nvPr/>
        </p:nvSpPr>
        <p:spPr>
          <a:xfrm>
            <a:off x="7703947" y="3864468"/>
            <a:ext cx="1162614" cy="1162614"/>
          </a:xfrm>
          <a:prstGeom prst="octagon">
            <a:avLst/>
          </a:prstGeom>
          <a:solidFill>
            <a:srgbClr val="83BB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Save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E0C314B-B5D5-432E-A7D7-7543A8C1F068}"/>
              </a:ext>
            </a:extLst>
          </p:cNvPr>
          <p:cNvCxnSpPr>
            <a:cxnSpLocks/>
          </p:cNvCxnSpPr>
          <p:nvPr/>
        </p:nvCxnSpPr>
        <p:spPr>
          <a:xfrm>
            <a:off x="5006062" y="3048938"/>
            <a:ext cx="1234585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D2006B9E-AC25-422E-B450-0E6CB1AA41D2}"/>
              </a:ext>
            </a:extLst>
          </p:cNvPr>
          <p:cNvCxnSpPr>
            <a:cxnSpLocks/>
          </p:cNvCxnSpPr>
          <p:nvPr/>
        </p:nvCxnSpPr>
        <p:spPr>
          <a:xfrm>
            <a:off x="6235600" y="3049338"/>
            <a:ext cx="851450" cy="841418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0B1C167-C522-4A3B-90FF-C0C53D05AA1F}"/>
              </a:ext>
            </a:extLst>
          </p:cNvPr>
          <p:cNvCxnSpPr>
            <a:cxnSpLocks/>
          </p:cNvCxnSpPr>
          <p:nvPr/>
        </p:nvCxnSpPr>
        <p:spPr>
          <a:xfrm flipV="1">
            <a:off x="7108520" y="3895339"/>
            <a:ext cx="0" cy="1244831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22F5436A-D15E-49E3-BDE1-2B27D437B763}"/>
              </a:ext>
            </a:extLst>
          </p:cNvPr>
          <p:cNvCxnSpPr>
            <a:cxnSpLocks/>
          </p:cNvCxnSpPr>
          <p:nvPr/>
        </p:nvCxnSpPr>
        <p:spPr>
          <a:xfrm flipH="1">
            <a:off x="6242886" y="5108901"/>
            <a:ext cx="883993" cy="873909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3714340F-8FF2-46F3-BDA8-54CD1EFAD490}"/>
              </a:ext>
            </a:extLst>
          </p:cNvPr>
          <p:cNvCxnSpPr>
            <a:cxnSpLocks/>
          </p:cNvCxnSpPr>
          <p:nvPr/>
        </p:nvCxnSpPr>
        <p:spPr>
          <a:xfrm flipV="1">
            <a:off x="5040019" y="5980571"/>
            <a:ext cx="1191750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1966F1B2-F372-49BD-BE20-A3A21FE2147F}"/>
              </a:ext>
            </a:extLst>
          </p:cNvPr>
          <p:cNvCxnSpPr>
            <a:cxnSpLocks/>
          </p:cNvCxnSpPr>
          <p:nvPr/>
        </p:nvCxnSpPr>
        <p:spPr>
          <a:xfrm flipV="1">
            <a:off x="4189713" y="3056480"/>
            <a:ext cx="847632" cy="841418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82CB34EF-2465-439B-AE0A-806073DD424B}"/>
              </a:ext>
            </a:extLst>
          </p:cNvPr>
          <p:cNvCxnSpPr>
            <a:cxnSpLocks/>
          </p:cNvCxnSpPr>
          <p:nvPr/>
        </p:nvCxnSpPr>
        <p:spPr>
          <a:xfrm>
            <a:off x="4184694" y="3882224"/>
            <a:ext cx="0" cy="1257946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4FAB342-A87C-4F06-B6EF-A8F92E3F9765}"/>
              </a:ext>
            </a:extLst>
          </p:cNvPr>
          <p:cNvCxnSpPr>
            <a:cxnSpLocks/>
          </p:cNvCxnSpPr>
          <p:nvPr/>
        </p:nvCxnSpPr>
        <p:spPr>
          <a:xfrm flipH="1" flipV="1">
            <a:off x="4160605" y="5103019"/>
            <a:ext cx="883057" cy="873909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ctagon 10">
            <a:extLst>
              <a:ext uri="{FF2B5EF4-FFF2-40B4-BE49-F238E27FC236}">
                <a16:creationId xmlns="" xmlns:a16="http://schemas.microsoft.com/office/drawing/2014/main" id="{179A46AA-147C-49CD-BDF8-7DFD11608057}"/>
              </a:ext>
            </a:extLst>
          </p:cNvPr>
          <p:cNvSpPr/>
          <p:nvPr/>
        </p:nvSpPr>
        <p:spPr>
          <a:xfrm>
            <a:off x="4206743" y="3080149"/>
            <a:ext cx="2875394" cy="2874191"/>
          </a:xfrm>
          <a:prstGeom prst="octagon">
            <a:avLst/>
          </a:prstGeom>
          <a:solidFill>
            <a:srgbClr val="E22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ular Callout 9">
            <a:extLst>
              <a:ext uri="{FF2B5EF4-FFF2-40B4-BE49-F238E27FC236}">
                <a16:creationId xmlns="" xmlns:a16="http://schemas.microsoft.com/office/drawing/2014/main" id="{AF140E30-2E8D-42E4-BFE3-E8FE9648A342}"/>
              </a:ext>
            </a:extLst>
          </p:cNvPr>
          <p:cNvSpPr/>
          <p:nvPr/>
        </p:nvSpPr>
        <p:spPr>
          <a:xfrm>
            <a:off x="2570846" y="1486726"/>
            <a:ext cx="3887103" cy="998007"/>
          </a:xfrm>
          <a:prstGeom prst="wedgeRoundRectCallout">
            <a:avLst>
              <a:gd name="adj1" fmla="val -53454"/>
              <a:gd name="adj2" fmla="val 19812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Well done! This shape has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8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sides. Can you name my shape?</a:t>
            </a:r>
          </a:p>
        </p:txBody>
      </p:sp>
      <p:sp>
        <p:nvSpPr>
          <p:cNvPr id="25" name="Rounded Rectangular Callout 9">
            <a:extLst>
              <a:ext uri="{FF2B5EF4-FFF2-40B4-BE49-F238E27FC236}">
                <a16:creationId xmlns="" xmlns:a16="http://schemas.microsoft.com/office/drawing/2014/main" id="{572FF0A6-F6E4-48CB-8FFC-52DF0D292B5A}"/>
              </a:ext>
            </a:extLst>
          </p:cNvPr>
          <p:cNvSpPr/>
          <p:nvPr/>
        </p:nvSpPr>
        <p:spPr>
          <a:xfrm>
            <a:off x="2570847" y="2978731"/>
            <a:ext cx="1686403" cy="611114"/>
          </a:xfrm>
          <a:prstGeom prst="wedgeRoundRectCallout">
            <a:avLst>
              <a:gd name="adj1" fmla="val -33448"/>
              <a:gd name="adj2" fmla="val -59914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Try again.</a:t>
            </a:r>
          </a:p>
        </p:txBody>
      </p:sp>
      <p:sp>
        <p:nvSpPr>
          <p:cNvPr id="18" name="Rounded Rectangular Callout 9">
            <a:extLst>
              <a:ext uri="{FF2B5EF4-FFF2-40B4-BE49-F238E27FC236}">
                <a16:creationId xmlns="" xmlns:a16="http://schemas.microsoft.com/office/drawing/2014/main" id="{CE8C4CAD-2243-4027-9F76-3AEF28D004CA}"/>
              </a:ext>
            </a:extLst>
          </p:cNvPr>
          <p:cNvSpPr/>
          <p:nvPr/>
        </p:nvSpPr>
        <p:spPr>
          <a:xfrm>
            <a:off x="2570847" y="1485934"/>
            <a:ext cx="3539393" cy="1257946"/>
          </a:xfrm>
          <a:prstGeom prst="wedgeRoundRectCallout">
            <a:avLst>
              <a:gd name="adj1" fmla="val -54034"/>
              <a:gd name="adj2" fmla="val -21740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Should I save this shape? How many sides has it got? How can you check?</a:t>
            </a:r>
          </a:p>
        </p:txBody>
      </p:sp>
      <p:pic>
        <p:nvPicPr>
          <p:cNvPr id="22" name="008_Eight_This_is_great">
            <a:hlinkClick r:id="" action="ppaction://media"/>
            <a:extLst>
              <a:ext uri="{FF2B5EF4-FFF2-40B4-BE49-F238E27FC236}">
                <a16:creationId xmlns="" xmlns:a16="http://schemas.microsoft.com/office/drawing/2014/main" id="{DF65BB25-90B9-4C85-8122-1934A9B80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0906" y="1144351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7D5E81F8-5773-4CDC-98BE-4E740DB0EE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6" r="36555"/>
          <a:stretch/>
        </p:blipFill>
        <p:spPr>
          <a:xfrm>
            <a:off x="-363982" y="693369"/>
            <a:ext cx="2787586" cy="62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2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 animBg="1"/>
      <p:bldP spid="24" grpId="0" animBg="1"/>
      <p:bldP spid="25" grpId="0" animBg="1"/>
      <p:bldP spid="25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A169F04-407A-41FC-A359-A3A2E62DC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1120" r="4291" b="1509"/>
          <a:stretch>
            <a:fillRect/>
          </a:stretch>
        </p:blipFill>
        <p:spPr>
          <a:xfrm>
            <a:off x="422633" y="421550"/>
            <a:ext cx="8298735" cy="601490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925089-1625-4CA7-AAF5-D1D4141D57FF}"/>
              </a:ext>
            </a:extLst>
          </p:cNvPr>
          <p:cNvSpPr txBox="1"/>
          <p:nvPr/>
        </p:nvSpPr>
        <p:spPr>
          <a:xfrm>
            <a:off x="4436991" y="856957"/>
            <a:ext cx="15591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dirty="0">
                <a:ln w="57150">
                  <a:noFill/>
                </a:ln>
                <a:solidFill>
                  <a:srgbClr val="DC4A0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umberlings" pitchFamily="2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ED1219-2AE4-4696-AC91-206F7E1D1691}"/>
              </a:ext>
            </a:extLst>
          </p:cNvPr>
          <p:cNvSpPr txBox="1"/>
          <p:nvPr/>
        </p:nvSpPr>
        <p:spPr>
          <a:xfrm>
            <a:off x="4436991" y="856957"/>
            <a:ext cx="15591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dirty="0">
                <a:ln w="57150">
                  <a:noFill/>
                </a:ln>
                <a:solidFill>
                  <a:srgbClr val="E226A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umberlings" pitchFamily="2" charset="0"/>
              </a:rPr>
              <a:t>8</a:t>
            </a:r>
          </a:p>
        </p:txBody>
      </p:sp>
      <p:sp>
        <p:nvSpPr>
          <p:cNvPr id="6" name="Rounded Rectangular Callout 9">
            <a:extLst>
              <a:ext uri="{FF2B5EF4-FFF2-40B4-BE49-F238E27FC236}">
                <a16:creationId xmlns="" xmlns:a16="http://schemas.microsoft.com/office/drawing/2014/main" id="{C955AAE4-9046-487A-B43B-25B1BC015515}"/>
              </a:ext>
            </a:extLst>
          </p:cNvPr>
          <p:cNvSpPr/>
          <p:nvPr/>
        </p:nvSpPr>
        <p:spPr>
          <a:xfrm>
            <a:off x="1680663" y="2805780"/>
            <a:ext cx="2668499" cy="623220"/>
          </a:xfrm>
          <a:prstGeom prst="wedgeRoundRectCallout">
            <a:avLst>
              <a:gd name="adj1" fmla="val -36734"/>
              <a:gd name="adj2" fmla="val 6657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Click me to find out.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E9571169-3228-433E-82AB-132795985E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2" r="31517"/>
          <a:stretch/>
        </p:blipFill>
        <p:spPr>
          <a:xfrm>
            <a:off x="0" y="3028591"/>
            <a:ext cx="2592280" cy="36654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5D48260-A99F-4A6B-A260-237CC5A0AF8B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Is this </a:t>
            </a:r>
            <a:r>
              <a:rPr lang="en-GB" sz="4000" b="1" dirty="0">
                <a:solidFill>
                  <a:srgbClr val="FFFFFF"/>
                </a:solidFill>
                <a:latin typeface="Numberlings" pitchFamily="2" charset="0"/>
              </a:rPr>
              <a:t>8</a:t>
            </a:r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34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E97CD9-004F-48AB-9ED6-CC1193E6E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1120" r="4291" b="1509"/>
          <a:stretch>
            <a:fillRect/>
          </a:stretch>
        </p:blipFill>
        <p:spPr>
          <a:xfrm>
            <a:off x="422633" y="421550"/>
            <a:ext cx="8298735" cy="601490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11" name="Rounded Rectangular Callout 9">
            <a:extLst>
              <a:ext uri="{FF2B5EF4-FFF2-40B4-BE49-F238E27FC236}">
                <a16:creationId xmlns="" xmlns:a16="http://schemas.microsoft.com/office/drawing/2014/main" id="{198AAA6A-4784-4AF3-9FB1-E10B6C279E14}"/>
              </a:ext>
            </a:extLst>
          </p:cNvPr>
          <p:cNvSpPr/>
          <p:nvPr/>
        </p:nvSpPr>
        <p:spPr>
          <a:xfrm>
            <a:off x="1680663" y="2805780"/>
            <a:ext cx="2668499" cy="623220"/>
          </a:xfrm>
          <a:prstGeom prst="wedgeRoundRectCallout">
            <a:avLst>
              <a:gd name="adj1" fmla="val -36734"/>
              <a:gd name="adj2" fmla="val 6657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Click me to find out.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ED1219-2AE4-4696-AC91-206F7E1D1691}"/>
              </a:ext>
            </a:extLst>
          </p:cNvPr>
          <p:cNvSpPr txBox="1"/>
          <p:nvPr/>
        </p:nvSpPr>
        <p:spPr>
          <a:xfrm>
            <a:off x="4436991" y="870936"/>
            <a:ext cx="15591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dirty="0">
                <a:ln w="57150">
                  <a:noFill/>
                </a:ln>
                <a:solidFill>
                  <a:srgbClr val="E226A9"/>
                </a:solidFill>
                <a:latin typeface="Numberlings" pitchFamily="2" charset="0"/>
              </a:rPr>
              <a:t>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2ED3B06-BD91-423D-B84D-F4B59F53FF85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Is this </a:t>
            </a:r>
            <a:r>
              <a:rPr lang="en-GB" sz="4000" b="1" dirty="0">
                <a:solidFill>
                  <a:srgbClr val="FFFFFF"/>
                </a:solidFill>
                <a:latin typeface="Numberlings" pitchFamily="2" charset="0"/>
              </a:rPr>
              <a:t>8</a:t>
            </a:r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?</a:t>
            </a:r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EF941E76-611C-4FC7-9317-C89695F263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2" r="31517"/>
          <a:stretch/>
        </p:blipFill>
        <p:spPr>
          <a:xfrm>
            <a:off x="0" y="3028591"/>
            <a:ext cx="2592280" cy="36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DCDEC40-338A-4BC3-9980-DDF89D7C33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5" t="-1230" r="33401" b="24021"/>
          <a:stretch/>
        </p:blipFill>
        <p:spPr>
          <a:xfrm>
            <a:off x="-19050" y="3816011"/>
            <a:ext cx="2657731" cy="3041989"/>
          </a:xfrm>
          <a:prstGeom prst="rect">
            <a:avLst/>
          </a:prstGeom>
        </p:spPr>
      </p:pic>
      <p:sp>
        <p:nvSpPr>
          <p:cNvPr id="15" name="Right Arrow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D6AB4B5-3923-4CDB-92BE-6CBF58259BD6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10" name="leave">
            <a:extLst>
              <a:ext uri="{FF2B5EF4-FFF2-40B4-BE49-F238E27FC236}">
                <a16:creationId xmlns="" xmlns:a16="http://schemas.microsoft.com/office/drawing/2014/main" id="{80C0E11D-B4E0-4541-AD12-16EE202FFDB5}"/>
              </a:ext>
            </a:extLst>
          </p:cNvPr>
          <p:cNvSpPr/>
          <p:nvPr/>
        </p:nvSpPr>
        <p:spPr>
          <a:xfrm>
            <a:off x="7703947" y="5373033"/>
            <a:ext cx="1162614" cy="1162614"/>
          </a:xfrm>
          <a:prstGeom prst="octagon">
            <a:avLst/>
          </a:prstGeom>
          <a:solidFill>
            <a:srgbClr val="5F8AC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Leave</a:t>
            </a:r>
          </a:p>
        </p:txBody>
      </p:sp>
      <p:sp>
        <p:nvSpPr>
          <p:cNvPr id="12" name="save">
            <a:extLst>
              <a:ext uri="{FF2B5EF4-FFF2-40B4-BE49-F238E27FC236}">
                <a16:creationId xmlns="" xmlns:a16="http://schemas.microsoft.com/office/drawing/2014/main" id="{B03D7459-6959-4752-A3A1-60F52C8EDAB8}"/>
              </a:ext>
            </a:extLst>
          </p:cNvPr>
          <p:cNvSpPr/>
          <p:nvPr/>
        </p:nvSpPr>
        <p:spPr>
          <a:xfrm>
            <a:off x="7703947" y="3864468"/>
            <a:ext cx="1162614" cy="1162614"/>
          </a:xfrm>
          <a:prstGeom prst="octagon">
            <a:avLst/>
          </a:prstGeom>
          <a:solidFill>
            <a:srgbClr val="83BB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Save</a:t>
            </a:r>
          </a:p>
        </p:txBody>
      </p:sp>
      <p:sp>
        <p:nvSpPr>
          <p:cNvPr id="17" name="well done">
            <a:extLst>
              <a:ext uri="{FF2B5EF4-FFF2-40B4-BE49-F238E27FC236}">
                <a16:creationId xmlns="" xmlns:a16="http://schemas.microsoft.com/office/drawing/2014/main" id="{A4324347-8533-4DD9-8F08-01F141F6DAC9}"/>
              </a:ext>
            </a:extLst>
          </p:cNvPr>
          <p:cNvSpPr/>
          <p:nvPr/>
        </p:nvSpPr>
        <p:spPr>
          <a:xfrm>
            <a:off x="2093524" y="4074619"/>
            <a:ext cx="2688496" cy="611114"/>
          </a:xfrm>
          <a:prstGeom prst="wedgeRoundRectCallout">
            <a:avLst>
              <a:gd name="adj1" fmla="val -54010"/>
              <a:gd name="adj2" fmla="val 30042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Well done! This is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8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. </a:t>
            </a:r>
          </a:p>
        </p:txBody>
      </p:sp>
      <p:sp>
        <p:nvSpPr>
          <p:cNvPr id="18" name="Rounded Rectangular Callout 9">
            <a:extLst>
              <a:ext uri="{FF2B5EF4-FFF2-40B4-BE49-F238E27FC236}">
                <a16:creationId xmlns="" xmlns:a16="http://schemas.microsoft.com/office/drawing/2014/main" id="{52C84F4D-62D9-4AF7-97DE-2938315CC1A5}"/>
              </a:ext>
            </a:extLst>
          </p:cNvPr>
          <p:cNvSpPr/>
          <p:nvPr/>
        </p:nvSpPr>
        <p:spPr>
          <a:xfrm>
            <a:off x="2093523" y="4071791"/>
            <a:ext cx="1686403" cy="611114"/>
          </a:xfrm>
          <a:prstGeom prst="wedgeRoundRectCallout">
            <a:avLst>
              <a:gd name="adj1" fmla="val -56928"/>
              <a:gd name="adj2" fmla="val 3315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Try again.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F8E8511-B65E-4157-9DCE-8EF6B76541AA}"/>
              </a:ext>
            </a:extLst>
          </p:cNvPr>
          <p:cNvGrpSpPr/>
          <p:nvPr/>
        </p:nvGrpSpPr>
        <p:grpSpPr>
          <a:xfrm>
            <a:off x="225178" y="857250"/>
            <a:ext cx="8509247" cy="2276475"/>
            <a:chOff x="215653" y="857250"/>
            <a:chExt cx="8509247" cy="227647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EFB36CA-328D-470A-B2D4-FA7ED5850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1183" r="311" b="14956"/>
            <a:stretch/>
          </p:blipFill>
          <p:spPr>
            <a:xfrm>
              <a:off x="215653" y="857250"/>
              <a:ext cx="8509247" cy="22764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974807E-0D7A-4FA7-A00C-3B9B9F6D6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r="41771"/>
            <a:stretch/>
          </p:blipFill>
          <p:spPr>
            <a:xfrm>
              <a:off x="7119851" y="986465"/>
              <a:ext cx="531135" cy="1838544"/>
            </a:xfrm>
            <a:prstGeom prst="rect">
              <a:avLst/>
            </a:prstGeom>
          </p:spPr>
        </p:pic>
      </p:grpSp>
      <p:sp>
        <p:nvSpPr>
          <p:cNvPr id="27" name="Rounded Rectangular Callout 9">
            <a:extLst>
              <a:ext uri="{FF2B5EF4-FFF2-40B4-BE49-F238E27FC236}">
                <a16:creationId xmlns="" xmlns:a16="http://schemas.microsoft.com/office/drawing/2014/main" id="{E3FC64E1-624B-4842-B48C-4E41EA214DB7}"/>
              </a:ext>
            </a:extLst>
          </p:cNvPr>
          <p:cNvSpPr/>
          <p:nvPr/>
        </p:nvSpPr>
        <p:spPr>
          <a:xfrm>
            <a:off x="2072333" y="4880142"/>
            <a:ext cx="5174491" cy="985782"/>
          </a:xfrm>
          <a:prstGeom prst="wedgeRoundRectCallout">
            <a:avLst>
              <a:gd name="adj1" fmla="val -52240"/>
              <a:gd name="adj2" fmla="val -23097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Should I save this number? Can you show me on your fingers what number this is?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EC8F06-326E-4ECA-9BF9-090975BDDBF2}"/>
              </a:ext>
            </a:extLst>
          </p:cNvPr>
          <p:cNvSpPr txBox="1"/>
          <p:nvPr/>
        </p:nvSpPr>
        <p:spPr>
          <a:xfrm>
            <a:off x="7147577" y="3011425"/>
            <a:ext cx="39537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1642B-7E06-4683-B65B-A37B1612237B}"/>
              </a:ext>
            </a:extLst>
          </p:cNvPr>
          <p:cNvSpPr txBox="1"/>
          <p:nvPr/>
        </p:nvSpPr>
        <p:spPr>
          <a:xfrm>
            <a:off x="6198064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4AFE44-6694-4390-88BC-00F6991A5D59}"/>
              </a:ext>
            </a:extLst>
          </p:cNvPr>
          <p:cNvSpPr txBox="1"/>
          <p:nvPr/>
        </p:nvSpPr>
        <p:spPr>
          <a:xfrm>
            <a:off x="5248551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2CB7C3-8272-4300-AF8B-3328DCC7A623}"/>
              </a:ext>
            </a:extLst>
          </p:cNvPr>
          <p:cNvSpPr txBox="1"/>
          <p:nvPr/>
        </p:nvSpPr>
        <p:spPr>
          <a:xfrm>
            <a:off x="4299038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2BFB021-75F0-478A-8298-A3F3F71E2EE0}"/>
              </a:ext>
            </a:extLst>
          </p:cNvPr>
          <p:cNvSpPr txBox="1"/>
          <p:nvPr/>
        </p:nvSpPr>
        <p:spPr>
          <a:xfrm>
            <a:off x="3349525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C100330-07D1-4AD3-BA6F-4C097F247798}"/>
              </a:ext>
            </a:extLst>
          </p:cNvPr>
          <p:cNvSpPr txBox="1"/>
          <p:nvPr/>
        </p:nvSpPr>
        <p:spPr>
          <a:xfrm>
            <a:off x="2400012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6647DA-5465-413B-A35B-6E81FA36E434}"/>
              </a:ext>
            </a:extLst>
          </p:cNvPr>
          <p:cNvSpPr txBox="1"/>
          <p:nvPr/>
        </p:nvSpPr>
        <p:spPr>
          <a:xfrm>
            <a:off x="1450499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FDADA13-7531-4C77-87BA-3430CDB0F5DA}"/>
              </a:ext>
            </a:extLst>
          </p:cNvPr>
          <p:cNvSpPr txBox="1"/>
          <p:nvPr/>
        </p:nvSpPr>
        <p:spPr>
          <a:xfrm>
            <a:off x="500986" y="3011425"/>
            <a:ext cx="395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latin typeface="Numberlings" pitchFamily="2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5922FB2-43F5-4724-9D0D-DE86B47C1C95}"/>
              </a:ext>
            </a:extLst>
          </p:cNvPr>
          <p:cNvSpPr txBox="1"/>
          <p:nvPr/>
        </p:nvSpPr>
        <p:spPr>
          <a:xfrm>
            <a:off x="8097092" y="3011425"/>
            <a:ext cx="39537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ln w="19050">
                  <a:noFill/>
                </a:ln>
                <a:solidFill>
                  <a:srgbClr val="E226A9"/>
                </a:solidFill>
                <a:latin typeface="Numberlings" pitchFamily="2" charset="0"/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555F29E-8FBF-4DE0-BE79-375FFFB810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1" t="2512" r="43411" b="2622"/>
          <a:stretch/>
        </p:blipFill>
        <p:spPr>
          <a:xfrm>
            <a:off x="8043572" y="886417"/>
            <a:ext cx="491308" cy="1874307"/>
          </a:xfrm>
          <a:prstGeom prst="rect">
            <a:avLst/>
          </a:prstGeom>
        </p:spPr>
      </p:pic>
      <p:pic>
        <p:nvPicPr>
          <p:cNvPr id="22" name="008_Eight_This_is_great">
            <a:hlinkClick r:id="" action="ppaction://media"/>
            <a:extLst>
              <a:ext uri="{FF2B5EF4-FFF2-40B4-BE49-F238E27FC236}">
                <a16:creationId xmlns="" xmlns:a16="http://schemas.microsoft.com/office/drawing/2014/main" id="{B55A7972-DE1B-4DDF-86B8-42A6BB749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166" y="581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18" grpId="1" animBg="1"/>
      <p:bldP spid="27" grpId="0" animBg="1"/>
      <p:bldP spid="27" grpId="1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773799E6-71DA-4704-95DE-51DF3BA4B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2341" r="23778" b="2720"/>
          <a:stretch>
            <a:fillRect/>
          </a:stretch>
        </p:blipFill>
        <p:spPr>
          <a:xfrm>
            <a:off x="404147" y="421215"/>
            <a:ext cx="8335707" cy="604169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87C3EB2-9411-4713-B27C-E4CC01B67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9356" y="3094144"/>
            <a:ext cx="1819020" cy="2036444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A37587A9-172B-44D0-A62B-BD2477093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73" y="2532026"/>
            <a:ext cx="1686036" cy="2497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83F3EC-518B-4257-94B6-E0F421760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r="29583"/>
          <a:stretch/>
        </p:blipFill>
        <p:spPr>
          <a:xfrm>
            <a:off x="173603" y="2314323"/>
            <a:ext cx="3138988" cy="4324113"/>
          </a:xfrm>
          <a:prstGeom prst="rect">
            <a:avLst/>
          </a:prstGeom>
        </p:spPr>
      </p:pic>
      <p:sp>
        <p:nvSpPr>
          <p:cNvPr id="52" name="Rounded Rectangular Callout 9">
            <a:extLst>
              <a:ext uri="{FF2B5EF4-FFF2-40B4-BE49-F238E27FC236}">
                <a16:creationId xmlns="" xmlns:a16="http://schemas.microsoft.com/office/drawing/2014/main" id="{CD08E0E1-8AEB-4C5E-9EBC-313D0E49998E}"/>
              </a:ext>
            </a:extLst>
          </p:cNvPr>
          <p:cNvSpPr/>
          <p:nvPr/>
        </p:nvSpPr>
        <p:spPr>
          <a:xfrm>
            <a:off x="1336436" y="1305568"/>
            <a:ext cx="4102339" cy="886166"/>
          </a:xfrm>
          <a:prstGeom prst="wedgeRoundRectCallout">
            <a:avLst>
              <a:gd name="adj1" fmla="val -34297"/>
              <a:gd name="adj2" fmla="val 6019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Which building should I hide in? Click the one I should choose.</a:t>
            </a:r>
          </a:p>
        </p:txBody>
      </p:sp>
      <p:sp>
        <p:nvSpPr>
          <p:cNvPr id="56" name="Rounded Rectangular Callout 9">
            <a:extLst>
              <a:ext uri="{FF2B5EF4-FFF2-40B4-BE49-F238E27FC236}">
                <a16:creationId xmlns="" xmlns:a16="http://schemas.microsoft.com/office/drawing/2014/main" id="{DE45D3CA-0DA9-439B-B92F-F2A61EFE22F7}"/>
              </a:ext>
            </a:extLst>
          </p:cNvPr>
          <p:cNvSpPr/>
          <p:nvPr/>
        </p:nvSpPr>
        <p:spPr>
          <a:xfrm>
            <a:off x="3312591" y="5161835"/>
            <a:ext cx="1686403" cy="611114"/>
          </a:xfrm>
          <a:prstGeom prst="wedgeRoundRectCallout">
            <a:avLst>
              <a:gd name="adj1" fmla="val -36030"/>
              <a:gd name="adj2" fmla="val -65035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Try again.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23B6B6-F6B6-4159-B0EE-F22C5EBB7C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13" y="3292569"/>
            <a:ext cx="1869534" cy="1694471"/>
          </a:xfrm>
          <a:prstGeom prst="rect">
            <a:avLst/>
          </a:prstGeom>
        </p:spPr>
      </p:pic>
      <p:sp>
        <p:nvSpPr>
          <p:cNvPr id="43" name="click box">
            <a:extLst>
              <a:ext uri="{FF2B5EF4-FFF2-40B4-BE49-F238E27FC236}">
                <a16:creationId xmlns="" xmlns:a16="http://schemas.microsoft.com/office/drawing/2014/main" id="{55499D99-7573-4495-AED5-B7681640279F}"/>
              </a:ext>
            </a:extLst>
          </p:cNvPr>
          <p:cNvSpPr/>
          <p:nvPr/>
        </p:nvSpPr>
        <p:spPr>
          <a:xfrm>
            <a:off x="4744010" y="3428998"/>
            <a:ext cx="3302710" cy="1592877"/>
          </a:xfrm>
          <a:prstGeom prst="rect">
            <a:avLst/>
          </a:prstGeom>
          <a:solidFill>
            <a:srgbClr val="501C3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2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867A34C-CE7E-4FB6-A4AB-9BB5ADEF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2341" r="23778" b="2720"/>
          <a:stretch>
            <a:fillRect/>
          </a:stretch>
        </p:blipFill>
        <p:spPr>
          <a:xfrm>
            <a:off x="404147" y="421215"/>
            <a:ext cx="8335707" cy="604169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15" name="Rounded Rectangular Callout 9">
            <a:extLst>
              <a:ext uri="{FF2B5EF4-FFF2-40B4-BE49-F238E27FC236}">
                <a16:creationId xmlns="" xmlns:a16="http://schemas.microsoft.com/office/drawing/2014/main" id="{36FED7BE-F06B-4245-A493-4558C448557D}"/>
              </a:ext>
            </a:extLst>
          </p:cNvPr>
          <p:cNvSpPr/>
          <p:nvPr/>
        </p:nvSpPr>
        <p:spPr>
          <a:xfrm>
            <a:off x="1336436" y="1305568"/>
            <a:ext cx="4102339" cy="886166"/>
          </a:xfrm>
          <a:prstGeom prst="wedgeRoundRectCallout">
            <a:avLst>
              <a:gd name="adj1" fmla="val -34297"/>
              <a:gd name="adj2" fmla="val 6019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Which building should I hide in? Click the one I should choose.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82AF30-0265-4939-AB03-EFCEAE4F6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r="29583"/>
          <a:stretch/>
        </p:blipFill>
        <p:spPr>
          <a:xfrm>
            <a:off x="173603" y="2314323"/>
            <a:ext cx="3138988" cy="4324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3986FD7-0184-4FB5-A02B-1EB48EA28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9356" y="3094144"/>
            <a:ext cx="1819020" cy="2036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383826-EDB0-4DF0-89DE-FD71A9C7D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13" y="3292569"/>
            <a:ext cx="1869534" cy="1694471"/>
          </a:xfrm>
          <a:prstGeom prst="rect">
            <a:avLst/>
          </a:prstGeom>
        </p:spPr>
      </p:pic>
      <p:sp>
        <p:nvSpPr>
          <p:cNvPr id="43" name="click box">
            <a:extLst>
              <a:ext uri="{FF2B5EF4-FFF2-40B4-BE49-F238E27FC236}">
                <a16:creationId xmlns="" xmlns:a16="http://schemas.microsoft.com/office/drawing/2014/main" id="{55499D99-7573-4495-AED5-B7681640279F}"/>
              </a:ext>
            </a:extLst>
          </p:cNvPr>
          <p:cNvSpPr/>
          <p:nvPr/>
        </p:nvSpPr>
        <p:spPr>
          <a:xfrm>
            <a:off x="4786104" y="3145860"/>
            <a:ext cx="3800549" cy="1695073"/>
          </a:xfrm>
          <a:prstGeom prst="rect">
            <a:avLst/>
          </a:prstGeom>
          <a:solidFill>
            <a:srgbClr val="501C3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5C00AB37-7414-4E2B-B7E3-A2624DDA77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12" y="2532026"/>
            <a:ext cx="1686036" cy="249783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8B98F6C2-0AEC-410C-8729-384D8CEC76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12" y="2532026"/>
            <a:ext cx="1686036" cy="24978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321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A198B51-2E22-4662-A04F-F0B0E00B8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2341" r="23778" b="2720"/>
          <a:stretch>
            <a:fillRect/>
          </a:stretch>
        </p:blipFill>
        <p:spPr>
          <a:xfrm>
            <a:off x="404147" y="421215"/>
            <a:ext cx="8335707" cy="604169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F4335A-6C20-459A-8657-BF66A19C7AF3}"/>
              </a:ext>
            </a:extLst>
          </p:cNvPr>
          <p:cNvSpPr/>
          <p:nvPr/>
        </p:nvSpPr>
        <p:spPr>
          <a:xfrm>
            <a:off x="4937550" y="1299609"/>
            <a:ext cx="2400642" cy="495145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Arrow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EA78630D-3503-4817-B4B1-92D2048A915E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BAB26B7-9586-4957-8440-D06182976C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9" r="41771" b="59106"/>
          <a:stretch/>
        </p:blipFill>
        <p:spPr>
          <a:xfrm>
            <a:off x="5136954" y="1332032"/>
            <a:ext cx="565350" cy="800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60D50F8-DBFD-4EFB-B232-39825CFB62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0" b="70523"/>
          <a:stretch/>
        </p:blipFill>
        <p:spPr>
          <a:xfrm>
            <a:off x="6357203" y="1280560"/>
            <a:ext cx="942889" cy="8517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2615AA6-7386-4F23-8F0E-710F566E6B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8" t="23379" r="31912" b="50660"/>
          <a:stretch/>
        </p:blipFill>
        <p:spPr>
          <a:xfrm>
            <a:off x="5033298" y="2718054"/>
            <a:ext cx="942889" cy="7501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6CEBBAA-CD6F-42D5-BCB7-6CAD17CD4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2" t="17776" r="21768" b="58652"/>
          <a:stretch/>
        </p:blipFill>
        <p:spPr>
          <a:xfrm>
            <a:off x="6424997" y="2787080"/>
            <a:ext cx="942889" cy="6811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83C7F2-0ECF-4A42-8815-F6A0B28CBE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t="36735" r="54992" b="41047"/>
          <a:stretch/>
        </p:blipFill>
        <p:spPr>
          <a:xfrm>
            <a:off x="4995197" y="4119391"/>
            <a:ext cx="942889" cy="64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A1B6F6F-90C9-4B7A-A307-915152DAEF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8" t="31910" r="43532" b="46476"/>
          <a:stretch/>
        </p:blipFill>
        <p:spPr>
          <a:xfrm>
            <a:off x="6452950" y="4136862"/>
            <a:ext cx="942889" cy="6245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9D7E49E-4E13-4B8D-B1BB-87D48019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51183" r="77877" b="30410"/>
          <a:stretch/>
        </p:blipFill>
        <p:spPr>
          <a:xfrm>
            <a:off x="4948184" y="5532680"/>
            <a:ext cx="942889" cy="5318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E74E789-9FA8-4EB6-B181-26497B2D93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44858" r="66987" b="31570"/>
          <a:stretch/>
        </p:blipFill>
        <p:spPr>
          <a:xfrm>
            <a:off x="6357202" y="5416165"/>
            <a:ext cx="942889" cy="68111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D2A23004-46D9-42FA-9C49-EB4CD2689D69}"/>
              </a:ext>
            </a:extLst>
          </p:cNvPr>
          <p:cNvSpPr/>
          <p:nvPr/>
        </p:nvSpPr>
        <p:spPr>
          <a:xfrm>
            <a:off x="6452951" y="6299449"/>
            <a:ext cx="735789" cy="558551"/>
          </a:xfrm>
          <a:prstGeom prst="rect">
            <a:avLst/>
          </a:prstGeom>
          <a:solidFill>
            <a:srgbClr val="C0D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building">
            <a:extLst>
              <a:ext uri="{FF2B5EF4-FFF2-40B4-BE49-F238E27FC236}">
                <a16:creationId xmlns="" xmlns:a16="http://schemas.microsoft.com/office/drawing/2014/main" id="{FE436018-5BA0-4ED6-A522-9C0A5D47B0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r="715" b="9695"/>
          <a:stretch/>
        </p:blipFill>
        <p:spPr>
          <a:xfrm>
            <a:off x="3699714" y="283365"/>
            <a:ext cx="4552945" cy="6179547"/>
          </a:xfrm>
          <a:prstGeom prst="rect">
            <a:avLst/>
          </a:prstGeom>
        </p:spPr>
      </p:pic>
      <p:sp>
        <p:nvSpPr>
          <p:cNvPr id="29" name="Rounded Rectangular Callout 9">
            <a:extLst>
              <a:ext uri="{FF2B5EF4-FFF2-40B4-BE49-F238E27FC236}">
                <a16:creationId xmlns="" xmlns:a16="http://schemas.microsoft.com/office/drawing/2014/main" id="{DB86FE55-D55B-4415-8B77-864A3075333F}"/>
              </a:ext>
            </a:extLst>
          </p:cNvPr>
          <p:cNvSpPr/>
          <p:nvPr/>
        </p:nvSpPr>
        <p:spPr>
          <a:xfrm>
            <a:off x="676885" y="558551"/>
            <a:ext cx="3933215" cy="1227488"/>
          </a:xfrm>
          <a:prstGeom prst="wedgeRoundRectCallout">
            <a:avLst>
              <a:gd name="adj1" fmla="val -32329"/>
              <a:gd name="adj2" fmla="val 58945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count the windows to check? Click the building and count with the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</a:rPr>
              <a:t>Numberblocks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40376A-AD9F-4C9C-B3F7-3D6A626B4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5" r="38895"/>
          <a:stretch/>
        </p:blipFill>
        <p:spPr>
          <a:xfrm>
            <a:off x="82219" y="1624550"/>
            <a:ext cx="2066381" cy="52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2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2060848"/>
          </a:xfrm>
        </p:spPr>
        <p:txBody>
          <a:bodyPr>
            <a:normAutofit/>
          </a:bodyPr>
          <a:lstStyle/>
          <a:p>
            <a:r>
              <a:rPr lang="en-GB" sz="1600" dirty="0" smtClean="0"/>
              <a:t>Lesson 1- starter  </a:t>
            </a:r>
            <a:r>
              <a:rPr lang="en-GB" sz="4900" b="1" dirty="0" smtClean="0">
                <a:latin typeface="SassoonCRInfant" panose="02010503020300020003" pitchFamily="2" charset="0"/>
              </a:rPr>
              <a:t>Please </a:t>
            </a:r>
            <a:r>
              <a:rPr lang="en-GB" sz="4900" b="1" dirty="0">
                <a:latin typeface="SassoonCRInfant" panose="02010503020300020003" pitchFamily="2" charset="0"/>
              </a:rPr>
              <a:t>Mr </a:t>
            </a:r>
            <a:r>
              <a:rPr lang="en-GB" sz="4900" b="1" dirty="0" smtClean="0">
                <a:latin typeface="SassoonCRInfant" panose="02010503020300020003" pitchFamily="2" charset="0"/>
              </a:rPr>
              <a:t>Crocodile</a:t>
            </a:r>
            <a:r>
              <a:rPr lang="en-GB" sz="4900" b="1" dirty="0">
                <a:latin typeface="SassoonCRInfant" panose="02010503020300020003" pitchFamily="2" charset="0"/>
              </a:rPr>
              <a:t> </a:t>
            </a:r>
            <a:r>
              <a:rPr lang="en-GB" sz="4900" b="1" dirty="0" smtClean="0">
                <a:latin typeface="SassoonCRInfant" panose="02010503020300020003" pitchFamily="2" charset="0"/>
              </a:rPr>
              <a:t>can        I</a:t>
            </a:r>
            <a:r>
              <a:rPr lang="en-GB" sz="4900" b="1" dirty="0">
                <a:latin typeface="SassoonCRInfant" panose="02010503020300020003" pitchFamily="2" charset="0"/>
              </a:rPr>
              <a:t> cross the river?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Watch the uploaded teacher video on Tapestry and join in with the game!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39" y="3429000"/>
            <a:ext cx="48958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4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E941E97-1A69-4049-9C15-53472F06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2341" r="23778" b="2720"/>
          <a:stretch>
            <a:fillRect/>
          </a:stretch>
        </p:blipFill>
        <p:spPr>
          <a:xfrm>
            <a:off x="404147" y="421215"/>
            <a:ext cx="8335707" cy="604169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44947C-8BE1-443C-9A52-42CACA702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5" r="38895"/>
          <a:stretch/>
        </p:blipFill>
        <p:spPr>
          <a:xfrm>
            <a:off x="1522401" y="118825"/>
            <a:ext cx="3347855" cy="8478993"/>
          </a:xfrm>
          <a:prstGeom prst="rect">
            <a:avLst/>
          </a:prstGeom>
        </p:spPr>
      </p:pic>
      <p:sp>
        <p:nvSpPr>
          <p:cNvPr id="32" name="Right Arrow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EA78630D-3503-4817-B4B1-92D2048A915E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45" name="Rounded Rectangular Callout 9">
            <a:extLst>
              <a:ext uri="{FF2B5EF4-FFF2-40B4-BE49-F238E27FC236}">
                <a16:creationId xmlns="" xmlns:a16="http://schemas.microsoft.com/office/drawing/2014/main" id="{1BE83B7F-2175-46DC-ABA8-9C7DCD143D8E}"/>
              </a:ext>
            </a:extLst>
          </p:cNvPr>
          <p:cNvSpPr/>
          <p:nvPr/>
        </p:nvSpPr>
        <p:spPr>
          <a:xfrm>
            <a:off x="4768951" y="3589020"/>
            <a:ext cx="3394898" cy="955133"/>
          </a:xfrm>
          <a:prstGeom prst="wedgeRoundRectCallout">
            <a:avLst>
              <a:gd name="adj1" fmla="val -53620"/>
              <a:gd name="adj2" fmla="val -34056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remember all the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ways we saw number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8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593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10" y="74952"/>
            <a:ext cx="4637478" cy="99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08" y="365983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Activity time!  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9" y="2204864"/>
            <a:ext cx="2838914" cy="4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1268760"/>
            <a:ext cx="5958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SassoonCRInfant" panose="02010503020300020003" pitchFamily="2" charset="0"/>
              </a:rPr>
              <a:t>The worksheet is uploaded on the Home Learning 2020/21 page </a:t>
            </a:r>
            <a:endParaRPr lang="en-GB" b="1" dirty="0">
              <a:latin typeface="SassoonCRInfant" panose="02010503020300020003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3429000"/>
            <a:ext cx="53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OR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" b="-1"/>
          <a:stretch/>
        </p:blipFill>
        <p:spPr bwMode="auto">
          <a:xfrm>
            <a:off x="4788024" y="2564904"/>
            <a:ext cx="3967606" cy="2792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3059832" y="356187"/>
            <a:ext cx="714455" cy="6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6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60649"/>
            <a:ext cx="7772400" cy="792088"/>
          </a:xfrm>
        </p:spPr>
        <p:txBody>
          <a:bodyPr>
            <a:noAutofit/>
          </a:bodyPr>
          <a:lstStyle/>
          <a:p>
            <a:pPr algn="l"/>
            <a:r>
              <a:rPr lang="en-GB" sz="1800" dirty="0" smtClean="0">
                <a:latin typeface="SassoonCRInfant" panose="02010503020300020003" pitchFamily="2" charset="0"/>
              </a:rPr>
              <a:t>Lesson 2-                  </a:t>
            </a:r>
            <a:r>
              <a:rPr lang="en-GB" sz="4800" dirty="0">
                <a:solidFill>
                  <a:srgbClr val="FF0000"/>
                </a:solidFill>
                <a:latin typeface="SassoonCRInfant" panose="02010503020300020003" pitchFamily="2" charset="0"/>
              </a:rPr>
              <a:t>S</a:t>
            </a:r>
            <a:r>
              <a:rPr lang="en-GB" sz="48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tarting with a story</a:t>
            </a:r>
            <a:endParaRPr lang="en-GB" sz="4800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27" y="2996952"/>
            <a:ext cx="4896544" cy="3456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1412776"/>
            <a:ext cx="648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SassoonCRInfant" panose="02010503020300020003" pitchFamily="2" charset="0"/>
              </a:rPr>
              <a:t>See Tapestry for recorded lesson </a:t>
            </a:r>
            <a:endParaRPr lang="en-GB" sz="4400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 We need to help Lenny put 8 spots back on his body.</a:t>
            </a:r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24744"/>
            <a:ext cx="1209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"/>
          <a:stretch/>
        </p:blipFill>
        <p:spPr bwMode="auto">
          <a:xfrm>
            <a:off x="251520" y="2158752"/>
            <a:ext cx="6624736" cy="41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5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53B427E-9FF2-8248-A28B-8F6E55436394}"/>
              </a:ext>
            </a:extLst>
          </p:cNvPr>
          <p:cNvGrpSpPr/>
          <p:nvPr/>
        </p:nvGrpSpPr>
        <p:grpSpPr>
          <a:xfrm>
            <a:off x="804921" y="1391315"/>
            <a:ext cx="3978094" cy="4420961"/>
            <a:chOff x="6165442" y="1014436"/>
            <a:chExt cx="3010490" cy="32007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00AC046-5924-2145-99A8-2509FCD53BCE}"/>
                </a:ext>
              </a:extLst>
            </p:cNvPr>
            <p:cNvSpPr/>
            <p:nvPr/>
          </p:nvSpPr>
          <p:spPr>
            <a:xfrm>
              <a:off x="6539345" y="1407392"/>
              <a:ext cx="2262684" cy="280776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06C71296-66B9-CD48-916F-A7ED33E278F2}"/>
                </a:ext>
              </a:extLst>
            </p:cNvPr>
            <p:cNvCxnSpPr>
              <a:cxnSpLocks/>
              <a:stCxn id="8" idx="0"/>
              <a:endCxn id="8" idx="4"/>
            </p:cNvCxnSpPr>
            <p:nvPr/>
          </p:nvCxnSpPr>
          <p:spPr>
            <a:xfrm>
              <a:off x="7670687" y="1407392"/>
              <a:ext cx="0" cy="28077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2A28563-94BE-224C-80BE-9B7ECA90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5987" y="1014436"/>
              <a:ext cx="1549399" cy="84373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01B16C4B-F07F-334B-80B4-D4194005A825}"/>
                </a:ext>
              </a:extLst>
            </p:cNvPr>
            <p:cNvCxnSpPr/>
            <p:nvPr/>
          </p:nvCxnSpPr>
          <p:spPr>
            <a:xfrm flipV="1">
              <a:off x="8753084" y="2292278"/>
              <a:ext cx="364273" cy="10407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1AB79C3-14EA-4D4F-8E92-0ED34A395F0B}"/>
                </a:ext>
              </a:extLst>
            </p:cNvPr>
            <p:cNvCxnSpPr>
              <a:cxnSpLocks/>
            </p:cNvCxnSpPr>
            <p:nvPr/>
          </p:nvCxnSpPr>
          <p:spPr>
            <a:xfrm>
              <a:off x="6221954" y="2292278"/>
              <a:ext cx="364273" cy="10407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8A951773-2147-F64D-B797-FED413C5CAB3}"/>
                </a:ext>
              </a:extLst>
            </p:cNvPr>
            <p:cNvCxnSpPr>
              <a:cxnSpLocks/>
              <a:stCxn id="8" idx="6"/>
            </p:cNvCxnSpPr>
            <p:nvPr/>
          </p:nvCxnSpPr>
          <p:spPr>
            <a:xfrm flipV="1">
              <a:off x="8802029" y="2809009"/>
              <a:ext cx="373903" cy="22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1C927429-03CC-C14B-906E-A896A10F7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5442" y="2806741"/>
              <a:ext cx="373903" cy="22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8B4B070-D1C7-0A4F-84FF-E83329496A46}"/>
                </a:ext>
              </a:extLst>
            </p:cNvPr>
            <p:cNvCxnSpPr/>
            <p:nvPr/>
          </p:nvCxnSpPr>
          <p:spPr>
            <a:xfrm flipH="1">
              <a:off x="6227034" y="3249440"/>
              <a:ext cx="364273" cy="863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FE4D05E-BFE7-BB41-BAEE-3B365B93A4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45544" y="3249440"/>
              <a:ext cx="364273" cy="863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B6FE82-10A1-6045-958E-080AB2121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706" y="3530802"/>
            <a:ext cx="1635525" cy="342367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FE00A3-04CF-DC40-8ABE-7AB0476A43C2}"/>
              </a:ext>
            </a:extLst>
          </p:cNvPr>
          <p:cNvSpPr/>
          <p:nvPr/>
        </p:nvSpPr>
        <p:spPr>
          <a:xfrm>
            <a:off x="5536946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209A560-CD28-F445-BD48-7630BB85208B}"/>
              </a:ext>
            </a:extLst>
          </p:cNvPr>
          <p:cNvSpPr/>
          <p:nvPr/>
        </p:nvSpPr>
        <p:spPr>
          <a:xfrm>
            <a:off x="6182429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5A443DF-8EC7-1343-8879-083B94086A8F}"/>
              </a:ext>
            </a:extLst>
          </p:cNvPr>
          <p:cNvSpPr/>
          <p:nvPr/>
        </p:nvSpPr>
        <p:spPr>
          <a:xfrm>
            <a:off x="6827913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C0EFB51-CE17-484A-884A-EACCD3B59A32}"/>
              </a:ext>
            </a:extLst>
          </p:cNvPr>
          <p:cNvSpPr/>
          <p:nvPr/>
        </p:nvSpPr>
        <p:spPr>
          <a:xfrm>
            <a:off x="7473397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0A692C3-B13A-AF4A-B9D8-3C33544C4231}"/>
              </a:ext>
            </a:extLst>
          </p:cNvPr>
          <p:cNvSpPr/>
          <p:nvPr/>
        </p:nvSpPr>
        <p:spPr>
          <a:xfrm>
            <a:off x="8118880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966F386-7AC9-AB4B-8029-A81429A8A666}"/>
              </a:ext>
            </a:extLst>
          </p:cNvPr>
          <p:cNvSpPr/>
          <p:nvPr/>
        </p:nvSpPr>
        <p:spPr>
          <a:xfrm>
            <a:off x="5536946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88C7182-B5CC-CD4F-9DED-495DB0C15CB9}"/>
              </a:ext>
            </a:extLst>
          </p:cNvPr>
          <p:cNvSpPr/>
          <p:nvPr/>
        </p:nvSpPr>
        <p:spPr>
          <a:xfrm>
            <a:off x="6182429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CF33598-2F79-E343-93FE-7D6C31D8726E}"/>
              </a:ext>
            </a:extLst>
          </p:cNvPr>
          <p:cNvSpPr/>
          <p:nvPr/>
        </p:nvSpPr>
        <p:spPr>
          <a:xfrm>
            <a:off x="6827913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xmlns="" id="{B627B816-7FF4-A84D-B197-6D5DC74D4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12" y="2612046"/>
            <a:ext cx="2145323" cy="228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4921" y="332656"/>
            <a:ext cx="7524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SassoonCRInfant" panose="02010503020300020003" pitchFamily="2" charset="0"/>
              </a:rPr>
              <a:t>          Let’s do a few together!  </a:t>
            </a:r>
            <a:endParaRPr lang="en-GB" sz="4000" dirty="0">
              <a:latin typeface="SassoonCRInfant" panose="020105030203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86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897E-6 -3.7037E-7 L -0.39023 -0.283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9" y="-1419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846E-6 -3.7037E-7 L -0.31442 -0.2872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1" y="-1437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1 -0.00833 L -0.35192 -0.1872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4" y="-895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-3.7037E-7 L -0.48782 -0.069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91" y="-347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7037E-7 L -0.49343 -0.0666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9" y="-333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897E-6 -3.7037E-7 L -0.39023 -0.2754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9" y="-13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-3.7037E-7 L -0.46074 -0.1699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5" y="-849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3.7037E-7 L -0.41731 -0.2881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5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53B427E-9FF2-8248-A28B-8F6E55436394}"/>
              </a:ext>
            </a:extLst>
          </p:cNvPr>
          <p:cNvGrpSpPr/>
          <p:nvPr/>
        </p:nvGrpSpPr>
        <p:grpSpPr>
          <a:xfrm>
            <a:off x="804921" y="1218520"/>
            <a:ext cx="3978094" cy="4420961"/>
            <a:chOff x="6165442" y="1014436"/>
            <a:chExt cx="3010490" cy="32007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00AC046-5924-2145-99A8-2509FCD53BCE}"/>
                </a:ext>
              </a:extLst>
            </p:cNvPr>
            <p:cNvSpPr/>
            <p:nvPr/>
          </p:nvSpPr>
          <p:spPr>
            <a:xfrm>
              <a:off x="6539345" y="1407392"/>
              <a:ext cx="2262684" cy="280776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06C71296-66B9-CD48-916F-A7ED33E278F2}"/>
                </a:ext>
              </a:extLst>
            </p:cNvPr>
            <p:cNvCxnSpPr>
              <a:cxnSpLocks/>
              <a:stCxn id="8" idx="0"/>
              <a:endCxn id="8" idx="4"/>
            </p:cNvCxnSpPr>
            <p:nvPr/>
          </p:nvCxnSpPr>
          <p:spPr>
            <a:xfrm>
              <a:off x="7670687" y="1407392"/>
              <a:ext cx="0" cy="28077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2A28563-94BE-224C-80BE-9B7ECA90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5987" y="1014436"/>
              <a:ext cx="1549399" cy="84373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01B16C4B-F07F-334B-80B4-D4194005A825}"/>
                </a:ext>
              </a:extLst>
            </p:cNvPr>
            <p:cNvCxnSpPr/>
            <p:nvPr/>
          </p:nvCxnSpPr>
          <p:spPr>
            <a:xfrm flipV="1">
              <a:off x="8753084" y="2292278"/>
              <a:ext cx="364273" cy="10407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1AB79C3-14EA-4D4F-8E92-0ED34A395F0B}"/>
                </a:ext>
              </a:extLst>
            </p:cNvPr>
            <p:cNvCxnSpPr>
              <a:cxnSpLocks/>
            </p:cNvCxnSpPr>
            <p:nvPr/>
          </p:nvCxnSpPr>
          <p:spPr>
            <a:xfrm>
              <a:off x="6221954" y="2292278"/>
              <a:ext cx="364273" cy="10407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8A951773-2147-F64D-B797-FED413C5CAB3}"/>
                </a:ext>
              </a:extLst>
            </p:cNvPr>
            <p:cNvCxnSpPr>
              <a:cxnSpLocks/>
              <a:stCxn id="8" idx="6"/>
            </p:cNvCxnSpPr>
            <p:nvPr/>
          </p:nvCxnSpPr>
          <p:spPr>
            <a:xfrm flipV="1">
              <a:off x="8802029" y="2809009"/>
              <a:ext cx="373903" cy="22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1C927429-03CC-C14B-906E-A896A10F7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5442" y="2806741"/>
              <a:ext cx="373903" cy="22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8B4B070-D1C7-0A4F-84FF-E83329496A46}"/>
                </a:ext>
              </a:extLst>
            </p:cNvPr>
            <p:cNvCxnSpPr/>
            <p:nvPr/>
          </p:nvCxnSpPr>
          <p:spPr>
            <a:xfrm flipH="1">
              <a:off x="6227034" y="3249440"/>
              <a:ext cx="364273" cy="863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FE4D05E-BFE7-BB41-BAEE-3B365B93A4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45544" y="3249440"/>
              <a:ext cx="364273" cy="863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B6FE82-10A1-6045-958E-080AB2121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706" y="3530802"/>
            <a:ext cx="1635525" cy="342367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FE00A3-04CF-DC40-8ABE-7AB0476A43C2}"/>
              </a:ext>
            </a:extLst>
          </p:cNvPr>
          <p:cNvSpPr/>
          <p:nvPr/>
        </p:nvSpPr>
        <p:spPr>
          <a:xfrm>
            <a:off x="5536946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209A560-CD28-F445-BD48-7630BB85208B}"/>
              </a:ext>
            </a:extLst>
          </p:cNvPr>
          <p:cNvSpPr/>
          <p:nvPr/>
        </p:nvSpPr>
        <p:spPr>
          <a:xfrm>
            <a:off x="6182429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5A443DF-8EC7-1343-8879-083B94086A8F}"/>
              </a:ext>
            </a:extLst>
          </p:cNvPr>
          <p:cNvSpPr/>
          <p:nvPr/>
        </p:nvSpPr>
        <p:spPr>
          <a:xfrm>
            <a:off x="6827913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C0EFB51-CE17-484A-884A-EACCD3B59A32}"/>
              </a:ext>
            </a:extLst>
          </p:cNvPr>
          <p:cNvSpPr/>
          <p:nvPr/>
        </p:nvSpPr>
        <p:spPr>
          <a:xfrm>
            <a:off x="7473397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0A692C3-B13A-AF4A-B9D8-3C33544C4231}"/>
              </a:ext>
            </a:extLst>
          </p:cNvPr>
          <p:cNvSpPr/>
          <p:nvPr/>
        </p:nvSpPr>
        <p:spPr>
          <a:xfrm>
            <a:off x="8118880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966F386-7AC9-AB4B-8029-A81429A8A666}"/>
              </a:ext>
            </a:extLst>
          </p:cNvPr>
          <p:cNvSpPr/>
          <p:nvPr/>
        </p:nvSpPr>
        <p:spPr>
          <a:xfrm>
            <a:off x="5536946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88C7182-B5CC-CD4F-9DED-495DB0C15CB9}"/>
              </a:ext>
            </a:extLst>
          </p:cNvPr>
          <p:cNvSpPr/>
          <p:nvPr/>
        </p:nvSpPr>
        <p:spPr>
          <a:xfrm>
            <a:off x="6182429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CF33598-2F79-E343-93FE-7D6C31D8726E}"/>
              </a:ext>
            </a:extLst>
          </p:cNvPr>
          <p:cNvSpPr/>
          <p:nvPr/>
        </p:nvSpPr>
        <p:spPr>
          <a:xfrm>
            <a:off x="6827913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xmlns="" id="{3DBF0814-298C-EE41-94C9-F88288A9E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12" y="2612046"/>
            <a:ext cx="2145323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7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897E-6 -3.7037E-7 L -0.28157 -0.23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7" y="-11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846E-6 -3.7037E-7 L -0.27997 -0.238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6" y="-1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2 -3.7037E-7 L -0.58878 -0.23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5" y="-1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-3.7037E-7 L -0.58621 -0.238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11" y="-119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7037E-7 L -0.49343 -0.091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9" y="-45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897E-6 0.00185 L -0.44279 -0.193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7" y="-97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846E-6 -3.7037E-7 L -0.44567 -0.191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92" y="-95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3.7037E-7 L -0.42131 -0.191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53B427E-9FF2-8248-A28B-8F6E55436394}"/>
              </a:ext>
            </a:extLst>
          </p:cNvPr>
          <p:cNvGrpSpPr/>
          <p:nvPr/>
        </p:nvGrpSpPr>
        <p:grpSpPr>
          <a:xfrm>
            <a:off x="804921" y="1218520"/>
            <a:ext cx="3978094" cy="4420961"/>
            <a:chOff x="6165442" y="1014436"/>
            <a:chExt cx="3010490" cy="32007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00AC046-5924-2145-99A8-2509FCD53BCE}"/>
                </a:ext>
              </a:extLst>
            </p:cNvPr>
            <p:cNvSpPr/>
            <p:nvPr/>
          </p:nvSpPr>
          <p:spPr>
            <a:xfrm>
              <a:off x="6539345" y="1407392"/>
              <a:ext cx="2262684" cy="280776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06C71296-66B9-CD48-916F-A7ED33E278F2}"/>
                </a:ext>
              </a:extLst>
            </p:cNvPr>
            <p:cNvCxnSpPr>
              <a:cxnSpLocks/>
              <a:stCxn id="8" idx="0"/>
              <a:endCxn id="8" idx="4"/>
            </p:cNvCxnSpPr>
            <p:nvPr/>
          </p:nvCxnSpPr>
          <p:spPr>
            <a:xfrm>
              <a:off x="7670687" y="1407392"/>
              <a:ext cx="0" cy="28077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2A28563-94BE-224C-80BE-9B7ECA90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5987" y="1014436"/>
              <a:ext cx="1549399" cy="84373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01B16C4B-F07F-334B-80B4-D4194005A825}"/>
                </a:ext>
              </a:extLst>
            </p:cNvPr>
            <p:cNvCxnSpPr/>
            <p:nvPr/>
          </p:nvCxnSpPr>
          <p:spPr>
            <a:xfrm flipV="1">
              <a:off x="8753084" y="2292278"/>
              <a:ext cx="364273" cy="10407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1AB79C3-14EA-4D4F-8E92-0ED34A395F0B}"/>
                </a:ext>
              </a:extLst>
            </p:cNvPr>
            <p:cNvCxnSpPr>
              <a:cxnSpLocks/>
            </p:cNvCxnSpPr>
            <p:nvPr/>
          </p:nvCxnSpPr>
          <p:spPr>
            <a:xfrm>
              <a:off x="6221954" y="2292278"/>
              <a:ext cx="364273" cy="10407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8A951773-2147-F64D-B797-FED413C5CAB3}"/>
                </a:ext>
              </a:extLst>
            </p:cNvPr>
            <p:cNvCxnSpPr>
              <a:cxnSpLocks/>
              <a:stCxn id="8" idx="6"/>
            </p:cNvCxnSpPr>
            <p:nvPr/>
          </p:nvCxnSpPr>
          <p:spPr>
            <a:xfrm flipV="1">
              <a:off x="8802029" y="2809009"/>
              <a:ext cx="373903" cy="22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1C927429-03CC-C14B-906E-A896A10F7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5442" y="2806741"/>
              <a:ext cx="373903" cy="22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8B4B070-D1C7-0A4F-84FF-E83329496A46}"/>
                </a:ext>
              </a:extLst>
            </p:cNvPr>
            <p:cNvCxnSpPr/>
            <p:nvPr/>
          </p:nvCxnSpPr>
          <p:spPr>
            <a:xfrm flipH="1">
              <a:off x="6227034" y="3249440"/>
              <a:ext cx="364273" cy="863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FE4D05E-BFE7-BB41-BAEE-3B365B93A4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45544" y="3249440"/>
              <a:ext cx="364273" cy="863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B6FE82-10A1-6045-958E-080AB2121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706" y="3530802"/>
            <a:ext cx="1635525" cy="342367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FE00A3-04CF-DC40-8ABE-7AB0476A43C2}"/>
              </a:ext>
            </a:extLst>
          </p:cNvPr>
          <p:cNvSpPr/>
          <p:nvPr/>
        </p:nvSpPr>
        <p:spPr>
          <a:xfrm>
            <a:off x="5536946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209A560-CD28-F445-BD48-7630BB85208B}"/>
              </a:ext>
            </a:extLst>
          </p:cNvPr>
          <p:cNvSpPr/>
          <p:nvPr/>
        </p:nvSpPr>
        <p:spPr>
          <a:xfrm>
            <a:off x="6182429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5A443DF-8EC7-1343-8879-083B94086A8F}"/>
              </a:ext>
            </a:extLst>
          </p:cNvPr>
          <p:cNvSpPr/>
          <p:nvPr/>
        </p:nvSpPr>
        <p:spPr>
          <a:xfrm>
            <a:off x="6827913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C0EFB51-CE17-484A-884A-EACCD3B59A32}"/>
              </a:ext>
            </a:extLst>
          </p:cNvPr>
          <p:cNvSpPr/>
          <p:nvPr/>
        </p:nvSpPr>
        <p:spPr>
          <a:xfrm>
            <a:off x="7473397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0A692C3-B13A-AF4A-B9D8-3C33544C4231}"/>
              </a:ext>
            </a:extLst>
          </p:cNvPr>
          <p:cNvSpPr/>
          <p:nvPr/>
        </p:nvSpPr>
        <p:spPr>
          <a:xfrm>
            <a:off x="8118880" y="4669913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966F386-7AC9-AB4B-8029-A81429A8A666}"/>
              </a:ext>
            </a:extLst>
          </p:cNvPr>
          <p:cNvSpPr/>
          <p:nvPr/>
        </p:nvSpPr>
        <p:spPr>
          <a:xfrm>
            <a:off x="5536946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88C7182-B5CC-CD4F-9DED-495DB0C15CB9}"/>
              </a:ext>
            </a:extLst>
          </p:cNvPr>
          <p:cNvSpPr/>
          <p:nvPr/>
        </p:nvSpPr>
        <p:spPr>
          <a:xfrm>
            <a:off x="6182429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CF33598-2F79-E343-93FE-7D6C31D8726E}"/>
              </a:ext>
            </a:extLst>
          </p:cNvPr>
          <p:cNvSpPr/>
          <p:nvPr/>
        </p:nvSpPr>
        <p:spPr>
          <a:xfrm>
            <a:off x="6827913" y="5356007"/>
            <a:ext cx="421171" cy="4562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xmlns="" id="{3DBF0814-298C-EE41-94C9-F88288A9E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12" y="2612046"/>
            <a:ext cx="2145323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82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897E-6 -3.7037E-7 L -0.28157 -0.27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7" y="-1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846E-6 -3.7037E-7 L -0.28269 -0.277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35" y="-1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3.7037E-7 L -0.58173 -0.23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87" y="-1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-3.7037E-7 L -0.58621 -0.238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11" y="-119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-3.7037E-7 L -0.49455 -0.0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28" y="-3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7 -0.00556 L -0.28125 -0.270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2" y="-132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846E-6 -3.7037E-7 L -0.28269 -0.26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35" y="-133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3.7037E-7 L -0.42227 -0.1671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2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Your turn- Activity time!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 smtClean="0"/>
              <a:t>Choice 1 </a:t>
            </a:r>
          </a:p>
          <a:p>
            <a:pPr marL="0" indent="0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Choose objects  to represent 8 spots on Lenny the Ladybird. How many ways can you find?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7596336" y="188640"/>
            <a:ext cx="1021597" cy="109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42472"/>
            <a:ext cx="4051417" cy="316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6443" y="1261839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SassoonCRInfant" panose="02010503020300020003" pitchFamily="2" charset="0"/>
              </a:rPr>
              <a:t>The worksheet is uploaded on the Home Learning 2020/21 page </a:t>
            </a:r>
            <a:endParaRPr lang="en-GB" b="1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                             </a:t>
            </a:r>
            <a:r>
              <a:rPr lang="en-GB" dirty="0" smtClean="0">
                <a:solidFill>
                  <a:srgbClr val="FF0000"/>
                </a:solidFill>
              </a:rPr>
              <a:t>Choice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Your turn- Activity time!</a:t>
            </a:r>
            <a:endParaRPr lang="en-GB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7308304" y="260648"/>
            <a:ext cx="1021597" cy="109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2276872"/>
            <a:ext cx="4176464" cy="393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6443" y="1261839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SassoonCRInfant" panose="02010503020300020003" pitchFamily="2" charset="0"/>
              </a:rPr>
              <a:t>The worksheet is uploaded on the Home Learning 2020/21 page </a:t>
            </a:r>
            <a:endParaRPr lang="en-GB" b="1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b="4838"/>
          <a:stretch/>
        </p:blipFill>
        <p:spPr bwMode="auto">
          <a:xfrm>
            <a:off x="395536" y="1542396"/>
            <a:ext cx="1896292" cy="282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3689"/>
            <a:ext cx="17811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/>
          <a:stretch/>
        </p:blipFill>
        <p:spPr bwMode="auto">
          <a:xfrm>
            <a:off x="7235751" y="1119487"/>
            <a:ext cx="895293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0013" y="188640"/>
            <a:ext cx="7930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Lesson 3- Can you make </a:t>
            </a:r>
            <a:r>
              <a:rPr lang="en-GB" sz="4000" dirty="0" err="1" smtClean="0">
                <a:solidFill>
                  <a:srgbClr val="7030A0"/>
                </a:solidFill>
                <a:latin typeface="SassoonCRInfant" panose="02010503020300020003" pitchFamily="2" charset="0"/>
              </a:rPr>
              <a:t>Octoblock</a:t>
            </a:r>
            <a:r>
              <a:rPr lang="en-GB" sz="40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? </a:t>
            </a:r>
            <a:endParaRPr lang="en-GB" dirty="0" smtClean="0">
              <a:solidFill>
                <a:srgbClr val="7030A0"/>
              </a:solidFill>
              <a:effectLst/>
              <a:latin typeface="SassoonCRInfant" panose="02010503020300020003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4749707"/>
            <a:ext cx="5328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Can you show me with your cubes?  </a:t>
            </a:r>
          </a:p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Or</a:t>
            </a:r>
          </a:p>
          <a:p>
            <a:r>
              <a:rPr lang="en-GB" dirty="0" smtClean="0">
                <a:latin typeface="SassoonCRInfant" panose="02010503020300020003" pitchFamily="2" charset="0"/>
              </a:rPr>
              <a:t>Use objects that you have in your house. </a:t>
            </a:r>
            <a:r>
              <a:rPr lang="en-GB" dirty="0" err="1" smtClean="0">
                <a:latin typeface="SassoonCRInfant" panose="02010503020300020003" pitchFamily="2" charset="0"/>
              </a:rPr>
              <a:t>E.g</a:t>
            </a:r>
            <a:r>
              <a:rPr lang="en-GB" dirty="0" smtClean="0">
                <a:latin typeface="SassoonCRInfant" panose="02010503020300020003" pitchFamily="2" charset="0"/>
              </a:rPr>
              <a:t>  </a:t>
            </a:r>
            <a:r>
              <a:rPr lang="en-GB" dirty="0" err="1" smtClean="0">
                <a:latin typeface="SassoonCRInfant" panose="02010503020300020003" pitchFamily="2" charset="0"/>
              </a:rPr>
              <a:t>lego</a:t>
            </a:r>
            <a:r>
              <a:rPr lang="en-GB" dirty="0" smtClean="0">
                <a:latin typeface="SassoonCRInfant" panose="02010503020300020003" pitchFamily="2" charset="0"/>
              </a:rPr>
              <a:t>, blocks. You will find a Make an </a:t>
            </a:r>
            <a:r>
              <a:rPr lang="en-GB" dirty="0" err="1" smtClean="0">
                <a:latin typeface="SassoonCRInfant" panose="02010503020300020003" pitchFamily="2" charset="0"/>
              </a:rPr>
              <a:t>Octoblock</a:t>
            </a:r>
            <a:r>
              <a:rPr lang="en-GB" dirty="0" smtClean="0">
                <a:latin typeface="SassoonCRInfant" panose="02010503020300020003" pitchFamily="2" charset="0"/>
              </a:rPr>
              <a:t> sheet attached  if you would like to cut out the blocks to use. </a:t>
            </a:r>
          </a:p>
          <a:p>
            <a:endParaRPr lang="en-GB" dirty="0">
              <a:latin typeface="SassoonCRInfant" panose="02010503020300020003" pitchFamily="2" charset="0"/>
            </a:endParaRPr>
          </a:p>
          <a:p>
            <a:pPr algn="ctr"/>
            <a:endParaRPr lang="en-GB" dirty="0" smtClean="0">
              <a:latin typeface="SassoonCRInfant" panose="02010503020300020003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49707"/>
            <a:ext cx="1367607" cy="183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561087" y="6381328"/>
            <a:ext cx="878284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8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83671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hlinkClick r:id="rId2"/>
              </a:rPr>
              <a:t>https://www.bbc.co.uk/iplayer/episode/b08pgvmb/numberblocks-series-2-eight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3043"/>
            <a:ext cx="1250521" cy="103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9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 b="9413"/>
          <a:stretch/>
        </p:blipFill>
        <p:spPr bwMode="auto">
          <a:xfrm>
            <a:off x="1331729" y="1363267"/>
            <a:ext cx="6120502" cy="507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8864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SassoonCRInfant" panose="02010503020300020003" pitchFamily="2" charset="0"/>
              </a:rPr>
              <a:t>Activity time!  </a:t>
            </a:r>
            <a:endParaRPr lang="en-GB" sz="4000" dirty="0">
              <a:latin typeface="SassoonCRInfant" panose="02010503020300020003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6156176" y="76659"/>
            <a:ext cx="650709" cy="69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6443" y="896526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SassoonCRInfant" panose="02010503020300020003" pitchFamily="2" charset="0"/>
              </a:rPr>
              <a:t>The worksheet is uploaded on the Home Learning 2020/21 page </a:t>
            </a:r>
            <a:endParaRPr lang="en-GB" b="1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161"/>
            <a:ext cx="3727921" cy="79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0192" y="5088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9854"/>
            <a:ext cx="7639883" cy="504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7550611" y="110353"/>
            <a:ext cx="836828" cy="89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8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6328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Lesson 4</a:t>
            </a:r>
          </a:p>
          <a:p>
            <a:endParaRPr lang="en-GB" dirty="0"/>
          </a:p>
          <a:p>
            <a:endParaRPr lang="en-GB" dirty="0" smtClean="0"/>
          </a:p>
          <a:p>
            <a:pPr algn="ctr"/>
            <a:r>
              <a:rPr lang="en-GB" sz="44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8</a:t>
            </a:r>
            <a:r>
              <a:rPr lang="en-GB" sz="44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 </a:t>
            </a:r>
            <a:r>
              <a:rPr lang="en-GB" sz="4400" dirty="0" smtClean="0">
                <a:latin typeface="SassoonCRInfant" panose="02010503020300020003" pitchFamily="2" charset="0"/>
              </a:rPr>
              <a:t>or</a:t>
            </a:r>
            <a:r>
              <a:rPr lang="en-GB" sz="44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 Not 8 </a:t>
            </a:r>
            <a:r>
              <a:rPr lang="en-GB" sz="4400" dirty="0" smtClean="0">
                <a:latin typeface="SassoonCRInfant" panose="02010503020300020003" pitchFamily="2" charset="0"/>
              </a:rPr>
              <a:t>game</a:t>
            </a:r>
          </a:p>
          <a:p>
            <a:pPr algn="ctr"/>
            <a:r>
              <a:rPr lang="en-GB" sz="44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 </a:t>
            </a:r>
          </a:p>
          <a:p>
            <a:pPr algn="ctr"/>
            <a:endParaRPr lang="en-GB" sz="4400" dirty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pPr algn="ctr"/>
            <a:r>
              <a:rPr lang="en-GB" sz="4400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video uploaded on Tapestry</a:t>
            </a:r>
            <a:r>
              <a:rPr lang="en-GB" sz="4400" dirty="0" smtClean="0">
                <a:latin typeface="SassoonCRInfant" panose="02010503020300020003" pitchFamily="2" charset="0"/>
              </a:rPr>
              <a:t>. </a:t>
            </a:r>
            <a:endParaRPr lang="en-GB" sz="4400" dirty="0">
              <a:latin typeface="SassoonCRInfant" panose="02010503020300020003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45888"/>
            <a:ext cx="1475656" cy="114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717032"/>
            <a:ext cx="76328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latin typeface="SassoonCRInfant" panose="02010503020300020003" pitchFamily="2" charset="0"/>
            </a:endParaRPr>
          </a:p>
          <a:p>
            <a:endParaRPr lang="en-GB" dirty="0">
              <a:latin typeface="SassoonCRInfant" panose="02010503020300020003" pitchFamily="2" charset="0"/>
            </a:endParaRPr>
          </a:p>
          <a:p>
            <a:endParaRPr lang="en-GB" dirty="0" smtClean="0">
              <a:latin typeface="SassoonCRInfant" panose="02010503020300020003" pitchFamily="2" charset="0"/>
            </a:endParaRPr>
          </a:p>
          <a:p>
            <a:endParaRPr lang="en-GB" dirty="0">
              <a:latin typeface="SassoonCRInfant" panose="02010503020300020003" pitchFamily="2" charset="0"/>
            </a:endParaRPr>
          </a:p>
          <a:p>
            <a:endParaRPr lang="en-GB" dirty="0" smtClean="0">
              <a:latin typeface="SassoonCRInfant" panose="02010503020300020003" pitchFamily="2" charset="0"/>
            </a:endParaRPr>
          </a:p>
          <a:p>
            <a:pPr algn="ctr"/>
            <a:endParaRPr lang="en-GB" sz="2400" dirty="0">
              <a:latin typeface="SassoonCRInfant" panose="02010503020300020003" pitchFamily="2" charset="0"/>
            </a:endParaRPr>
          </a:p>
          <a:p>
            <a:pPr algn="ctr"/>
            <a:r>
              <a:rPr lang="en-GB" sz="2400" dirty="0" smtClean="0">
                <a:latin typeface="SassoonCRInfant" panose="02010503020300020003" pitchFamily="2" charset="0"/>
              </a:rPr>
              <a:t>If you would like to play along at the same time, you will need the ‘8 or not 8’ pictures uploaded on the Home Learning page. </a:t>
            </a:r>
            <a:endParaRPr lang="en-GB" sz="2400" dirty="0">
              <a:latin typeface="SassoonCRInfant" panose="02010503020300020003" pitchFamily="2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56" y="980728"/>
            <a:ext cx="18192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4088"/>
            <a:ext cx="13525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715" y="1941838"/>
            <a:ext cx="1608889" cy="137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8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8 not 8 hunt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dirty="0" smtClean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pPr marL="0" indent="0" algn="ctr">
              <a:buNone/>
            </a:pPr>
            <a:r>
              <a:rPr lang="en-GB" sz="3600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Can you find objects in your house that represent 8 and not 8? </a:t>
            </a:r>
            <a:endParaRPr lang="en-GB" sz="3600" dirty="0">
              <a:solidFill>
                <a:srgbClr val="FF000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161"/>
            <a:ext cx="1944215" cy="79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26" y="136238"/>
            <a:ext cx="1584176" cy="152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06217"/>
            <a:ext cx="1872208" cy="176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91" y="4106217"/>
            <a:ext cx="1929323" cy="168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4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800" b="1" dirty="0" smtClean="0">
                <a:latin typeface="SassoonCRInfant" panose="02010503020300020003" pitchFamily="2" charset="0"/>
              </a:rPr>
              <a:t>Lesson 5</a:t>
            </a:r>
            <a:r>
              <a:rPr lang="en-GB" sz="2800" dirty="0" smtClean="0">
                <a:latin typeface="SassoonCRInfant" panose="02010503020300020003" pitchFamily="2" charset="0"/>
              </a:rPr>
              <a:t>-  Today we are following White Rose- Growing 6,7,8- week 2- session 5</a:t>
            </a:r>
            <a:endParaRPr lang="en-GB" sz="2800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070" y="1439787"/>
            <a:ext cx="8229600" cy="4525963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https://whiterosemaths.com/homelearning/early-years/growing-6-7-8-week-2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7" y="2780928"/>
            <a:ext cx="862012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6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SassoonCRInfant" panose="02010503020300020003" pitchFamily="2" charset="0"/>
              </a:rPr>
              <a:t>Activity time!  </a:t>
            </a:r>
            <a:br>
              <a:rPr lang="en-GB" dirty="0">
                <a:latin typeface="SassoonCRInfant" panose="02010503020300020003" pitchFamily="2" charset="0"/>
              </a:rPr>
            </a:b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6855"/>
            <a:ext cx="7990569" cy="537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39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4412315" y="2526830"/>
            <a:ext cx="4160637" cy="2054298"/>
          </a:xfrm>
          <a:prstGeom prst="wedgeRoundRectCallout">
            <a:avLst>
              <a:gd name="adj1" fmla="val -34752"/>
              <a:gd name="adj2" fmla="val -58920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Heinemann Roman" panose="02000503000000020004" pitchFamily="50" charset="0"/>
              </a:rPr>
              <a:t>I am </a:t>
            </a:r>
            <a:r>
              <a:rPr lang="en-GB" sz="3200" dirty="0" err="1">
                <a:solidFill>
                  <a:schemeClr val="tx1"/>
                </a:solidFill>
                <a:latin typeface="Heinemann Roman" panose="02000503000000020004" pitchFamily="50" charset="0"/>
              </a:rPr>
              <a:t>Octoblock</a:t>
            </a:r>
            <a:r>
              <a:rPr lang="en-GB" sz="3200" dirty="0">
                <a:solidFill>
                  <a:schemeClr val="tx1"/>
                </a:solidFill>
                <a:latin typeface="Heinemann Roman" panose="02000503000000020004" pitchFamily="50" charset="0"/>
              </a:rPr>
              <a:t>! Let’s save the eights together!</a:t>
            </a:r>
          </a:p>
        </p:txBody>
      </p:sp>
      <p:sp>
        <p:nvSpPr>
          <p:cNvPr id="24" name="Right Arrow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E2EEBE4F-57AF-4C78-A60A-C2EA231095A1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149B83-F243-43ED-B35A-B19147A77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7974" r="37904" b="9935"/>
          <a:stretch/>
        </p:blipFill>
        <p:spPr>
          <a:xfrm>
            <a:off x="1375954" y="176203"/>
            <a:ext cx="3039291" cy="59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429792-E157-4E22-AEF4-EC03DEA2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6389" r="5236" b="6736"/>
          <a:stretch>
            <a:fillRect/>
          </a:stretch>
        </p:blipFill>
        <p:spPr>
          <a:xfrm>
            <a:off x="437015" y="406399"/>
            <a:ext cx="8286837" cy="600627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8CBABDA-3943-4E57-A147-E84871EFE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6123" r="5174" b="6996"/>
          <a:stretch/>
        </p:blipFill>
        <p:spPr>
          <a:xfrm>
            <a:off x="417137" y="361124"/>
            <a:ext cx="8307221" cy="6076948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3" name="Rounded Rectangle 18">
            <a:extLst>
              <a:ext uri="{FF2B5EF4-FFF2-40B4-BE49-F238E27FC236}">
                <a16:creationId xmlns="" xmlns:a16="http://schemas.microsoft.com/office/drawing/2014/main" id="{F68B1A4C-13A4-4414-8A27-6AFB05246433}"/>
              </a:ext>
            </a:extLst>
          </p:cNvPr>
          <p:cNvSpPr/>
          <p:nvPr/>
        </p:nvSpPr>
        <p:spPr>
          <a:xfrm>
            <a:off x="440037" y="438804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100000">
                <a:schemeClr val="bg1"/>
              </a:gs>
              <a:gs pos="48000">
                <a:srgbClr val="3E95B3">
                  <a:alpha val="0"/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12676" y="1589998"/>
            <a:ext cx="2668499" cy="623220"/>
          </a:xfrm>
          <a:prstGeom prst="wedgeRoundRectCallout">
            <a:avLst>
              <a:gd name="adj1" fmla="val -36734"/>
              <a:gd name="adj2" fmla="val 6657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Click me to find out.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588F461-9E3F-4046-91B7-EB2503A29EDE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Is this </a:t>
            </a:r>
            <a:r>
              <a:rPr lang="en-GB" sz="4000" b="1" dirty="0">
                <a:latin typeface="Numberlings" pitchFamily="2" charset="0"/>
              </a:rPr>
              <a:t>8</a:t>
            </a:r>
            <a:r>
              <a:rPr lang="en-GB" sz="4000" b="1" dirty="0">
                <a:latin typeface="VAG Rounded" pitchFamily="50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DCE1B9D-1658-4B41-9997-A0A22D667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3457104" y="2572970"/>
            <a:ext cx="979641" cy="7884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215F2B2-04A6-49C6-95A3-DCE2165843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5786384" y="2598456"/>
            <a:ext cx="979641" cy="78843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9465851-982A-4ABD-9EDB-9C0495418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6276205" y="3784353"/>
            <a:ext cx="979641" cy="78843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28EA7BF8-F5A9-4610-9C9B-48C8831CF9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2633908" y="4175358"/>
            <a:ext cx="979641" cy="7884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00904CE4-CA59-437E-88BE-D1C0621B5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4656252" y="3526070"/>
            <a:ext cx="979641" cy="78843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346AC853-3B30-4ADA-BFE7-886818C38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7031380" y="5111358"/>
            <a:ext cx="979641" cy="7884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F4C5ED27-AD77-40FE-9CDF-327CD79C70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3821472" y="5349064"/>
            <a:ext cx="979641" cy="78843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A6B4E160-6BA6-447B-8ED4-7E357B701E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5040632" y="4441703"/>
            <a:ext cx="979641" cy="788434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764E524B-4DDC-4378-A55E-C79B842B72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9" r="36752"/>
          <a:stretch/>
        </p:blipFill>
        <p:spPr>
          <a:xfrm>
            <a:off x="199335" y="888692"/>
            <a:ext cx="2198124" cy="6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4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6CA7861-7356-4272-9A46-5C756004A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285569"/>
              </p:ext>
            </p:extLst>
          </p:nvPr>
        </p:nvGraphicFramePr>
        <p:xfrm>
          <a:off x="2570847" y="1476906"/>
          <a:ext cx="5507865" cy="2106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573">
                  <a:extLst>
                    <a:ext uri="{9D8B030D-6E8A-4147-A177-3AD203B41FA5}">
                      <a16:colId xmlns="" xmlns:a16="http://schemas.microsoft.com/office/drawing/2014/main" val="971385040"/>
                    </a:ext>
                  </a:extLst>
                </a:gridCol>
                <a:gridCol w="1101573">
                  <a:extLst>
                    <a:ext uri="{9D8B030D-6E8A-4147-A177-3AD203B41FA5}">
                      <a16:colId xmlns="" xmlns:a16="http://schemas.microsoft.com/office/drawing/2014/main" val="353088914"/>
                    </a:ext>
                  </a:extLst>
                </a:gridCol>
                <a:gridCol w="1101573">
                  <a:extLst>
                    <a:ext uri="{9D8B030D-6E8A-4147-A177-3AD203B41FA5}">
                      <a16:colId xmlns="" xmlns:a16="http://schemas.microsoft.com/office/drawing/2014/main" val="3172431878"/>
                    </a:ext>
                  </a:extLst>
                </a:gridCol>
                <a:gridCol w="1101573">
                  <a:extLst>
                    <a:ext uri="{9D8B030D-6E8A-4147-A177-3AD203B41FA5}">
                      <a16:colId xmlns="" xmlns:a16="http://schemas.microsoft.com/office/drawing/2014/main" val="2814396685"/>
                    </a:ext>
                  </a:extLst>
                </a:gridCol>
                <a:gridCol w="1101573">
                  <a:extLst>
                    <a:ext uri="{9D8B030D-6E8A-4147-A177-3AD203B41FA5}">
                      <a16:colId xmlns="" xmlns:a16="http://schemas.microsoft.com/office/drawing/2014/main" val="911250518"/>
                    </a:ext>
                  </a:extLst>
                </a:gridCol>
              </a:tblGrid>
              <a:tr h="10530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9943142"/>
                  </a:ext>
                </a:extLst>
              </a:tr>
              <a:tr h="10530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537678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2639075" y="1617122"/>
            <a:ext cx="979641" cy="7884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3730059" y="1617122"/>
            <a:ext cx="979641" cy="7884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4831616" y="1617122"/>
            <a:ext cx="979641" cy="7884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2629550" y="2661450"/>
            <a:ext cx="979641" cy="7884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3720534" y="2661450"/>
            <a:ext cx="979641" cy="7884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5930720" y="1617122"/>
            <a:ext cx="979641" cy="7884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4822091" y="2661450"/>
            <a:ext cx="979641" cy="7884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6945" r="5993" b="16666"/>
          <a:stretch/>
        </p:blipFill>
        <p:spPr>
          <a:xfrm flipH="1">
            <a:off x="7027935" y="1617122"/>
            <a:ext cx="979641" cy="788434"/>
          </a:xfrm>
          <a:prstGeom prst="rect">
            <a:avLst/>
          </a:prstGeom>
        </p:spPr>
      </p:pic>
      <p:sp>
        <p:nvSpPr>
          <p:cNvPr id="24" name="Right Arrow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620817A3-9692-4A6E-8D60-0B0B4A12C430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0" name="Rounded Rectangular Callout 9">
            <a:extLst>
              <a:ext uri="{FF2B5EF4-FFF2-40B4-BE49-F238E27FC236}">
                <a16:creationId xmlns="" xmlns:a16="http://schemas.microsoft.com/office/drawing/2014/main" id="{9D1948AD-CDE7-4BBC-8D2E-0EF5E80572D6}"/>
              </a:ext>
            </a:extLst>
          </p:cNvPr>
          <p:cNvSpPr/>
          <p:nvPr/>
        </p:nvSpPr>
        <p:spPr>
          <a:xfrm>
            <a:off x="2409347" y="3864468"/>
            <a:ext cx="4058128" cy="887870"/>
          </a:xfrm>
          <a:prstGeom prst="wedgeRoundRectCallout">
            <a:avLst>
              <a:gd name="adj1" fmla="val -34856"/>
              <a:gd name="adj2" fmla="val -58939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Should I save the sheep or leave them? How do you know?</a:t>
            </a:r>
          </a:p>
        </p:txBody>
      </p:sp>
      <p:sp>
        <p:nvSpPr>
          <p:cNvPr id="8" name="save">
            <a:extLst>
              <a:ext uri="{FF2B5EF4-FFF2-40B4-BE49-F238E27FC236}">
                <a16:creationId xmlns="" xmlns:a16="http://schemas.microsoft.com/office/drawing/2014/main" id="{06B23098-E108-4EBE-83EC-F44D2E8FF6AE}"/>
              </a:ext>
            </a:extLst>
          </p:cNvPr>
          <p:cNvSpPr/>
          <p:nvPr/>
        </p:nvSpPr>
        <p:spPr>
          <a:xfrm>
            <a:off x="7699621" y="3864468"/>
            <a:ext cx="1162614" cy="1162614"/>
          </a:xfrm>
          <a:prstGeom prst="octagon">
            <a:avLst/>
          </a:prstGeom>
          <a:solidFill>
            <a:srgbClr val="83BB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Save</a:t>
            </a:r>
          </a:p>
        </p:txBody>
      </p:sp>
      <p:sp>
        <p:nvSpPr>
          <p:cNvPr id="41" name="Rounded Rectangular Callout 9">
            <a:extLst>
              <a:ext uri="{FF2B5EF4-FFF2-40B4-BE49-F238E27FC236}">
                <a16:creationId xmlns="" xmlns:a16="http://schemas.microsoft.com/office/drawing/2014/main" id="{C655A097-E3E7-48AA-A024-223D2A2EAF46}"/>
              </a:ext>
            </a:extLst>
          </p:cNvPr>
          <p:cNvSpPr/>
          <p:nvPr/>
        </p:nvSpPr>
        <p:spPr>
          <a:xfrm>
            <a:off x="2408922" y="4985816"/>
            <a:ext cx="3887103" cy="611114"/>
          </a:xfrm>
          <a:prstGeom prst="wedgeRoundRectCallout">
            <a:avLst>
              <a:gd name="adj1" fmla="val -33347"/>
              <a:gd name="adj2" fmla="val -65035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Well done! There are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8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sheep.</a:t>
            </a:r>
          </a:p>
        </p:txBody>
      </p:sp>
      <p:sp>
        <p:nvSpPr>
          <p:cNvPr id="15" name="leave">
            <a:extLst>
              <a:ext uri="{FF2B5EF4-FFF2-40B4-BE49-F238E27FC236}">
                <a16:creationId xmlns="" xmlns:a16="http://schemas.microsoft.com/office/drawing/2014/main" id="{56B0865C-F578-493C-9F07-6D74871EAC81}"/>
              </a:ext>
            </a:extLst>
          </p:cNvPr>
          <p:cNvSpPr/>
          <p:nvPr/>
        </p:nvSpPr>
        <p:spPr>
          <a:xfrm>
            <a:off x="7703947" y="5373033"/>
            <a:ext cx="1162614" cy="1162614"/>
          </a:xfrm>
          <a:prstGeom prst="octagon">
            <a:avLst/>
          </a:prstGeom>
          <a:solidFill>
            <a:srgbClr val="5F8AC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Leave</a:t>
            </a:r>
          </a:p>
        </p:txBody>
      </p:sp>
      <p:sp>
        <p:nvSpPr>
          <p:cNvPr id="40" name="try again">
            <a:extLst>
              <a:ext uri="{FF2B5EF4-FFF2-40B4-BE49-F238E27FC236}">
                <a16:creationId xmlns="" xmlns:a16="http://schemas.microsoft.com/office/drawing/2014/main" id="{40093E52-3E6F-4E97-94BE-DFE94BC0A1A9}"/>
              </a:ext>
            </a:extLst>
          </p:cNvPr>
          <p:cNvSpPr/>
          <p:nvPr/>
        </p:nvSpPr>
        <p:spPr>
          <a:xfrm>
            <a:off x="2409347" y="4985816"/>
            <a:ext cx="1686403" cy="611114"/>
          </a:xfrm>
          <a:prstGeom prst="wedgeRoundRectCallout">
            <a:avLst>
              <a:gd name="adj1" fmla="val -34900"/>
              <a:gd name="adj2" fmla="val -61917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Try again.</a:t>
            </a:r>
          </a:p>
        </p:txBody>
      </p:sp>
      <p:pic>
        <p:nvPicPr>
          <p:cNvPr id="3" name="008_Eight_This_is_great">
            <a:hlinkClick r:id="" action="ppaction://media"/>
            <a:extLst>
              <a:ext uri="{FF2B5EF4-FFF2-40B4-BE49-F238E27FC236}">
                <a16:creationId xmlns="" xmlns:a16="http://schemas.microsoft.com/office/drawing/2014/main" id="{3E2DEB36-E761-41C4-A6CA-E92FA72BE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076" y="118825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E940437-E6E2-4735-9FBB-DE342176E68C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Is this </a:t>
            </a:r>
            <a:r>
              <a:rPr lang="en-GB" sz="4000" b="1" dirty="0">
                <a:latin typeface="Numberlings" pitchFamily="2" charset="0"/>
              </a:rPr>
              <a:t>8</a:t>
            </a:r>
            <a:r>
              <a:rPr lang="en-GB" sz="4000" b="1" dirty="0">
                <a:latin typeface="VAG Rounded" pitchFamily="50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172719-CF38-4135-BB0B-D9AF65AA74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9" r="36752"/>
          <a:stretch/>
        </p:blipFill>
        <p:spPr>
          <a:xfrm>
            <a:off x="199335" y="888692"/>
            <a:ext cx="2198124" cy="6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3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3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3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4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20" grpId="0" animBg="1"/>
      <p:bldP spid="20" grpId="1" animBg="1"/>
      <p:bldP spid="41" grpId="0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E47F21-9A02-4894-BF71-20465B818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r="29583"/>
          <a:stretch/>
        </p:blipFill>
        <p:spPr>
          <a:xfrm>
            <a:off x="-17993" y="2314323"/>
            <a:ext cx="3138988" cy="43241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8D53858E-130D-45AC-BBB7-15DF8CD3C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660741"/>
              </p:ext>
            </p:extLst>
          </p:nvPr>
        </p:nvGraphicFramePr>
        <p:xfrm>
          <a:off x="2752344" y="1539729"/>
          <a:ext cx="5507865" cy="2106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573">
                  <a:extLst>
                    <a:ext uri="{9D8B030D-6E8A-4147-A177-3AD203B41FA5}">
                      <a16:colId xmlns="" xmlns:a16="http://schemas.microsoft.com/office/drawing/2014/main" val="971385040"/>
                    </a:ext>
                  </a:extLst>
                </a:gridCol>
                <a:gridCol w="1101573">
                  <a:extLst>
                    <a:ext uri="{9D8B030D-6E8A-4147-A177-3AD203B41FA5}">
                      <a16:colId xmlns="" xmlns:a16="http://schemas.microsoft.com/office/drawing/2014/main" val="353088914"/>
                    </a:ext>
                  </a:extLst>
                </a:gridCol>
                <a:gridCol w="1101573">
                  <a:extLst>
                    <a:ext uri="{9D8B030D-6E8A-4147-A177-3AD203B41FA5}">
                      <a16:colId xmlns="" xmlns:a16="http://schemas.microsoft.com/office/drawing/2014/main" val="3172431878"/>
                    </a:ext>
                  </a:extLst>
                </a:gridCol>
                <a:gridCol w="1101573">
                  <a:extLst>
                    <a:ext uri="{9D8B030D-6E8A-4147-A177-3AD203B41FA5}">
                      <a16:colId xmlns="" xmlns:a16="http://schemas.microsoft.com/office/drawing/2014/main" val="2814396685"/>
                    </a:ext>
                  </a:extLst>
                </a:gridCol>
                <a:gridCol w="1101573">
                  <a:extLst>
                    <a:ext uri="{9D8B030D-6E8A-4147-A177-3AD203B41FA5}">
                      <a16:colId xmlns="" xmlns:a16="http://schemas.microsoft.com/office/drawing/2014/main" val="911250518"/>
                    </a:ext>
                  </a:extLst>
                </a:gridCol>
              </a:tblGrid>
              <a:tr h="10530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9943142"/>
                  </a:ext>
                </a:extLst>
              </a:tr>
              <a:tr h="10530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5376785"/>
                  </a:ext>
                </a:extLst>
              </a:tr>
            </a:tbl>
          </a:graphicData>
        </a:graphic>
      </p:graphicFrame>
      <p:sp>
        <p:nvSpPr>
          <p:cNvPr id="16" name="Right Arrow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59444817-1E14-4350-B87F-07F6F35291F4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  <a:hlinkClick r:id="rId6" action="ppaction://hlinksldjump"/>
              </a:rPr>
              <a:t>next</a:t>
            </a:r>
            <a:endParaRPr lang="en-GB" b="1" dirty="0">
              <a:latin typeface="Heinemann Roman" panose="02000503000000020004" pitchFamily="50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7DA835F-BB0C-43ED-BD03-6399AC71C3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47" y="2790168"/>
            <a:ext cx="905151" cy="6987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24A1C51-4FED-4FD7-AAE1-D0D50941F6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79" y="2812526"/>
            <a:ext cx="931717" cy="6764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AB1D4C3-D0CB-462C-86E7-C829C0A996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10" y="2812526"/>
            <a:ext cx="914247" cy="6211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9CCB487F-4499-4052-9FC6-A89DDB8A20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10" y="1777278"/>
            <a:ext cx="931717" cy="6176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CF01037F-8966-4A8F-95A2-766317839E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71" y="1772775"/>
            <a:ext cx="912306" cy="6221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A211D83-D2D2-44EF-8642-129EF54D77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01" y="1772775"/>
            <a:ext cx="906483" cy="6221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B9010BC-58C6-4DB2-975F-245396FFFA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75" y="2812526"/>
            <a:ext cx="905151" cy="6987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2A6049E-F907-4567-91AB-5C4518F8A9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69" y="1777278"/>
            <a:ext cx="931717" cy="617612"/>
          </a:xfrm>
          <a:prstGeom prst="rect">
            <a:avLst/>
          </a:prstGeom>
        </p:spPr>
      </p:pic>
      <p:sp>
        <p:nvSpPr>
          <p:cNvPr id="40" name="Rounded Rectangular Callout 9">
            <a:extLst>
              <a:ext uri="{FF2B5EF4-FFF2-40B4-BE49-F238E27FC236}">
                <a16:creationId xmlns="" xmlns:a16="http://schemas.microsoft.com/office/drawing/2014/main" id="{7DB48C82-2A4F-47D0-9370-8E1139350016}"/>
              </a:ext>
            </a:extLst>
          </p:cNvPr>
          <p:cNvSpPr/>
          <p:nvPr/>
        </p:nvSpPr>
        <p:spPr>
          <a:xfrm>
            <a:off x="3151510" y="4196923"/>
            <a:ext cx="4058128" cy="887870"/>
          </a:xfrm>
          <a:prstGeom prst="wedgeRoundRectCallout">
            <a:avLst>
              <a:gd name="adj1" fmla="val -35374"/>
              <a:gd name="adj2" fmla="val -60772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Should I save the pigs or leave them? How do you know?</a:t>
            </a:r>
          </a:p>
        </p:txBody>
      </p:sp>
      <p:sp>
        <p:nvSpPr>
          <p:cNvPr id="47" name="save">
            <a:extLst>
              <a:ext uri="{FF2B5EF4-FFF2-40B4-BE49-F238E27FC236}">
                <a16:creationId xmlns="" xmlns:a16="http://schemas.microsoft.com/office/drawing/2014/main" id="{31BBDE5C-4D27-43B0-B019-5A3C5CAE547A}"/>
              </a:ext>
            </a:extLst>
          </p:cNvPr>
          <p:cNvSpPr/>
          <p:nvPr/>
        </p:nvSpPr>
        <p:spPr>
          <a:xfrm>
            <a:off x="7703947" y="3864468"/>
            <a:ext cx="1162614" cy="1162614"/>
          </a:xfrm>
          <a:prstGeom prst="octagon">
            <a:avLst/>
          </a:prstGeom>
          <a:solidFill>
            <a:srgbClr val="83BB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Save</a:t>
            </a:r>
          </a:p>
        </p:txBody>
      </p:sp>
      <p:sp>
        <p:nvSpPr>
          <p:cNvPr id="48" name="Rounded Rectangular Callout 9">
            <a:extLst>
              <a:ext uri="{FF2B5EF4-FFF2-40B4-BE49-F238E27FC236}">
                <a16:creationId xmlns="" xmlns:a16="http://schemas.microsoft.com/office/drawing/2014/main" id="{533E8A86-C4F1-4A52-95B5-30F9E6FE3F79}"/>
              </a:ext>
            </a:extLst>
          </p:cNvPr>
          <p:cNvSpPr/>
          <p:nvPr/>
        </p:nvSpPr>
        <p:spPr>
          <a:xfrm>
            <a:off x="3151085" y="5318271"/>
            <a:ext cx="3887103" cy="611114"/>
          </a:xfrm>
          <a:prstGeom prst="wedgeRoundRectCallout">
            <a:avLst>
              <a:gd name="adj1" fmla="val -34327"/>
              <a:gd name="adj2" fmla="val -65065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Well done! There are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8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pigs.</a:t>
            </a:r>
          </a:p>
        </p:txBody>
      </p:sp>
      <p:sp>
        <p:nvSpPr>
          <p:cNvPr id="49" name="leave">
            <a:extLst>
              <a:ext uri="{FF2B5EF4-FFF2-40B4-BE49-F238E27FC236}">
                <a16:creationId xmlns="" xmlns:a16="http://schemas.microsoft.com/office/drawing/2014/main" id="{3AB26F88-A36E-40A5-B950-604DFF97807A}"/>
              </a:ext>
            </a:extLst>
          </p:cNvPr>
          <p:cNvSpPr/>
          <p:nvPr/>
        </p:nvSpPr>
        <p:spPr>
          <a:xfrm>
            <a:off x="7703947" y="5373033"/>
            <a:ext cx="1162614" cy="1162614"/>
          </a:xfrm>
          <a:prstGeom prst="octagon">
            <a:avLst/>
          </a:prstGeom>
          <a:solidFill>
            <a:srgbClr val="5F8AC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Leave</a:t>
            </a:r>
          </a:p>
        </p:txBody>
      </p:sp>
      <p:sp>
        <p:nvSpPr>
          <p:cNvPr id="17" name="Rounded Rectangular Callout 9">
            <a:extLst>
              <a:ext uri="{FF2B5EF4-FFF2-40B4-BE49-F238E27FC236}">
                <a16:creationId xmlns="" xmlns:a16="http://schemas.microsoft.com/office/drawing/2014/main" id="{39F36730-A9EC-44E7-B796-1C8D2A90963B}"/>
              </a:ext>
            </a:extLst>
          </p:cNvPr>
          <p:cNvSpPr/>
          <p:nvPr/>
        </p:nvSpPr>
        <p:spPr>
          <a:xfrm>
            <a:off x="3143579" y="5306896"/>
            <a:ext cx="1686403" cy="611114"/>
          </a:xfrm>
          <a:prstGeom prst="wedgeRoundRectCallout">
            <a:avLst>
              <a:gd name="adj1" fmla="val -33448"/>
              <a:gd name="adj2" fmla="val -59914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Try again.</a:t>
            </a:r>
          </a:p>
        </p:txBody>
      </p:sp>
      <p:pic>
        <p:nvPicPr>
          <p:cNvPr id="18" name="008_Eight_This_is_great">
            <a:hlinkClick r:id="" action="ppaction://media"/>
            <a:extLst>
              <a:ext uri="{FF2B5EF4-FFF2-40B4-BE49-F238E27FC236}">
                <a16:creationId xmlns="" xmlns:a16="http://schemas.microsoft.com/office/drawing/2014/main" id="{45A03414-4EEA-46DD-9029-5657B4485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04838" y="118825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BBDF30A-F2F0-40EF-AEBC-D66EDD401A16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VAG Rounded" pitchFamily="50" charset="0"/>
              </a:rPr>
              <a:t>Is this </a:t>
            </a:r>
            <a:r>
              <a:rPr lang="en-GB" sz="4000" b="1" dirty="0">
                <a:latin typeface="Numberlings" pitchFamily="2" charset="0"/>
              </a:rPr>
              <a:t>8</a:t>
            </a:r>
            <a:r>
              <a:rPr lang="en-GB" sz="4000" b="1" dirty="0">
                <a:latin typeface="VAG Rounded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9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4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  <p:bldP spid="40" grpId="0" animBg="1"/>
      <p:bldP spid="40" grpId="1" animBg="1"/>
      <p:bldP spid="48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5765025-A368-4D61-AE53-C7D7AF56F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1819" r="11188" b="391"/>
          <a:stretch>
            <a:fillRect/>
          </a:stretch>
        </p:blipFill>
        <p:spPr>
          <a:xfrm>
            <a:off x="428627" y="427382"/>
            <a:ext cx="8272313" cy="5995749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10" name="Rounded Rectangle 18">
            <a:extLst>
              <a:ext uri="{FF2B5EF4-FFF2-40B4-BE49-F238E27FC236}">
                <a16:creationId xmlns="" xmlns:a16="http://schemas.microsoft.com/office/drawing/2014/main" id="{468B48C0-1F9B-43C0-8F19-8E4F2C1CD547}"/>
              </a:ext>
            </a:extLst>
          </p:cNvPr>
          <p:cNvSpPr/>
          <p:nvPr/>
        </p:nvSpPr>
        <p:spPr>
          <a:xfrm>
            <a:off x="438274" y="425512"/>
            <a:ext cx="8263924" cy="6041697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100000">
                <a:schemeClr val="bg1">
                  <a:alpha val="0"/>
                  <a:lumMod val="39000"/>
                </a:schemeClr>
              </a:gs>
              <a:gs pos="7000">
                <a:srgbClr val="3E95B3"/>
              </a:gs>
              <a:gs pos="100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705F1E-D847-4801-818E-C4A88FE24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5" r="38895"/>
          <a:stretch/>
        </p:blipFill>
        <p:spPr>
          <a:xfrm>
            <a:off x="-98773" y="1642306"/>
            <a:ext cx="2066381" cy="5233450"/>
          </a:xfrm>
          <a:prstGeom prst="rect">
            <a:avLst/>
          </a:prstGeom>
        </p:spPr>
      </p:pic>
      <p:sp>
        <p:nvSpPr>
          <p:cNvPr id="16" name="Right Arrow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697DEC36-D5BB-4EF3-BCDA-798718B34B9D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6A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2D80654-376E-454B-8CDB-3DAA8E1651C3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Is this </a:t>
            </a:r>
            <a:r>
              <a:rPr lang="en-GB" sz="4000" b="1" dirty="0">
                <a:solidFill>
                  <a:srgbClr val="FFFFFF"/>
                </a:solidFill>
                <a:latin typeface="Numberlings" pitchFamily="2" charset="0"/>
              </a:rPr>
              <a:t>8</a:t>
            </a:r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?</a:t>
            </a:r>
          </a:p>
        </p:txBody>
      </p:sp>
      <p:sp>
        <p:nvSpPr>
          <p:cNvPr id="7" name="Rounded Rectangular Callout 9">
            <a:extLst>
              <a:ext uri="{FF2B5EF4-FFF2-40B4-BE49-F238E27FC236}">
                <a16:creationId xmlns="" xmlns:a16="http://schemas.microsoft.com/office/drawing/2014/main" id="{708B1AF5-1623-4B61-9458-A88363AED4BA}"/>
              </a:ext>
            </a:extLst>
          </p:cNvPr>
          <p:cNvSpPr/>
          <p:nvPr/>
        </p:nvSpPr>
        <p:spPr>
          <a:xfrm>
            <a:off x="1740659" y="5243677"/>
            <a:ext cx="4585567" cy="985782"/>
          </a:xfrm>
          <a:prstGeom prst="wedgeRoundRectCallout">
            <a:avLst>
              <a:gd name="adj1" fmla="val -35673"/>
              <a:gd name="adj2" fmla="val -63679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Should I save this shape? How many sides has it got? How can you check?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9E6614C-F6F8-4F57-90A7-BEBAEBCCF034}"/>
              </a:ext>
            </a:extLst>
          </p:cNvPr>
          <p:cNvCxnSpPr>
            <a:cxnSpLocks/>
          </p:cNvCxnSpPr>
          <p:nvPr/>
        </p:nvCxnSpPr>
        <p:spPr>
          <a:xfrm>
            <a:off x="5072073" y="2150813"/>
            <a:ext cx="1823075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982BE9A-4B9A-4341-9424-C1848989F13F}"/>
              </a:ext>
            </a:extLst>
          </p:cNvPr>
          <p:cNvCxnSpPr>
            <a:cxnSpLocks/>
          </p:cNvCxnSpPr>
          <p:nvPr/>
        </p:nvCxnSpPr>
        <p:spPr>
          <a:xfrm>
            <a:off x="6876462" y="2153414"/>
            <a:ext cx="709876" cy="1405232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92245-C8B0-451F-B117-008C2BC8DAE8}"/>
              </a:ext>
            </a:extLst>
          </p:cNvPr>
          <p:cNvCxnSpPr>
            <a:cxnSpLocks/>
          </p:cNvCxnSpPr>
          <p:nvPr/>
        </p:nvCxnSpPr>
        <p:spPr>
          <a:xfrm flipV="1">
            <a:off x="6867753" y="3524051"/>
            <a:ext cx="705465" cy="1407902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ED81649-1485-47DF-98DC-A13EEB88BD30}"/>
              </a:ext>
            </a:extLst>
          </p:cNvPr>
          <p:cNvCxnSpPr>
            <a:cxnSpLocks/>
          </p:cNvCxnSpPr>
          <p:nvPr/>
        </p:nvCxnSpPr>
        <p:spPr>
          <a:xfrm flipH="1">
            <a:off x="5071806" y="4916892"/>
            <a:ext cx="1823075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7612AEF-22F9-46C6-A899-14A871167F4F}"/>
              </a:ext>
            </a:extLst>
          </p:cNvPr>
          <p:cNvCxnSpPr>
            <a:cxnSpLocks/>
          </p:cNvCxnSpPr>
          <p:nvPr/>
        </p:nvCxnSpPr>
        <p:spPr>
          <a:xfrm flipH="1">
            <a:off x="4374973" y="2141766"/>
            <a:ext cx="709876" cy="1405232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492278C-D438-47EE-B64B-4A301D53C2D0}"/>
              </a:ext>
            </a:extLst>
          </p:cNvPr>
          <p:cNvCxnSpPr>
            <a:cxnSpLocks/>
          </p:cNvCxnSpPr>
          <p:nvPr/>
        </p:nvCxnSpPr>
        <p:spPr>
          <a:xfrm flipH="1" flipV="1">
            <a:off x="4383682" y="3529821"/>
            <a:ext cx="705465" cy="1407902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Hexagon 2">
            <a:extLst>
              <a:ext uri="{FF2B5EF4-FFF2-40B4-BE49-F238E27FC236}">
                <a16:creationId xmlns="" xmlns:a16="http://schemas.microsoft.com/office/drawing/2014/main" id="{4E5A7251-53E1-49E4-AB78-38E099BC4873}"/>
              </a:ext>
            </a:extLst>
          </p:cNvPr>
          <p:cNvSpPr/>
          <p:nvPr/>
        </p:nvSpPr>
        <p:spPr>
          <a:xfrm>
            <a:off x="4415885" y="2175678"/>
            <a:ext cx="3123699" cy="2716863"/>
          </a:xfrm>
          <a:prstGeom prst="hexagon">
            <a:avLst/>
          </a:prstGeom>
          <a:solidFill>
            <a:srgbClr val="4D3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ave">
            <a:extLst>
              <a:ext uri="{FF2B5EF4-FFF2-40B4-BE49-F238E27FC236}">
                <a16:creationId xmlns="" xmlns:a16="http://schemas.microsoft.com/office/drawing/2014/main" id="{F8F054FF-F0D2-4E39-A6AD-9DE06D288747}"/>
              </a:ext>
            </a:extLst>
          </p:cNvPr>
          <p:cNvSpPr/>
          <p:nvPr/>
        </p:nvSpPr>
        <p:spPr>
          <a:xfrm>
            <a:off x="7703947" y="3864468"/>
            <a:ext cx="1162614" cy="1162614"/>
          </a:xfrm>
          <a:prstGeom prst="octagon">
            <a:avLst/>
          </a:prstGeom>
          <a:solidFill>
            <a:srgbClr val="83BB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Save</a:t>
            </a:r>
          </a:p>
        </p:txBody>
      </p:sp>
      <p:sp>
        <p:nvSpPr>
          <p:cNvPr id="13" name="leave">
            <a:extLst>
              <a:ext uri="{FF2B5EF4-FFF2-40B4-BE49-F238E27FC236}">
                <a16:creationId xmlns="" xmlns:a16="http://schemas.microsoft.com/office/drawing/2014/main" id="{B09E23F8-8EE0-4643-8CBB-84B97378E9F8}"/>
              </a:ext>
            </a:extLst>
          </p:cNvPr>
          <p:cNvSpPr/>
          <p:nvPr/>
        </p:nvSpPr>
        <p:spPr>
          <a:xfrm>
            <a:off x="7703947" y="5368077"/>
            <a:ext cx="1162614" cy="1162614"/>
          </a:xfrm>
          <a:prstGeom prst="octagon">
            <a:avLst/>
          </a:prstGeom>
          <a:solidFill>
            <a:srgbClr val="5F8AC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Heinemann Roman" panose="02000503000000020004" pitchFamily="50" charset="0"/>
              </a:rPr>
              <a:t>Leave</a:t>
            </a:r>
          </a:p>
        </p:txBody>
      </p:sp>
      <p:sp>
        <p:nvSpPr>
          <p:cNvPr id="30" name="well done">
            <a:extLst>
              <a:ext uri="{FF2B5EF4-FFF2-40B4-BE49-F238E27FC236}">
                <a16:creationId xmlns="" xmlns:a16="http://schemas.microsoft.com/office/drawing/2014/main" id="{AB611075-DFF5-4BF0-A92E-C13BB7AF4C9C}"/>
              </a:ext>
            </a:extLst>
          </p:cNvPr>
          <p:cNvSpPr/>
          <p:nvPr/>
        </p:nvSpPr>
        <p:spPr>
          <a:xfrm>
            <a:off x="1900801" y="1500461"/>
            <a:ext cx="2903483" cy="611114"/>
          </a:xfrm>
          <a:prstGeom prst="wedgeRoundRectCallout">
            <a:avLst>
              <a:gd name="adj1" fmla="val -34327"/>
              <a:gd name="adj2" fmla="val 62773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Well done! This is not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8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. </a:t>
            </a:r>
          </a:p>
        </p:txBody>
      </p:sp>
      <p:sp>
        <p:nvSpPr>
          <p:cNvPr id="31" name="Rounded Rectangular Callout 9">
            <a:extLst>
              <a:ext uri="{FF2B5EF4-FFF2-40B4-BE49-F238E27FC236}">
                <a16:creationId xmlns="" xmlns:a16="http://schemas.microsoft.com/office/drawing/2014/main" id="{A5E19B6C-BFD4-46F6-B521-46C2C9BFF724}"/>
              </a:ext>
            </a:extLst>
          </p:cNvPr>
          <p:cNvSpPr/>
          <p:nvPr/>
        </p:nvSpPr>
        <p:spPr>
          <a:xfrm>
            <a:off x="1900801" y="1497633"/>
            <a:ext cx="1686403" cy="611114"/>
          </a:xfrm>
          <a:prstGeom prst="wedgeRoundRectCallout">
            <a:avLst>
              <a:gd name="adj1" fmla="val -36030"/>
              <a:gd name="adj2" fmla="val 61214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2373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7" grpId="1" animBg="1"/>
      <p:bldP spid="30" grpId="0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96783E-7889-4F6E-A6CE-8969D4888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1120" r="4291" b="1509"/>
          <a:stretch>
            <a:fillRect/>
          </a:stretch>
        </p:blipFill>
        <p:spPr>
          <a:xfrm>
            <a:off x="422633" y="421550"/>
            <a:ext cx="8298735" cy="601490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6" name="Rounded Rectangular Callout 9">
            <a:extLst>
              <a:ext uri="{FF2B5EF4-FFF2-40B4-BE49-F238E27FC236}">
                <a16:creationId xmlns="" xmlns:a16="http://schemas.microsoft.com/office/drawing/2014/main" id="{C955AAE4-9046-487A-B43B-25B1BC015515}"/>
              </a:ext>
            </a:extLst>
          </p:cNvPr>
          <p:cNvSpPr/>
          <p:nvPr/>
        </p:nvSpPr>
        <p:spPr>
          <a:xfrm>
            <a:off x="1605055" y="1966961"/>
            <a:ext cx="2668499" cy="623220"/>
          </a:xfrm>
          <a:prstGeom prst="wedgeRoundRectCallout">
            <a:avLst>
              <a:gd name="adj1" fmla="val -36734"/>
              <a:gd name="adj2" fmla="val 66578"/>
              <a:gd name="adj3" fmla="val 16667"/>
            </a:avLst>
          </a:prstGeom>
          <a:solidFill>
            <a:schemeClr val="bg1"/>
          </a:solidFill>
          <a:ln w="38100">
            <a:solidFill>
              <a:srgbClr val="E33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Click me to find out.</a:t>
            </a:r>
          </a:p>
        </p:txBody>
      </p:sp>
      <p:pic>
        <p:nvPicPr>
          <p:cNvPr id="7" name="number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3DC38E-5EA1-433C-A65F-D3CD6D969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1" r="41621"/>
          <a:stretch/>
        </p:blipFill>
        <p:spPr>
          <a:xfrm>
            <a:off x="53891" y="870936"/>
            <a:ext cx="1821996" cy="6115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B10684D-3E2A-4A44-BF9A-5CD9DD4AAB7D}"/>
              </a:ext>
            </a:extLst>
          </p:cNvPr>
          <p:cNvSpPr txBox="1"/>
          <p:nvPr/>
        </p:nvSpPr>
        <p:spPr>
          <a:xfrm>
            <a:off x="4436991" y="856957"/>
            <a:ext cx="15591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dirty="0">
                <a:ln w="57150">
                  <a:noFill/>
                </a:ln>
                <a:solidFill>
                  <a:srgbClr val="F38C32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Numberlings" pitchFamily="2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F68CFC-0567-447B-BA31-38A9B1E9D57C}"/>
              </a:ext>
            </a:extLst>
          </p:cNvPr>
          <p:cNvSpPr txBox="1"/>
          <p:nvPr/>
        </p:nvSpPr>
        <p:spPr>
          <a:xfrm>
            <a:off x="4436991" y="856957"/>
            <a:ext cx="15591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dirty="0">
                <a:ln w="57150">
                  <a:noFill/>
                </a:ln>
                <a:solidFill>
                  <a:srgbClr val="B168D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umberlings" pitchFamily="2" charset="0"/>
              </a:rPr>
              <a:t>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89CB0D2-15CC-4429-B8A3-E5AA54C91F2E}"/>
              </a:ext>
            </a:extLst>
          </p:cNvPr>
          <p:cNvSpPr/>
          <p:nvPr/>
        </p:nvSpPr>
        <p:spPr>
          <a:xfrm>
            <a:off x="437016" y="565528"/>
            <a:ext cx="826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Is this </a:t>
            </a:r>
            <a:r>
              <a:rPr lang="en-GB" sz="4000" b="1" dirty="0">
                <a:solidFill>
                  <a:srgbClr val="FFFFFF"/>
                </a:solidFill>
                <a:latin typeface="Numberlings" pitchFamily="2" charset="0"/>
              </a:rPr>
              <a:t>8</a:t>
            </a:r>
            <a:r>
              <a:rPr lang="en-GB" sz="4000" b="1" dirty="0">
                <a:solidFill>
                  <a:srgbClr val="FFFFFF"/>
                </a:solidFill>
                <a:latin typeface="VAG Rounded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68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7|4.8|16.7|11|2.1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0.6|1.5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0.2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625</Words>
  <Application>Microsoft Office PowerPoint</Application>
  <PresentationFormat>On-screen Show (4:3)</PresentationFormat>
  <Paragraphs>129</Paragraphs>
  <Slides>35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FS2 WB: 01.2.21  Maths lessons</vt:lpstr>
      <vt:lpstr>Lesson 1- starter  Please Mr Crocodile can        I cross the river?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2-                  Starting with a story</vt:lpstr>
      <vt:lpstr> We need to help Lenny put 8 spots back on his body.</vt:lpstr>
      <vt:lpstr>PowerPoint Presentation</vt:lpstr>
      <vt:lpstr>PowerPoint Presentation</vt:lpstr>
      <vt:lpstr>PowerPoint Presentation</vt:lpstr>
      <vt:lpstr>Your turn- Activity time!</vt:lpstr>
      <vt:lpstr>Your turn- Activity time!</vt:lpstr>
      <vt:lpstr>PowerPoint Presentation</vt:lpstr>
      <vt:lpstr>PowerPoint Presentation</vt:lpstr>
      <vt:lpstr>PowerPoint Presentation</vt:lpstr>
      <vt:lpstr>PowerPoint Presentation</vt:lpstr>
      <vt:lpstr> 8 not 8 hunt</vt:lpstr>
      <vt:lpstr>Lesson 5-  Today we are following White Rose- Growing 6,7,8- week 2- session 5</vt:lpstr>
      <vt:lpstr>Activity time!   </vt:lpstr>
    </vt:vector>
  </TitlesOfParts>
  <Company>RM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 Montgomery</dc:creator>
  <cp:lastModifiedBy>FS2</cp:lastModifiedBy>
  <cp:revision>31</cp:revision>
  <dcterms:created xsi:type="dcterms:W3CDTF">2021-01-21T15:45:01Z</dcterms:created>
  <dcterms:modified xsi:type="dcterms:W3CDTF">2021-01-29T17:47:41Z</dcterms:modified>
</cp:coreProperties>
</file>