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7" r:id="rId2"/>
    <p:sldId id="283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295" r:id="rId13"/>
    <p:sldId id="296" r:id="rId14"/>
    <p:sldId id="297" r:id="rId15"/>
    <p:sldId id="260" r:id="rId16"/>
    <p:sldId id="28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59" r:id="rId34"/>
    <p:sldId id="278" r:id="rId35"/>
    <p:sldId id="298" r:id="rId36"/>
    <p:sldId id="300" r:id="rId37"/>
    <p:sldId id="301" r:id="rId38"/>
    <p:sldId id="302" r:id="rId39"/>
    <p:sldId id="299" r:id="rId40"/>
    <p:sldId id="303" r:id="rId41"/>
    <p:sldId id="304" r:id="rId42"/>
    <p:sldId id="306" r:id="rId43"/>
    <p:sldId id="307" r:id="rId44"/>
    <p:sldId id="305" r:id="rId45"/>
    <p:sldId id="308" r:id="rId46"/>
    <p:sldId id="310" r:id="rId47"/>
    <p:sldId id="312" r:id="rId48"/>
    <p:sldId id="313" r:id="rId49"/>
    <p:sldId id="314" r:id="rId50"/>
    <p:sldId id="315" r:id="rId51"/>
    <p:sldId id="309" r:id="rId52"/>
    <p:sldId id="316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1" r:id="rId66"/>
    <p:sldId id="332" r:id="rId67"/>
    <p:sldId id="317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9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77294-92FA-4F83-B59C-E6D85E462F84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4FB0-7E25-4258-A6CD-70B406D98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1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 </a:t>
            </a:r>
            <a:r>
              <a:rPr lang="en-GB" dirty="0" err="1" smtClean="0"/>
              <a:t>subitiser</a:t>
            </a:r>
            <a:r>
              <a:rPr lang="en-GB" baseline="0" dirty="0" smtClean="0"/>
              <a:t>!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the ability to look at a small number of objects and instantly recognise how many objects there are without needing to count.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2556C-DB7C-4AF9-A822-33D53A346C9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could try this with Lego!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2556C-DB7C-4AF9-A822-33D53A346C9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3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04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9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4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44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19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695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146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826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5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6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195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692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299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531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90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63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843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914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881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076F08E8-33A9-4C4F-ADA3-B98974FAF2D3}"/>
              </a:ext>
            </a:extLst>
          </p:cNvPr>
          <p:cNvSpPr/>
          <p:nvPr userDrawn="1"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589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278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81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29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4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534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571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443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865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214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344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814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696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91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4783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605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528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42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8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03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3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7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4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E6D9C-E752-42EF-81AA-D72E36B9589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333B0-3155-4456-B87A-EE13B4FBB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0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90" r:id="rId41"/>
    <p:sldLayoutId id="2147483691" r:id="rId4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bc.co.uk/iplayer/episode/b08pgqt4/numberblocks-series-2-seven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61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slide" Target="slide30.xml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9.png"/><Relationship Id="rId5" Type="http://schemas.openxmlformats.org/officeDocument/2006/relationships/image" Target="../media/image86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3.png"/><Relationship Id="rId5" Type="http://schemas.openxmlformats.org/officeDocument/2006/relationships/image" Target="../media/image9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4.png"/><Relationship Id="rId5" Type="http://schemas.openxmlformats.org/officeDocument/2006/relationships/image" Target="../media/image122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22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22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fEqSjgW4tk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9.xml"/><Relationship Id="rId6" Type="http://schemas.openxmlformats.org/officeDocument/2006/relationships/slide" Target="slide54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0.png"/><Relationship Id="rId4" Type="http://schemas.openxmlformats.org/officeDocument/2006/relationships/image" Target="../media/image136.png"/><Relationship Id="rId9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1.xml"/><Relationship Id="rId6" Type="http://schemas.openxmlformats.org/officeDocument/2006/relationships/slide" Target="slide56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9.png"/><Relationship Id="rId7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5.png"/><Relationship Id="rId5" Type="http://schemas.openxmlformats.org/officeDocument/2006/relationships/image" Target="../media/image140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slide" Target="slide5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39.png"/><Relationship Id="rId7" Type="http://schemas.openxmlformats.org/officeDocument/2006/relationships/image" Target="../media/image15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2.png"/><Relationship Id="rId5" Type="http://schemas.openxmlformats.org/officeDocument/2006/relationships/image" Target="../media/image140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6.png"/><Relationship Id="rId7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61.xml"/><Relationship Id="rId5" Type="http://schemas.openxmlformats.org/officeDocument/2006/relationships/slide" Target="slide2.xml"/><Relationship Id="rId10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36.png"/><Relationship Id="rId7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0.png"/><Relationship Id="rId5" Type="http://schemas.openxmlformats.org/officeDocument/2006/relationships/slide" Target="slide63.xml"/><Relationship Id="rId4" Type="http://schemas.openxmlformats.org/officeDocument/2006/relationships/image" Target="../media/image139.png"/><Relationship Id="rId9" Type="http://schemas.openxmlformats.org/officeDocument/2006/relationships/image" Target="../media/image1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slide" Target="slide6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slide" Target="slide65.xml"/><Relationship Id="rId7" Type="http://schemas.openxmlformats.org/officeDocument/2006/relationships/image" Target="../media/image17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6.png"/><Relationship Id="rId5" Type="http://schemas.openxmlformats.org/officeDocument/2006/relationships/image" Target="../media/image175.png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slide" Target="slide67.xml"/><Relationship Id="rId7" Type="http://schemas.openxmlformats.org/officeDocument/2006/relationships/image" Target="../media/image18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6.png"/><Relationship Id="rId5" Type="http://schemas.openxmlformats.org/officeDocument/2006/relationships/image" Target="../media/image182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FS2 WB: 25.1.21 </a:t>
            </a:r>
            <a:br>
              <a:rPr lang="en-GB" dirty="0" smtClean="0">
                <a:latin typeface="SassoonCRInfant" panose="02010503020300020003" pitchFamily="2" charset="0"/>
              </a:rPr>
            </a:br>
            <a:r>
              <a:rPr lang="en-GB" dirty="0" smtClean="0">
                <a:latin typeface="SassoonCRInfant" panose="02010503020300020003" pitchFamily="2" charset="0"/>
              </a:rPr>
              <a:t>Maths lessons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221088"/>
            <a:ext cx="57435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2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538992-8D63-4A48-91D3-EECFD4967E63}"/>
              </a:ext>
            </a:extLst>
          </p:cNvPr>
          <p:cNvSpPr txBox="1"/>
          <p:nvPr/>
        </p:nvSpPr>
        <p:spPr>
          <a:xfrm>
            <a:off x="933687" y="494288"/>
            <a:ext cx="7709741" cy="36356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see some dots very quickly.</a:t>
            </a:r>
            <a:b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Whisper to tell your partner:</a:t>
            </a:r>
          </a:p>
          <a:p>
            <a:pPr>
              <a:spcAft>
                <a:spcPts val="135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How many lines?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There are 3 pictures.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47B803-E08B-47A7-9D65-1A470376C7D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0B589-F1BE-46F3-BDBF-8579B49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A9E29C-BF37-4B3E-B534-FDEF7B7FF591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4CCED8-8F9C-4429-9764-40D4AF500BA5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32221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7B81AE-2AA0-42E5-91B5-D475477A1C0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53C3ED-1448-4F8A-BC8C-2CDFC3E3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12FD03-7ACC-47E5-932D-05C1E108F663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828D10C-8473-40B1-96FE-119EC67AEACF}"/>
              </a:ext>
            </a:extLst>
          </p:cNvPr>
          <p:cNvCxnSpPr/>
          <p:nvPr/>
        </p:nvCxnSpPr>
        <p:spPr>
          <a:xfrm>
            <a:off x="4365017" y="2050266"/>
            <a:ext cx="0" cy="1902052"/>
          </a:xfrm>
          <a:prstGeom prst="line">
            <a:avLst/>
          </a:prstGeom>
          <a:ln w="1778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7835C09-5A47-4D34-8442-219F9EFE7A4F}"/>
              </a:ext>
            </a:extLst>
          </p:cNvPr>
          <p:cNvCxnSpPr>
            <a:cxnSpLocks/>
          </p:cNvCxnSpPr>
          <p:nvPr/>
        </p:nvCxnSpPr>
        <p:spPr>
          <a:xfrm flipH="1">
            <a:off x="2186691" y="1843723"/>
            <a:ext cx="2137985" cy="0"/>
          </a:xfrm>
          <a:prstGeom prst="line">
            <a:avLst/>
          </a:prstGeom>
          <a:ln w="1778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055073A-8556-48CA-BA62-F7922FEA0CB0}"/>
              </a:ext>
            </a:extLst>
          </p:cNvPr>
          <p:cNvGrpSpPr/>
          <p:nvPr/>
        </p:nvGrpSpPr>
        <p:grpSpPr>
          <a:xfrm rot="10800000">
            <a:off x="2032050" y="2023372"/>
            <a:ext cx="2205219" cy="2068254"/>
            <a:chOff x="5631894" y="2485191"/>
            <a:chExt cx="2940292" cy="27576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B38F499-1A50-48C5-A4ED-EBAFFE6A5F17}"/>
                </a:ext>
              </a:extLst>
            </p:cNvPr>
            <p:cNvCxnSpPr/>
            <p:nvPr/>
          </p:nvCxnSpPr>
          <p:spPr>
            <a:xfrm>
              <a:off x="8572186" y="2706794"/>
              <a:ext cx="0" cy="2536069"/>
            </a:xfrm>
            <a:prstGeom prst="line">
              <a:avLst/>
            </a:prstGeom>
            <a:ln w="1778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D8BD43E2-73DB-438F-AFB3-D0EB1B9466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1894" y="2485191"/>
              <a:ext cx="2850646" cy="0"/>
            </a:xfrm>
            <a:prstGeom prst="line">
              <a:avLst/>
            </a:prstGeom>
            <a:ln w="1778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F8377D79-C786-441C-BE27-10B62493B464}"/>
              </a:ext>
            </a:extLst>
          </p:cNvPr>
          <p:cNvCxnSpPr>
            <a:cxnSpLocks/>
          </p:cNvCxnSpPr>
          <p:nvPr/>
        </p:nvCxnSpPr>
        <p:spPr>
          <a:xfrm rot="5400000">
            <a:off x="6482927" y="2005800"/>
            <a:ext cx="0" cy="1902052"/>
          </a:xfrm>
          <a:prstGeom prst="line">
            <a:avLst/>
          </a:prstGeom>
          <a:ln w="1778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7EF20C-A2F1-4B5C-A3DA-FB59D82EE384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6</a:t>
            </a:r>
          </a:p>
        </p:txBody>
      </p:sp>
    </p:spTree>
    <p:extLst>
      <p:ext uri="{BB962C8B-B14F-4D97-AF65-F5344CB8AC3E}">
        <p14:creationId xmlns:p14="http://schemas.microsoft.com/office/powerpoint/2010/main" val="3625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538992-8D63-4A48-91D3-EECFD4967E63}"/>
              </a:ext>
            </a:extLst>
          </p:cNvPr>
          <p:cNvSpPr txBox="1"/>
          <p:nvPr/>
        </p:nvSpPr>
        <p:spPr>
          <a:xfrm>
            <a:off x="933687" y="494288"/>
            <a:ext cx="7709741" cy="36356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see some dots very quickly.</a:t>
            </a:r>
            <a:b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Whisper to tell your partner:</a:t>
            </a:r>
          </a:p>
          <a:p>
            <a:pPr>
              <a:spcAft>
                <a:spcPts val="135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How many lines?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There are 3 pictures.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47B803-E08B-47A7-9D65-1A470376C7D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0B589-F1BE-46F3-BDBF-8579B49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A9E29C-BF37-4B3E-B534-FDEF7B7FF591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4CCED8-8F9C-4429-9764-40D4AF500BA5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13343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7B81AE-2AA0-42E5-91B5-D475477A1C0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53C3ED-1448-4F8A-BC8C-2CDFC3E3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12FD03-7ACC-47E5-932D-05C1E108F663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828D10C-8473-40B1-96FE-119EC67AEACF}"/>
              </a:ext>
            </a:extLst>
          </p:cNvPr>
          <p:cNvCxnSpPr/>
          <p:nvPr/>
        </p:nvCxnSpPr>
        <p:spPr>
          <a:xfrm>
            <a:off x="6287946" y="1915796"/>
            <a:ext cx="0" cy="1902052"/>
          </a:xfrm>
          <a:prstGeom prst="line">
            <a:avLst/>
          </a:prstGeom>
          <a:ln w="177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7835C09-5A47-4D34-8442-219F9EFE7A4F}"/>
              </a:ext>
            </a:extLst>
          </p:cNvPr>
          <p:cNvCxnSpPr>
            <a:cxnSpLocks/>
          </p:cNvCxnSpPr>
          <p:nvPr/>
        </p:nvCxnSpPr>
        <p:spPr>
          <a:xfrm flipH="1">
            <a:off x="4109620" y="1749593"/>
            <a:ext cx="2137985" cy="0"/>
          </a:xfrm>
          <a:prstGeom prst="line">
            <a:avLst/>
          </a:prstGeom>
          <a:ln w="177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7F7A4727-6E1D-41E5-AFFE-325097C425C9}"/>
              </a:ext>
            </a:extLst>
          </p:cNvPr>
          <p:cNvCxnSpPr>
            <a:cxnSpLocks/>
          </p:cNvCxnSpPr>
          <p:nvPr/>
        </p:nvCxnSpPr>
        <p:spPr>
          <a:xfrm flipH="1">
            <a:off x="2802267" y="3360511"/>
            <a:ext cx="1662877" cy="1479374"/>
          </a:xfrm>
          <a:prstGeom prst="line">
            <a:avLst/>
          </a:prstGeom>
          <a:ln w="177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901BEC60-E8F9-4EA4-9733-144AF70D63AD}"/>
              </a:ext>
            </a:extLst>
          </p:cNvPr>
          <p:cNvCxnSpPr>
            <a:cxnSpLocks/>
          </p:cNvCxnSpPr>
          <p:nvPr/>
        </p:nvCxnSpPr>
        <p:spPr>
          <a:xfrm flipH="1">
            <a:off x="3278182" y="3734493"/>
            <a:ext cx="1662877" cy="1479374"/>
          </a:xfrm>
          <a:prstGeom prst="line">
            <a:avLst/>
          </a:prstGeom>
          <a:ln w="177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A8B9AE0-8C82-47CB-B89F-635E424ADF9F}"/>
              </a:ext>
            </a:extLst>
          </p:cNvPr>
          <p:cNvCxnSpPr>
            <a:cxnSpLocks/>
          </p:cNvCxnSpPr>
          <p:nvPr/>
        </p:nvCxnSpPr>
        <p:spPr>
          <a:xfrm flipH="1">
            <a:off x="2332558" y="2923880"/>
            <a:ext cx="1662877" cy="1479374"/>
          </a:xfrm>
          <a:prstGeom prst="line">
            <a:avLst/>
          </a:prstGeom>
          <a:ln w="177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A377F01-932E-4843-BB06-BA845D48C20D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6</a:t>
            </a:r>
          </a:p>
        </p:txBody>
      </p:sp>
    </p:spTree>
    <p:extLst>
      <p:ext uri="{BB962C8B-B14F-4D97-AF65-F5344CB8AC3E}">
        <p14:creationId xmlns:p14="http://schemas.microsoft.com/office/powerpoint/2010/main" val="12705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538992-8D63-4A48-91D3-EECFD4967E63}"/>
              </a:ext>
            </a:extLst>
          </p:cNvPr>
          <p:cNvSpPr txBox="1"/>
          <p:nvPr/>
        </p:nvSpPr>
        <p:spPr>
          <a:xfrm>
            <a:off x="933687" y="494288"/>
            <a:ext cx="7709741" cy="36356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see some dots very quickly.</a:t>
            </a:r>
            <a:b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Whisper to tell your partner:</a:t>
            </a:r>
          </a:p>
          <a:p>
            <a:pPr>
              <a:spcAft>
                <a:spcPts val="135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How many lines?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There are 3 pictures.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47B803-E08B-47A7-9D65-1A470376C7D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0B589-F1BE-46F3-BDBF-8579B49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A9E29C-BF37-4B3E-B534-FDEF7B7FF591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4CCED8-8F9C-4429-9764-40D4AF500BA5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2523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48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Number </a:t>
            </a:r>
            <a:r>
              <a:rPr lang="en-GB" sz="4800" dirty="0">
                <a:solidFill>
                  <a:srgbClr val="7030A0"/>
                </a:solidFill>
                <a:latin typeface="SassoonCRInfant" panose="02010503020300020003" pitchFamily="2" charset="0"/>
              </a:rPr>
              <a:t>of the </a:t>
            </a:r>
            <a:r>
              <a:rPr lang="en-GB" sz="48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week is…….</a:t>
            </a:r>
            <a:endParaRPr lang="en-GB" sz="4800" dirty="0" smtClean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48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1 </a:t>
            </a:r>
            <a:r>
              <a:rPr lang="en-GB" sz="4800" dirty="0">
                <a:solidFill>
                  <a:srgbClr val="7030A0"/>
                </a:solidFill>
                <a:latin typeface="SassoonCRInfant" panose="02010503020300020003" pitchFamily="2" charset="0"/>
              </a:rPr>
              <a:t>more</a:t>
            </a:r>
            <a:r>
              <a:rPr lang="en-GB" sz="4800" dirty="0">
                <a:solidFill>
                  <a:srgbClr val="FF0000"/>
                </a:solidFill>
                <a:latin typeface="SassoonCRInfant" panose="02010503020300020003" pitchFamily="2" charset="0"/>
              </a:rPr>
              <a:t> than 6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228541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  <a:latin typeface="SassoonCRInfant" panose="02010503020300020003" pitchFamily="2" charset="0"/>
              </a:rPr>
              <a:t>1 </a:t>
            </a:r>
            <a:r>
              <a:rPr lang="en-GB" sz="4800" dirty="0">
                <a:solidFill>
                  <a:srgbClr val="00B050"/>
                </a:solidFill>
                <a:latin typeface="SassoonCRInfant" panose="02010503020300020003" pitchFamily="2" charset="0"/>
              </a:rPr>
              <a:t>less</a:t>
            </a:r>
            <a:r>
              <a:rPr lang="en-GB" sz="4800" dirty="0">
                <a:solidFill>
                  <a:srgbClr val="FF0000"/>
                </a:solidFill>
                <a:latin typeface="SassoonCRInfant" panose="02010503020300020003" pitchFamily="2" charset="0"/>
              </a:rPr>
              <a:t> than </a:t>
            </a:r>
            <a:r>
              <a:rPr lang="en-GB" sz="48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8</a:t>
            </a:r>
            <a:endParaRPr lang="en-GB" sz="4800" dirty="0"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59967"/>
            <a:ext cx="2047593" cy="66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3768" y="58624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SassoonCRInfant" panose="02010503020300020003" pitchFamily="2" charset="0"/>
              </a:rPr>
              <a:t>Can you write a number sentence?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5"/>
            <a:ext cx="8136903" cy="221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2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357301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hlinkClick r:id="rId2"/>
              </a:rPr>
              <a:t>https://www.bbc.co.uk/iplayer/episode/b08pgqt4/numberblocks-series-2-seven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11128"/>
            <a:ext cx="1814454" cy="150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7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483768" y="2112098"/>
            <a:ext cx="5206690" cy="1728192"/>
          </a:xfrm>
          <a:prstGeom prst="wedgeRoundRectCallout">
            <a:avLst>
              <a:gd name="adj1" fmla="val -38606"/>
              <a:gd name="adj2" fmla="val -6083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Roboto"/>
                <a:cs typeface="Roboto"/>
                <a:sym typeface="Roboto"/>
              </a:rPr>
              <a:t>Do you know how many days there are in a week? </a:t>
            </a:r>
            <a:endParaRPr lang="en-GB" sz="2400" dirty="0" smtClean="0">
              <a:solidFill>
                <a:schemeClr val="tx1"/>
              </a:solidFill>
              <a:latin typeface="Comic Sans MS" panose="030F0702030302020204" pitchFamily="66" charset="0"/>
              <a:ea typeface="Roboto"/>
              <a:cs typeface="Roboto"/>
              <a:sym typeface="Roboto"/>
            </a:endParaRPr>
          </a:p>
          <a:p>
            <a:pPr lvl="0"/>
            <a:endParaRPr lang="en-GB" sz="2400" dirty="0">
              <a:solidFill>
                <a:schemeClr val="tx1"/>
              </a:solidFill>
              <a:latin typeface="Comic Sans MS" panose="030F0702030302020204" pitchFamily="66" charset="0"/>
              <a:ea typeface="Roboto"/>
              <a:cs typeface="Roboto"/>
              <a:sym typeface="Roboto"/>
            </a:endParaRPr>
          </a:p>
          <a:p>
            <a:pPr lvl="0"/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Roboto"/>
                <a:cs typeface="Roboto"/>
                <a:sym typeface="Roboto"/>
              </a:rPr>
              <a:t>Can </a:t>
            </a:r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  <a:ea typeface="Roboto"/>
                <a:cs typeface="Roboto"/>
                <a:sym typeface="Roboto"/>
              </a:rPr>
              <a:t>you name them?</a:t>
            </a:r>
          </a:p>
        </p:txBody>
      </p:sp>
      <p:sp>
        <p:nvSpPr>
          <p:cNvPr id="30" name="Rounded Rectangular Callout 8">
            <a:extLst>
              <a:ext uri="{FF2B5EF4-FFF2-40B4-BE49-F238E27FC236}">
                <a16:creationId xmlns:a16="http://schemas.microsoft.com/office/drawing/2014/main" xmlns="" id="{EC225538-D2D7-4B26-8FBA-0890BAC20D9D}"/>
              </a:ext>
            </a:extLst>
          </p:cNvPr>
          <p:cNvSpPr/>
          <p:nvPr/>
        </p:nvSpPr>
        <p:spPr>
          <a:xfrm>
            <a:off x="2126593" y="515034"/>
            <a:ext cx="5791739" cy="1385425"/>
          </a:xfrm>
          <a:prstGeom prst="wedgeRoundRectCallout">
            <a:avLst>
              <a:gd name="adj1" fmla="val 21059"/>
              <a:gd name="adj2" fmla="val -34190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Seven has had a busy and very lucky week</a:t>
            </a:r>
            <a:r>
              <a:rPr lang="en-GB" sz="2400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! </a:t>
            </a:r>
          </a:p>
          <a:p>
            <a:pPr lvl="0"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/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</a:br>
            <a:endParaRPr lang="en-GB" dirty="0">
              <a:solidFill>
                <a:schemeClr val="tx1"/>
              </a:solidFill>
              <a:latin typeface="Heinemann Roman" panose="02000503000000020004" pitchFamily="50" charset="0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5362A-131A-46EA-95C2-CD8E1D895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7" r="40595"/>
          <a:stretch/>
        </p:blipFill>
        <p:spPr>
          <a:xfrm>
            <a:off x="776454" y="199988"/>
            <a:ext cx="1901224" cy="6945388"/>
          </a:xfrm>
          <a:prstGeom prst="rect">
            <a:avLst/>
          </a:prstGeom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EC225538-D2D7-4B26-8FBA-0890BAC20D9D}"/>
              </a:ext>
            </a:extLst>
          </p:cNvPr>
          <p:cNvSpPr/>
          <p:nvPr/>
        </p:nvSpPr>
        <p:spPr>
          <a:xfrm>
            <a:off x="2410860" y="4293096"/>
            <a:ext cx="5279598" cy="1385425"/>
          </a:xfrm>
          <a:prstGeom prst="wedgeRoundRectCallout">
            <a:avLst>
              <a:gd name="adj1" fmla="val 21059"/>
              <a:gd name="adj2" fmla="val -34190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dirty="0">
              <a:solidFill>
                <a:schemeClr val="tx1"/>
              </a:solidFill>
              <a:latin typeface="Heinemann Roman" panose="02000503000000020004" pitchFamily="50" charset="0"/>
              <a:ea typeface="Roboto"/>
              <a:cs typeface="Roboto"/>
              <a:sym typeface="Roboto"/>
            </a:endParaRPr>
          </a:p>
          <a:p>
            <a:pPr lvl="0" algn="ctr"/>
            <a:r>
              <a:rPr lang="en-GB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Take a peek inside the diary to see what adventures Seven has been up to</a:t>
            </a:r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/>
            </a:r>
            <a:b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</a:br>
            <a:endParaRPr lang="en-GB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982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62AF46-ED9B-4FDA-B53E-84CCB2FA328A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Monday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160449" y="4714044"/>
            <a:ext cx="4194739" cy="1272938"/>
          </a:xfrm>
          <a:prstGeom prst="wedgeRoundRectCallout">
            <a:avLst>
              <a:gd name="adj1" fmla="val 36338"/>
              <a:gd name="adj2" fmla="val -6730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Monday, I saw some birds in the sky! How many do you think I saw? How can you check?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5B0CEE-AC6B-4481-9971-0C3DB4E4D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48718" y="-2363048"/>
            <a:ext cx="1016696" cy="667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EDB63BD-0B6E-4339-9AAF-0F49A1F69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938" y="-2363048"/>
            <a:ext cx="1016696" cy="667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B60FF9-5C4A-4E23-8E68-8A5B1E439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568" y="-1760883"/>
            <a:ext cx="1016696" cy="667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EEEDE7-9FD8-48B5-AC23-F05AB77C6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198" y="-1158718"/>
            <a:ext cx="1016696" cy="667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3D7D068-DAAD-4303-9DE0-4BCACC327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828" y="-556554"/>
            <a:ext cx="1016696" cy="667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7126012-C675-4723-B339-DF4036BBD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1458" y="-1158718"/>
            <a:ext cx="1016696" cy="667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44DF349-87FF-4573-B4F1-71740B56E9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5088" y="-1760883"/>
            <a:ext cx="1016696" cy="667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07FC43-1A8D-4A54-80B4-A6AE839D34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8" r="42414"/>
          <a:stretch/>
        </p:blipFill>
        <p:spPr>
          <a:xfrm>
            <a:off x="7422743" y="1747494"/>
            <a:ext cx="1913131" cy="510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556E-7 3.33333E-6 C -0.08038 0.11898 -0.09271 0.36828 -0.38594 0.56782 C -0.46858 0.61064 -0.62674 0.67523 -0.68403 0.5152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1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umber7">
            <a:extLst>
              <a:ext uri="{FF2B5EF4-FFF2-40B4-BE49-F238E27FC236}">
                <a16:creationId xmlns:a16="http://schemas.microsoft.com/office/drawing/2014/main" xmlns="" id="{A3F5DAE7-043E-4658-AD8A-6A619FC94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r="44718"/>
          <a:stretch/>
        </p:blipFill>
        <p:spPr>
          <a:xfrm>
            <a:off x="7986848" y="1636948"/>
            <a:ext cx="1157152" cy="5221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Let’s check!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874571"/>
              </p:ext>
            </p:extLst>
          </p:nvPr>
        </p:nvGraphicFramePr>
        <p:xfrm>
          <a:off x="1818067" y="1595195"/>
          <a:ext cx="5507865" cy="210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573">
                  <a:extLst>
                    <a:ext uri="{9D8B030D-6E8A-4147-A177-3AD203B41FA5}">
                      <a16:colId xmlns:a16="http://schemas.microsoft.com/office/drawing/2014/main" xmlns="" val="971385040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353088914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3172431878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2814396685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911250518"/>
                    </a:ext>
                  </a:extLst>
                </a:gridCol>
              </a:tblGrid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943142"/>
                  </a:ext>
                </a:extLst>
              </a:tr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37678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6FA8DB-D7A3-4CDD-92A8-1D376EEB7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48718" y="-2290621"/>
            <a:ext cx="1016696" cy="667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810B6CD-8A16-4F8B-9CB6-467852BE6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938" y="-2290621"/>
            <a:ext cx="1016696" cy="667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F00CBFA-6B59-41D7-BEBC-CDA3436D8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568" y="-1688456"/>
            <a:ext cx="1016696" cy="667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6CE097C-1F3F-44B4-8C4A-11643CAA2D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198" y="-1086291"/>
            <a:ext cx="1016696" cy="667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98B17D-5299-4A7F-9C37-E1929EA0B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828" y="-484127"/>
            <a:ext cx="1016696" cy="667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BB6445-4C60-4782-9A2B-E81CC06900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1458" y="-1086291"/>
            <a:ext cx="1016696" cy="667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DB553E6-3751-4C9B-A08C-FDBC75358B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5088" y="-1688456"/>
            <a:ext cx="1016696" cy="667039"/>
          </a:xfrm>
          <a:prstGeom prst="rect">
            <a:avLst/>
          </a:prstGeom>
        </p:spPr>
      </p:pic>
      <p:sp>
        <p:nvSpPr>
          <p:cNvPr id="25" name="Rounded Rectangular Callout 8">
            <a:extLst>
              <a:ext uri="{FF2B5EF4-FFF2-40B4-BE49-F238E27FC236}">
                <a16:creationId xmlns:a16="http://schemas.microsoft.com/office/drawing/2014/main" xmlns="" id="{F8D5B77A-052A-4EDD-8087-7FA9DB0DEBFF}"/>
              </a:ext>
            </a:extLst>
          </p:cNvPr>
          <p:cNvSpPr/>
          <p:nvPr/>
        </p:nvSpPr>
        <p:spPr>
          <a:xfrm>
            <a:off x="2345461" y="4793620"/>
            <a:ext cx="5055016" cy="938369"/>
          </a:xfrm>
          <a:prstGeom prst="wedgeRoundRectCallout">
            <a:avLst>
              <a:gd name="adj1" fmla="val 36338"/>
              <a:gd name="adj2" fmla="val -6730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Can you help me count the birds? Click me to count them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26" name="Rounded Rectangular Callout 8">
            <a:extLst>
              <a:ext uri="{FF2B5EF4-FFF2-40B4-BE49-F238E27FC236}">
                <a16:creationId xmlns:a16="http://schemas.microsoft.com/office/drawing/2014/main" xmlns="" id="{BB2CC98B-3F1D-443B-BC11-7D35EB7B3DD1}"/>
              </a:ext>
            </a:extLst>
          </p:cNvPr>
          <p:cNvSpPr/>
          <p:nvPr/>
        </p:nvSpPr>
        <p:spPr>
          <a:xfrm>
            <a:off x="5424256" y="4591446"/>
            <a:ext cx="2320232" cy="671359"/>
          </a:xfrm>
          <a:prstGeom prst="wedgeRoundRectCallout">
            <a:avLst>
              <a:gd name="adj1" fmla="val 36338"/>
              <a:gd name="adj2" fmla="val -6730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There are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7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birds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</a:t>
            </a:r>
            <a:endParaRPr lang="en-GB" dirty="0">
              <a:solidFill>
                <a:schemeClr val="tx1"/>
              </a:solidFill>
              <a:latin typeface="Heinemann Roman" panose="02000503000000020004" pitchFamily="50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050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C -0.06528 0.13843 -0.07517 0.42709 -0.31233 0.6588 C -0.37917 0.70834 -0.50712 0.78264 -0.5533 0.59723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74" y="3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3.7037E-6 C -0.06562 0.11828 -0.07569 0.36481 -0.31493 0.5625 C -0.38246 0.60509 -0.51145 0.66921 -0.55816 0.51041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306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2.22222E-6 C -0.06579 0.09791 -0.07586 0.30231 -0.31545 0.4662 C -0.38298 0.50162 -0.51215 0.55463 -0.55885 0.42315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2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7.40741E-7 C -0.06684 0.07731 -0.07725 0.23981 -0.321 0.37014 C -0.38975 0.39792 -0.52118 0.44028 -0.56875 0.33588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20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2.22222E-6 C -0.06684 0.09815 -0.07726 0.30301 -0.32101 0.46759 C -0.38976 0.50278 -0.52118 0.55602 -0.56875 0.4243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25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22222E-6 3.7037E-6 C -0.13872 0.15347 -0.16007 0.4743 -0.66493 0.73148 C -0.80747 0.78657 -1.07969 0.8699 -1.17813 0.66389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06" y="397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7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-3.33333E-6 C -0.13871 0.17385 -0.16007 0.53773 -0.6658 0.82917 C -0.80851 0.89167 -1.08125 0.98611 -1.18003 0.75255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10" y="4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538992-8D63-4A48-91D3-EECFD4967E63}"/>
              </a:ext>
            </a:extLst>
          </p:cNvPr>
          <p:cNvSpPr txBox="1"/>
          <p:nvPr/>
        </p:nvSpPr>
        <p:spPr>
          <a:xfrm>
            <a:off x="686673" y="1092498"/>
            <a:ext cx="7709741" cy="5029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latin typeface="SassoonCRInfant" panose="02010503020300020003" pitchFamily="2" charset="0"/>
              </a:rPr>
              <a:t>You will see some </a:t>
            </a:r>
            <a:r>
              <a:rPr lang="en-GB" sz="3300" dirty="0" smtClean="0">
                <a:latin typeface="SassoonCRInfant" panose="02010503020300020003" pitchFamily="2" charset="0"/>
              </a:rPr>
              <a:t>lines </a:t>
            </a:r>
            <a:r>
              <a:rPr lang="en-GB" sz="3300" dirty="0">
                <a:latin typeface="SassoonCRInfant" panose="02010503020300020003" pitchFamily="2" charset="0"/>
              </a:rPr>
              <a:t>very quickly.</a:t>
            </a:r>
            <a:br>
              <a:rPr lang="en-GB" sz="3300" dirty="0">
                <a:latin typeface="SassoonCRInfant" panose="02010503020300020003" pitchFamily="2" charset="0"/>
              </a:rPr>
            </a:br>
            <a:r>
              <a:rPr lang="en-GB" sz="3300" dirty="0">
                <a:latin typeface="SassoonCRInfant" panose="02010503020300020003" pitchFamily="2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66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How </a:t>
            </a:r>
            <a:r>
              <a:rPr lang="en-GB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many </a:t>
            </a:r>
            <a:r>
              <a:rPr lang="en-GB" sz="66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lines?</a:t>
            </a:r>
            <a:endParaRPr lang="en-GB" sz="6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350"/>
              </a:spcAft>
            </a:pPr>
            <a:r>
              <a:rPr lang="en-GB" sz="33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                 Tell </a:t>
            </a:r>
            <a:r>
              <a:rPr lang="en-GB" sz="3300" dirty="0">
                <a:solidFill>
                  <a:srgbClr val="7030A0"/>
                </a:solidFill>
                <a:latin typeface="SassoonCRInfant" panose="02010503020300020003" pitchFamily="2" charset="0"/>
              </a:rPr>
              <a:t>your </a:t>
            </a:r>
            <a:r>
              <a:rPr lang="en-GB" sz="33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partner  </a:t>
            </a:r>
            <a:endParaRPr lang="en-GB" sz="3300" dirty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rgbClr val="7030A0"/>
                </a:solidFill>
                <a:latin typeface="SassoonCRInfant" panose="02010503020300020003" pitchFamily="2" charset="0"/>
              </a:rPr>
              <a:t>              Show it on your fingers </a:t>
            </a:r>
            <a:r>
              <a:rPr lang="en-GB" sz="3300" dirty="0">
                <a:latin typeface="SassoonCRInfant" panose="02010503020300020003" pitchFamily="2" charset="0"/>
              </a:rPr>
              <a:t> </a:t>
            </a:r>
            <a:endParaRPr lang="en-GB" sz="3300" dirty="0" smtClean="0">
              <a:latin typeface="SassoonCRInfant" panose="02010503020300020003" pitchFamily="2" charset="0"/>
            </a:endParaRPr>
          </a:p>
          <a:p>
            <a:pPr>
              <a:spcAft>
                <a:spcPts val="1350"/>
              </a:spcAft>
            </a:pPr>
            <a:r>
              <a:rPr lang="en-GB" sz="3300" dirty="0">
                <a:latin typeface="SassoonCRInfant" panose="02010503020300020003" pitchFamily="2" charset="0"/>
              </a:rPr>
              <a:t> </a:t>
            </a:r>
            <a:r>
              <a:rPr lang="en-GB" sz="3300" dirty="0" smtClean="0">
                <a:latin typeface="SassoonCRInfant" panose="02010503020300020003" pitchFamily="2" charset="0"/>
              </a:rPr>
              <a:t>              </a:t>
            </a:r>
            <a:r>
              <a:rPr lang="en-GB" sz="33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Write the numeral </a:t>
            </a:r>
            <a:endParaRPr lang="en-GB" sz="3300" dirty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pPr>
              <a:spcAft>
                <a:spcPts val="1350"/>
              </a:spcAft>
            </a:pPr>
            <a:endParaRPr lang="en-GB" sz="33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9D3446-6E65-4983-B68F-F1F8729B76BB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23E0ED-2AD8-4860-83AD-A8D754ACC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 smtClean="0">
                <a:solidFill>
                  <a:srgbClr val="7030A0"/>
                </a:solidFill>
              </a:rPr>
              <a:t>Lesson 1- starter </a:t>
            </a:r>
            <a:endParaRPr lang="en-GB" dirty="0">
              <a:solidFill>
                <a:srgbClr val="7030A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69160"/>
            <a:ext cx="1731144" cy="56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56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4D4157F-DACD-4FA5-ADCE-733EB514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b="10224"/>
          <a:stretch/>
        </p:blipFill>
        <p:spPr>
          <a:xfrm>
            <a:off x="125082" y="1545336"/>
            <a:ext cx="5072193" cy="5066354"/>
          </a:xfrm>
          <a:prstGeom prst="rect">
            <a:avLst/>
          </a:prstGeom>
        </p:spPr>
      </p:pic>
      <p:pic>
        <p:nvPicPr>
          <p:cNvPr id="40" name="back bowl">
            <a:extLst>
              <a:ext uri="{FF2B5EF4-FFF2-40B4-BE49-F238E27FC236}">
                <a16:creationId xmlns:a16="http://schemas.microsoft.com/office/drawing/2014/main" xmlns="" id="{803C83B9-C071-4102-AC99-A7E195F3D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5" r="44305"/>
          <a:stretch/>
        </p:blipFill>
        <p:spPr>
          <a:xfrm>
            <a:off x="523425" y="5555410"/>
            <a:ext cx="1987075" cy="1401435"/>
          </a:xfrm>
          <a:prstGeom prst="rect">
            <a:avLst/>
          </a:prstGeom>
        </p:spPr>
      </p:pic>
      <p:pic>
        <p:nvPicPr>
          <p:cNvPr id="28" name="watermelon">
            <a:extLst>
              <a:ext uri="{FF2B5EF4-FFF2-40B4-BE49-F238E27FC236}">
                <a16:creationId xmlns:a16="http://schemas.microsoft.com/office/drawing/2014/main" xmlns="" id="{7BA4C8E1-8E28-4350-BA33-513AC0D703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7585"/>
          <a:stretch/>
        </p:blipFill>
        <p:spPr>
          <a:xfrm>
            <a:off x="823003" y="2930971"/>
            <a:ext cx="1039906" cy="1517648"/>
          </a:xfrm>
          <a:prstGeom prst="rect">
            <a:avLst/>
          </a:prstGeom>
        </p:spPr>
      </p:pic>
      <p:pic>
        <p:nvPicPr>
          <p:cNvPr id="8" name="banana">
            <a:extLst>
              <a:ext uri="{FF2B5EF4-FFF2-40B4-BE49-F238E27FC236}">
                <a16:creationId xmlns:a16="http://schemas.microsoft.com/office/drawing/2014/main" xmlns="" id="{6A828303-518D-4830-A16C-52174B6A9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202" flipH="1">
            <a:off x="3449603" y="1990759"/>
            <a:ext cx="1124164" cy="593876"/>
          </a:xfrm>
          <a:prstGeom prst="rect">
            <a:avLst/>
          </a:prstGeom>
        </p:spPr>
      </p:pic>
      <p:pic>
        <p:nvPicPr>
          <p:cNvPr id="12" name="grape">
            <a:extLst>
              <a:ext uri="{FF2B5EF4-FFF2-40B4-BE49-F238E27FC236}">
                <a16:creationId xmlns:a16="http://schemas.microsoft.com/office/drawing/2014/main" xmlns="" id="{4BA1CD48-E1C5-45F9-B6E4-58E0E19271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16508" r="30481" b="15385"/>
          <a:stretch/>
        </p:blipFill>
        <p:spPr>
          <a:xfrm>
            <a:off x="2933677" y="3176552"/>
            <a:ext cx="601609" cy="902328"/>
          </a:xfrm>
          <a:prstGeom prst="rect">
            <a:avLst/>
          </a:prstGeom>
        </p:spPr>
      </p:pic>
      <p:pic>
        <p:nvPicPr>
          <p:cNvPr id="18" name="plum">
            <a:extLst>
              <a:ext uri="{FF2B5EF4-FFF2-40B4-BE49-F238E27FC236}">
                <a16:creationId xmlns:a16="http://schemas.microsoft.com/office/drawing/2014/main" xmlns="" id="{B9D4F017-DC1E-49B7-A23B-56E90C3CA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304">
            <a:off x="2298293" y="2577324"/>
            <a:ext cx="536793" cy="608530"/>
          </a:xfrm>
          <a:prstGeom prst="rect">
            <a:avLst/>
          </a:prstGeom>
        </p:spPr>
      </p:pic>
      <p:pic>
        <p:nvPicPr>
          <p:cNvPr id="4" name="apple">
            <a:extLst>
              <a:ext uri="{FF2B5EF4-FFF2-40B4-BE49-F238E27FC236}">
                <a16:creationId xmlns:a16="http://schemas.microsoft.com/office/drawing/2014/main" xmlns="" id="{3CCDF455-22DE-47CC-8669-2D64C103D5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55" y="2723568"/>
            <a:ext cx="656846" cy="749810"/>
          </a:xfrm>
          <a:prstGeom prst="rect">
            <a:avLst/>
          </a:prstGeom>
        </p:spPr>
      </p:pic>
      <p:pic>
        <p:nvPicPr>
          <p:cNvPr id="20" name="pineapple">
            <a:extLst>
              <a:ext uri="{FF2B5EF4-FFF2-40B4-BE49-F238E27FC236}">
                <a16:creationId xmlns:a16="http://schemas.microsoft.com/office/drawing/2014/main" xmlns="" id="{FF88C36A-2FFB-4AC8-8AEF-69BC6F29E6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13" t="-56611" r="-47" b="1"/>
          <a:stretch/>
        </p:blipFill>
        <p:spPr>
          <a:xfrm>
            <a:off x="2604109" y="1406651"/>
            <a:ext cx="601608" cy="867195"/>
          </a:xfrm>
          <a:prstGeom prst="rect">
            <a:avLst/>
          </a:prstGeom>
        </p:spPr>
      </p:pic>
      <p:pic>
        <p:nvPicPr>
          <p:cNvPr id="22" name="pear">
            <a:extLst>
              <a:ext uri="{FF2B5EF4-FFF2-40B4-BE49-F238E27FC236}">
                <a16:creationId xmlns:a16="http://schemas.microsoft.com/office/drawing/2014/main" xmlns="" id="{ED305FC6-A08D-4822-9B0E-616BC4F814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2"/>
          <a:stretch/>
        </p:blipFill>
        <p:spPr>
          <a:xfrm rot="20773285">
            <a:off x="1270667" y="1759979"/>
            <a:ext cx="862153" cy="10277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CFFF1-8409-4CAD-A382-776CD59DB9A1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Tuesday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768970"/>
            <a:ext cx="1395842" cy="4813946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3877056" y="4489766"/>
            <a:ext cx="3928842" cy="1572706"/>
          </a:xfrm>
          <a:prstGeom prst="wedgeRoundRectCallout">
            <a:avLst>
              <a:gd name="adj1" fmla="val 36338"/>
              <a:gd name="adj2" fmla="val -6730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Tuesday, I collected some fruit. Click on the fruit to help me count them into my </a:t>
            </a:r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bowl.</a:t>
            </a:r>
          </a:p>
          <a:p>
            <a:pPr lvl="0"/>
            <a:endParaRPr lang="en-GB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How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many did you count?</a:t>
            </a:r>
          </a:p>
        </p:txBody>
      </p:sp>
      <p:pic>
        <p:nvPicPr>
          <p:cNvPr id="42" name="front bowl">
            <a:extLst>
              <a:ext uri="{FF2B5EF4-FFF2-40B4-BE49-F238E27FC236}">
                <a16:creationId xmlns:a16="http://schemas.microsoft.com/office/drawing/2014/main" xmlns="" id="{2A8BDFF5-AB28-4C40-A9C1-78C2B272A5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4" y="5559552"/>
            <a:ext cx="1989908" cy="12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4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04931 0.346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4271 0.2990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5278 0.45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9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1788 0.552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21753 0.584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2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21025 0.50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-0.32968 0.398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Let’s check!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18067" y="1595195"/>
          <a:ext cx="5507865" cy="210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573">
                  <a:extLst>
                    <a:ext uri="{9D8B030D-6E8A-4147-A177-3AD203B41FA5}">
                      <a16:colId xmlns:a16="http://schemas.microsoft.com/office/drawing/2014/main" xmlns="" val="971385040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353088914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3172431878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2814396685"/>
                    </a:ext>
                  </a:extLst>
                </a:gridCol>
                <a:gridCol w="1101573">
                  <a:extLst>
                    <a:ext uri="{9D8B030D-6E8A-4147-A177-3AD203B41FA5}">
                      <a16:colId xmlns:a16="http://schemas.microsoft.com/office/drawing/2014/main" xmlns="" val="911250518"/>
                    </a:ext>
                  </a:extLst>
                </a:gridCol>
              </a:tblGrid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943142"/>
                  </a:ext>
                </a:extLst>
              </a:tr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376785"/>
                  </a:ext>
                </a:extLst>
              </a:tr>
            </a:tbl>
          </a:graphicData>
        </a:graphic>
      </p:graphicFrame>
      <p:pic>
        <p:nvPicPr>
          <p:cNvPr id="4" name="number7">
            <a:extLst>
              <a:ext uri="{FF2B5EF4-FFF2-40B4-BE49-F238E27FC236}">
                <a16:creationId xmlns:a16="http://schemas.microsoft.com/office/drawing/2014/main" xmlns="" id="{01F7D3AD-61E7-4223-86C9-AFC91DF53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r="44718"/>
          <a:stretch/>
        </p:blipFill>
        <p:spPr>
          <a:xfrm>
            <a:off x="7986848" y="1636948"/>
            <a:ext cx="1157152" cy="5221052"/>
          </a:xfrm>
          <a:prstGeom prst="rect">
            <a:avLst/>
          </a:prstGeom>
        </p:spPr>
      </p:pic>
      <p:sp>
        <p:nvSpPr>
          <p:cNvPr id="27" name="Rounded Rectangular Callout 8">
            <a:extLst>
              <a:ext uri="{FF2B5EF4-FFF2-40B4-BE49-F238E27FC236}">
                <a16:creationId xmlns:a16="http://schemas.microsoft.com/office/drawing/2014/main" xmlns="" id="{80EC37AB-9334-46A1-844A-FC08EF93DCE6}"/>
              </a:ext>
            </a:extLst>
          </p:cNvPr>
          <p:cNvSpPr/>
          <p:nvPr/>
        </p:nvSpPr>
        <p:spPr>
          <a:xfrm>
            <a:off x="3632508" y="4591446"/>
            <a:ext cx="3929100" cy="938369"/>
          </a:xfrm>
          <a:prstGeom prst="wedgeRoundRectCallout">
            <a:avLst>
              <a:gd name="adj1" fmla="val 36338"/>
              <a:gd name="adj2" fmla="val -6730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Can you help me count my fruit? Click me to count them.</a:t>
            </a:r>
          </a:p>
        </p:txBody>
      </p:sp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D535EF3C-0048-49C7-AD31-C11ABC9881BD}"/>
              </a:ext>
            </a:extLst>
          </p:cNvPr>
          <p:cNvSpPr/>
          <p:nvPr/>
        </p:nvSpPr>
        <p:spPr>
          <a:xfrm>
            <a:off x="3526713" y="4591445"/>
            <a:ext cx="4508550" cy="938369"/>
          </a:xfrm>
          <a:prstGeom prst="wedgeRoundRectCallout">
            <a:avLst>
              <a:gd name="adj1" fmla="val 36338"/>
              <a:gd name="adj2" fmla="val -6730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There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7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pieces of </a:t>
            </a:r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fruit in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my bowl.</a:t>
            </a:r>
          </a:p>
        </p:txBody>
      </p:sp>
      <p:pic>
        <p:nvPicPr>
          <p:cNvPr id="28" name="plum">
            <a:extLst>
              <a:ext uri="{FF2B5EF4-FFF2-40B4-BE49-F238E27FC236}">
                <a16:creationId xmlns:a16="http://schemas.microsoft.com/office/drawing/2014/main" xmlns="" id="{77E037D1-A244-42AA-BBBC-2D00E1059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304">
            <a:off x="2135324" y="-623791"/>
            <a:ext cx="470262" cy="533108"/>
          </a:xfrm>
          <a:prstGeom prst="rect">
            <a:avLst/>
          </a:prstGeom>
        </p:spPr>
      </p:pic>
      <p:pic>
        <p:nvPicPr>
          <p:cNvPr id="29" name="plum">
            <a:extLst>
              <a:ext uri="{FF2B5EF4-FFF2-40B4-BE49-F238E27FC236}">
                <a16:creationId xmlns:a16="http://schemas.microsoft.com/office/drawing/2014/main" xmlns="" id="{F628EF35-408F-4054-94C6-07B5555CA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4304">
            <a:off x="3047764" y="-785326"/>
            <a:ext cx="834222" cy="834222"/>
          </a:xfrm>
          <a:prstGeom prst="rect">
            <a:avLst/>
          </a:prstGeom>
        </p:spPr>
      </p:pic>
      <p:pic>
        <p:nvPicPr>
          <p:cNvPr id="30" name="plum">
            <a:extLst>
              <a:ext uri="{FF2B5EF4-FFF2-40B4-BE49-F238E27FC236}">
                <a16:creationId xmlns:a16="http://schemas.microsoft.com/office/drawing/2014/main" xmlns="" id="{F69C2D12-CD1F-4C58-BA19-C747CB61E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4304">
            <a:off x="4319155" y="-651947"/>
            <a:ext cx="536793" cy="533891"/>
          </a:xfrm>
          <a:prstGeom prst="rect">
            <a:avLst/>
          </a:prstGeom>
        </p:spPr>
      </p:pic>
      <p:pic>
        <p:nvPicPr>
          <p:cNvPr id="31" name="plum">
            <a:extLst>
              <a:ext uri="{FF2B5EF4-FFF2-40B4-BE49-F238E27FC236}">
                <a16:creationId xmlns:a16="http://schemas.microsoft.com/office/drawing/2014/main" xmlns="" id="{56AC9F2F-8EA4-4C00-809A-7EC029065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4304">
            <a:off x="5176409" y="-956455"/>
            <a:ext cx="1032974" cy="1032974"/>
          </a:xfrm>
          <a:prstGeom prst="rect">
            <a:avLst/>
          </a:prstGeom>
        </p:spPr>
      </p:pic>
      <p:pic>
        <p:nvPicPr>
          <p:cNvPr id="33" name="plum">
            <a:extLst>
              <a:ext uri="{FF2B5EF4-FFF2-40B4-BE49-F238E27FC236}">
                <a16:creationId xmlns:a16="http://schemas.microsoft.com/office/drawing/2014/main" xmlns="" id="{4E73BD16-9022-4418-AD44-7E7120EE8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4304">
            <a:off x="4099472" y="-1499772"/>
            <a:ext cx="978944" cy="978944"/>
          </a:xfrm>
          <a:prstGeom prst="rect">
            <a:avLst/>
          </a:prstGeom>
        </p:spPr>
      </p:pic>
      <p:pic>
        <p:nvPicPr>
          <p:cNvPr id="34" name="plum">
            <a:extLst>
              <a:ext uri="{FF2B5EF4-FFF2-40B4-BE49-F238E27FC236}">
                <a16:creationId xmlns:a16="http://schemas.microsoft.com/office/drawing/2014/main" xmlns="" id="{5F880B03-52A1-4C0B-A397-1C60C22D0A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4304">
            <a:off x="3091570" y="-1133475"/>
            <a:ext cx="748012" cy="395161"/>
          </a:xfrm>
          <a:prstGeom prst="rect">
            <a:avLst/>
          </a:prstGeom>
        </p:spPr>
      </p:pic>
      <p:pic>
        <p:nvPicPr>
          <p:cNvPr id="35" name="plum">
            <a:extLst>
              <a:ext uri="{FF2B5EF4-FFF2-40B4-BE49-F238E27FC236}">
                <a16:creationId xmlns:a16="http://schemas.microsoft.com/office/drawing/2014/main" xmlns="" id="{91D5246E-3434-424B-B77C-0B1655B24D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4304">
            <a:off x="2100120" y="-1213748"/>
            <a:ext cx="533082" cy="60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4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0087 0.359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9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417 0.00139 L 0.0033 0.36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9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88889E-6 0.00278 L -0.00087 0.36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.55556E-7 0.01528 L -0.00087 0.375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9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4.16667E-6 0.00139 L -0.00104 0.592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05556E-6 0.00278 L -0.00104 0.59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5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8889E-6 0.0125 L -0.00105 0.60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CFFF1-8409-4CAD-A382-776CD59DB9A1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Wednesday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768970"/>
            <a:ext cx="1395842" cy="4813946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1847088" y="1464141"/>
            <a:ext cx="5839334" cy="1220743"/>
          </a:xfrm>
          <a:prstGeom prst="wedgeRoundRectCallout">
            <a:avLst>
              <a:gd name="adj1" fmla="val 35446"/>
              <a:gd name="adj2" fmla="val 62074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Wednesday, I won the raffle. Can you guess what number was on my ticket? </a:t>
            </a:r>
            <a:endParaRPr lang="en-GB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en-GB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Click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the raffle tickets. Can you find my ticket?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BDE466B-CC93-4A1F-9ED4-F609D857C415}"/>
              </a:ext>
            </a:extLst>
          </p:cNvPr>
          <p:cNvGrpSpPr/>
          <p:nvPr/>
        </p:nvGrpSpPr>
        <p:grpSpPr>
          <a:xfrm>
            <a:off x="758265" y="4060763"/>
            <a:ext cx="1600513" cy="1013263"/>
            <a:chOff x="2487168" y="1506645"/>
            <a:chExt cx="3511296" cy="24129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ACB0609-7D54-4CD8-ACE1-74652B0E7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8" y="1598085"/>
              <a:ext cx="3511296" cy="211520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CD8620E-932B-4639-92A0-74097E5BF38C}"/>
                </a:ext>
              </a:extLst>
            </p:cNvPr>
            <p:cNvSpPr txBox="1"/>
            <p:nvPr/>
          </p:nvSpPr>
          <p:spPr>
            <a:xfrm>
              <a:off x="2532887" y="1506645"/>
              <a:ext cx="3401568" cy="2412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2</a:t>
              </a:r>
              <a:endParaRPr lang="en-GB" sz="60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938A7D7-57EF-4F32-A203-4A9BDAD2B391}"/>
              </a:ext>
            </a:extLst>
          </p:cNvPr>
          <p:cNvGrpSpPr/>
          <p:nvPr/>
        </p:nvGrpSpPr>
        <p:grpSpPr>
          <a:xfrm>
            <a:off x="4522899" y="5287558"/>
            <a:ext cx="1600513" cy="1013263"/>
            <a:chOff x="2487168" y="1506644"/>
            <a:chExt cx="3511296" cy="24129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C150509-B824-4361-9CD0-52B85604B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8" y="1598085"/>
              <a:ext cx="3511296" cy="211520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B92A773-34ED-44E7-96AD-4CC9C8C55939}"/>
                </a:ext>
              </a:extLst>
            </p:cNvPr>
            <p:cNvSpPr txBox="1"/>
            <p:nvPr/>
          </p:nvSpPr>
          <p:spPr>
            <a:xfrm>
              <a:off x="2532888" y="1506644"/>
              <a:ext cx="3401568" cy="2412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5</a:t>
              </a:r>
              <a:endParaRPr lang="en-GB" sz="60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622A127-1A63-4A84-A62D-DF96D203302C}"/>
              </a:ext>
            </a:extLst>
          </p:cNvPr>
          <p:cNvGrpSpPr/>
          <p:nvPr/>
        </p:nvGrpSpPr>
        <p:grpSpPr>
          <a:xfrm>
            <a:off x="1362235" y="2899586"/>
            <a:ext cx="1600513" cy="1013263"/>
            <a:chOff x="2487168" y="1506645"/>
            <a:chExt cx="3511296" cy="241299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D0EBB9C8-8459-4095-BCBB-89E487FFD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8" y="1598085"/>
              <a:ext cx="3511296" cy="21152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0A59F09-9945-49A8-A0A0-00810C0B3E37}"/>
                </a:ext>
              </a:extLst>
            </p:cNvPr>
            <p:cNvSpPr txBox="1"/>
            <p:nvPr/>
          </p:nvSpPr>
          <p:spPr>
            <a:xfrm>
              <a:off x="2532887" y="1506645"/>
              <a:ext cx="3401568" cy="2412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4</a:t>
              </a:r>
              <a:endParaRPr lang="en-GB" sz="60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1E2C44F-1C5C-471F-886D-31C1C9B888DF}"/>
              </a:ext>
            </a:extLst>
          </p:cNvPr>
          <p:cNvGrpSpPr/>
          <p:nvPr/>
        </p:nvGrpSpPr>
        <p:grpSpPr>
          <a:xfrm>
            <a:off x="2013143" y="5249161"/>
            <a:ext cx="1600513" cy="1013263"/>
            <a:chOff x="2487168" y="1506645"/>
            <a:chExt cx="3511296" cy="241299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79E9636-E134-4353-97D8-683E419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8" y="1598085"/>
              <a:ext cx="3511296" cy="21152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512C48E-CE33-4A51-8676-DAB2BDC0D36E}"/>
                </a:ext>
              </a:extLst>
            </p:cNvPr>
            <p:cNvSpPr txBox="1"/>
            <p:nvPr/>
          </p:nvSpPr>
          <p:spPr>
            <a:xfrm>
              <a:off x="2532887" y="1506645"/>
              <a:ext cx="3401568" cy="2412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6</a:t>
              </a:r>
              <a:endParaRPr lang="en-GB" sz="60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B9C5C66-ECA8-4F1E-A8BD-A40BB6E2CF76}"/>
              </a:ext>
            </a:extLst>
          </p:cNvPr>
          <p:cNvGrpSpPr/>
          <p:nvPr/>
        </p:nvGrpSpPr>
        <p:grpSpPr>
          <a:xfrm>
            <a:off x="3268021" y="4130598"/>
            <a:ext cx="1600513" cy="1013263"/>
            <a:chOff x="2487168" y="1506645"/>
            <a:chExt cx="3511296" cy="241299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903E6F58-51DE-4C6C-8D95-8DFBA8BDC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8" y="1598085"/>
              <a:ext cx="3511296" cy="211520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3F59A7C4-CFEC-46E5-878F-B41BD87BEAF7}"/>
                </a:ext>
              </a:extLst>
            </p:cNvPr>
            <p:cNvSpPr txBox="1"/>
            <p:nvPr/>
          </p:nvSpPr>
          <p:spPr>
            <a:xfrm>
              <a:off x="2532887" y="1506645"/>
              <a:ext cx="3401568" cy="2412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1</a:t>
              </a:r>
              <a:endParaRPr lang="en-GB" sz="60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DFD9717-F089-4809-967B-D66752060A35}"/>
              </a:ext>
            </a:extLst>
          </p:cNvPr>
          <p:cNvGrpSpPr/>
          <p:nvPr/>
        </p:nvGrpSpPr>
        <p:grpSpPr>
          <a:xfrm>
            <a:off x="5777776" y="3942397"/>
            <a:ext cx="1600513" cy="1013263"/>
            <a:chOff x="2487168" y="1506644"/>
            <a:chExt cx="3511296" cy="241299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71B9F67-FACA-4A98-B39B-162FF956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8" y="1598085"/>
              <a:ext cx="3511296" cy="211520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3E45A3C-2088-4E1E-AD38-5654D9E9D1DE}"/>
                </a:ext>
              </a:extLst>
            </p:cNvPr>
            <p:cNvSpPr txBox="1"/>
            <p:nvPr/>
          </p:nvSpPr>
          <p:spPr>
            <a:xfrm>
              <a:off x="2532888" y="1506644"/>
              <a:ext cx="3401568" cy="241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3</a:t>
              </a:r>
              <a:endParaRPr lang="en-GB" sz="6000" dirty="0"/>
            </a:p>
          </p:txBody>
        </p:sp>
      </p:grpSp>
      <p:sp>
        <p:nvSpPr>
          <p:cNvPr id="9" name="try again box">
            <a:extLst>
              <a:ext uri="{FF2B5EF4-FFF2-40B4-BE49-F238E27FC236}">
                <a16:creationId xmlns:a16="http://schemas.microsoft.com/office/drawing/2014/main" xmlns="" id="{E047C67A-777B-4B17-A58A-0F1FB3D2E8AD}"/>
              </a:ext>
            </a:extLst>
          </p:cNvPr>
          <p:cNvSpPr/>
          <p:nvPr/>
        </p:nvSpPr>
        <p:spPr>
          <a:xfrm>
            <a:off x="530352" y="2899586"/>
            <a:ext cx="7036594" cy="3401235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E91A04-85F4-440D-9C5E-F9EB53B76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64" y="3028709"/>
            <a:ext cx="1600513" cy="888217"/>
          </a:xfrm>
          <a:prstGeom prst="rect">
            <a:avLst/>
          </a:prstGeom>
        </p:spPr>
      </p:pic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2D1097-D1E2-4C93-98B8-7974CBC02E15}"/>
              </a:ext>
            </a:extLst>
          </p:cNvPr>
          <p:cNvSpPr txBox="1"/>
          <p:nvPr/>
        </p:nvSpPr>
        <p:spPr>
          <a:xfrm>
            <a:off x="4003904" y="2990312"/>
            <a:ext cx="1550497" cy="101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7</a:t>
            </a:r>
            <a:endParaRPr lang="en-GB" sz="6000" dirty="0"/>
          </a:p>
        </p:txBody>
      </p:sp>
      <p:sp>
        <p:nvSpPr>
          <p:cNvPr id="48" name="Rounded Rectangular Callout 8">
            <a:extLst>
              <a:ext uri="{FF2B5EF4-FFF2-40B4-BE49-F238E27FC236}">
                <a16:creationId xmlns:a16="http://schemas.microsoft.com/office/drawing/2014/main" xmlns="" id="{82DA1981-4103-4766-82ED-B9BED7A72D92}"/>
              </a:ext>
            </a:extLst>
          </p:cNvPr>
          <p:cNvSpPr/>
          <p:nvPr/>
        </p:nvSpPr>
        <p:spPr>
          <a:xfrm>
            <a:off x="5920722" y="2973064"/>
            <a:ext cx="1768331" cy="779786"/>
          </a:xfrm>
          <a:prstGeom prst="wedgeRoundRectCallout">
            <a:avLst>
              <a:gd name="adj1" fmla="val 56869"/>
              <a:gd name="adj2" fmla="val 1371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29931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8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3907"/>
          <a:stretch/>
        </p:blipFill>
        <p:spPr>
          <a:xfrm>
            <a:off x="621792" y="1102410"/>
            <a:ext cx="3578180" cy="5755590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3961978" y="2195418"/>
            <a:ext cx="4374272" cy="707886"/>
          </a:xfrm>
          <a:prstGeom prst="wedgeRoundRectCallout">
            <a:avLst>
              <a:gd name="adj1" fmla="val -36826"/>
              <a:gd name="adj2" fmla="val 69620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That’s right! I had lucky number 7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DF082F-C05F-480A-A44D-F1239EF47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463">
            <a:off x="3403884" y="3401736"/>
            <a:ext cx="1600513" cy="888217"/>
          </a:xfrm>
          <a:prstGeom prst="rect">
            <a:avLst/>
          </a:prstGeom>
        </p:spPr>
      </p:pic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1DB64F32-FB2F-402D-ACE9-C609D92EDA31}"/>
              </a:ext>
            </a:extLst>
          </p:cNvPr>
          <p:cNvSpPr txBox="1"/>
          <p:nvPr/>
        </p:nvSpPr>
        <p:spPr>
          <a:xfrm rot="1483463">
            <a:off x="3424724" y="3363339"/>
            <a:ext cx="1550497" cy="101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7</a:t>
            </a:r>
            <a:endParaRPr lang="en-GB" sz="6000" dirty="0"/>
          </a:p>
        </p:txBody>
      </p:sp>
      <p:pic>
        <p:nvPicPr>
          <p:cNvPr id="5" name="007_Seven_Thats_Lucky">
            <a:hlinkClick r:id="" action="ppaction://media"/>
            <a:extLst>
              <a:ext uri="{FF2B5EF4-FFF2-40B4-BE49-F238E27FC236}">
                <a16:creationId xmlns:a16="http://schemas.microsoft.com/office/drawing/2014/main" xmlns="" id="{316CA3D2-C907-4050-BD2C-505CD45E5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7079" y="5396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4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EA38DD-EC5C-4797-AB2E-DBEBC2D5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6389" r="5236" b="6736"/>
          <a:stretch>
            <a:fillRect/>
          </a:stretch>
        </p:blipFill>
        <p:spPr>
          <a:xfrm>
            <a:off x="437015" y="406399"/>
            <a:ext cx="8286837" cy="600627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xmlns="" id="{B43F625F-4416-4ECE-9507-9D13A2297142}"/>
              </a:ext>
            </a:extLst>
          </p:cNvPr>
          <p:cNvSpPr/>
          <p:nvPr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/>
              </a:gs>
              <a:gs pos="48000">
                <a:srgbClr val="3E95B3">
                  <a:alpha val="0"/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C61627-AB17-4810-8224-E64E53EB2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b="10224"/>
          <a:stretch/>
        </p:blipFill>
        <p:spPr>
          <a:xfrm>
            <a:off x="5813435" y="1212001"/>
            <a:ext cx="2617859" cy="26148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CFFF1-8409-4CAD-A382-776CD59DB9A1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Thursday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CFD188-B3C3-41B1-B407-3BC58C31E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r="44718"/>
          <a:stretch/>
        </p:blipFill>
        <p:spPr>
          <a:xfrm>
            <a:off x="1890166" y="442975"/>
            <a:ext cx="1312600" cy="59224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E476E07-2659-4F8A-9D77-857A3B258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r="28679"/>
          <a:stretch/>
        </p:blipFill>
        <p:spPr>
          <a:xfrm>
            <a:off x="646357" y="4044797"/>
            <a:ext cx="1180275" cy="1665608"/>
          </a:xfrm>
          <a:prstGeom prst="rect">
            <a:avLst/>
          </a:prstGeom>
        </p:spPr>
      </p:pic>
      <p:sp>
        <p:nvSpPr>
          <p:cNvPr id="39" name="Rounded Rectangular Callout 8">
            <a:extLst>
              <a:ext uri="{FF2B5EF4-FFF2-40B4-BE49-F238E27FC236}">
                <a16:creationId xmlns:a16="http://schemas.microsoft.com/office/drawing/2014/main" xmlns="" id="{E31A1C0A-FDFD-4B3C-B8BD-E69243D7F3EF}"/>
              </a:ext>
            </a:extLst>
          </p:cNvPr>
          <p:cNvSpPr/>
          <p:nvPr/>
        </p:nvSpPr>
        <p:spPr>
          <a:xfrm>
            <a:off x="1085474" y="2204865"/>
            <a:ext cx="4940422" cy="1406692"/>
          </a:xfrm>
          <a:prstGeom prst="wedgeRoundRectCallout">
            <a:avLst>
              <a:gd name="adj1" fmla="val -25836"/>
              <a:gd name="adj2" fmla="val -56302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Thursday, I helped One cross the river. </a:t>
            </a:r>
            <a:endParaRPr lang="en-GB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en-GB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How many blocks long is my bridge? </a:t>
            </a:r>
          </a:p>
          <a:p>
            <a:pPr lvl="0"/>
            <a:endParaRPr lang="en-GB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How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can you check?</a:t>
            </a:r>
          </a:p>
        </p:txBody>
      </p:sp>
    </p:spTree>
    <p:extLst>
      <p:ext uri="{BB962C8B-B14F-4D97-AF65-F5344CB8AC3E}">
        <p14:creationId xmlns:p14="http://schemas.microsoft.com/office/powerpoint/2010/main" val="34224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116 L 0.06684 -0.0676 C 0.0974 -0.08936 0.0849 -0.08797 0.12344 -0.08982 C 0.16181 -0.09167 0.17483 -0.07755 0.19966 -0.0544 C 0.24254 -0.00162 0.2474 0.20092 0.25313 0.24398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7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233076B-C323-45E7-AA23-774AB66A8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6389" r="5236" b="6736"/>
          <a:stretch>
            <a:fillRect/>
          </a:stretch>
        </p:blipFill>
        <p:spPr>
          <a:xfrm>
            <a:off x="437015" y="406399"/>
            <a:ext cx="8286837" cy="600627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57E28A18-5CEB-42F9-AA30-C490A13E9FEE}"/>
              </a:ext>
            </a:extLst>
          </p:cNvPr>
          <p:cNvSpPr/>
          <p:nvPr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/>
              </a:gs>
              <a:gs pos="48000">
                <a:srgbClr val="3E95B3">
                  <a:alpha val="0"/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E52835-DFCE-4C19-9A7F-96CA9B591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b="10224"/>
          <a:stretch/>
        </p:blipFill>
        <p:spPr>
          <a:xfrm>
            <a:off x="5813435" y="1212001"/>
            <a:ext cx="2617859" cy="2614845"/>
          </a:xfrm>
          <a:prstGeom prst="rect">
            <a:avLst/>
          </a:prstGeom>
        </p:spPr>
      </p:pic>
      <p:pic>
        <p:nvPicPr>
          <p:cNvPr id="16" name="number7">
            <a:extLst>
              <a:ext uri="{FF2B5EF4-FFF2-40B4-BE49-F238E27FC236}">
                <a16:creationId xmlns:a16="http://schemas.microsoft.com/office/drawing/2014/main" xmlns="" id="{A34F9AA3-2DDD-45FB-B308-BB0302F52A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r="44718"/>
          <a:stretch/>
        </p:blipFill>
        <p:spPr>
          <a:xfrm rot="5400000">
            <a:off x="4206098" y="2116516"/>
            <a:ext cx="1312600" cy="5922431"/>
          </a:xfrm>
          <a:prstGeom prst="rect">
            <a:avLst/>
          </a:prstGeom>
        </p:spPr>
      </p:pic>
      <p:sp>
        <p:nvSpPr>
          <p:cNvPr id="24" name="Rounded Rectangular Callout 8">
            <a:extLst>
              <a:ext uri="{FF2B5EF4-FFF2-40B4-BE49-F238E27FC236}">
                <a16:creationId xmlns:a16="http://schemas.microsoft.com/office/drawing/2014/main" xmlns="" id="{4316CDB1-C41A-406E-B602-7B2E2A9856D4}"/>
              </a:ext>
            </a:extLst>
          </p:cNvPr>
          <p:cNvSpPr/>
          <p:nvPr/>
        </p:nvSpPr>
        <p:spPr>
          <a:xfrm>
            <a:off x="2619483" y="2629489"/>
            <a:ext cx="3980302" cy="982068"/>
          </a:xfrm>
          <a:prstGeom prst="wedgeRoundRectCallout">
            <a:avLst>
              <a:gd name="adj1" fmla="val 38003"/>
              <a:gd name="adj2" fmla="val 64549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Can you count my blocks? Click me to see if you were right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. </a:t>
            </a:r>
          </a:p>
        </p:txBody>
      </p:sp>
      <p:sp>
        <p:nvSpPr>
          <p:cNvPr id="27" name="flash7">
            <a:extLst>
              <a:ext uri="{FF2B5EF4-FFF2-40B4-BE49-F238E27FC236}">
                <a16:creationId xmlns:a16="http://schemas.microsoft.com/office/drawing/2014/main" xmlns="" id="{93C147D3-1B99-4C24-BC62-95B623EDFD4B}"/>
              </a:ext>
            </a:extLst>
          </p:cNvPr>
          <p:cNvSpPr/>
          <p:nvPr/>
        </p:nvSpPr>
        <p:spPr>
          <a:xfrm rot="233819">
            <a:off x="6167437" y="4708844"/>
            <a:ext cx="668510" cy="686650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ash6">
            <a:extLst>
              <a:ext uri="{FF2B5EF4-FFF2-40B4-BE49-F238E27FC236}">
                <a16:creationId xmlns:a16="http://schemas.microsoft.com/office/drawing/2014/main" xmlns="" id="{F7ABBD36-FBE3-4CB0-9D0E-42C6091AD0CD}"/>
              </a:ext>
            </a:extLst>
          </p:cNvPr>
          <p:cNvSpPr/>
          <p:nvPr/>
        </p:nvSpPr>
        <p:spPr>
          <a:xfrm rot="194378">
            <a:off x="5564940" y="4672322"/>
            <a:ext cx="661891" cy="667363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ash5">
            <a:extLst>
              <a:ext uri="{FF2B5EF4-FFF2-40B4-BE49-F238E27FC236}">
                <a16:creationId xmlns:a16="http://schemas.microsoft.com/office/drawing/2014/main" xmlns="" id="{EF4227DD-CABF-44BB-9496-A89A50CC0136}"/>
              </a:ext>
            </a:extLst>
          </p:cNvPr>
          <p:cNvSpPr/>
          <p:nvPr/>
        </p:nvSpPr>
        <p:spPr>
          <a:xfrm>
            <a:off x="4972869" y="4654900"/>
            <a:ext cx="658242" cy="654936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ash4">
            <a:extLst>
              <a:ext uri="{FF2B5EF4-FFF2-40B4-BE49-F238E27FC236}">
                <a16:creationId xmlns:a16="http://schemas.microsoft.com/office/drawing/2014/main" xmlns="" id="{83516E41-F669-4EE5-A2CD-7EFF24AB23F6}"/>
              </a:ext>
            </a:extLst>
          </p:cNvPr>
          <p:cNvSpPr/>
          <p:nvPr/>
        </p:nvSpPr>
        <p:spPr>
          <a:xfrm rot="163714">
            <a:off x="4392798" y="4639126"/>
            <a:ext cx="638375" cy="654936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ash3">
            <a:extLst>
              <a:ext uri="{FF2B5EF4-FFF2-40B4-BE49-F238E27FC236}">
                <a16:creationId xmlns:a16="http://schemas.microsoft.com/office/drawing/2014/main" xmlns="" id="{30964C0B-94B3-4FE0-9F82-59DABE578053}"/>
              </a:ext>
            </a:extLst>
          </p:cNvPr>
          <p:cNvSpPr/>
          <p:nvPr/>
        </p:nvSpPr>
        <p:spPr>
          <a:xfrm>
            <a:off x="3797133" y="4639501"/>
            <a:ext cx="639926" cy="654936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ash2">
            <a:extLst>
              <a:ext uri="{FF2B5EF4-FFF2-40B4-BE49-F238E27FC236}">
                <a16:creationId xmlns:a16="http://schemas.microsoft.com/office/drawing/2014/main" xmlns="" id="{E06445BC-3A87-49C3-8730-0652FD8CF551}"/>
              </a:ext>
            </a:extLst>
          </p:cNvPr>
          <p:cNvSpPr/>
          <p:nvPr/>
        </p:nvSpPr>
        <p:spPr>
          <a:xfrm rot="21397631">
            <a:off x="3186093" y="4641665"/>
            <a:ext cx="647344" cy="654936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ash1">
            <a:extLst>
              <a:ext uri="{FF2B5EF4-FFF2-40B4-BE49-F238E27FC236}">
                <a16:creationId xmlns:a16="http://schemas.microsoft.com/office/drawing/2014/main" xmlns="" id="{5899B51A-BE4C-4578-A717-F2BF31C5BBB6}"/>
              </a:ext>
            </a:extLst>
          </p:cNvPr>
          <p:cNvSpPr/>
          <p:nvPr/>
        </p:nvSpPr>
        <p:spPr>
          <a:xfrm rot="21409186">
            <a:off x="2587248" y="4660886"/>
            <a:ext cx="656413" cy="654936"/>
          </a:xfrm>
          <a:prstGeom prst="flowChartAlternateProcess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667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lick number7 box">
            <a:extLst>
              <a:ext uri="{FF2B5EF4-FFF2-40B4-BE49-F238E27FC236}">
                <a16:creationId xmlns:a16="http://schemas.microsoft.com/office/drawing/2014/main" xmlns="" id="{5C6C464F-08BE-409B-8AFF-8F3987A1CE04}"/>
              </a:ext>
            </a:extLst>
          </p:cNvPr>
          <p:cNvSpPr/>
          <p:nvPr/>
        </p:nvSpPr>
        <p:spPr>
          <a:xfrm>
            <a:off x="2267719" y="4421431"/>
            <a:ext cx="5306741" cy="1191721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ular Callout 8">
            <a:extLst>
              <a:ext uri="{FF2B5EF4-FFF2-40B4-BE49-F238E27FC236}">
                <a16:creationId xmlns:a16="http://schemas.microsoft.com/office/drawing/2014/main" xmlns="" id="{6333DF85-2753-4984-A5FB-98141149EC1A}"/>
              </a:ext>
            </a:extLst>
          </p:cNvPr>
          <p:cNvSpPr/>
          <p:nvPr/>
        </p:nvSpPr>
        <p:spPr>
          <a:xfrm>
            <a:off x="2443601" y="2629489"/>
            <a:ext cx="4332066" cy="982068"/>
          </a:xfrm>
          <a:prstGeom prst="wedgeRoundRectCallout">
            <a:avLst>
              <a:gd name="adj1" fmla="val 35479"/>
              <a:gd name="adj2" fmla="val 58962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That’s right! There are 7 blocks. </a:t>
            </a:r>
            <a:endParaRPr lang="en-GB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 algn="ctr"/>
            <a:endParaRPr lang="en-GB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 algn="ctr"/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Can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you show me 7 on your fingers?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5C3993-EA5D-471E-B141-7159F8ED9D66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Let’s check!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382998E-6209-4795-B9EF-B493BBF2FF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r="28679"/>
          <a:stretch/>
        </p:blipFill>
        <p:spPr>
          <a:xfrm>
            <a:off x="646357" y="4044797"/>
            <a:ext cx="1180275" cy="16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204 L 0.00417 -0.0118 C 0.00434 -0.01597 0.00504 -0.01991 0.00573 -0.02338 C 0.00643 -0.02592 0.00729 -0.02824 0.00782 -0.03055 C 0.01129 -0.04606 0.00695 -0.02685 0.0099 -0.03912 C 0.01042 -0.04074 0.01042 -0.04259 0.01094 -0.04398 C 0.01164 -0.04537 0.01285 -0.0463 0.0132 -0.04768 C 0.01424 -0.05 0.01407 -0.05301 0.01528 -0.05486 L 0.02361 -0.06967 L 0.02587 -0.07338 C 0.02657 -0.07477 0.02709 -0.07592 0.02795 -0.07708 C 0.03733 -0.08773 0.02604 -0.0743 0.03334 -0.08426 C 0.03438 -0.08588 0.03559 -0.0868 0.03646 -0.08796 C 0.03768 -0.08958 0.03837 -0.09143 0.03959 -0.09282 C 0.04098 -0.09467 0.04254 -0.09514 0.04375 -0.09653 C 0.04479 -0.09768 0.04514 -0.0993 0.04584 -0.10023 C 0.05122 -0.10717 0.0507 -0.10625 0.05556 -0.10995 C 0.05625 -0.11134 0.05695 -0.1125 0.05764 -0.11366 C 0.06285 -0.12037 0.06233 -0.11991 0.06702 -0.12338 C 0.06771 -0.12477 0.06823 -0.12616 0.06927 -0.12708 C 0.07032 -0.12847 0.07153 -0.12893 0.0724 -0.1294 C 0.07361 -0.13079 0.07448 -0.13217 0.07552 -0.1331 C 0.07674 -0.13426 0.07778 -0.13472 0.07865 -0.13565 C 0.07986 -0.13704 0.08073 -0.13819 0.08177 -0.13935 C 0.08403 -0.1412 0.08611 -0.14259 0.0882 -0.14421 L 0.0915 -0.14653 L 0.09462 -0.14907 C 0.09931 -0.15741 0.09393 -0.1493 0.09983 -0.15393 C 0.10122 -0.15486 0.10174 -0.15694 0.10295 -0.15764 C 0.104 -0.15833 0.10521 -0.15833 0.10625 -0.1588 C 0.10747 -0.15972 0.10834 -0.16088 0.10938 -0.16134 C 0.11077 -0.16227 0.11233 -0.16227 0.11372 -0.1625 C 0.11511 -0.16319 0.1165 -0.16412 0.11771 -0.16505 C 0.11893 -0.16597 0.11997 -0.1669 0.12101 -0.16736 C 0.1224 -0.16829 0.12379 -0.16829 0.12518 -0.16875 C 0.12622 -0.16944 0.12743 -0.1706 0.12848 -0.17106 C 0.13177 -0.17292 0.13559 -0.17407 0.13889 -0.17454 C 0.14636 -0.17454 0.15382 -0.17454 0.16111 -0.17361 C 0.16337 -0.17338 0.16754 -0.17106 0.16754 -0.17083 C 0.16893 -0.16991 0.17014 -0.16875 0.1717 -0.16736 C 0.17379 -0.16597 0.17622 -0.16481 0.17813 -0.1625 C 0.18229 -0.15787 0.18056 -0.16042 0.18334 -0.15509 C 0.18368 -0.1537 0.18403 -0.15185 0.18438 -0.15023 C 0.18473 -0.14907 0.18542 -0.14815 0.18559 -0.14653 C 0.18646 -0.1419 0.18698 -0.13704 0.18768 -0.13194 L 0.18854 -0.12477 C 0.19045 -0.09213 0.18889 -0.10787 0.19063 -0.12083 C 0.1915 -0.12685 0.19271 -0.12801 0.19479 -0.13194 C 0.19532 -0.13356 0.19549 -0.13542 0.19601 -0.13704 C 0.19723 -0.13958 0.19948 -0.14143 0.20035 -0.14421 C 0.2007 -0.1456 0.20087 -0.14699 0.20139 -0.14792 C 0.20226 -0.14907 0.20348 -0.14954 0.20434 -0.15023 C 0.20539 -0.15347 0.20573 -0.15532 0.20747 -0.15764 C 0.20868 -0.1588 0.20973 -0.15926 0.21077 -0.16018 C 0.21424 -0.1662 0.21181 -0.16296 0.21927 -0.16875 C 0.22014 -0.16944 0.22136 -0.1706 0.22257 -0.17106 L 0.22882 -0.17361 C 0.23229 -0.17315 0.23611 -0.17338 0.23941 -0.17222 C 0.24393 -0.1713 0.24167 -0.16898 0.24462 -0.1662 C 0.24549 -0.16574 0.2467 -0.16551 0.24775 -0.16505 L 0.24983 -0.15764 C 0.25104 -0.15417 0.25157 -0.15301 0.25209 -0.14907 C 0.25261 -0.14676 0.25278 -0.14421 0.25313 -0.14167 C 0.25348 -0.14051 0.254 -0.13958 0.25417 -0.13796 C 0.25469 -0.13634 0.25486 -0.13403 0.25521 -0.13194 C 0.25539 -0.125 0.25556 -0.11805 0.25608 -0.11134 C 0.25625 -0.10995 0.25608 -0.10764 0.25712 -0.10764 C 0.25868 -0.10764 0.25868 -0.10995 0.25938 -0.11134 C 0.26233 -0.12523 0.25834 -0.1081 0.26233 -0.11991 C 0.26302 -0.1213 0.26302 -0.12315 0.26337 -0.12477 C 0.26372 -0.12616 0.26424 -0.12708 0.26441 -0.12847 C 0.26511 -0.12986 0.26528 -0.13171 0.26563 -0.1331 C 0.26632 -0.13588 0.26719 -0.13796 0.26771 -0.14051 C 0.26841 -0.14329 0.26893 -0.14653 0.26979 -0.14907 C 0.27049 -0.15092 0.27136 -0.15231 0.27188 -0.15393 C 0.275 -0.16227 0.27032 -0.15347 0.27622 -0.16134 C 0.27709 -0.1625 0.27726 -0.16435 0.2783 -0.16505 C 0.28021 -0.16643 0.28247 -0.16643 0.28455 -0.16736 C 0.28559 -0.16782 0.28698 -0.16805 0.28785 -0.16875 C 0.28889 -0.16944 0.28993 -0.1706 0.29098 -0.17106 C 0.29236 -0.17176 0.29375 -0.17176 0.29532 -0.17222 C 0.29827 -0.17176 0.30174 -0.17222 0.30469 -0.17106 C 0.30712 -0.17037 0.31111 -0.1662 0.31111 -0.16597 C 0.3125 -0.16366 0.31459 -0.1618 0.31528 -0.1588 L 0.31841 -0.14792 C 0.31875 -0.14653 0.31927 -0.1456 0.31945 -0.14421 C 0.32101 -0.1375 0.32032 -0.1412 0.32153 -0.1331 C 0.32118 -0.12176 0.32014 -0.11042 0.32049 -0.09907 C 0.32066 -0.09653 0.32188 -0.1037 0.32257 -0.10625 C 0.32535 -0.11505 0.32188 -0.1044 0.32587 -0.11481 C 0.32709 -0.11805 0.32709 -0.12037 0.32795 -0.12338 C 0.32865 -0.12616 0.32934 -0.12847 0.33004 -0.13079 C 0.33056 -0.13194 0.33073 -0.13333 0.33125 -0.13449 C 0.33195 -0.13565 0.33299 -0.13704 0.33334 -0.13796 C 0.33438 -0.14051 0.3342 -0.14329 0.33525 -0.1456 C 0.33594 -0.14653 0.33681 -0.14792 0.3375 -0.14907 C 0.3408 -0.15694 0.33577 -0.14884 0.34063 -0.15648 C 0.34271 -0.15995 0.34514 -0.16296 0.34705 -0.1662 C 0.34775 -0.16736 0.34809 -0.16921 0.34914 -0.16991 C 0.35104 -0.1713 0.35539 -0.17222 0.35539 -0.17199 C 0.36511 -0.17083 0.36059 -0.17199 0.36927 -0.16875 L 0.37223 -0.16736 C 0.37292 -0.1662 0.37344 -0.16505 0.37448 -0.16366 C 0.38282 -0.15417 0.37205 -0.16967 0.38073 -0.15764 C 0.38802 -0.14792 0.37587 -0.16273 0.3849 -0.14653 L 0.38716 -0.14305 C 0.3875 -0.14143 0.38802 -0.14005 0.38837 -0.13796 C 0.38924 -0.1331 0.38976 -0.13009 0.39028 -0.12477 C 0.39045 -0.11898 0.39028 -0.11319 0.39115 -0.10764 C 0.39167 -0.10602 0.39202 -0.11111 0.39236 -0.11227 C 0.39289 -0.11505 0.39393 -0.11736 0.39427 -0.11991 C 0.39479 -0.1213 0.39479 -0.12315 0.39549 -0.12477 C 0.39636 -0.12731 0.39723 -0.1294 0.39757 -0.13194 C 0.40104 -0.14745 0.3967 -0.12847 0.39966 -0.14051 C 0.40035 -0.14213 0.40035 -0.14398 0.40087 -0.1456 C 0.40139 -0.14676 0.40226 -0.14792 0.40313 -0.14907 C 0.40348 -0.15023 0.40348 -0.15185 0.40417 -0.15278 C 0.40782 -0.16042 0.40695 -0.15903 0.41146 -0.1625 C 0.41216 -0.16366 0.41216 -0.1662 0.41337 -0.1662 C 0.42084 -0.16736 0.4257 -0.16736 0.43039 -0.1625 C 0.4316 -0.16157 0.43282 -0.16042 0.43368 -0.1588 C 0.43507 -0.15671 0.43716 -0.1544 0.43785 -0.15162 L 0.44098 -0.14051 C 0.44219 -0.13657 0.44219 -0.1368 0.44306 -0.13194 C 0.44358 -0.13009 0.44393 -0.12801 0.44427 -0.12592 C 0.44584 -0.11759 0.44532 -0.12384 0.44618 -0.11227 C 0.44792 -0.09792 0.44618 -0.1044 0.44844 -0.09653 C 0.44861 -0.09768 0.44914 -0.0993 0.44948 -0.10023 C 0.45018 -0.10162 0.45104 -0.10278 0.45139 -0.1037 C 0.45261 -0.10717 0.45278 -0.11065 0.45382 -0.11366 C 0.45417 -0.11481 0.45417 -0.11643 0.45486 -0.11736 C 0.45539 -0.11875 0.45643 -0.11991 0.45695 -0.12083 C 0.45729 -0.12222 0.45764 -0.12361 0.45782 -0.12477 C 0.45851 -0.12616 0.45973 -0.12708 0.45973 -0.12847 C 0.46407 -0.13889 0.46025 -0.13264 0.46407 -0.13935 C 0.47205 -0.15208 0.46198 -0.13472 0.47153 -0.15162 C 0.4724 -0.15278 0.47275 -0.1544 0.47379 -0.15509 L 0.48004 -0.16018 C 0.48368 -0.15972 0.48698 -0.15972 0.49063 -0.1588 C 0.49306 -0.15833 0.49723 -0.15648 0.49723 -0.15625 C 0.49775 -0.15509 0.49844 -0.15393 0.49931 -0.15278 C 0.50278 -0.14884 0.50226 -0.15255 0.50417 -0.14653 C 0.50539 -0.14444 0.50591 -0.14167 0.5066 -0.13935 L 0.50851 -0.13194 C 0.50886 -0.13079 0.50903 -0.1294 0.50955 -0.12847 L 0.51164 -0.12477 C 0.51198 -0.12176 0.51268 -0.11921 0.51285 -0.1162 C 0.51337 -0.10903 0.51216 -0.10116 0.51354 -0.09421 C 0.51459 -0.09167 0.51528 -0.09907 0.51598 -0.10139 C 0.5191 -0.11204 0.51441 -0.09537 0.51789 -0.11227 C 0.51893 -0.11505 0.51945 -0.11736 0.51997 -0.11991 C 0.52032 -0.12083 0.52084 -0.12222 0.52118 -0.12338 C 0.52153 -0.12523 0.52275 -0.13264 0.52327 -0.13449 C 0.52466 -0.13889 0.52761 -0.14329 0.52952 -0.14653 C 0.53143 -0.15 0.53177 -0.15116 0.53507 -0.15278 C 0.53698 -0.15393 0.54132 -0.15509 0.54132 -0.15486 C 0.54618 -0.15463 0.55122 -0.15463 0.55608 -0.15393 C 0.55729 -0.15393 0.55834 -0.1537 0.5592 -0.15278 C 0.56164 -0.15069 0.56407 -0.14861 0.56545 -0.1456 C 0.56702 -0.14305 0.5691 -0.14097 0.56962 -0.13796 L 0.57309 -0.12708 L 0.57396 -0.12338 L 0.575 -0.11991 C 0.57518 -0.1169 0.5757 -0.11412 0.57604 -0.11134 C 0.57639 -0.10995 0.57709 -0.10903 0.57726 -0.10764 C 0.57778 -0.10602 0.57795 -0.10417 0.5783 -0.10278 C 0.57865 -0.09768 0.57761 -0.09236 0.57934 -0.08796 C 0.58039 -0.08588 0.58073 -0.09282 0.58143 -0.09537 L 0.58247 -0.09907 C 0.58282 -0.10023 0.58299 -0.10162 0.58351 -0.10278 L 0.58577 -0.10625 C 0.58611 -0.10764 0.58733 -0.11342 0.58785 -0.11481 C 0.58907 -0.11759 0.59063 -0.11991 0.59219 -0.12222 L 0.5941 -0.12592 L 0.59618 -0.1294 C 0.59688 -0.13079 0.59723 -0.13241 0.59844 -0.1331 L 0.60157 -0.13565 C 0.60295 -0.13796 0.60469 -0.14167 0.60695 -0.14305 C 0.60903 -0.14444 0.61129 -0.14398 0.6132 -0.1456 C 0.61424 -0.14606 0.61528 -0.14722 0.61632 -0.14792 C 0.62674 -0.15393 0.61754 -0.14722 0.62483 -0.15278 C 0.63247 -0.15231 0.64045 -0.15231 0.64792 -0.15162 C 0.64966 -0.15162 0.65591 -0.14977 0.65764 -0.14907 C 0.65886 -0.14884 0.65973 -0.14838 0.66077 -0.14792 C 0.6625 -0.14745 0.66441 -0.14699 0.66615 -0.14653 C 0.67587 -0.1412 0.67153 -0.14282 0.67882 -0.14051 C 0.68577 -0.13264 0.6783 -0.14028 0.6849 -0.13565 C 0.68733 -0.13426 0.68924 -0.13217 0.69132 -0.13079 C 0.69393 -0.1294 0.69688 -0.12824 0.69879 -0.12592 C 0.70052 -0.12454 0.70174 -0.12268 0.70295 -0.12083 C 0.704 -0.12037 0.70521 -0.11967 0.70608 -0.11852 C 0.70747 -0.11759 0.70834 -0.1162 0.70938 -0.11481 C 0.71077 -0.11366 0.71216 -0.11227 0.71354 -0.11134 C 0.71476 -0.11042 0.71598 -0.10972 0.71684 -0.1088 C 0.7191 -0.10648 0.72049 -0.10324 0.72309 -0.10139 C 0.72448 -0.10046 0.72604 -0.10023 0.72726 -0.09907 C 0.72986 -0.09699 0.73125 -0.09375 0.73368 -0.09167 L 0.73698 -0.08912 C 0.73768 -0.08796 0.73837 -0.0868 0.73907 -0.08565 C 0.7415 -0.08217 0.74219 -0.08194 0.74532 -0.0794 C 0.75018 -0.07106 0.74723 -0.07315 0.75278 -0.07083 C 0.75348 -0.06967 0.754 -0.06852 0.75486 -0.06713 C 0.75816 -0.06319 0.75816 -0.06667 0.75816 -0.06342 " pathEditMode="relative" rAng="0" ptsTypes="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91" y="-81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7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CFFF1-8409-4CAD-A382-776CD59DB9A1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Friday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768970"/>
            <a:ext cx="1395842" cy="4813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DB03CC-2BBE-4575-832F-EC7FC7E4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0" y="1355536"/>
            <a:ext cx="6152185" cy="3911535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1106424" y="4365104"/>
            <a:ext cx="6793299" cy="1944215"/>
          </a:xfrm>
          <a:prstGeom prst="wedgeRoundRectCallout">
            <a:avLst>
              <a:gd name="adj1" fmla="val 51548"/>
              <a:gd name="adj2" fmla="val -8799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Friday, I did my washing. </a:t>
            </a:r>
            <a:endParaRPr lang="en-GB" sz="1600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How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many pairs of socks 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have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I got? </a:t>
            </a:r>
            <a:endParaRPr lang="en-GB" sz="1600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How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many pairs of pants? </a:t>
            </a:r>
            <a:endParaRPr lang="en-GB" sz="1600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Have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I got 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enough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for every day of the week? 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24165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A8C177-DA6C-407F-ACDB-54ABEE1F8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0" r="6756" b="49049"/>
          <a:stretch/>
        </p:blipFill>
        <p:spPr>
          <a:xfrm>
            <a:off x="4654509" y="2982988"/>
            <a:ext cx="3315351" cy="11813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CFFF1-8409-4CAD-A382-776CD59DB9A1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Saturday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768970"/>
            <a:ext cx="1395842" cy="4813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E7AEE6-7FFA-4868-8288-CDB22766A4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54775" r="48186"/>
          <a:stretch/>
        </p:blipFill>
        <p:spPr>
          <a:xfrm>
            <a:off x="625871" y="2304823"/>
            <a:ext cx="4593766" cy="134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D1473F-4799-4865-8587-2251D05166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97" b="49049"/>
          <a:stretch/>
        </p:blipFill>
        <p:spPr>
          <a:xfrm>
            <a:off x="-119355" y="4571465"/>
            <a:ext cx="3721738" cy="1439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289222-699C-4D6B-80C3-8B19375FDF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1" b="55225"/>
          <a:stretch/>
        </p:blipFill>
        <p:spPr>
          <a:xfrm>
            <a:off x="-382944" y="936241"/>
            <a:ext cx="2370939" cy="2604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206EE1-8A21-4D09-9D38-5643C36C5C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44531" r="58383" b="1445"/>
          <a:stretch/>
        </p:blipFill>
        <p:spPr>
          <a:xfrm>
            <a:off x="2530251" y="3164987"/>
            <a:ext cx="2502900" cy="2416671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3845514" y="4571465"/>
            <a:ext cx="4303468" cy="1501750"/>
          </a:xfrm>
          <a:prstGeom prst="wedgeRoundRectCallout">
            <a:avLst>
              <a:gd name="adj1" fmla="val 37709"/>
              <a:gd name="adj2" fmla="val -61496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Saturday, I went to see the ducks. </a:t>
            </a:r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Click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the pond with the number of ducks you think I saw</a:t>
            </a:r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</a:t>
            </a:r>
          </a:p>
          <a:p>
            <a:pPr lvl="0"/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/>
            </a:r>
            <a:b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</a:b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Why do you think that?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86931D-5A53-42CB-96FD-218885609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4" y="2231127"/>
            <a:ext cx="726272" cy="623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A3193D-3E06-4A9D-B28E-39CF93AEFE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44" y="2231127"/>
            <a:ext cx="726272" cy="6236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53182B-484A-4580-AB09-52EBD5CADE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14" y="2231127"/>
            <a:ext cx="726272" cy="623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F72253-6599-4D9C-A171-3F11DA80A2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86" y="2231127"/>
            <a:ext cx="726272" cy="623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8F762-79C3-46F4-B617-DD411E5947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64" y="2231127"/>
            <a:ext cx="726272" cy="623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17D6263-4B8C-484E-9A72-417C196E16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34" y="2231127"/>
            <a:ext cx="726272" cy="6236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8F1B111-CCAD-4378-B6A1-9A6E36B64C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04" y="2231127"/>
            <a:ext cx="726272" cy="6236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C591766-D01C-4A5E-8D63-2C95841885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05" y="2917402"/>
            <a:ext cx="726272" cy="6236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B093FEC-29F0-45D0-9AC8-7639AF9AC8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75" y="2917402"/>
            <a:ext cx="726272" cy="6236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15856ED-3969-4F48-BD41-37FB142008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45" y="2917402"/>
            <a:ext cx="726272" cy="6236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020C86D-6602-464F-94E0-016D2A1C22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10" y="4454929"/>
            <a:ext cx="726272" cy="62369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453E1C9-94C7-403D-B80E-970F9B30A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80" y="4454929"/>
            <a:ext cx="726272" cy="62369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22868A0-97B6-4A2F-BFBA-FDAD0FFF58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350" y="4454929"/>
            <a:ext cx="726272" cy="6236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F6D6325-7328-453E-B1EC-41831EBE1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0" y="4454929"/>
            <a:ext cx="726272" cy="6236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BBA6FE41-8B13-43A4-B26E-0EB42A2708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0" y="4454929"/>
            <a:ext cx="726272" cy="62369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01160503-4116-481C-9E87-C49E27149F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40" y="4454929"/>
            <a:ext cx="726272" cy="623691"/>
          </a:xfrm>
          <a:prstGeom prst="rect">
            <a:avLst/>
          </a:prstGeom>
        </p:spPr>
      </p:pic>
      <p:sp>
        <p:nvSpPr>
          <p:cNvPr id="65" name="Rounded Rectangular Callout 8">
            <a:extLst>
              <a:ext uri="{FF2B5EF4-FFF2-40B4-BE49-F238E27FC236}">
                <a16:creationId xmlns:a16="http://schemas.microsoft.com/office/drawing/2014/main" xmlns="" id="{7127111C-D3BD-48AC-A427-4029DAFBDDD2}"/>
              </a:ext>
            </a:extLst>
          </p:cNvPr>
          <p:cNvSpPr/>
          <p:nvPr/>
        </p:nvSpPr>
        <p:spPr>
          <a:xfrm>
            <a:off x="5996205" y="1768970"/>
            <a:ext cx="1768331" cy="779786"/>
          </a:xfrm>
          <a:prstGeom prst="wedgeRoundRectCallout">
            <a:avLst>
              <a:gd name="adj1" fmla="val 43800"/>
              <a:gd name="adj2" fmla="val 73533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Try again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67" name="incorrect box">
            <a:extLst>
              <a:ext uri="{FF2B5EF4-FFF2-40B4-BE49-F238E27FC236}">
                <a16:creationId xmlns:a16="http://schemas.microsoft.com/office/drawing/2014/main" xmlns="" id="{2724A0F2-03CC-4753-AE1A-0702DC54F714}"/>
              </a:ext>
            </a:extLst>
          </p:cNvPr>
          <p:cNvSpPr/>
          <p:nvPr/>
        </p:nvSpPr>
        <p:spPr>
          <a:xfrm>
            <a:off x="-1606129" y="182447"/>
            <a:ext cx="7520370" cy="3590541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correct box">
            <a:hlinkClick r:id="rId9" action="ppaction://hlinksldjump"/>
            <a:extLst>
              <a:ext uri="{FF2B5EF4-FFF2-40B4-BE49-F238E27FC236}">
                <a16:creationId xmlns:a16="http://schemas.microsoft.com/office/drawing/2014/main" xmlns="" id="{69B74E86-178D-4601-8E69-E6515A5640B6}"/>
              </a:ext>
            </a:extLst>
          </p:cNvPr>
          <p:cNvSpPr/>
          <p:nvPr/>
        </p:nvSpPr>
        <p:spPr>
          <a:xfrm>
            <a:off x="1154740" y="1977718"/>
            <a:ext cx="3867495" cy="1637134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6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38" grpId="0" animBg="1"/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768970"/>
            <a:ext cx="1395842" cy="4813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E7AEE6-7FFA-4868-8288-CDB22766A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54775" r="48186"/>
          <a:stretch/>
        </p:blipFill>
        <p:spPr>
          <a:xfrm>
            <a:off x="79044" y="3675888"/>
            <a:ext cx="7892059" cy="1828800"/>
          </a:xfrm>
          <a:prstGeom prst="rect">
            <a:avLst/>
          </a:prstGeom>
        </p:spPr>
      </p:pic>
      <p:sp>
        <p:nvSpPr>
          <p:cNvPr id="38" name="Rounded Rectangular Callout 8" hidden="1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3717890" y="1669888"/>
            <a:ext cx="4088008" cy="707886"/>
          </a:xfrm>
          <a:prstGeom prst="wedgeRoundRectCallout">
            <a:avLst>
              <a:gd name="adj1" fmla="val 35988"/>
              <a:gd name="adj2" fmla="val 73355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That’s right! I saw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7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 ducks.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4A59A8-8213-4560-9B72-F8AC28DEDB59}"/>
              </a:ext>
            </a:extLst>
          </p:cNvPr>
          <p:cNvSpPr txBox="1"/>
          <p:nvPr/>
        </p:nvSpPr>
        <p:spPr>
          <a:xfrm>
            <a:off x="1296315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1</a:t>
            </a:r>
            <a:endParaRPr lang="en-GB" sz="4000" dirty="0">
              <a:latin typeface="Numberling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298C5B-B726-4B89-9678-5FE8854B49D6}"/>
              </a:ext>
            </a:extLst>
          </p:cNvPr>
          <p:cNvSpPr txBox="1"/>
          <p:nvPr/>
        </p:nvSpPr>
        <p:spPr>
          <a:xfrm>
            <a:off x="2152776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2</a:t>
            </a:r>
            <a:endParaRPr lang="en-GB" sz="4000" dirty="0">
              <a:latin typeface="Numberling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2C316E-A188-42B3-92CF-39C7329F1D57}"/>
              </a:ext>
            </a:extLst>
          </p:cNvPr>
          <p:cNvSpPr txBox="1"/>
          <p:nvPr/>
        </p:nvSpPr>
        <p:spPr>
          <a:xfrm>
            <a:off x="3009237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3</a:t>
            </a:r>
            <a:endParaRPr lang="en-GB" sz="4000" dirty="0">
              <a:latin typeface="Numberling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28612E-5099-4C93-89C8-25F325B099AD}"/>
              </a:ext>
            </a:extLst>
          </p:cNvPr>
          <p:cNvSpPr txBox="1"/>
          <p:nvPr/>
        </p:nvSpPr>
        <p:spPr>
          <a:xfrm>
            <a:off x="3865698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4</a:t>
            </a:r>
            <a:endParaRPr lang="en-GB" sz="4000" dirty="0">
              <a:latin typeface="Numberling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A16701-71C9-4DBF-ADAA-BEC09BC41AD5}"/>
              </a:ext>
            </a:extLst>
          </p:cNvPr>
          <p:cNvSpPr txBox="1"/>
          <p:nvPr/>
        </p:nvSpPr>
        <p:spPr>
          <a:xfrm>
            <a:off x="4722159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5</a:t>
            </a:r>
            <a:endParaRPr lang="en-GB" sz="4000" dirty="0">
              <a:latin typeface="Numberling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A72B09-64BA-40F2-BF63-245A49A74849}"/>
              </a:ext>
            </a:extLst>
          </p:cNvPr>
          <p:cNvSpPr txBox="1"/>
          <p:nvPr/>
        </p:nvSpPr>
        <p:spPr>
          <a:xfrm>
            <a:off x="5578620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6</a:t>
            </a:r>
            <a:endParaRPr lang="en-GB" sz="4000" dirty="0">
              <a:latin typeface="Numberling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DF0FEF-B8E1-4F15-AFBD-7FFBB07F36B4}"/>
              </a:ext>
            </a:extLst>
          </p:cNvPr>
          <p:cNvSpPr txBox="1"/>
          <p:nvPr/>
        </p:nvSpPr>
        <p:spPr>
          <a:xfrm>
            <a:off x="6435083" y="2883730"/>
            <a:ext cx="41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Numberlings" pitchFamily="2" charset="0"/>
                <a:ea typeface="Roboto"/>
                <a:cs typeface="Roboto"/>
                <a:sym typeface="Roboto"/>
              </a:rPr>
              <a:t>7</a:t>
            </a:r>
            <a:endParaRPr lang="en-GB" sz="4000" dirty="0">
              <a:latin typeface="Numberlings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86931D-5A53-42CB-96FD-218885609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45" y="3445264"/>
            <a:ext cx="1175909" cy="1009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A3193D-3E06-4A9D-B28E-39CF93AEF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73" y="3445264"/>
            <a:ext cx="1175909" cy="1009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53182B-484A-4580-AB09-52EBD5CAD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87" y="3445264"/>
            <a:ext cx="1175909" cy="1009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F72253-6599-4D9C-A171-3F11DA80A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9" y="3445264"/>
            <a:ext cx="1175909" cy="100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8F762-79C3-46F4-B617-DD411E594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18" y="3445264"/>
            <a:ext cx="1175909" cy="1009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17D6263-4B8C-484E-9A72-417C196E1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31" y="3445264"/>
            <a:ext cx="1175909" cy="10098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8F1B111-CCAD-4378-B6A1-9A6E36B64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59" y="3445264"/>
            <a:ext cx="1175909" cy="10098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22DE56A-AB26-487B-83EB-807CE5483748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Let’s check! </a:t>
            </a:r>
          </a:p>
        </p:txBody>
      </p:sp>
    </p:spTree>
    <p:extLst>
      <p:ext uri="{BB962C8B-B14F-4D97-AF65-F5344CB8AC3E}">
        <p14:creationId xmlns:p14="http://schemas.microsoft.com/office/powerpoint/2010/main" val="8394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/>
      <p:bldP spid="4" grpId="0"/>
      <p:bldP spid="8" grpId="0"/>
      <p:bldP spid="9" grpId="0"/>
      <p:bldP spid="11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5DD9CA-A335-4C2E-9152-6CFF643CE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6389" r="5236" b="6736"/>
          <a:stretch>
            <a:fillRect/>
          </a:stretch>
        </p:blipFill>
        <p:spPr>
          <a:xfrm>
            <a:off x="437015" y="406399"/>
            <a:ext cx="8286837" cy="600627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xmlns="" id="{4A79422F-68A9-4623-BF2B-5027A25C3FC5}"/>
              </a:ext>
            </a:extLst>
          </p:cNvPr>
          <p:cNvSpPr/>
          <p:nvPr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/>
              </a:gs>
              <a:gs pos="48000">
                <a:srgbClr val="3E95B3">
                  <a:alpha val="0"/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2FA9327-E14B-4B3A-BF81-37979FC33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74" y="1347026"/>
            <a:ext cx="4824627" cy="26536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AF28706-B501-4295-BADD-B597F2238C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2" t="6982" r="334" b="49937"/>
          <a:stretch/>
        </p:blipFill>
        <p:spPr>
          <a:xfrm>
            <a:off x="425580" y="2524448"/>
            <a:ext cx="8296390" cy="3886774"/>
          </a:xfrm>
          <a:custGeom>
            <a:avLst/>
            <a:gdLst>
              <a:gd name="connsiteX0" fmla="*/ 0 w 8220075"/>
              <a:gd name="connsiteY0" fmla="*/ 0 h 3867851"/>
              <a:gd name="connsiteX1" fmla="*/ 8220075 w 8220075"/>
              <a:gd name="connsiteY1" fmla="*/ 0 h 3867851"/>
              <a:gd name="connsiteX2" fmla="*/ 8220075 w 8220075"/>
              <a:gd name="connsiteY2" fmla="*/ 3710027 h 3867851"/>
              <a:gd name="connsiteX3" fmla="*/ 8062251 w 8220075"/>
              <a:gd name="connsiteY3" fmla="*/ 3867851 h 3867851"/>
              <a:gd name="connsiteX4" fmla="*/ 157824 w 8220075"/>
              <a:gd name="connsiteY4" fmla="*/ 3867851 h 3867851"/>
              <a:gd name="connsiteX5" fmla="*/ 0 w 8220075"/>
              <a:gd name="connsiteY5" fmla="*/ 3710027 h 386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3867851">
                <a:moveTo>
                  <a:pt x="0" y="0"/>
                </a:moveTo>
                <a:lnTo>
                  <a:pt x="8220075" y="0"/>
                </a:lnTo>
                <a:lnTo>
                  <a:pt x="8220075" y="3710027"/>
                </a:lnTo>
                <a:cubicBezTo>
                  <a:pt x="8220075" y="3797191"/>
                  <a:pt x="8149415" y="3867851"/>
                  <a:pt x="8062251" y="3867851"/>
                </a:cubicBezTo>
                <a:lnTo>
                  <a:pt x="157824" y="3867851"/>
                </a:lnTo>
                <a:cubicBezTo>
                  <a:pt x="70660" y="3867851"/>
                  <a:pt x="0" y="3797191"/>
                  <a:pt x="0" y="3710027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32AC5B2-5D66-489D-8303-869C2917E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r="7088" b="2235"/>
          <a:stretch>
            <a:fillRect/>
          </a:stretch>
        </p:blipFill>
        <p:spPr>
          <a:xfrm>
            <a:off x="437016" y="4757637"/>
            <a:ext cx="8263924" cy="1647926"/>
          </a:xfrm>
          <a:custGeom>
            <a:avLst/>
            <a:gdLst>
              <a:gd name="connsiteX0" fmla="*/ 0 w 8220075"/>
              <a:gd name="connsiteY0" fmla="*/ 0 h 1647926"/>
              <a:gd name="connsiteX1" fmla="*/ 8220075 w 8220075"/>
              <a:gd name="connsiteY1" fmla="*/ 0 h 1647926"/>
              <a:gd name="connsiteX2" fmla="*/ 8220075 w 8220075"/>
              <a:gd name="connsiteY2" fmla="*/ 1490102 h 1647926"/>
              <a:gd name="connsiteX3" fmla="*/ 8062251 w 8220075"/>
              <a:gd name="connsiteY3" fmla="*/ 1647926 h 1647926"/>
              <a:gd name="connsiteX4" fmla="*/ 157824 w 8220075"/>
              <a:gd name="connsiteY4" fmla="*/ 1647926 h 1647926"/>
              <a:gd name="connsiteX5" fmla="*/ 0 w 8220075"/>
              <a:gd name="connsiteY5" fmla="*/ 1490102 h 164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647926">
                <a:moveTo>
                  <a:pt x="0" y="0"/>
                </a:moveTo>
                <a:lnTo>
                  <a:pt x="8220075" y="0"/>
                </a:lnTo>
                <a:lnTo>
                  <a:pt x="8220075" y="1490102"/>
                </a:lnTo>
                <a:cubicBezTo>
                  <a:pt x="8220075" y="1577266"/>
                  <a:pt x="8149415" y="1647926"/>
                  <a:pt x="8062251" y="1647926"/>
                </a:cubicBezTo>
                <a:lnTo>
                  <a:pt x="157824" y="1647926"/>
                </a:lnTo>
                <a:cubicBezTo>
                  <a:pt x="70660" y="1647926"/>
                  <a:pt x="0" y="1577266"/>
                  <a:pt x="0" y="1490102"/>
                </a:cubicBez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CFFF1-8409-4CAD-A382-776CD59DB9A1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Sunday</a:t>
            </a:r>
          </a:p>
        </p:txBody>
      </p:sp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1093862" y="1656640"/>
            <a:ext cx="3889617" cy="1250021"/>
          </a:xfrm>
          <a:prstGeom prst="wedgeRoundRectCallout">
            <a:avLst>
              <a:gd name="adj1" fmla="val 53596"/>
              <a:gd name="adj2" fmla="val -21206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 Sunday, I had a picnic with my friends. Click the food you think I had at the picnic. 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B212B7-D086-4996-97E4-1D206B41A5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r="28679"/>
          <a:stretch/>
        </p:blipFill>
        <p:spPr>
          <a:xfrm>
            <a:off x="2177626" y="3896837"/>
            <a:ext cx="621060" cy="87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3CBA5B-B41E-4205-8349-0A9D3FA855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r="36044"/>
          <a:stretch/>
        </p:blipFill>
        <p:spPr>
          <a:xfrm>
            <a:off x="2753853" y="3605157"/>
            <a:ext cx="642472" cy="1166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CD9354-9BDA-4E8A-8499-8E403831CD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1" t="1" r="38571" b="2664"/>
          <a:stretch/>
        </p:blipFill>
        <p:spPr>
          <a:xfrm>
            <a:off x="3436836" y="3169240"/>
            <a:ext cx="642472" cy="1584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FAB1BD-34B1-4E33-BDF8-09B99675E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t="8091" r="28873" b="9218"/>
          <a:stretch/>
        </p:blipFill>
        <p:spPr>
          <a:xfrm>
            <a:off x="4065024" y="3677511"/>
            <a:ext cx="996444" cy="1057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01454A-2016-4A5E-B1E7-AD45985413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4237" r="38571" b="7090"/>
          <a:stretch/>
        </p:blipFill>
        <p:spPr>
          <a:xfrm>
            <a:off x="4981974" y="2517576"/>
            <a:ext cx="856238" cy="2220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A2DD0D-2DB1-4EDB-99E3-22739F1ED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t="4433" r="32198" b="3943"/>
          <a:stretch/>
        </p:blipFill>
        <p:spPr>
          <a:xfrm>
            <a:off x="5729339" y="3247953"/>
            <a:ext cx="1029795" cy="1486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23779BB-DA55-4FF9-9DC5-1E79F4DE8C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54" y="4632649"/>
            <a:ext cx="642472" cy="7334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6649"/>
          <a:stretch/>
        </p:blipFill>
        <p:spPr>
          <a:xfrm>
            <a:off x="6590205" y="1253665"/>
            <a:ext cx="1025027" cy="34806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6590031-EFD5-42CA-97CB-98E7AD5081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7008793" y="4580922"/>
            <a:ext cx="482674" cy="64875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15A3765-7A90-4F7B-861A-D339DE7222AF}"/>
              </a:ext>
            </a:extLst>
          </p:cNvPr>
          <p:cNvGrpSpPr/>
          <p:nvPr/>
        </p:nvGrpSpPr>
        <p:grpSpPr>
          <a:xfrm>
            <a:off x="2839713" y="4329268"/>
            <a:ext cx="1518637" cy="1486073"/>
            <a:chOff x="2698733" y="4132619"/>
            <a:chExt cx="1714240" cy="1677482"/>
          </a:xfrm>
        </p:grpSpPr>
        <p:pic>
          <p:nvPicPr>
            <p:cNvPr id="17" name="back bowl">
              <a:extLst>
                <a:ext uri="{FF2B5EF4-FFF2-40B4-BE49-F238E27FC236}">
                  <a16:creationId xmlns:a16="http://schemas.microsoft.com/office/drawing/2014/main" xmlns="" id="{EA7C24F1-4BC8-4327-884F-A3042C82A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55" r="44305"/>
            <a:stretch/>
          </p:blipFill>
          <p:spPr>
            <a:xfrm>
              <a:off x="2698733" y="4771188"/>
              <a:ext cx="1473059" cy="1038913"/>
            </a:xfrm>
            <a:prstGeom prst="rect">
              <a:avLst/>
            </a:prstGeom>
          </p:spPr>
        </p:pic>
        <p:pic>
          <p:nvPicPr>
            <p:cNvPr id="24" name="banana">
              <a:extLst>
                <a:ext uri="{FF2B5EF4-FFF2-40B4-BE49-F238E27FC236}">
                  <a16:creationId xmlns:a16="http://schemas.microsoft.com/office/drawing/2014/main" xmlns="" id="{99D43889-9CBB-4044-8130-6CFDF217B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3202" flipH="1">
              <a:off x="2878454" y="4496781"/>
              <a:ext cx="1534519" cy="810660"/>
            </a:xfrm>
            <a:prstGeom prst="rect">
              <a:avLst/>
            </a:prstGeom>
          </p:spPr>
        </p:pic>
        <p:pic>
          <p:nvPicPr>
            <p:cNvPr id="46" name="banana">
              <a:extLst>
                <a:ext uri="{FF2B5EF4-FFF2-40B4-BE49-F238E27FC236}">
                  <a16:creationId xmlns:a16="http://schemas.microsoft.com/office/drawing/2014/main" xmlns="" id="{0A54F7C3-52AD-4281-A0C9-AE29ED83C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95"/>
            <a:stretch/>
          </p:blipFill>
          <p:spPr>
            <a:xfrm rot="18910194" flipH="1">
              <a:off x="2878165" y="4378201"/>
              <a:ext cx="1336630" cy="810660"/>
            </a:xfrm>
            <a:prstGeom prst="rect">
              <a:avLst/>
            </a:prstGeom>
          </p:spPr>
        </p:pic>
        <p:pic>
          <p:nvPicPr>
            <p:cNvPr id="48" name="banana">
              <a:extLst>
                <a:ext uri="{FF2B5EF4-FFF2-40B4-BE49-F238E27FC236}">
                  <a16:creationId xmlns:a16="http://schemas.microsoft.com/office/drawing/2014/main" xmlns="" id="{43723B71-BC94-4FE6-9DCB-3FB9098B2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18" r="24042"/>
            <a:stretch/>
          </p:blipFill>
          <p:spPr>
            <a:xfrm rot="17951125" flipH="1">
              <a:off x="2790887" y="4437830"/>
              <a:ext cx="1165578" cy="555155"/>
            </a:xfrm>
            <a:prstGeom prst="rect">
              <a:avLst/>
            </a:prstGeom>
          </p:spPr>
        </p:pic>
        <p:pic>
          <p:nvPicPr>
            <p:cNvPr id="18" name="front bowl">
              <a:extLst>
                <a:ext uri="{FF2B5EF4-FFF2-40B4-BE49-F238E27FC236}">
                  <a16:creationId xmlns:a16="http://schemas.microsoft.com/office/drawing/2014/main" xmlns="" id="{FFCED4AC-6F3A-42ED-9AF4-DEA9243B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722" y="4771175"/>
              <a:ext cx="1475159" cy="900831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88FE2B07-C892-42BA-9CE3-BD1BA2A5668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7342020" y="4786176"/>
            <a:ext cx="482674" cy="6487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56D776C-818A-4DCE-95D6-D1C2B28F25F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7675247" y="4991430"/>
            <a:ext cx="482674" cy="64875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3CA59F5B-4AB0-48E5-8F17-40F335EF9B0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8008474" y="5196684"/>
            <a:ext cx="482674" cy="6487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BE73509-B5D2-4689-9F10-5D749D00831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7057011" y="4845913"/>
            <a:ext cx="482674" cy="64875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0286C31B-03ED-4A00-BC52-523AA836B63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7390238" y="5051167"/>
            <a:ext cx="482674" cy="64875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5C40D3E1-2260-4F4E-84BD-3B64ADDD5BF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7723465" y="5256421"/>
            <a:ext cx="482674" cy="648759"/>
          </a:xfrm>
          <a:prstGeom prst="rect">
            <a:avLst/>
          </a:prstGeom>
        </p:spPr>
      </p:pic>
      <p:sp>
        <p:nvSpPr>
          <p:cNvPr id="73" name="incorrect box">
            <a:extLst>
              <a:ext uri="{FF2B5EF4-FFF2-40B4-BE49-F238E27FC236}">
                <a16:creationId xmlns:a16="http://schemas.microsoft.com/office/drawing/2014/main" xmlns="" id="{DD147D8D-C75C-439A-B560-E8CBF8DBDD0D}"/>
              </a:ext>
            </a:extLst>
          </p:cNvPr>
          <p:cNvSpPr/>
          <p:nvPr/>
        </p:nvSpPr>
        <p:spPr>
          <a:xfrm>
            <a:off x="1093862" y="3169240"/>
            <a:ext cx="3549769" cy="3283037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correct box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27BBF65-B87A-461E-B5C3-ED4EF80F3204}"/>
              </a:ext>
            </a:extLst>
          </p:cNvPr>
          <p:cNvSpPr/>
          <p:nvPr/>
        </p:nvSpPr>
        <p:spPr>
          <a:xfrm>
            <a:off x="6740878" y="1217812"/>
            <a:ext cx="1783074" cy="4771400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ounded Rectangular Callout 8">
            <a:extLst>
              <a:ext uri="{FF2B5EF4-FFF2-40B4-BE49-F238E27FC236}">
                <a16:creationId xmlns:a16="http://schemas.microsoft.com/office/drawing/2014/main" xmlns="" id="{21A7EC7D-7113-489C-A420-9861C59A14F9}"/>
              </a:ext>
            </a:extLst>
          </p:cNvPr>
          <p:cNvSpPr/>
          <p:nvPr/>
        </p:nvSpPr>
        <p:spPr>
          <a:xfrm>
            <a:off x="7104039" y="2891548"/>
            <a:ext cx="1768331" cy="779786"/>
          </a:xfrm>
          <a:prstGeom prst="wedgeRoundRectCallout">
            <a:avLst>
              <a:gd name="adj1" fmla="val -36423"/>
              <a:gd name="adj2" fmla="val -65648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Try again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6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8" grpId="0" animBg="1"/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7B81AE-2AA0-42E5-91B5-D475477A1C0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53C3ED-1448-4F8A-BC8C-2CDFC3E3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12FD03-7ACC-47E5-932D-05C1E108F663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055073A-8556-48CA-BA62-F7922FEA0CB0}"/>
              </a:ext>
            </a:extLst>
          </p:cNvPr>
          <p:cNvGrpSpPr/>
          <p:nvPr/>
        </p:nvGrpSpPr>
        <p:grpSpPr>
          <a:xfrm rot="10800000">
            <a:off x="2368225" y="2036819"/>
            <a:ext cx="2205219" cy="2068254"/>
            <a:chOff x="5631894" y="2485191"/>
            <a:chExt cx="2940292" cy="27576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B38F499-1A50-48C5-A4ED-EBAFFE6A5F17}"/>
                </a:ext>
              </a:extLst>
            </p:cNvPr>
            <p:cNvCxnSpPr/>
            <p:nvPr/>
          </p:nvCxnSpPr>
          <p:spPr>
            <a:xfrm>
              <a:off x="8572186" y="2706794"/>
              <a:ext cx="0" cy="2536069"/>
            </a:xfrm>
            <a:prstGeom prst="line">
              <a:avLst/>
            </a:prstGeom>
            <a:ln w="1778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D8BD43E2-73DB-438F-AFB3-D0EB1B9466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1894" y="2485191"/>
              <a:ext cx="2850646" cy="0"/>
            </a:xfrm>
            <a:prstGeom prst="line">
              <a:avLst/>
            </a:prstGeom>
            <a:ln w="1778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F8377D79-C786-441C-BE27-10B62493B464}"/>
              </a:ext>
            </a:extLst>
          </p:cNvPr>
          <p:cNvCxnSpPr>
            <a:cxnSpLocks/>
          </p:cNvCxnSpPr>
          <p:nvPr/>
        </p:nvCxnSpPr>
        <p:spPr>
          <a:xfrm rot="5400000">
            <a:off x="5859200" y="1857880"/>
            <a:ext cx="0" cy="1902052"/>
          </a:xfrm>
          <a:prstGeom prst="line">
            <a:avLst/>
          </a:prstGeom>
          <a:ln w="1778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7EF20C-A2F1-4B5C-A3DA-FB59D82EE384}"/>
              </a:ext>
            </a:extLst>
          </p:cNvPr>
          <p:cNvSpPr txBox="1"/>
          <p:nvPr/>
        </p:nvSpPr>
        <p:spPr>
          <a:xfrm>
            <a:off x="153078" y="6517720"/>
            <a:ext cx="3356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6784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2216987" y="1588731"/>
            <a:ext cx="5413076" cy="1244229"/>
          </a:xfrm>
          <a:prstGeom prst="wedgeRoundRectCallout">
            <a:avLst>
              <a:gd name="adj1" fmla="val 52880"/>
              <a:gd name="adj2" fmla="val 21842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That’s right! I had 7 rainbow cupcakes. Do I have enough cupcakes to share with all my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friends? Click me to find 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D4FF32-09E3-442C-A1B9-3D19280B2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r="28679"/>
          <a:stretch/>
        </p:blipFill>
        <p:spPr>
          <a:xfrm>
            <a:off x="789495" y="5094104"/>
            <a:ext cx="890645" cy="1256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02B5EE-E7B8-4C1C-8028-0769EFC43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r="36044"/>
          <a:stretch/>
        </p:blipFill>
        <p:spPr>
          <a:xfrm>
            <a:off x="1756312" y="4666016"/>
            <a:ext cx="921351" cy="1672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38EF7E-C8C4-4FF4-AF60-F9137F2F2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1" t="1" r="38571" b="2664"/>
          <a:stretch/>
        </p:blipFill>
        <p:spPr>
          <a:xfrm>
            <a:off x="2847839" y="4039717"/>
            <a:ext cx="921351" cy="2272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56BC22-D7E9-412D-B908-7247490A49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t="8091" r="28873" b="9218"/>
          <a:stretch/>
        </p:blipFill>
        <p:spPr>
          <a:xfrm>
            <a:off x="3853907" y="4771781"/>
            <a:ext cx="1428971" cy="15168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89D400-8BAE-486E-A9AB-CB46B847CF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4237" r="38571" b="7090"/>
          <a:stretch/>
        </p:blipFill>
        <p:spPr>
          <a:xfrm>
            <a:off x="5299231" y="3103789"/>
            <a:ext cx="1227908" cy="31848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07EBF0C-7AD2-422C-8D98-6EB1CE14DD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t="4433" r="32198" b="3943"/>
          <a:stretch/>
        </p:blipFill>
        <p:spPr>
          <a:xfrm>
            <a:off x="6509305" y="4153220"/>
            <a:ext cx="1476801" cy="2131137"/>
          </a:xfrm>
          <a:prstGeom prst="rect">
            <a:avLst/>
          </a:prstGeom>
        </p:spPr>
      </p:pic>
      <p:pic>
        <p:nvPicPr>
          <p:cNvPr id="34" name="number7">
            <a:extLst>
              <a:ext uri="{FF2B5EF4-FFF2-40B4-BE49-F238E27FC236}">
                <a16:creationId xmlns:a16="http://schemas.microsoft.com/office/drawing/2014/main" xmlns="" id="{70A8E86B-68B7-487D-9A93-553113300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529682"/>
            <a:ext cx="1395842" cy="4813946"/>
          </a:xfrm>
          <a:prstGeom prst="rect">
            <a:avLst/>
          </a:prstGeom>
        </p:spPr>
      </p:pic>
      <p:pic>
        <p:nvPicPr>
          <p:cNvPr id="36" name="4">
            <a:extLst>
              <a:ext uri="{FF2B5EF4-FFF2-40B4-BE49-F238E27FC236}">
                <a16:creationId xmlns:a16="http://schemas.microsoft.com/office/drawing/2014/main" xmlns="" id="{735305E7-01C3-4AB3-81C9-614032F879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905218" y="2330185"/>
            <a:ext cx="482674" cy="648759"/>
          </a:xfrm>
          <a:prstGeom prst="rect">
            <a:avLst/>
          </a:prstGeom>
        </p:spPr>
      </p:pic>
      <p:pic>
        <p:nvPicPr>
          <p:cNvPr id="42" name="5">
            <a:extLst>
              <a:ext uri="{FF2B5EF4-FFF2-40B4-BE49-F238E27FC236}">
                <a16:creationId xmlns:a16="http://schemas.microsoft.com/office/drawing/2014/main" xmlns="" id="{2166513C-FA26-4FD6-9460-747782E1B7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1238445" y="2535439"/>
            <a:ext cx="482674" cy="648759"/>
          </a:xfrm>
          <a:prstGeom prst="rect">
            <a:avLst/>
          </a:prstGeom>
        </p:spPr>
      </p:pic>
      <p:pic>
        <p:nvPicPr>
          <p:cNvPr id="44" name="6">
            <a:extLst>
              <a:ext uri="{FF2B5EF4-FFF2-40B4-BE49-F238E27FC236}">
                <a16:creationId xmlns:a16="http://schemas.microsoft.com/office/drawing/2014/main" xmlns="" id="{6CD6AB27-B17A-4AAC-AC0E-F7EF6BE780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1571672" y="2740693"/>
            <a:ext cx="482674" cy="648759"/>
          </a:xfrm>
          <a:prstGeom prst="rect">
            <a:avLst/>
          </a:prstGeom>
        </p:spPr>
      </p:pic>
      <p:pic>
        <p:nvPicPr>
          <p:cNvPr id="46" name="7">
            <a:extLst>
              <a:ext uri="{FF2B5EF4-FFF2-40B4-BE49-F238E27FC236}">
                <a16:creationId xmlns:a16="http://schemas.microsoft.com/office/drawing/2014/main" xmlns="" id="{86245EFD-F777-4F12-BFCB-C000FE6D61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1904899" y="2945947"/>
            <a:ext cx="482674" cy="648759"/>
          </a:xfrm>
          <a:prstGeom prst="rect">
            <a:avLst/>
          </a:prstGeom>
        </p:spPr>
      </p:pic>
      <p:pic>
        <p:nvPicPr>
          <p:cNvPr id="48" name="1">
            <a:extLst>
              <a:ext uri="{FF2B5EF4-FFF2-40B4-BE49-F238E27FC236}">
                <a16:creationId xmlns:a16="http://schemas.microsoft.com/office/drawing/2014/main" xmlns="" id="{D0DB3038-6DA1-47F3-AD85-4DEC661499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953436" y="2595176"/>
            <a:ext cx="482674" cy="648759"/>
          </a:xfrm>
          <a:prstGeom prst="rect">
            <a:avLst/>
          </a:prstGeom>
        </p:spPr>
      </p:pic>
      <p:pic>
        <p:nvPicPr>
          <p:cNvPr id="50" name="2">
            <a:extLst>
              <a:ext uri="{FF2B5EF4-FFF2-40B4-BE49-F238E27FC236}">
                <a16:creationId xmlns:a16="http://schemas.microsoft.com/office/drawing/2014/main" xmlns="" id="{30DC7A49-E39C-46E7-8E5E-A89DF5A79C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1286663" y="2800430"/>
            <a:ext cx="482674" cy="648759"/>
          </a:xfrm>
          <a:prstGeom prst="rect">
            <a:avLst/>
          </a:prstGeom>
        </p:spPr>
      </p:pic>
      <p:pic>
        <p:nvPicPr>
          <p:cNvPr id="52" name="3">
            <a:extLst>
              <a:ext uri="{FF2B5EF4-FFF2-40B4-BE49-F238E27FC236}">
                <a16:creationId xmlns:a16="http://schemas.microsoft.com/office/drawing/2014/main" xmlns="" id="{51A831EF-2A20-4873-89D9-C652CF474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5664" r="19836" b="15280"/>
          <a:stretch/>
        </p:blipFill>
        <p:spPr>
          <a:xfrm>
            <a:off x="1619890" y="3005684"/>
            <a:ext cx="482674" cy="648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BB35A67-5701-4588-B443-3D7498181EDA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Let’s check! </a:t>
            </a:r>
          </a:p>
        </p:txBody>
      </p:sp>
    </p:spTree>
    <p:extLst>
      <p:ext uri="{BB962C8B-B14F-4D97-AF65-F5344CB8AC3E}">
        <p14:creationId xmlns:p14="http://schemas.microsoft.com/office/powerpoint/2010/main" val="22492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03472 0.457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228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44444E-6 L 0.0941 0.42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2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3.33333E-6 L 0.16823 0.397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1986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6 2.96296E-6 L 0.40798 0.49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247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1.85185E-6 L 0.48489 0.465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6" y="2328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88889E-6 7.40741E-7 L 0.62431 0.432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215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2222E-6 -1.85185E-6 L 0.70643 0.4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13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D7BAE7B-4C71-4E10-8D69-AF1947474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3556" r="42308" b="5244"/>
          <a:stretch/>
        </p:blipFill>
        <p:spPr>
          <a:xfrm>
            <a:off x="7805898" y="1768970"/>
            <a:ext cx="1395842" cy="4813946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xmlns="" id="{76517202-BC66-4DAC-8D9E-46FA5DFEE119}"/>
              </a:ext>
            </a:extLst>
          </p:cNvPr>
          <p:cNvSpPr/>
          <p:nvPr/>
        </p:nvSpPr>
        <p:spPr>
          <a:xfrm>
            <a:off x="4935852" y="551229"/>
            <a:ext cx="3113506" cy="1712067"/>
          </a:xfrm>
          <a:prstGeom prst="wedgeRoundRectCallout">
            <a:avLst>
              <a:gd name="adj1" fmla="val 35988"/>
              <a:gd name="adj2" fmla="val 63206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Can you remember all the different ways you saw number 7? </a:t>
            </a:r>
            <a:endParaRPr lang="en-GB" dirty="0" smtClean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en-GB" dirty="0">
              <a:solidFill>
                <a:schemeClr val="tx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r>
              <a:rPr lang="en-GB" dirty="0" smtClean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Which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one is your favourite?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820BD2D-8F02-4A92-B74B-0E0016C4EFE5}"/>
              </a:ext>
            </a:extLst>
          </p:cNvPr>
          <p:cNvGrpSpPr/>
          <p:nvPr/>
        </p:nvGrpSpPr>
        <p:grpSpPr>
          <a:xfrm>
            <a:off x="4210581" y="2508855"/>
            <a:ext cx="2570811" cy="1457389"/>
            <a:chOff x="4210581" y="2508855"/>
            <a:chExt cx="2570811" cy="14573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7F2E564-3E5E-49A5-9431-3EA08B357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" t="5542" r="2820" b="3653"/>
            <a:stretch/>
          </p:blipFill>
          <p:spPr>
            <a:xfrm>
              <a:off x="4210581" y="2508855"/>
              <a:ext cx="2570811" cy="1068228"/>
            </a:xfrm>
            <a:custGeom>
              <a:avLst/>
              <a:gdLst>
                <a:gd name="connsiteX0" fmla="*/ 345372 w 4766986"/>
                <a:gd name="connsiteY0" fmla="*/ 0 h 2072191"/>
                <a:gd name="connsiteX1" fmla="*/ 4421614 w 4766986"/>
                <a:gd name="connsiteY1" fmla="*/ 0 h 2072191"/>
                <a:gd name="connsiteX2" fmla="*/ 4766986 w 4766986"/>
                <a:gd name="connsiteY2" fmla="*/ 345372 h 2072191"/>
                <a:gd name="connsiteX3" fmla="*/ 4766986 w 4766986"/>
                <a:gd name="connsiteY3" fmla="*/ 1726819 h 2072191"/>
                <a:gd name="connsiteX4" fmla="*/ 4421614 w 4766986"/>
                <a:gd name="connsiteY4" fmla="*/ 2072191 h 2072191"/>
                <a:gd name="connsiteX5" fmla="*/ 345372 w 4766986"/>
                <a:gd name="connsiteY5" fmla="*/ 2072191 h 2072191"/>
                <a:gd name="connsiteX6" fmla="*/ 0 w 4766986"/>
                <a:gd name="connsiteY6" fmla="*/ 1726819 h 2072191"/>
                <a:gd name="connsiteX7" fmla="*/ 0 w 4766986"/>
                <a:gd name="connsiteY7" fmla="*/ 345372 h 2072191"/>
                <a:gd name="connsiteX8" fmla="*/ 345372 w 4766986"/>
                <a:gd name="connsiteY8" fmla="*/ 0 h 207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6986" h="2072191">
                  <a:moveTo>
                    <a:pt x="345372" y="0"/>
                  </a:moveTo>
                  <a:lnTo>
                    <a:pt x="4421614" y="0"/>
                  </a:lnTo>
                  <a:cubicBezTo>
                    <a:pt x="4612358" y="0"/>
                    <a:pt x="4766986" y="154628"/>
                    <a:pt x="4766986" y="345372"/>
                  </a:cubicBezTo>
                  <a:lnTo>
                    <a:pt x="4766986" y="1726819"/>
                  </a:lnTo>
                  <a:cubicBezTo>
                    <a:pt x="4766986" y="1917563"/>
                    <a:pt x="4612358" y="2072191"/>
                    <a:pt x="4421614" y="2072191"/>
                  </a:cubicBezTo>
                  <a:lnTo>
                    <a:pt x="345372" y="2072191"/>
                  </a:lnTo>
                  <a:cubicBezTo>
                    <a:pt x="154628" y="2072191"/>
                    <a:pt x="0" y="1917563"/>
                    <a:pt x="0" y="1726819"/>
                  </a:cubicBezTo>
                  <a:lnTo>
                    <a:pt x="0" y="345372"/>
                  </a:lnTo>
                  <a:cubicBezTo>
                    <a:pt x="0" y="154628"/>
                    <a:pt x="154628" y="0"/>
                    <a:pt x="345372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710C9D4-F0FD-44B9-B314-253A14161C79}"/>
                </a:ext>
              </a:extLst>
            </p:cNvPr>
            <p:cNvSpPr txBox="1"/>
            <p:nvPr/>
          </p:nvSpPr>
          <p:spPr>
            <a:xfrm>
              <a:off x="4798065" y="3596912"/>
              <a:ext cx="13958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 </a:t>
              </a:r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birds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4D6331E0-4A4F-404D-91DF-05879DE2B787}"/>
              </a:ext>
            </a:extLst>
          </p:cNvPr>
          <p:cNvGrpSpPr/>
          <p:nvPr/>
        </p:nvGrpSpPr>
        <p:grpSpPr>
          <a:xfrm>
            <a:off x="5109591" y="4066891"/>
            <a:ext cx="2634118" cy="1924640"/>
            <a:chOff x="5164455" y="4066891"/>
            <a:chExt cx="2634118" cy="192464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45CF47D-5557-4DCB-8A5E-ACC87F8F9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" r="524"/>
            <a:stretch/>
          </p:blipFill>
          <p:spPr>
            <a:xfrm>
              <a:off x="5164455" y="4066891"/>
              <a:ext cx="2634118" cy="1509525"/>
            </a:xfrm>
            <a:custGeom>
              <a:avLst/>
              <a:gdLst>
                <a:gd name="connsiteX0" fmla="*/ 344938 w 3611425"/>
                <a:gd name="connsiteY0" fmla="*/ 0 h 2069587"/>
                <a:gd name="connsiteX1" fmla="*/ 3266487 w 3611425"/>
                <a:gd name="connsiteY1" fmla="*/ 0 h 2069587"/>
                <a:gd name="connsiteX2" fmla="*/ 3611425 w 3611425"/>
                <a:gd name="connsiteY2" fmla="*/ 344938 h 2069587"/>
                <a:gd name="connsiteX3" fmla="*/ 3611425 w 3611425"/>
                <a:gd name="connsiteY3" fmla="*/ 1724649 h 2069587"/>
                <a:gd name="connsiteX4" fmla="*/ 3266487 w 3611425"/>
                <a:gd name="connsiteY4" fmla="*/ 2069587 h 2069587"/>
                <a:gd name="connsiteX5" fmla="*/ 344938 w 3611425"/>
                <a:gd name="connsiteY5" fmla="*/ 2069587 h 2069587"/>
                <a:gd name="connsiteX6" fmla="*/ 0 w 3611425"/>
                <a:gd name="connsiteY6" fmla="*/ 1724649 h 2069587"/>
                <a:gd name="connsiteX7" fmla="*/ 0 w 3611425"/>
                <a:gd name="connsiteY7" fmla="*/ 344938 h 2069587"/>
                <a:gd name="connsiteX8" fmla="*/ 344938 w 3611425"/>
                <a:gd name="connsiteY8" fmla="*/ 0 h 206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1425" h="2069587">
                  <a:moveTo>
                    <a:pt x="344938" y="0"/>
                  </a:moveTo>
                  <a:lnTo>
                    <a:pt x="3266487" y="0"/>
                  </a:lnTo>
                  <a:cubicBezTo>
                    <a:pt x="3456991" y="0"/>
                    <a:pt x="3611425" y="154434"/>
                    <a:pt x="3611425" y="344938"/>
                  </a:cubicBezTo>
                  <a:lnTo>
                    <a:pt x="3611425" y="1724649"/>
                  </a:lnTo>
                  <a:cubicBezTo>
                    <a:pt x="3611425" y="1915153"/>
                    <a:pt x="3456991" y="2069587"/>
                    <a:pt x="3266487" y="2069587"/>
                  </a:cubicBezTo>
                  <a:lnTo>
                    <a:pt x="344938" y="2069587"/>
                  </a:lnTo>
                  <a:cubicBezTo>
                    <a:pt x="154434" y="2069587"/>
                    <a:pt x="0" y="1915153"/>
                    <a:pt x="0" y="1724649"/>
                  </a:cubicBezTo>
                  <a:lnTo>
                    <a:pt x="0" y="344938"/>
                  </a:lnTo>
                  <a:cubicBezTo>
                    <a:pt x="0" y="154434"/>
                    <a:pt x="154434" y="0"/>
                    <a:pt x="344938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E0687CD-7AA3-4E92-8807-6AF3A4BE02C4}"/>
                </a:ext>
              </a:extLst>
            </p:cNvPr>
            <p:cNvSpPr txBox="1"/>
            <p:nvPr/>
          </p:nvSpPr>
          <p:spPr>
            <a:xfrm>
              <a:off x="5783593" y="5622199"/>
              <a:ext cx="13958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 </a:t>
              </a:r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ducks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057EA600-8202-4CF2-8720-FFB06804ABFD}"/>
              </a:ext>
            </a:extLst>
          </p:cNvPr>
          <p:cNvGrpSpPr/>
          <p:nvPr/>
        </p:nvGrpSpPr>
        <p:grpSpPr>
          <a:xfrm>
            <a:off x="3024665" y="551229"/>
            <a:ext cx="1901469" cy="1861146"/>
            <a:chOff x="3024665" y="678614"/>
            <a:chExt cx="1901469" cy="173376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D1E2DC4-2A84-467E-965E-E09BF800A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2" t="26205" r="22802" b="21540"/>
            <a:stretch>
              <a:fillRect/>
            </a:stretch>
          </p:blipFill>
          <p:spPr>
            <a:xfrm>
              <a:off x="3218102" y="678614"/>
              <a:ext cx="1514595" cy="1327853"/>
            </a:xfrm>
            <a:custGeom>
              <a:avLst/>
              <a:gdLst>
                <a:gd name="connsiteX0" fmla="*/ 320257 w 2191733"/>
                <a:gd name="connsiteY0" fmla="*/ 0 h 1921503"/>
                <a:gd name="connsiteX1" fmla="*/ 1871476 w 2191733"/>
                <a:gd name="connsiteY1" fmla="*/ 0 h 1921503"/>
                <a:gd name="connsiteX2" fmla="*/ 2191733 w 2191733"/>
                <a:gd name="connsiteY2" fmla="*/ 320257 h 1921503"/>
                <a:gd name="connsiteX3" fmla="*/ 2191733 w 2191733"/>
                <a:gd name="connsiteY3" fmla="*/ 1601246 h 1921503"/>
                <a:gd name="connsiteX4" fmla="*/ 1871476 w 2191733"/>
                <a:gd name="connsiteY4" fmla="*/ 1921503 h 1921503"/>
                <a:gd name="connsiteX5" fmla="*/ 320257 w 2191733"/>
                <a:gd name="connsiteY5" fmla="*/ 1921503 h 1921503"/>
                <a:gd name="connsiteX6" fmla="*/ 0 w 2191733"/>
                <a:gd name="connsiteY6" fmla="*/ 1601246 h 1921503"/>
                <a:gd name="connsiteX7" fmla="*/ 0 w 2191733"/>
                <a:gd name="connsiteY7" fmla="*/ 320257 h 1921503"/>
                <a:gd name="connsiteX8" fmla="*/ 320257 w 2191733"/>
                <a:gd name="connsiteY8" fmla="*/ 0 h 192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733" h="1921503">
                  <a:moveTo>
                    <a:pt x="320257" y="0"/>
                  </a:moveTo>
                  <a:lnTo>
                    <a:pt x="1871476" y="0"/>
                  </a:lnTo>
                  <a:cubicBezTo>
                    <a:pt x="2048349" y="0"/>
                    <a:pt x="2191733" y="143384"/>
                    <a:pt x="2191733" y="320257"/>
                  </a:cubicBezTo>
                  <a:lnTo>
                    <a:pt x="2191733" y="1601246"/>
                  </a:lnTo>
                  <a:cubicBezTo>
                    <a:pt x="2191733" y="1778119"/>
                    <a:pt x="2048349" y="1921503"/>
                    <a:pt x="1871476" y="1921503"/>
                  </a:cubicBezTo>
                  <a:lnTo>
                    <a:pt x="320257" y="1921503"/>
                  </a:lnTo>
                  <a:cubicBezTo>
                    <a:pt x="143384" y="1921503"/>
                    <a:pt x="0" y="1778119"/>
                    <a:pt x="0" y="1601246"/>
                  </a:cubicBezTo>
                  <a:lnTo>
                    <a:pt x="0" y="320257"/>
                  </a:lnTo>
                  <a:cubicBezTo>
                    <a:pt x="0" y="143384"/>
                    <a:pt x="143384" y="0"/>
                    <a:pt x="320257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B0D31C-8344-4C25-BDEA-E8457F857FD4}"/>
                </a:ext>
              </a:extLst>
            </p:cNvPr>
            <p:cNvSpPr txBox="1"/>
            <p:nvPr/>
          </p:nvSpPr>
          <p:spPr>
            <a:xfrm>
              <a:off x="3024665" y="2043043"/>
              <a:ext cx="1901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ticket number </a:t>
              </a:r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</a:t>
              </a:r>
              <a:endParaRPr lang="en-GB" dirty="0">
                <a:latin typeface="Heinemann Roman" panose="02000503000000020004" pitchFamily="50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E950F34-DC30-4E9B-B4B8-2FFDF9174C2B}"/>
              </a:ext>
            </a:extLst>
          </p:cNvPr>
          <p:cNvGrpSpPr/>
          <p:nvPr/>
        </p:nvGrpSpPr>
        <p:grpSpPr>
          <a:xfrm>
            <a:off x="428911" y="4219421"/>
            <a:ext cx="2381400" cy="1699160"/>
            <a:chOff x="630079" y="4301717"/>
            <a:chExt cx="2381400" cy="169916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2ADA80A5-15CC-46C7-8BD9-76B61CDD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" t="2358" r="567" b="2358"/>
            <a:stretch>
              <a:fillRect/>
            </a:stretch>
          </p:blipFill>
          <p:spPr>
            <a:xfrm>
              <a:off x="1180111" y="4301717"/>
              <a:ext cx="1281335" cy="1276745"/>
            </a:xfrm>
            <a:custGeom>
              <a:avLst/>
              <a:gdLst>
                <a:gd name="connsiteX0" fmla="*/ 344938 w 2077028"/>
                <a:gd name="connsiteY0" fmla="*/ 0 h 2069587"/>
                <a:gd name="connsiteX1" fmla="*/ 1732090 w 2077028"/>
                <a:gd name="connsiteY1" fmla="*/ 0 h 2069587"/>
                <a:gd name="connsiteX2" fmla="*/ 2077028 w 2077028"/>
                <a:gd name="connsiteY2" fmla="*/ 344938 h 2069587"/>
                <a:gd name="connsiteX3" fmla="*/ 2077028 w 2077028"/>
                <a:gd name="connsiteY3" fmla="*/ 1724649 h 2069587"/>
                <a:gd name="connsiteX4" fmla="*/ 1732090 w 2077028"/>
                <a:gd name="connsiteY4" fmla="*/ 2069587 h 2069587"/>
                <a:gd name="connsiteX5" fmla="*/ 344938 w 2077028"/>
                <a:gd name="connsiteY5" fmla="*/ 2069587 h 2069587"/>
                <a:gd name="connsiteX6" fmla="*/ 0 w 2077028"/>
                <a:gd name="connsiteY6" fmla="*/ 1724649 h 2069587"/>
                <a:gd name="connsiteX7" fmla="*/ 0 w 2077028"/>
                <a:gd name="connsiteY7" fmla="*/ 344938 h 2069587"/>
                <a:gd name="connsiteX8" fmla="*/ 344938 w 2077028"/>
                <a:gd name="connsiteY8" fmla="*/ 0 h 206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028" h="2069587">
                  <a:moveTo>
                    <a:pt x="344938" y="0"/>
                  </a:moveTo>
                  <a:lnTo>
                    <a:pt x="1732090" y="0"/>
                  </a:lnTo>
                  <a:cubicBezTo>
                    <a:pt x="1922594" y="0"/>
                    <a:pt x="2077028" y="154434"/>
                    <a:pt x="2077028" y="344938"/>
                  </a:cubicBezTo>
                  <a:lnTo>
                    <a:pt x="2077028" y="1724649"/>
                  </a:lnTo>
                  <a:cubicBezTo>
                    <a:pt x="2077028" y="1915153"/>
                    <a:pt x="1922594" y="2069587"/>
                    <a:pt x="1732090" y="2069587"/>
                  </a:cubicBezTo>
                  <a:lnTo>
                    <a:pt x="344938" y="2069587"/>
                  </a:lnTo>
                  <a:cubicBezTo>
                    <a:pt x="154434" y="2069587"/>
                    <a:pt x="0" y="1915153"/>
                    <a:pt x="0" y="1724649"/>
                  </a:cubicBezTo>
                  <a:lnTo>
                    <a:pt x="0" y="344938"/>
                  </a:lnTo>
                  <a:cubicBezTo>
                    <a:pt x="0" y="154434"/>
                    <a:pt x="154434" y="0"/>
                    <a:pt x="344938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CB17CA3-5A94-4695-BE2B-99185B6D734D}"/>
                </a:ext>
              </a:extLst>
            </p:cNvPr>
            <p:cNvSpPr txBox="1"/>
            <p:nvPr/>
          </p:nvSpPr>
          <p:spPr>
            <a:xfrm>
              <a:off x="630079" y="5631545"/>
              <a:ext cx="2381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 </a:t>
              </a:r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rainbow cupcakes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EE6BF0D-77A4-46B1-B2A5-CEFE9AEC9F07}"/>
              </a:ext>
            </a:extLst>
          </p:cNvPr>
          <p:cNvGrpSpPr/>
          <p:nvPr/>
        </p:nvGrpSpPr>
        <p:grpSpPr>
          <a:xfrm>
            <a:off x="563678" y="551229"/>
            <a:ext cx="2447801" cy="2094208"/>
            <a:chOff x="563678" y="551229"/>
            <a:chExt cx="2447801" cy="209420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12FFB3E-F1F4-4F50-8E5C-889A335BB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" t="4551" r="4460" b="13594"/>
            <a:stretch/>
          </p:blipFill>
          <p:spPr>
            <a:xfrm>
              <a:off x="563678" y="551229"/>
              <a:ext cx="2447801" cy="1402753"/>
            </a:xfrm>
            <a:custGeom>
              <a:avLst/>
              <a:gdLst>
                <a:gd name="connsiteX0" fmla="*/ 344938 w 3611425"/>
                <a:gd name="connsiteY0" fmla="*/ 0 h 2069587"/>
                <a:gd name="connsiteX1" fmla="*/ 3266487 w 3611425"/>
                <a:gd name="connsiteY1" fmla="*/ 0 h 2069587"/>
                <a:gd name="connsiteX2" fmla="*/ 3611425 w 3611425"/>
                <a:gd name="connsiteY2" fmla="*/ 344938 h 2069587"/>
                <a:gd name="connsiteX3" fmla="*/ 3611425 w 3611425"/>
                <a:gd name="connsiteY3" fmla="*/ 1724649 h 2069587"/>
                <a:gd name="connsiteX4" fmla="*/ 3266487 w 3611425"/>
                <a:gd name="connsiteY4" fmla="*/ 2069587 h 2069587"/>
                <a:gd name="connsiteX5" fmla="*/ 344938 w 3611425"/>
                <a:gd name="connsiteY5" fmla="*/ 2069587 h 2069587"/>
                <a:gd name="connsiteX6" fmla="*/ 0 w 3611425"/>
                <a:gd name="connsiteY6" fmla="*/ 1724649 h 2069587"/>
                <a:gd name="connsiteX7" fmla="*/ 0 w 3611425"/>
                <a:gd name="connsiteY7" fmla="*/ 344938 h 2069587"/>
                <a:gd name="connsiteX8" fmla="*/ 344938 w 3611425"/>
                <a:gd name="connsiteY8" fmla="*/ 0 h 206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1425" h="2069587">
                  <a:moveTo>
                    <a:pt x="344938" y="0"/>
                  </a:moveTo>
                  <a:lnTo>
                    <a:pt x="3266487" y="0"/>
                  </a:lnTo>
                  <a:cubicBezTo>
                    <a:pt x="3456991" y="0"/>
                    <a:pt x="3611425" y="154434"/>
                    <a:pt x="3611425" y="344938"/>
                  </a:cubicBezTo>
                  <a:lnTo>
                    <a:pt x="3611425" y="1724649"/>
                  </a:lnTo>
                  <a:cubicBezTo>
                    <a:pt x="3611425" y="1915153"/>
                    <a:pt x="3456991" y="2069587"/>
                    <a:pt x="3266487" y="2069587"/>
                  </a:cubicBezTo>
                  <a:lnTo>
                    <a:pt x="344938" y="2069587"/>
                  </a:lnTo>
                  <a:cubicBezTo>
                    <a:pt x="154434" y="2069587"/>
                    <a:pt x="0" y="1915153"/>
                    <a:pt x="0" y="1724649"/>
                  </a:cubicBezTo>
                  <a:lnTo>
                    <a:pt x="0" y="344938"/>
                  </a:lnTo>
                  <a:cubicBezTo>
                    <a:pt x="0" y="154434"/>
                    <a:pt x="154434" y="0"/>
                    <a:pt x="344938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75FE5AF-7FCC-4E93-8768-52C3D94D2844}"/>
                </a:ext>
              </a:extLst>
            </p:cNvPr>
            <p:cNvSpPr txBox="1"/>
            <p:nvPr/>
          </p:nvSpPr>
          <p:spPr>
            <a:xfrm>
              <a:off x="749065" y="1999106"/>
              <a:ext cx="20770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 </a:t>
              </a:r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pairs of socks and pants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9A993C1-630D-44A7-9C18-A9C8CA07F4AE}"/>
              </a:ext>
            </a:extLst>
          </p:cNvPr>
          <p:cNvGrpSpPr/>
          <p:nvPr/>
        </p:nvGrpSpPr>
        <p:grpSpPr>
          <a:xfrm>
            <a:off x="2919917" y="3968996"/>
            <a:ext cx="1954726" cy="2382925"/>
            <a:chOff x="3011357" y="3987284"/>
            <a:chExt cx="1954726" cy="23829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4A98C93-DE6D-48AE-99EB-BE3CC1D4329E}"/>
                </a:ext>
              </a:extLst>
            </p:cNvPr>
            <p:cNvSpPr txBox="1"/>
            <p:nvPr/>
          </p:nvSpPr>
          <p:spPr>
            <a:xfrm>
              <a:off x="3041820" y="6000877"/>
              <a:ext cx="1901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 </a:t>
              </a:r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pieces of fruit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7C69DAB-3E41-4CF7-B808-5F81FBD83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4" t="6560" r="3919" b="7971"/>
            <a:stretch>
              <a:fillRect/>
            </a:stretch>
          </p:blipFill>
          <p:spPr>
            <a:xfrm>
              <a:off x="3011357" y="3987284"/>
              <a:ext cx="1954726" cy="1982310"/>
            </a:xfrm>
            <a:custGeom>
              <a:avLst/>
              <a:gdLst>
                <a:gd name="connsiteX0" fmla="*/ 893887 w 5363215"/>
                <a:gd name="connsiteY0" fmla="*/ 0 h 5438898"/>
                <a:gd name="connsiteX1" fmla="*/ 4469328 w 5363215"/>
                <a:gd name="connsiteY1" fmla="*/ 0 h 5438898"/>
                <a:gd name="connsiteX2" fmla="*/ 5363215 w 5363215"/>
                <a:gd name="connsiteY2" fmla="*/ 893887 h 5438898"/>
                <a:gd name="connsiteX3" fmla="*/ 5363215 w 5363215"/>
                <a:gd name="connsiteY3" fmla="*/ 4545011 h 5438898"/>
                <a:gd name="connsiteX4" fmla="*/ 4469328 w 5363215"/>
                <a:gd name="connsiteY4" fmla="*/ 5438898 h 5438898"/>
                <a:gd name="connsiteX5" fmla="*/ 893887 w 5363215"/>
                <a:gd name="connsiteY5" fmla="*/ 5438898 h 5438898"/>
                <a:gd name="connsiteX6" fmla="*/ 0 w 5363215"/>
                <a:gd name="connsiteY6" fmla="*/ 4545011 h 5438898"/>
                <a:gd name="connsiteX7" fmla="*/ 0 w 5363215"/>
                <a:gd name="connsiteY7" fmla="*/ 893887 h 5438898"/>
                <a:gd name="connsiteX8" fmla="*/ 893887 w 5363215"/>
                <a:gd name="connsiteY8" fmla="*/ 0 h 543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3215" h="5438898">
                  <a:moveTo>
                    <a:pt x="893887" y="0"/>
                  </a:moveTo>
                  <a:lnTo>
                    <a:pt x="4469328" y="0"/>
                  </a:lnTo>
                  <a:cubicBezTo>
                    <a:pt x="4963008" y="0"/>
                    <a:pt x="5363215" y="400207"/>
                    <a:pt x="5363215" y="893887"/>
                  </a:cubicBezTo>
                  <a:lnTo>
                    <a:pt x="5363215" y="4545011"/>
                  </a:lnTo>
                  <a:cubicBezTo>
                    <a:pt x="5363215" y="5038691"/>
                    <a:pt x="4963008" y="5438898"/>
                    <a:pt x="4469328" y="5438898"/>
                  </a:cubicBezTo>
                  <a:lnTo>
                    <a:pt x="893887" y="5438898"/>
                  </a:lnTo>
                  <a:cubicBezTo>
                    <a:pt x="400207" y="5438898"/>
                    <a:pt x="0" y="5038691"/>
                    <a:pt x="0" y="4545011"/>
                  </a:cubicBezTo>
                  <a:lnTo>
                    <a:pt x="0" y="893887"/>
                  </a:lnTo>
                  <a:cubicBezTo>
                    <a:pt x="0" y="400207"/>
                    <a:pt x="400207" y="0"/>
                    <a:pt x="893887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5C61BE2-D15E-4532-A381-7B4FE6989681}"/>
              </a:ext>
            </a:extLst>
          </p:cNvPr>
          <p:cNvGrpSpPr/>
          <p:nvPr/>
        </p:nvGrpSpPr>
        <p:grpSpPr>
          <a:xfrm>
            <a:off x="762964" y="2729492"/>
            <a:ext cx="3213537" cy="1420177"/>
            <a:chOff x="561796" y="2729492"/>
            <a:chExt cx="3213537" cy="14201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51F0D5-A888-4E91-BE4C-7855B0F8CD6A}"/>
                </a:ext>
              </a:extLst>
            </p:cNvPr>
            <p:cNvSpPr txBox="1"/>
            <p:nvPr/>
          </p:nvSpPr>
          <p:spPr>
            <a:xfrm>
              <a:off x="1470643" y="3780337"/>
              <a:ext cx="13958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Numberlings" pitchFamily="2" charset="0"/>
                  <a:ea typeface="Roboto"/>
                  <a:cs typeface="Roboto"/>
                  <a:sym typeface="Roboto"/>
                </a:rPr>
                <a:t>7 </a:t>
              </a:r>
              <a:r>
                <a:rPr lang="en-GB" dirty="0">
                  <a:latin typeface="Heinemann Roman" panose="02000503000000020004" pitchFamily="50" charset="0"/>
                  <a:ea typeface="Roboto" panose="02000000000000000000" pitchFamily="2" charset="0"/>
                </a:rPr>
                <a:t>blocks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BFF1694D-4B1D-4464-81EF-8E470AC1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5" t="18879" r="6963" b="10384"/>
            <a:stretch>
              <a:fillRect/>
            </a:stretch>
          </p:blipFill>
          <p:spPr>
            <a:xfrm>
              <a:off x="561796" y="2729492"/>
              <a:ext cx="3213537" cy="1010448"/>
            </a:xfrm>
            <a:custGeom>
              <a:avLst/>
              <a:gdLst>
                <a:gd name="connsiteX0" fmla="*/ 339185 w 6472143"/>
                <a:gd name="connsiteY0" fmla="*/ 0 h 2035067"/>
                <a:gd name="connsiteX1" fmla="*/ 6132958 w 6472143"/>
                <a:gd name="connsiteY1" fmla="*/ 0 h 2035067"/>
                <a:gd name="connsiteX2" fmla="*/ 6472143 w 6472143"/>
                <a:gd name="connsiteY2" fmla="*/ 339185 h 2035067"/>
                <a:gd name="connsiteX3" fmla="*/ 6472143 w 6472143"/>
                <a:gd name="connsiteY3" fmla="*/ 1695882 h 2035067"/>
                <a:gd name="connsiteX4" fmla="*/ 6132958 w 6472143"/>
                <a:gd name="connsiteY4" fmla="*/ 2035067 h 2035067"/>
                <a:gd name="connsiteX5" fmla="*/ 339185 w 6472143"/>
                <a:gd name="connsiteY5" fmla="*/ 2035067 h 2035067"/>
                <a:gd name="connsiteX6" fmla="*/ 0 w 6472143"/>
                <a:gd name="connsiteY6" fmla="*/ 1695882 h 2035067"/>
                <a:gd name="connsiteX7" fmla="*/ 0 w 6472143"/>
                <a:gd name="connsiteY7" fmla="*/ 339185 h 2035067"/>
                <a:gd name="connsiteX8" fmla="*/ 339185 w 6472143"/>
                <a:gd name="connsiteY8" fmla="*/ 0 h 20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143" h="2035067">
                  <a:moveTo>
                    <a:pt x="339185" y="0"/>
                  </a:moveTo>
                  <a:lnTo>
                    <a:pt x="6132958" y="0"/>
                  </a:lnTo>
                  <a:cubicBezTo>
                    <a:pt x="6320285" y="0"/>
                    <a:pt x="6472143" y="151858"/>
                    <a:pt x="6472143" y="339185"/>
                  </a:cubicBezTo>
                  <a:lnTo>
                    <a:pt x="6472143" y="1695882"/>
                  </a:lnTo>
                  <a:cubicBezTo>
                    <a:pt x="6472143" y="1883209"/>
                    <a:pt x="6320285" y="2035067"/>
                    <a:pt x="6132958" y="2035067"/>
                  </a:cubicBezTo>
                  <a:lnTo>
                    <a:pt x="339185" y="2035067"/>
                  </a:lnTo>
                  <a:cubicBezTo>
                    <a:pt x="151858" y="2035067"/>
                    <a:pt x="0" y="1883209"/>
                    <a:pt x="0" y="1695882"/>
                  </a:cubicBezTo>
                  <a:lnTo>
                    <a:pt x="0" y="339185"/>
                  </a:lnTo>
                  <a:cubicBezTo>
                    <a:pt x="0" y="151858"/>
                    <a:pt x="151858" y="0"/>
                    <a:pt x="339185" y="0"/>
                  </a:cubicBezTo>
                  <a:close/>
                </a:path>
              </a:pathLst>
            </a:custGeom>
            <a:ln w="38100">
              <a:solidFill>
                <a:srgbClr val="F1EB1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92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="" xmlns:a16="http://schemas.microsoft.com/office/drawing/2014/main" id="{BE3EE5C5-234E-4A64-BE42-5912F3ACB0FD}"/>
              </a:ext>
            </a:extLst>
          </p:cNvPr>
          <p:cNvSpPr/>
          <p:nvPr/>
        </p:nvSpPr>
        <p:spPr>
          <a:xfrm>
            <a:off x="5538652" y="374468"/>
            <a:ext cx="2489731" cy="1758388"/>
          </a:xfrm>
          <a:prstGeom prst="wedgeRoundRectCallout">
            <a:avLst>
              <a:gd name="adj1" fmla="val -55575"/>
              <a:gd name="adj2" fmla="val 21332"/>
              <a:gd name="adj3" fmla="val 16667"/>
            </a:avLst>
          </a:prstGeom>
          <a:solidFill>
            <a:schemeClr val="bg1"/>
          </a:solidFill>
          <a:ln w="38100">
            <a:solidFill>
              <a:srgbClr val="9C6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Roboto"/>
                <a:cs typeface="Roboto"/>
                <a:sym typeface="Roboto"/>
              </a:rPr>
              <a:t>Goodbye!</a:t>
            </a:r>
          </a:p>
          <a:p>
            <a:pPr lvl="0" algn="ctr"/>
            <a:endParaRPr lang="en-GB" dirty="0" smtClean="0">
              <a:solidFill>
                <a:schemeClr val="tx1"/>
              </a:solidFill>
              <a:latin typeface="Comic Sans MS" panose="030F0702030302020204" pitchFamily="66" charset="0"/>
              <a:ea typeface="Roboto"/>
              <a:cs typeface="Roboto"/>
              <a:sym typeface="Roboto"/>
            </a:endParaRPr>
          </a:p>
          <a:p>
            <a:pPr lvl="0" algn="ctr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Roboto"/>
                <a:cs typeface="Roboto"/>
                <a:sym typeface="Roboto"/>
              </a:rPr>
              <a:t>Now its Activity time! </a:t>
            </a:r>
          </a:p>
          <a:p>
            <a:pPr lvl="0" algn="ctr"/>
            <a:endParaRPr lang="en-GB" dirty="0">
              <a:solidFill>
                <a:schemeClr val="tx1"/>
              </a:solidFill>
              <a:latin typeface="Comic Sans MS" panose="030F0702030302020204" pitchFamily="66" charset="0"/>
              <a:ea typeface="Roboto"/>
              <a:cs typeface="Roboto"/>
              <a:sym typeface="Roboto"/>
            </a:endParaRPr>
          </a:p>
          <a:p>
            <a:pPr lvl="0" algn="ctr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  <a:ea typeface="Roboto"/>
                <a:cs typeface="Roboto"/>
                <a:sym typeface="Roboto"/>
              </a:rPr>
              <a:t>Try your best!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71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_Six_Rhymes_skips_tric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Activity time!</a:t>
            </a:r>
            <a:b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998"/>
            <a:ext cx="8229600" cy="48751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200" b="1" dirty="0" smtClean="0">
                <a:latin typeface="Century Gothic" panose="020B0502020202020204" pitchFamily="34" charset="0"/>
              </a:rPr>
              <a:t>The </a:t>
            </a:r>
            <a:r>
              <a:rPr lang="en-GB" sz="1200" b="1" dirty="0">
                <a:latin typeface="Century Gothic" panose="020B0502020202020204" pitchFamily="34" charset="0"/>
              </a:rPr>
              <a:t>sheets below  are uploaded on the Home Learning page. 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sz="1200" dirty="0" smtClean="0">
                <a:latin typeface="Century Gothic" panose="020B0502020202020204" pitchFamily="34" charset="0"/>
              </a:rPr>
              <a:t>There </a:t>
            </a:r>
            <a:r>
              <a:rPr lang="en-GB" sz="1200" dirty="0" smtClean="0">
                <a:latin typeface="Century Gothic" panose="020B0502020202020204" pitchFamily="34" charset="0"/>
              </a:rPr>
              <a:t>is a choice between two activities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Choice </a:t>
            </a:r>
            <a:r>
              <a:rPr lang="en-GB" sz="2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1- cut and stick activity </a:t>
            </a:r>
          </a:p>
          <a:p>
            <a:pPr marL="0" indent="0" algn="ctr">
              <a:buNone/>
            </a:pPr>
            <a:endParaRPr lang="en-GB" sz="2400" dirty="0">
              <a:solidFill>
                <a:srgbClr val="7030A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98" y="218716"/>
            <a:ext cx="695299" cy="6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41" y="2564904"/>
            <a:ext cx="3718011" cy="210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8" y="2564904"/>
            <a:ext cx="382905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3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Choice 2 – number bonds to 7 </a:t>
            </a:r>
            <a:endParaRPr lang="en-GB" dirty="0">
              <a:solidFill>
                <a:srgbClr val="7030A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08" y="530570"/>
            <a:ext cx="695299" cy="6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82" y="2252819"/>
            <a:ext cx="3094933" cy="434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B72DBAD-A50A-404E-A11A-0A714618671A}"/>
              </a:ext>
            </a:extLst>
          </p:cNvPr>
          <p:cNvSpPr/>
          <p:nvPr/>
        </p:nvSpPr>
        <p:spPr>
          <a:xfrm>
            <a:off x="422943" y="3246002"/>
            <a:ext cx="2608632" cy="2893762"/>
          </a:xfrm>
          <a:prstGeom prst="roundRect">
            <a:avLst/>
          </a:prstGeom>
          <a:noFill/>
          <a:ln w="3810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A8B719DD-AE64-F241-9498-445A1C72AC37}"/>
              </a:ext>
            </a:extLst>
          </p:cNvPr>
          <p:cNvSpPr/>
          <p:nvPr/>
        </p:nvSpPr>
        <p:spPr>
          <a:xfrm>
            <a:off x="3267684" y="3246002"/>
            <a:ext cx="2608632" cy="2893762"/>
          </a:xfrm>
          <a:prstGeom prst="roundRect">
            <a:avLst/>
          </a:prstGeom>
          <a:noFill/>
          <a:ln w="3810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CC5DB586-07D8-7943-9CB3-861BFCA16456}"/>
              </a:ext>
            </a:extLst>
          </p:cNvPr>
          <p:cNvSpPr/>
          <p:nvPr/>
        </p:nvSpPr>
        <p:spPr>
          <a:xfrm>
            <a:off x="6112425" y="3246002"/>
            <a:ext cx="2608632" cy="2893762"/>
          </a:xfrm>
          <a:prstGeom prst="roundRect">
            <a:avLst/>
          </a:prstGeom>
          <a:noFill/>
          <a:ln w="3810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BA4BB46-3EBD-4849-9B2D-4882CA962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0446"/>
            <a:ext cx="2149730" cy="22861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01F9A69-B7C0-0644-A88D-D6ADDC5AD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93" y="3065168"/>
            <a:ext cx="1286015" cy="13676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DAFF2C8-169E-1E47-AD20-5E552BEC3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" y="3065168"/>
            <a:ext cx="1286015" cy="1367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DBE5FBA-EFAD-754D-BD30-AC7719D393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34" y="3065169"/>
            <a:ext cx="1286015" cy="1367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0476C44-756D-5947-A6D8-C1506C4CB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62797"/>
            <a:ext cx="2149730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EA4B47-DBDF-544F-B877-FA352118E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35" y="1513545"/>
            <a:ext cx="2149730" cy="228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D0F9E8-7170-4D40-99B8-B6349838AC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18" y="1462796"/>
            <a:ext cx="2149730" cy="22861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BCA92FD-F212-BC41-87BC-DD78EA0683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74" y="346808"/>
            <a:ext cx="2149730" cy="22861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9650997-B89F-CB48-999E-548F5DBBD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59" y="308171"/>
            <a:ext cx="2149730" cy="22861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981" y="196464"/>
            <a:ext cx="8624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assoon Infant Rg"/>
              </a:rPr>
              <a:t>Lesson </a:t>
            </a:r>
            <a:r>
              <a:rPr lang="en-GB" dirty="0" smtClean="0">
                <a:solidFill>
                  <a:srgbClr val="FF0000"/>
                </a:solidFill>
                <a:latin typeface="Sassoon Infant Rg"/>
              </a:rPr>
              <a:t>2- starter     </a:t>
            </a:r>
            <a:r>
              <a:rPr lang="en-GB" sz="3600" dirty="0" smtClean="0">
                <a:solidFill>
                  <a:srgbClr val="00B0F0"/>
                </a:solidFill>
                <a:latin typeface="Sassoon Infant Rg"/>
              </a:rPr>
              <a:t>Can you sort the dominos? </a:t>
            </a:r>
            <a:endParaRPr lang="en-GB" sz="3600" dirty="0">
              <a:solidFill>
                <a:srgbClr val="00B0F0"/>
              </a:solidFill>
              <a:latin typeface="Sassoon Infant Rg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2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60695 0.573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7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1.11111E-6 L 0.00052 0.277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2701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29549 0.424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4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30157 0.440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0.59479 0.5928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C36289-5DAC-AF48-86A7-D15C6F2E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" y="97046"/>
            <a:ext cx="5782962" cy="6166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DB5682-D39E-FF47-88DF-A35984BC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 rot="5400000">
            <a:off x="5866259" y="4016512"/>
            <a:ext cx="1635525" cy="33666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ED01001-CF8E-2849-91EB-9AA333EEFD18}"/>
              </a:ext>
            </a:extLst>
          </p:cNvPr>
          <p:cNvSpPr/>
          <p:nvPr/>
        </p:nvSpPr>
        <p:spPr>
          <a:xfrm>
            <a:off x="6515977" y="51271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701A9A8-7F07-014B-ACAC-3E425EA52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776" y="3075458"/>
            <a:ext cx="2145323" cy="227357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="" xmlns:a16="http://schemas.microsoft.com/office/drawing/2014/main" id="{2B76A80D-C51B-C741-ACF2-68DE397009D1}"/>
              </a:ext>
            </a:extLst>
          </p:cNvPr>
          <p:cNvSpPr/>
          <p:nvPr/>
        </p:nvSpPr>
        <p:spPr>
          <a:xfrm>
            <a:off x="5204437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695D12B2-A1F3-0248-A06B-359157F0014B}"/>
              </a:ext>
            </a:extLst>
          </p:cNvPr>
          <p:cNvSpPr/>
          <p:nvPr/>
        </p:nvSpPr>
        <p:spPr>
          <a:xfrm>
            <a:off x="5849920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7B3019F-B6B0-8E48-A911-389D26E3EB7D}"/>
              </a:ext>
            </a:extLst>
          </p:cNvPr>
          <p:cNvSpPr/>
          <p:nvPr/>
        </p:nvSpPr>
        <p:spPr>
          <a:xfrm>
            <a:off x="7140888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16B382B1-CB71-4D4D-A787-F6B3FA3D996E}"/>
              </a:ext>
            </a:extLst>
          </p:cNvPr>
          <p:cNvSpPr/>
          <p:nvPr/>
        </p:nvSpPr>
        <p:spPr>
          <a:xfrm>
            <a:off x="7786371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AA1CAC7-A694-DB4C-9983-DBF2D777BAFF}"/>
              </a:ext>
            </a:extLst>
          </p:cNvPr>
          <p:cNvSpPr/>
          <p:nvPr/>
        </p:nvSpPr>
        <p:spPr>
          <a:xfrm>
            <a:off x="5204437" y="5806994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0D881E3-A3AA-D54B-A100-53451C130C02}"/>
              </a:ext>
            </a:extLst>
          </p:cNvPr>
          <p:cNvSpPr/>
          <p:nvPr/>
        </p:nvSpPr>
        <p:spPr>
          <a:xfrm>
            <a:off x="5849920" y="5806994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59632" y="260648"/>
            <a:ext cx="6737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00B0F0"/>
                </a:solidFill>
                <a:latin typeface="Sassoon Infant Rg"/>
              </a:rPr>
              <a:t>Making 7 on a domino</a:t>
            </a:r>
            <a:endParaRPr lang="en-GB" sz="4400" dirty="0">
              <a:solidFill>
                <a:srgbClr val="00B0F0"/>
              </a:solidFill>
              <a:latin typeface="Sassoon Infant Rg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1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7 0.00833 L -0.52147 -0.3567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5" y="-1826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1.11111E-6 L -0.40096 -0.451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48" y="-2259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1.11111E-6 L -0.34568 -0.4567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2284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8 -0.01319 L -0.2125 -0.2990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1" y="-1430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 -0.00903 L -0.36795 -0.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7 -0.01111 L -0.35657 -0.428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48" y="-2088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00903 L -0.50673 -0.428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2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3FFB4CB-3E0D-F64F-9E7B-061F8724B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6"/>
          <a:stretch/>
        </p:blipFill>
        <p:spPr>
          <a:xfrm>
            <a:off x="5767" y="97046"/>
            <a:ext cx="5782962" cy="432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DB5682-D39E-FF47-88DF-A35984BC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 rot="5400000">
            <a:off x="5866259" y="4016512"/>
            <a:ext cx="1635525" cy="33666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ED01001-CF8E-2849-91EB-9AA333EEFD18}"/>
              </a:ext>
            </a:extLst>
          </p:cNvPr>
          <p:cNvSpPr/>
          <p:nvPr/>
        </p:nvSpPr>
        <p:spPr>
          <a:xfrm>
            <a:off x="6515977" y="51271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701A9A8-7F07-014B-ACAC-3E425EA52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776" y="3075458"/>
            <a:ext cx="2145323" cy="227357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="" xmlns:a16="http://schemas.microsoft.com/office/drawing/2014/main" id="{2B76A80D-C51B-C741-ACF2-68DE397009D1}"/>
              </a:ext>
            </a:extLst>
          </p:cNvPr>
          <p:cNvSpPr/>
          <p:nvPr/>
        </p:nvSpPr>
        <p:spPr>
          <a:xfrm>
            <a:off x="5204437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695D12B2-A1F3-0248-A06B-359157F0014B}"/>
              </a:ext>
            </a:extLst>
          </p:cNvPr>
          <p:cNvSpPr/>
          <p:nvPr/>
        </p:nvSpPr>
        <p:spPr>
          <a:xfrm>
            <a:off x="5849920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7B3019F-B6B0-8E48-A911-389D26E3EB7D}"/>
              </a:ext>
            </a:extLst>
          </p:cNvPr>
          <p:cNvSpPr/>
          <p:nvPr/>
        </p:nvSpPr>
        <p:spPr>
          <a:xfrm>
            <a:off x="7140888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16B382B1-CB71-4D4D-A787-F6B3FA3D996E}"/>
              </a:ext>
            </a:extLst>
          </p:cNvPr>
          <p:cNvSpPr/>
          <p:nvPr/>
        </p:nvSpPr>
        <p:spPr>
          <a:xfrm>
            <a:off x="7786371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AA1CAC7-A694-DB4C-9983-DBF2D777BAFF}"/>
              </a:ext>
            </a:extLst>
          </p:cNvPr>
          <p:cNvSpPr/>
          <p:nvPr/>
        </p:nvSpPr>
        <p:spPr>
          <a:xfrm>
            <a:off x="5204437" y="5806994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0D881E3-A3AA-D54B-A100-53451C130C02}"/>
              </a:ext>
            </a:extLst>
          </p:cNvPr>
          <p:cNvSpPr/>
          <p:nvPr/>
        </p:nvSpPr>
        <p:spPr>
          <a:xfrm>
            <a:off x="5849920" y="5806994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59632" y="260648"/>
            <a:ext cx="6737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00B0F0"/>
                </a:solidFill>
                <a:latin typeface="Sassoon Infant Rg"/>
              </a:rPr>
              <a:t>Making 7 on a domino</a:t>
            </a:r>
            <a:endParaRPr lang="en-GB" sz="4400" dirty="0">
              <a:solidFill>
                <a:srgbClr val="00B0F0"/>
              </a:solidFill>
              <a:latin typeface="Sassoon Infant Rg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838505"/>
            <a:ext cx="4304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entury Gothic" panose="020B0502020202020204" pitchFamily="34" charset="0"/>
              </a:rPr>
              <a:t>Can you show it on your part </a:t>
            </a:r>
            <a:r>
              <a:rPr lang="en-GB" dirty="0" err="1" smtClean="0">
                <a:latin typeface="Century Gothic" panose="020B0502020202020204" pitchFamily="34" charset="0"/>
              </a:rPr>
              <a:t>part</a:t>
            </a:r>
            <a:r>
              <a:rPr lang="en-GB" dirty="0" smtClean="0">
                <a:latin typeface="Century Gothic" panose="020B0502020202020204" pitchFamily="34" charset="0"/>
              </a:rPr>
              <a:t> whole </a:t>
            </a:r>
            <a:r>
              <a:rPr lang="en-GB" dirty="0" smtClean="0">
                <a:latin typeface="Century Gothic" panose="020B0502020202020204" pitchFamily="34" charset="0"/>
              </a:rPr>
              <a:t>model?</a:t>
            </a:r>
            <a:endParaRPr lang="en-GB" dirty="0" smtClean="0">
              <a:latin typeface="Century Gothic" panose="020B0502020202020204" pitchFamily="34" charset="0"/>
            </a:endParaRPr>
          </a:p>
          <a:p>
            <a:endParaRPr lang="en-GB" dirty="0" smtClean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> Or </a:t>
            </a:r>
          </a:p>
          <a:p>
            <a:endParaRPr lang="en-GB" dirty="0" smtClean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>Write a number sentence 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79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1.11111E-6 L -0.45032 -0.4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16" y="-2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43157 -0.44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7" y="-22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692E-6 2.96296E-6 L -0.54423 -0.364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2" y="-18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1.11111E-6 L -0.446 -0.379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8" y="-19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42853 -0.37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26" y="-190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4 -1.11111E-6 L -0.43911 -0.28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87" y="-143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4 -0.00301 L -0.43253 -0.43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0AD6D9-06D2-124F-853F-092BCE31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9"/>
          <a:stretch/>
        </p:blipFill>
        <p:spPr>
          <a:xfrm>
            <a:off x="5767" y="97046"/>
            <a:ext cx="5782962" cy="4550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DB5682-D39E-FF47-88DF-A35984BC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 rot="5400000">
            <a:off x="5866259" y="4016512"/>
            <a:ext cx="1635525" cy="33666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ED01001-CF8E-2849-91EB-9AA333EEFD18}"/>
              </a:ext>
            </a:extLst>
          </p:cNvPr>
          <p:cNvSpPr/>
          <p:nvPr/>
        </p:nvSpPr>
        <p:spPr>
          <a:xfrm>
            <a:off x="6515977" y="51271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701A9A8-7F07-014B-ACAC-3E425EA52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776" y="3075458"/>
            <a:ext cx="2145323" cy="227357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="" xmlns:a16="http://schemas.microsoft.com/office/drawing/2014/main" id="{2B76A80D-C51B-C741-ACF2-68DE397009D1}"/>
              </a:ext>
            </a:extLst>
          </p:cNvPr>
          <p:cNvSpPr/>
          <p:nvPr/>
        </p:nvSpPr>
        <p:spPr>
          <a:xfrm>
            <a:off x="5204437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695D12B2-A1F3-0248-A06B-359157F0014B}"/>
              </a:ext>
            </a:extLst>
          </p:cNvPr>
          <p:cNvSpPr/>
          <p:nvPr/>
        </p:nvSpPr>
        <p:spPr>
          <a:xfrm>
            <a:off x="5849920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7B3019F-B6B0-8E48-A911-389D26E3EB7D}"/>
              </a:ext>
            </a:extLst>
          </p:cNvPr>
          <p:cNvSpPr/>
          <p:nvPr/>
        </p:nvSpPr>
        <p:spPr>
          <a:xfrm>
            <a:off x="7140888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16B382B1-CB71-4D4D-A787-F6B3FA3D996E}"/>
              </a:ext>
            </a:extLst>
          </p:cNvPr>
          <p:cNvSpPr/>
          <p:nvPr/>
        </p:nvSpPr>
        <p:spPr>
          <a:xfrm>
            <a:off x="7786371" y="5120900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AA1CAC7-A694-DB4C-9983-DBF2D777BAFF}"/>
              </a:ext>
            </a:extLst>
          </p:cNvPr>
          <p:cNvSpPr/>
          <p:nvPr/>
        </p:nvSpPr>
        <p:spPr>
          <a:xfrm>
            <a:off x="5204437" y="5806994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0D881E3-A3AA-D54B-A100-53451C130C02}"/>
              </a:ext>
            </a:extLst>
          </p:cNvPr>
          <p:cNvSpPr/>
          <p:nvPr/>
        </p:nvSpPr>
        <p:spPr>
          <a:xfrm>
            <a:off x="5849920" y="5806994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59632" y="260648"/>
            <a:ext cx="6737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00B0F0"/>
                </a:solidFill>
                <a:latin typeface="Sassoon Infant Rg"/>
              </a:rPr>
              <a:t>Making 7 on a domino</a:t>
            </a:r>
            <a:endParaRPr lang="en-GB" sz="4400" dirty="0">
              <a:solidFill>
                <a:srgbClr val="00B0F0"/>
              </a:solidFill>
              <a:latin typeface="Sassoon Infant Rg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2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1.11111E-6 L -0.39968 -0.3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4" y="-17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29599 -0.45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8" y="-229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692E-6 2.96296E-6 L -0.28254 -0.460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5" y="-23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-1.11111E-6 L -0.43654 -0.357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7" y="-178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1.11111E-6 L -0.42148 -0.357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4" y="-178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1.11111E-6 L -0.22548 -0.35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-1.11111E-6 L -0.20962 -0.35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1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3" y="1417638"/>
            <a:ext cx="79240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2886"/>
            <a:ext cx="695299" cy="6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538992-8D63-4A48-91D3-EECFD4967E63}"/>
              </a:ext>
            </a:extLst>
          </p:cNvPr>
          <p:cNvSpPr txBox="1"/>
          <p:nvPr/>
        </p:nvSpPr>
        <p:spPr>
          <a:xfrm>
            <a:off x="933687" y="494288"/>
            <a:ext cx="7709741" cy="36356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see some dots very quickly.</a:t>
            </a:r>
            <a:b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Whisper to tell your partner:</a:t>
            </a:r>
          </a:p>
          <a:p>
            <a:pPr>
              <a:spcAft>
                <a:spcPts val="135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How many lines?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There are 3 pictures.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47B803-E08B-47A7-9D65-1A470376C7D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0B589-F1BE-46F3-BDBF-8579B49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A9E29C-BF37-4B3E-B534-FDEF7B7FF591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4CCED8-8F9C-4429-9764-40D4AF500BA5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21096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 bwMode="auto">
          <a:xfrm>
            <a:off x="539552" y="1844824"/>
            <a:ext cx="3028950" cy="442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1600" y="274638"/>
            <a:ext cx="77152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2996952"/>
            <a:ext cx="112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OR</a:t>
            </a:r>
            <a:r>
              <a:rPr lang="en-GB" sz="5400" dirty="0" smtClean="0">
                <a:solidFill>
                  <a:srgbClr val="00B050"/>
                </a:solidFill>
                <a:latin typeface="SassoonCRInfant" panose="02010503020300020003" pitchFamily="2" charset="0"/>
              </a:rPr>
              <a:t> </a:t>
            </a:r>
            <a:endParaRPr lang="en-GB" sz="5400" dirty="0">
              <a:solidFill>
                <a:srgbClr val="00B05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33453"/>
            <a:ext cx="31432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05" y="405108"/>
            <a:ext cx="695299" cy="6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15616" y="106633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The sheets below  are uploaded </a:t>
            </a:r>
            <a:r>
              <a:rPr lang="en-GB" b="1" dirty="0">
                <a:latin typeface="SassoonCRInfant" panose="02010503020300020003" pitchFamily="2" charset="0"/>
              </a:rPr>
              <a:t>on the Home Learning </a:t>
            </a:r>
            <a:r>
              <a:rPr lang="en-GB" b="1" dirty="0" smtClean="0">
                <a:latin typeface="SassoonCRInfant" panose="02010503020300020003" pitchFamily="2" charset="0"/>
              </a:rPr>
              <a:t>page. </a:t>
            </a:r>
            <a:endParaRPr lang="en-GB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3528" y="274638"/>
            <a:ext cx="8363272" cy="49545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Lesson 3- starter </a:t>
            </a:r>
          </a:p>
          <a:p>
            <a:pPr algn="l"/>
            <a:r>
              <a:rPr lang="en-GB" dirty="0" smtClean="0">
                <a:latin typeface="SassoonCRInfant" panose="02010503020300020003" pitchFamily="2" charset="0"/>
              </a:rPr>
              <a:t>You will see some dominos very quickly. Then they will be hidden.</a:t>
            </a:r>
          </a:p>
          <a:p>
            <a:pPr algn="l"/>
            <a:endParaRPr lang="en-GB" dirty="0" smtClean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pPr algn="l"/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   How many dots on the domino? 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0739" y="3704583"/>
            <a:ext cx="6408712" cy="1928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en-GB" sz="2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                 Tell your partner  </a:t>
            </a:r>
          </a:p>
          <a:p>
            <a:pPr>
              <a:spcAft>
                <a:spcPts val="1350"/>
              </a:spcAft>
            </a:pPr>
            <a:r>
              <a:rPr lang="en-GB" sz="2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              Show it on your fingers </a:t>
            </a:r>
            <a:r>
              <a:rPr lang="en-GB" sz="2400" dirty="0" smtClean="0">
                <a:latin typeface="SassoonCRInfant" panose="02010503020300020003" pitchFamily="2" charset="0"/>
              </a:rPr>
              <a:t> </a:t>
            </a:r>
          </a:p>
          <a:p>
            <a:pPr>
              <a:spcAft>
                <a:spcPts val="1350"/>
              </a:spcAft>
            </a:pPr>
            <a:r>
              <a:rPr lang="en-GB" sz="4800" dirty="0" smtClean="0">
                <a:latin typeface="SassoonCRInfant" panose="02010503020300020003" pitchFamily="2" charset="0"/>
              </a:rPr>
              <a:t>     </a:t>
            </a:r>
            <a:r>
              <a:rPr lang="en-GB" sz="40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Write the numeral </a:t>
            </a:r>
            <a:endParaRPr lang="en-GB" sz="4000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53" y="4908377"/>
            <a:ext cx="2226598" cy="7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6B784-F341-E347-A215-9D97BC4AC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2" y="620688"/>
            <a:ext cx="2149730" cy="2286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A9F9BF-FF86-A641-BE51-27E27A6FF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72" y="1627731"/>
            <a:ext cx="2149730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963D77-49C4-8145-8EC9-C19DDEC39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72" y="4679027"/>
            <a:ext cx="2149730" cy="2286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47F575-DCB9-8E4A-A75A-8A065F3A4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2" y="3230095"/>
            <a:ext cx="2149730" cy="2286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3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97D147A7-174A-4842-8804-4881544518D0}"/>
              </a:ext>
            </a:extLst>
          </p:cNvPr>
          <p:cNvGrpSpPr/>
          <p:nvPr/>
        </p:nvGrpSpPr>
        <p:grpSpPr>
          <a:xfrm>
            <a:off x="2378937" y="1526117"/>
            <a:ext cx="2016138" cy="1871078"/>
            <a:chOff x="2577182" y="1526117"/>
            <a:chExt cx="2184149" cy="1871078"/>
          </a:xfrm>
        </p:grpSpPr>
        <p:sp>
          <p:nvSpPr>
            <p:cNvPr id="3" name="Rounded Rectangle 2">
              <a:extLst>
                <a:ext uri="{FF2B5EF4-FFF2-40B4-BE49-F238E27FC236}">
                  <a16:creationId xmlns="" xmlns:a16="http://schemas.microsoft.com/office/drawing/2014/main" id="{3C3D604A-1876-0D45-993C-910D03A3712E}"/>
                </a:ext>
              </a:extLst>
            </p:cNvPr>
            <p:cNvSpPr/>
            <p:nvPr/>
          </p:nvSpPr>
          <p:spPr>
            <a:xfrm>
              <a:off x="2640367" y="1526117"/>
              <a:ext cx="2020650" cy="1871078"/>
            </a:xfrm>
            <a:prstGeom prst="roundRect">
              <a:avLst/>
            </a:prstGeom>
            <a:solidFill>
              <a:srgbClr val="60B6D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writing implement, pencil, stationary&#10;&#10;Description automatically generated">
              <a:extLst>
                <a:ext uri="{FF2B5EF4-FFF2-40B4-BE49-F238E27FC236}">
                  <a16:creationId xmlns="" xmlns:a16="http://schemas.microsoft.com/office/drawing/2014/main" id="{C6408496-D0C1-0B4A-A759-CE405584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182" y="1728757"/>
              <a:ext cx="1206544" cy="1310894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="" xmlns:a16="http://schemas.microsoft.com/office/drawing/2014/main" id="{FEB31B03-900C-ED49-BD84-E64F45C0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87" y="1728757"/>
              <a:ext cx="1206544" cy="1310894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ED2B9102-D202-F246-8BDD-64450E8471B8}"/>
              </a:ext>
            </a:extLst>
          </p:cNvPr>
          <p:cNvGrpSpPr/>
          <p:nvPr/>
        </p:nvGrpSpPr>
        <p:grpSpPr>
          <a:xfrm>
            <a:off x="2437262" y="3460806"/>
            <a:ext cx="1865215" cy="2020146"/>
            <a:chOff x="2640367" y="3460806"/>
            <a:chExt cx="2020650" cy="2020146"/>
          </a:xfrm>
        </p:grpSpPr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A20DF45A-7FFA-064A-876E-5406883EBB10}"/>
                </a:ext>
              </a:extLst>
            </p:cNvPr>
            <p:cNvSpPr/>
            <p:nvPr/>
          </p:nvSpPr>
          <p:spPr>
            <a:xfrm>
              <a:off x="2640367" y="3466784"/>
              <a:ext cx="2020650" cy="1871078"/>
            </a:xfrm>
            <a:prstGeom prst="roundRect">
              <a:avLst/>
            </a:prstGeom>
            <a:solidFill>
              <a:srgbClr val="60B6D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="" xmlns:a16="http://schemas.microsoft.com/office/drawing/2014/main" id="{5E2DF7AA-42B3-D74E-9B70-F8403C2D3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239" y="3460806"/>
              <a:ext cx="1128905" cy="202014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E4FB72DB-D8C1-3343-B519-9A4CEA0D2385}"/>
              </a:ext>
            </a:extLst>
          </p:cNvPr>
          <p:cNvGrpSpPr/>
          <p:nvPr/>
        </p:nvGrpSpPr>
        <p:grpSpPr>
          <a:xfrm>
            <a:off x="4204098" y="3275431"/>
            <a:ext cx="2280124" cy="2299780"/>
            <a:chOff x="4554440" y="3275431"/>
            <a:chExt cx="2470134" cy="2299780"/>
          </a:xfrm>
        </p:grpSpPr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178359DE-9C56-B744-AE75-9CEF53DBE5CF}"/>
                </a:ext>
              </a:extLst>
            </p:cNvPr>
            <p:cNvSpPr/>
            <p:nvPr/>
          </p:nvSpPr>
          <p:spPr>
            <a:xfrm>
              <a:off x="4792787" y="3466784"/>
              <a:ext cx="2020650" cy="1871078"/>
            </a:xfrm>
            <a:prstGeom prst="roundRect">
              <a:avLst/>
            </a:prstGeom>
            <a:solidFill>
              <a:srgbClr val="60B6D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Icon&#10;&#10;Description automatically generated">
              <a:extLst>
                <a:ext uri="{FF2B5EF4-FFF2-40B4-BE49-F238E27FC236}">
                  <a16:creationId xmlns="" xmlns:a16="http://schemas.microsoft.com/office/drawing/2014/main" id="{1580C3BC-9F36-9849-8E69-083F6A580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440" y="3275431"/>
              <a:ext cx="2470134" cy="229978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A3EC915D-B86D-F340-A9FE-33B10A29A812}"/>
              </a:ext>
            </a:extLst>
          </p:cNvPr>
          <p:cNvGrpSpPr/>
          <p:nvPr/>
        </p:nvGrpSpPr>
        <p:grpSpPr>
          <a:xfrm>
            <a:off x="142558" y="1102882"/>
            <a:ext cx="2409675" cy="2562645"/>
            <a:chOff x="154438" y="1102881"/>
            <a:chExt cx="2610481" cy="2562645"/>
          </a:xfrm>
        </p:grpSpPr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6B93F621-3430-9943-827D-68A380B0380A}"/>
                </a:ext>
              </a:extLst>
            </p:cNvPr>
            <p:cNvSpPr/>
            <p:nvPr/>
          </p:nvSpPr>
          <p:spPr>
            <a:xfrm>
              <a:off x="466486" y="1526117"/>
              <a:ext cx="2020650" cy="1871078"/>
            </a:xfrm>
            <a:prstGeom prst="roundRect">
              <a:avLst/>
            </a:prstGeom>
            <a:solidFill>
              <a:srgbClr val="60B6D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601D8E84-2728-8746-82FD-2E0B639D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38" y="1102881"/>
              <a:ext cx="2610481" cy="256264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722BAD27-249F-A84F-98D4-57B20259C2AD}"/>
              </a:ext>
            </a:extLst>
          </p:cNvPr>
          <p:cNvGrpSpPr/>
          <p:nvPr/>
        </p:nvGrpSpPr>
        <p:grpSpPr>
          <a:xfrm>
            <a:off x="430603" y="3490065"/>
            <a:ext cx="1865215" cy="1871078"/>
            <a:chOff x="466486" y="3490065"/>
            <a:chExt cx="2020650" cy="1871078"/>
          </a:xfrm>
        </p:grpSpPr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5D018F55-028F-3F41-94B4-3656D2A3DB3C}"/>
                </a:ext>
              </a:extLst>
            </p:cNvPr>
            <p:cNvSpPr/>
            <p:nvPr/>
          </p:nvSpPr>
          <p:spPr>
            <a:xfrm>
              <a:off x="466486" y="3490065"/>
              <a:ext cx="2020650" cy="1871078"/>
            </a:xfrm>
            <a:prstGeom prst="roundRect">
              <a:avLst/>
            </a:prstGeom>
            <a:solidFill>
              <a:srgbClr val="60B6D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49B3B58-C88C-D54B-A129-ADA831312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832" y="4088762"/>
              <a:ext cx="1801597" cy="795577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576DDD45-1A3A-FE4E-B4EF-3AA5788D4FD2}"/>
              </a:ext>
            </a:extLst>
          </p:cNvPr>
          <p:cNvGrpSpPr/>
          <p:nvPr/>
        </p:nvGrpSpPr>
        <p:grpSpPr>
          <a:xfrm>
            <a:off x="4399983" y="1526117"/>
            <a:ext cx="1937454" cy="1871078"/>
            <a:chOff x="4766647" y="1526117"/>
            <a:chExt cx="2098909" cy="1871078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9E69F6E6-F3B1-4742-A5C5-E5E380BBA62A}"/>
                </a:ext>
              </a:extLst>
            </p:cNvPr>
            <p:cNvSpPr/>
            <p:nvPr/>
          </p:nvSpPr>
          <p:spPr>
            <a:xfrm>
              <a:off x="4792787" y="1526117"/>
              <a:ext cx="2020650" cy="1871078"/>
            </a:xfrm>
            <a:prstGeom prst="roundRect">
              <a:avLst/>
            </a:prstGeom>
            <a:solidFill>
              <a:srgbClr val="60B6D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Icon&#10;&#10;Description automatically generated">
              <a:extLst>
                <a:ext uri="{FF2B5EF4-FFF2-40B4-BE49-F238E27FC236}">
                  <a16:creationId xmlns="" xmlns:a16="http://schemas.microsoft.com/office/drawing/2014/main" id="{3C15541E-2636-F749-9F4A-9643C8C7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647" y="1704311"/>
              <a:ext cx="1216808" cy="1480983"/>
            </a:xfrm>
            <a:prstGeom prst="rect">
              <a:avLst/>
            </a:prstGeom>
          </p:spPr>
        </p:pic>
        <p:pic>
          <p:nvPicPr>
            <p:cNvPr id="74" name="Picture 73" descr="Icon&#10;&#10;Description automatically generated">
              <a:extLst>
                <a:ext uri="{FF2B5EF4-FFF2-40B4-BE49-F238E27FC236}">
                  <a16:creationId xmlns="" xmlns:a16="http://schemas.microsoft.com/office/drawing/2014/main" id="{B1060D33-D0D0-7241-9B10-1CF767B8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748" y="1704311"/>
              <a:ext cx="1216808" cy="1480983"/>
            </a:xfrm>
            <a:prstGeom prst="rect">
              <a:avLst/>
            </a:prstGeom>
          </p:spPr>
        </p:pic>
      </p:grp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C84DC6B2-AA5F-C243-BBB4-0A9CE85F6607}"/>
              </a:ext>
            </a:extLst>
          </p:cNvPr>
          <p:cNvSpPr/>
          <p:nvPr/>
        </p:nvSpPr>
        <p:spPr>
          <a:xfrm>
            <a:off x="4442553" y="1553193"/>
            <a:ext cx="1833775" cy="1703666"/>
          </a:xfrm>
          <a:prstGeom prst="roundRect">
            <a:avLst/>
          </a:prstGeom>
          <a:solidFill>
            <a:srgbClr val="60B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>
            <a:extLst>
              <a:ext uri="{FF2B5EF4-FFF2-40B4-BE49-F238E27FC236}">
                <a16:creationId xmlns="" xmlns:a16="http://schemas.microsoft.com/office/drawing/2014/main" id="{9F8E693E-7D49-144D-B93D-A526E3012E9A}"/>
              </a:ext>
            </a:extLst>
          </p:cNvPr>
          <p:cNvSpPr/>
          <p:nvPr/>
        </p:nvSpPr>
        <p:spPr>
          <a:xfrm>
            <a:off x="2487811" y="1596887"/>
            <a:ext cx="1833775" cy="1703666"/>
          </a:xfrm>
          <a:prstGeom prst="roundRect">
            <a:avLst/>
          </a:prstGeom>
          <a:solidFill>
            <a:srgbClr val="60B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2" name="Rounded Rectangle 81">
            <a:extLst>
              <a:ext uri="{FF2B5EF4-FFF2-40B4-BE49-F238E27FC236}">
                <a16:creationId xmlns="" xmlns:a16="http://schemas.microsoft.com/office/drawing/2014/main" id="{0A8464B9-346D-574A-83E3-4E83F900DDFC}"/>
              </a:ext>
            </a:extLst>
          </p:cNvPr>
          <p:cNvSpPr/>
          <p:nvPr/>
        </p:nvSpPr>
        <p:spPr>
          <a:xfrm>
            <a:off x="447360" y="1553193"/>
            <a:ext cx="1833775" cy="1703666"/>
          </a:xfrm>
          <a:prstGeom prst="roundRect">
            <a:avLst/>
          </a:prstGeom>
          <a:solidFill>
            <a:srgbClr val="60B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>
            <a:extLst>
              <a:ext uri="{FF2B5EF4-FFF2-40B4-BE49-F238E27FC236}">
                <a16:creationId xmlns="" xmlns:a16="http://schemas.microsoft.com/office/drawing/2014/main" id="{1BBAB8F5-DF0C-8249-BED8-3BEC6412DA58}"/>
              </a:ext>
            </a:extLst>
          </p:cNvPr>
          <p:cNvSpPr/>
          <p:nvPr/>
        </p:nvSpPr>
        <p:spPr>
          <a:xfrm>
            <a:off x="4450690" y="3508537"/>
            <a:ext cx="1833775" cy="1703666"/>
          </a:xfrm>
          <a:prstGeom prst="roundRect">
            <a:avLst/>
          </a:prstGeom>
          <a:solidFill>
            <a:srgbClr val="60B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="" xmlns:a16="http://schemas.microsoft.com/office/drawing/2014/main" id="{314AE23F-AC6E-2948-BF54-C7963DBE0254}"/>
              </a:ext>
            </a:extLst>
          </p:cNvPr>
          <p:cNvSpPr/>
          <p:nvPr/>
        </p:nvSpPr>
        <p:spPr>
          <a:xfrm>
            <a:off x="430508" y="3628217"/>
            <a:ext cx="1833775" cy="1703666"/>
          </a:xfrm>
          <a:prstGeom prst="roundRect">
            <a:avLst/>
          </a:prstGeom>
          <a:solidFill>
            <a:srgbClr val="60B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>
            <a:extLst>
              <a:ext uri="{FF2B5EF4-FFF2-40B4-BE49-F238E27FC236}">
                <a16:creationId xmlns="" xmlns:a16="http://schemas.microsoft.com/office/drawing/2014/main" id="{01C373D9-23C9-E547-9E5D-AB8C679F1F10}"/>
              </a:ext>
            </a:extLst>
          </p:cNvPr>
          <p:cNvSpPr/>
          <p:nvPr/>
        </p:nvSpPr>
        <p:spPr>
          <a:xfrm>
            <a:off x="2452981" y="3507210"/>
            <a:ext cx="1833775" cy="1794964"/>
          </a:xfrm>
          <a:prstGeom prst="roundRect">
            <a:avLst/>
          </a:prstGeom>
          <a:solidFill>
            <a:srgbClr val="60B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30508" y="199884"/>
            <a:ext cx="8363272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Memory game! 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010"/>
            <a:ext cx="13239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60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81" grpId="0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0508" y="199884"/>
            <a:ext cx="8363272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712" y="937332"/>
            <a:ext cx="670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The sheets below  are uploaded </a:t>
            </a:r>
            <a:r>
              <a:rPr lang="en-GB" b="1" dirty="0">
                <a:latin typeface="SassoonCRInfant" panose="02010503020300020003" pitchFamily="2" charset="0"/>
              </a:rPr>
              <a:t>on the Home Learning </a:t>
            </a:r>
            <a:r>
              <a:rPr lang="en-GB" b="1" dirty="0" smtClean="0">
                <a:latin typeface="SassoonCRInfant" panose="02010503020300020003" pitchFamily="2" charset="0"/>
              </a:rPr>
              <a:t>page.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7120125" y="-1"/>
            <a:ext cx="1673655" cy="17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218339" cy="214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" y="4725531"/>
            <a:ext cx="2226598" cy="7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06151"/>
            <a:ext cx="3254564" cy="208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771800" y="5229200"/>
            <a:ext cx="132113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0508" y="199884"/>
            <a:ext cx="8363272" cy="13569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Lesson 4- starting with a story</a:t>
            </a:r>
          </a:p>
          <a:p>
            <a:endParaRPr lang="en-GB" sz="1800" b="1" dirty="0" smtClean="0">
              <a:latin typeface="SassoonCRInfant" panose="02010503020300020003" pitchFamily="2" charset="0"/>
            </a:endParaRPr>
          </a:p>
          <a:p>
            <a:r>
              <a:rPr lang="en-GB" sz="1800" b="1" dirty="0" smtClean="0">
                <a:latin typeface="SassoonCRInfant" panose="02010503020300020003" pitchFamily="2" charset="0"/>
              </a:rPr>
              <a:t>(The story PowerPoint is uploaded on the Home Learning Page or watch the teacher video on </a:t>
            </a:r>
            <a:r>
              <a:rPr lang="en-GB" sz="1800" b="1" dirty="0" smtClean="0">
                <a:latin typeface="SassoonCRInfant" panose="02010503020300020003" pitchFamily="2" charset="0"/>
              </a:rPr>
              <a:t>Tapestry) </a:t>
            </a:r>
            <a:endParaRPr lang="en-GB" sz="1800" b="1" dirty="0">
              <a:latin typeface="SassoonCRInfant" panose="02010503020300020003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413442" cy="419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780928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In this story two mice nibble a hole in Kipper’s Toy box and they run off with one of his toys! </a:t>
            </a:r>
            <a:endParaRPr lang="en-GB" dirty="0" smtClean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>Kipper </a:t>
            </a:r>
            <a:r>
              <a:rPr lang="en-GB" dirty="0">
                <a:latin typeface="Century Gothic" panose="020B0502020202020204" pitchFamily="34" charset="0"/>
              </a:rPr>
              <a:t>has to work out which toy is </a:t>
            </a:r>
            <a:r>
              <a:rPr lang="en-GB" dirty="0" smtClean="0">
                <a:latin typeface="Century Gothic" panose="020B0502020202020204" pitchFamily="34" charset="0"/>
              </a:rPr>
              <a:t>missing.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W</a:t>
            </a:r>
            <a:r>
              <a:rPr lang="en-GB" dirty="0" smtClean="0">
                <a:latin typeface="Century Gothic" panose="020B0502020202020204" pitchFamily="34" charset="0"/>
              </a:rPr>
              <a:t>e are going to play a game like this today. 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2F18F001-C842-1149-83DA-14BFEBBF4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9" y="3273573"/>
            <a:ext cx="1049979" cy="1418393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="" xmlns:a16="http://schemas.microsoft.com/office/drawing/2014/main" id="{BF3BFB4B-2A1C-6D43-8F47-E5614A4A5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14" y="2204323"/>
            <a:ext cx="1581094" cy="1194604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BC6681A-8E2E-4C41-9B44-F2B2AF686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22" y="3052215"/>
            <a:ext cx="1758955" cy="2365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5AD302E-0446-6B4C-9044-5FF4869C3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00" y="1990311"/>
            <a:ext cx="1578584" cy="169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6800B16-5384-BD4B-BFCE-196500EF3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39" y="1054477"/>
            <a:ext cx="1936828" cy="2344451"/>
          </a:xfrm>
          <a:prstGeom prst="rect">
            <a:avLst/>
          </a:prstGeom>
        </p:spPr>
      </p:pic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B907CE0-474C-B949-AC90-330FDC9E3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39" y="3398927"/>
            <a:ext cx="1447800" cy="1672436"/>
          </a:xfrm>
          <a:prstGeom prst="rect">
            <a:avLst/>
          </a:prstGeom>
        </p:spPr>
      </p:pic>
      <p:pic>
        <p:nvPicPr>
          <p:cNvPr id="21" name="Picture 20" descr="A picture containing text, pool ball, vector graphics&#10;&#10;Description automatically generated">
            <a:extLst>
              <a:ext uri="{FF2B5EF4-FFF2-40B4-BE49-F238E27FC236}">
                <a16:creationId xmlns="" xmlns:a16="http://schemas.microsoft.com/office/drawing/2014/main" id="{4DB45754-DCC8-7849-BC8E-F9A8BE597A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98" y="3855046"/>
            <a:ext cx="1118227" cy="1341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87160DB-D9DB-1943-818B-18F567F397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31285" r="17958" b="22496"/>
          <a:stretch/>
        </p:blipFill>
        <p:spPr>
          <a:xfrm rot="1966174">
            <a:off x="299505" y="254223"/>
            <a:ext cx="7682298" cy="6862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9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7D4D7-3184-5146-8041-4497E3A0D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0215" y="646470"/>
            <a:ext cx="1460912" cy="1355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C9C39C-8355-7A44-9E35-CC43A523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2575" y="2751426"/>
            <a:ext cx="1460912" cy="1355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98475B4-AB30-9C43-B127-C02BEC546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83" y="4263044"/>
            <a:ext cx="1460912" cy="1355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4DFD50-C288-4C44-9E30-753EE111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56" y="1917382"/>
            <a:ext cx="1460912" cy="1355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9652A17-7822-724A-9AF3-4CB02A16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8176" y="5191956"/>
            <a:ext cx="1460912" cy="1355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85CD1D-1092-DB4B-988B-327621E50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0215" y="3818536"/>
            <a:ext cx="1460912" cy="1355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D87DDA2-F245-D04D-A534-8B962BCE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96" y="3272530"/>
            <a:ext cx="1460912" cy="135514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E764A64-3958-BB49-9B49-9A6C021CD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30725" r="18606" b="22418"/>
          <a:stretch/>
        </p:blipFill>
        <p:spPr>
          <a:xfrm rot="2120451">
            <a:off x="779290" y="-91223"/>
            <a:ext cx="6946285" cy="756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264BA4F-5B86-104F-9F30-E8E4446E0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81" y="181044"/>
            <a:ext cx="2157046" cy="228600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="" xmlns:a16="http://schemas.microsoft.com/office/drawing/2014/main" id="{B300DF28-77BF-E242-A124-5F1CF6163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81" y="250436"/>
            <a:ext cx="2157046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2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692E-6 4.44444E-6 C 0.10416 0.00625 0.20705 0.01296 0.26602 0.03495 C 0.325 0.05671 0.31522 0.12476 0.35384 0.13101 C 0.3923 0.13703 0.55304 0.17939 0.60609 0.1467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04" y="7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0.00046 C 0.07644 -0.02222 0.14823 -0.06505 0.19423 -0.05625 C 0.24022 -0.04745 0.23461 0.03889 0.27484 0.05255 C 0.31506 0.0662 0.35961 0.01019 0.43012 -0.0004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06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6 -7.40741E-7 C 0.08189 -0.02176 0.16298 -0.04375 0.21715 -0.03796 C 0.27148 -0.03218 0.2843 0.02847 0.32484 0.03495 C 0.36571 0.0412 0.41362 0.0206 0.46154 -7.40741E-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7" y="-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1.85185E-6 C 0.08254 -0.01042 0.16459 -0.02084 0.21154 -0.01065 C 0.25866 -0.00046 0.22661 0.07106 0.28222 0.06134 C 0.33766 0.05139 0.44103 -0.00903 0.54456 -0.0692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8" y="-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1 -0.00324 C -0.08205 -0.02153 -0.17035 -0.03958 -0.22259 -0.02731 C -0.27484 -0.01481 -0.27644 0.07384 -0.30753 0.07153 C -0.33862 0.06944 -0.35769 -0.01875 -0.40897 -0.04051 C -0.46041 -0.06227 -0.53814 -0.06088 -0.6157 -0.05926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9 -0.00811 C -0.09215 0.00324 -0.19359 0.01458 -0.24183 0.00787 C -0.29007 0.00115 -0.26331 -0.04468 -0.28061 -0.04815 C -0.29776 -0.05186 -0.31747 -0.01088 -0.3452 -0.01343 C -0.37292 -0.01621 -0.42452 -0.06343 -0.4468 -0.06412 C -0.46891 -0.06505 -0.47356 -0.0419 -0.47805 -0.01875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19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-7.40741E-7 C -0.05417 0.04005 -0.10818 0.08056 -0.16619 0.08449 C -0.22404 0.0882 -0.27452 0.01829 -0.3476 0.02292 C -0.42084 0.02732 -0.51298 0.06945 -0.60497 0.1118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56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97 0.09884 L -1.24616 -0.0129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7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4DFD50-C288-4C44-9E30-753EE111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56" y="1917382"/>
            <a:ext cx="1460912" cy="135514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="" xmlns:a16="http://schemas.microsoft.com/office/drawing/2014/main" id="{B300DF28-77BF-E242-A124-5F1CF616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81" y="250436"/>
            <a:ext cx="2157046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D87DDA2-F245-D04D-A534-8B962BCE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21" y="3140962"/>
            <a:ext cx="1460912" cy="1355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98475B4-AB30-9C43-B127-C02BEC546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53" y="3855096"/>
            <a:ext cx="1460912" cy="1355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9652A17-7822-724A-9AF3-4CB02A16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445" y="4715550"/>
            <a:ext cx="1460912" cy="1355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7D4D7-3184-5146-8041-4497E3A0D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0796" y="1647756"/>
            <a:ext cx="1460912" cy="1355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C9C39C-8355-7A44-9E35-CC43A523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8068" y="2751426"/>
            <a:ext cx="1460912" cy="1355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85CD1D-1092-DB4B-988B-327621E50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935" y="3818536"/>
            <a:ext cx="1460912" cy="135514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E764A64-3958-BB49-9B49-9A6C021CD2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30725" r="18606" b="22418"/>
          <a:stretch/>
        </p:blipFill>
        <p:spPr>
          <a:xfrm rot="2120451">
            <a:off x="779290" y="-91223"/>
            <a:ext cx="6946285" cy="756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9A38A7-08A2-104E-BB79-5D1C51878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09" y="0"/>
            <a:ext cx="2145323" cy="229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3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4.44444E-6 L 0.80209 4.44444E-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4DFD50-C288-4C44-9E30-753EE111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56" y="1917382"/>
            <a:ext cx="1460912" cy="135514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="" xmlns:a16="http://schemas.microsoft.com/office/drawing/2014/main" id="{B300DF28-77BF-E242-A124-5F1CF616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81" y="250436"/>
            <a:ext cx="2157046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D87DDA2-F245-D04D-A534-8B962BCE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21" y="3140962"/>
            <a:ext cx="1460912" cy="1355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98475B4-AB30-9C43-B127-C02BEC546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53" y="3855096"/>
            <a:ext cx="1460912" cy="1355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9652A17-7822-724A-9AF3-4CB02A16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445" y="4715550"/>
            <a:ext cx="1460912" cy="1355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7D4D7-3184-5146-8041-4497E3A0D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0796" y="1647756"/>
            <a:ext cx="1460912" cy="1355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C9C39C-8355-7A44-9E35-CC43A523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8068" y="2751426"/>
            <a:ext cx="1460912" cy="1355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85CD1D-1092-DB4B-988B-327621E50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6406" y="3592150"/>
            <a:ext cx="1460912" cy="1355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9A38A7-08A2-104E-BB79-5D1C51878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09" y="0"/>
            <a:ext cx="2145323" cy="2298700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E764A64-3958-BB49-9B49-9A6C021CD2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30725" r="18606" b="22418"/>
          <a:stretch/>
        </p:blipFill>
        <p:spPr>
          <a:xfrm rot="2120451">
            <a:off x="779290" y="-91223"/>
            <a:ext cx="6946285" cy="7562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6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 0.02292 L -0.49119 0.0229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7B81AE-2AA0-42E5-91B5-D475477A1C0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53C3ED-1448-4F8A-BC8C-2CDFC3E3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12FD03-7ACC-47E5-932D-05C1E108F663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2441E5D-CC3E-4FE3-BD23-8179498F5DF2}"/>
              </a:ext>
            </a:extLst>
          </p:cNvPr>
          <p:cNvSpPr txBox="1"/>
          <p:nvPr/>
        </p:nvSpPr>
        <p:spPr>
          <a:xfrm>
            <a:off x="153078" y="6517720"/>
            <a:ext cx="3356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B0EDA1A-150A-4F02-84BB-2309B470CF81}"/>
              </a:ext>
            </a:extLst>
          </p:cNvPr>
          <p:cNvCxnSpPr>
            <a:cxnSpLocks/>
          </p:cNvCxnSpPr>
          <p:nvPr/>
        </p:nvCxnSpPr>
        <p:spPr>
          <a:xfrm rot="2891361">
            <a:off x="5217912" y="2486113"/>
            <a:ext cx="1662877" cy="1479374"/>
          </a:xfrm>
          <a:prstGeom prst="line">
            <a:avLst/>
          </a:prstGeom>
          <a:ln w="1778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91C50ED-8DC3-419A-88FE-0CA040AA682F}"/>
              </a:ext>
            </a:extLst>
          </p:cNvPr>
          <p:cNvGrpSpPr/>
          <p:nvPr/>
        </p:nvGrpSpPr>
        <p:grpSpPr>
          <a:xfrm rot="7908639" flipV="1">
            <a:off x="2622509" y="2234492"/>
            <a:ext cx="2178326" cy="2068254"/>
            <a:chOff x="5515352" y="2332791"/>
            <a:chExt cx="2904434" cy="27576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14C8D4F4-48DD-42B1-8840-6237E0D90520}"/>
                </a:ext>
              </a:extLst>
            </p:cNvPr>
            <p:cNvCxnSpPr>
              <a:cxnSpLocks/>
            </p:cNvCxnSpPr>
            <p:nvPr/>
          </p:nvCxnSpPr>
          <p:spPr>
            <a:xfrm>
              <a:off x="5832090" y="2669809"/>
              <a:ext cx="2217169" cy="1972498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F3F863AC-249D-4C6A-B8CA-13376FD3EFFB}"/>
                </a:ext>
              </a:extLst>
            </p:cNvPr>
            <p:cNvCxnSpPr/>
            <p:nvPr/>
          </p:nvCxnSpPr>
          <p:spPr>
            <a:xfrm>
              <a:off x="8419786" y="2554394"/>
              <a:ext cx="0" cy="2536069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5946DB95-5BD4-4988-AC6D-1EA7D9E43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5352" y="2332791"/>
              <a:ext cx="2850646" cy="0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63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4DFD50-C288-4C44-9E30-753EE111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31" y="2722864"/>
            <a:ext cx="1460912" cy="135514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="" xmlns:a16="http://schemas.microsoft.com/office/drawing/2014/main" id="{B300DF28-77BF-E242-A124-5F1CF616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81" y="250436"/>
            <a:ext cx="2157046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D87DDA2-F245-D04D-A534-8B962BCE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55" y="3433993"/>
            <a:ext cx="1460912" cy="1355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98475B4-AB30-9C43-B127-C02BEC546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09" y="3815379"/>
            <a:ext cx="1460912" cy="1355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9652A17-7822-724A-9AF3-4CB02A16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445" y="4715550"/>
            <a:ext cx="1460912" cy="1355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7D4D7-3184-5146-8041-4497E3A0D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399" y="1464876"/>
            <a:ext cx="1460912" cy="1355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C9C39C-8355-7A44-9E35-CC43A523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9016" y="2334953"/>
            <a:ext cx="1460912" cy="1355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85CD1D-1092-DB4B-988B-327621E50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6406" y="3592150"/>
            <a:ext cx="1460912" cy="1355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93CDB6-3844-1A41-BF59-FF09B33C8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09" y="1861033"/>
            <a:ext cx="1460912" cy="135514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86E478FA-B3C6-B64A-9980-AFDE59264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5" y="250436"/>
            <a:ext cx="2145323" cy="2286000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E764A64-3958-BB49-9B49-9A6C021CD2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30725" r="18606" b="22418"/>
          <a:stretch/>
        </p:blipFill>
        <p:spPr>
          <a:xfrm rot="2120451">
            <a:off x="971391" y="34055"/>
            <a:ext cx="6946285" cy="7562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0.00417 L -0.64871 -0.03773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0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9 -0.02361 L 0.43766 0.04098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0508" y="199884"/>
            <a:ext cx="8363272" cy="1284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 b="1" dirty="0">
              <a:latin typeface="SassoonCRInfant" panose="02010503020300020003" pitchFamily="2" charset="0"/>
            </a:endParaRPr>
          </a:p>
          <a:p>
            <a:endParaRPr lang="en-GB" sz="1800" b="1" dirty="0" smtClean="0">
              <a:latin typeface="SassoonCRInfant" panose="02010503020300020003" pitchFamily="2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6655117" y="277948"/>
            <a:ext cx="1053428" cy="112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07" y="1700809"/>
            <a:ext cx="680427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8" y="6021288"/>
            <a:ext cx="2226598" cy="7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2323306" y="6012473"/>
            <a:ext cx="6003454" cy="7337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Write a number </a:t>
            </a:r>
            <a:r>
              <a:rPr lang="en-GB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sentence!  </a:t>
            </a:r>
            <a:endParaRPr lang="en-GB" sz="32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0508" y="199884"/>
            <a:ext cx="8363272" cy="6424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 b="1" dirty="0">
              <a:latin typeface="SassoonCRInfant" panose="02010503020300020003" pitchFamily="2" charset="0"/>
            </a:endParaRPr>
          </a:p>
          <a:p>
            <a:pPr algn="l"/>
            <a:r>
              <a:rPr lang="en-GB" sz="1800" b="1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Lesson 5- starter song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36" y="2420888"/>
            <a:ext cx="5544615" cy="259228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78" y="495568"/>
            <a:ext cx="2165532" cy="162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5661248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>
                <a:hlinkClick r:id="rId4"/>
              </a:rPr>
              <a:t>https://www.youtube.com/watch?v=PfEqSjgW4tk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661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1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many objects can you see in these pictures?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20409" r="-1548" b="15410"/>
          <a:stretch/>
        </p:blipFill>
        <p:spPr>
          <a:xfrm>
            <a:off x="5224008" y="1598211"/>
            <a:ext cx="3172569" cy="2099147"/>
          </a:xfrm>
          <a:prstGeom prst="rect">
            <a:avLst/>
          </a:prstGeom>
          <a:solidFill>
            <a:srgbClr val="110C13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16227" r="20898" b="3269"/>
          <a:stretch/>
        </p:blipFill>
        <p:spPr>
          <a:xfrm>
            <a:off x="755651" y="1598211"/>
            <a:ext cx="2170430" cy="4502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t="19384" r="22304" b="2440"/>
          <a:stretch/>
        </p:blipFill>
        <p:spPr>
          <a:xfrm>
            <a:off x="3037400" y="1598211"/>
            <a:ext cx="2059388" cy="45004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4640" r="8482" b="6658"/>
          <a:stretch/>
        </p:blipFill>
        <p:spPr>
          <a:xfrm>
            <a:off x="5224008" y="3819955"/>
            <a:ext cx="3167678" cy="2272870"/>
          </a:xfrm>
          <a:prstGeom prst="rect">
            <a:avLst/>
          </a:prstGeom>
        </p:spPr>
      </p:pic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0076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9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55649" y="765176"/>
            <a:ext cx="7632701" cy="435472"/>
          </a:xfrm>
          <a:prstGeom prst="round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Click the pencil</a:t>
            </a:r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winkl" pitchFamily="2" charset="0"/>
              </a:rPr>
              <a:t>to make the number.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1" y="2027245"/>
            <a:ext cx="409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735966"/>
            <a:ext cx="461541" cy="49169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0076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A downward stroke, my that’s fun.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Now I’ve made the number one.</a:t>
            </a:r>
            <a:endParaRPr lang="en-GB" sz="2000" dirty="0">
              <a:solidFill>
                <a:srgbClr val="47B1E5"/>
              </a:solidFill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89" y="3617720"/>
            <a:ext cx="529081" cy="60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530931"/>
            <a:ext cx="1682750" cy="56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"/>
          <a:stretch/>
        </p:blipFill>
        <p:spPr>
          <a:xfrm>
            <a:off x="755649" y="4355808"/>
            <a:ext cx="1260389" cy="7703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72425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0076B0"/>
                </a:solidFill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19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8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0076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hlinkClick r:id="rId9" action="ppaction://hlinksldjump"/>
              </a:rPr>
              <a:t>next</a:t>
            </a:r>
            <a:endParaRPr lang="en-GB" dirty="0"/>
          </a:p>
        </p:txBody>
      </p:sp>
      <p:grpSp>
        <p:nvGrpSpPr>
          <p:cNvPr id="17" name="dot"/>
          <p:cNvGrpSpPr/>
          <p:nvPr/>
        </p:nvGrpSpPr>
        <p:grpSpPr>
          <a:xfrm>
            <a:off x="4448873" y="1253207"/>
            <a:ext cx="978383" cy="975743"/>
            <a:chOff x="3831035" y="1386649"/>
            <a:chExt cx="978383" cy="975743"/>
          </a:xfrm>
        </p:grpSpPr>
        <p:sp>
          <p:nvSpPr>
            <p:cNvPr id="18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18A0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5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3182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2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many objects can you see in these pictures?</a:t>
            </a:r>
            <a:endParaRPr lang="en-GB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0"/>
          <a:stretch/>
        </p:blipFill>
        <p:spPr>
          <a:xfrm>
            <a:off x="755650" y="1589902"/>
            <a:ext cx="3717496" cy="2155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 b="1736"/>
          <a:stretch/>
        </p:blipFill>
        <p:spPr>
          <a:xfrm>
            <a:off x="4670852" y="1585806"/>
            <a:ext cx="3717497" cy="2159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 b="16827"/>
          <a:stretch/>
        </p:blipFill>
        <p:spPr>
          <a:xfrm>
            <a:off x="755650" y="3943847"/>
            <a:ext cx="3717496" cy="2148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b="3529"/>
          <a:stretch/>
        </p:blipFill>
        <p:spPr>
          <a:xfrm>
            <a:off x="4670851" y="3943847"/>
            <a:ext cx="3717498" cy="2148978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8180172" y="6237312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8C36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0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347864" y="982912"/>
            <a:ext cx="273645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5000" dirty="0">
                <a:solidFill>
                  <a:schemeClr val="tx1"/>
                </a:solidFill>
                <a:latin typeface="JoinedCursive1" pitchFamily="2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5649" y="765176"/>
            <a:ext cx="7632701" cy="435472"/>
          </a:xfrm>
          <a:prstGeom prst="round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Click the pencil</a:t>
            </a:r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winkl" pitchFamily="2" charset="0"/>
              </a:rPr>
              <a:t>to make the number.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8C36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Half a heart says “I love you”.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Add a line. Now I’ve made the number two.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12" y="3381885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72425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8C368C"/>
                </a:solidFill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19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8C36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</a:t>
            </a:r>
            <a:endParaRPr lang="en-GB" dirty="0"/>
          </a:p>
        </p:txBody>
      </p:sp>
      <p:grpSp>
        <p:nvGrpSpPr>
          <p:cNvPr id="9" name="dot"/>
          <p:cNvGrpSpPr/>
          <p:nvPr/>
        </p:nvGrpSpPr>
        <p:grpSpPr>
          <a:xfrm>
            <a:off x="3962400" y="1320966"/>
            <a:ext cx="978383" cy="975743"/>
            <a:chOff x="3831035" y="1386649"/>
            <a:chExt cx="978383" cy="975743"/>
          </a:xfrm>
        </p:grpSpPr>
        <p:sp>
          <p:nvSpPr>
            <p:cNvPr id="3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8C368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11" y="2861288"/>
            <a:ext cx="529081" cy="6099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3500129"/>
            <a:ext cx="927742" cy="496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85" y="4529930"/>
            <a:ext cx="1670565" cy="5627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86" y="4015523"/>
            <a:ext cx="395412" cy="389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"/>
          <a:stretch/>
        </p:blipFill>
        <p:spPr>
          <a:xfrm>
            <a:off x="795865" y="4136944"/>
            <a:ext cx="1220173" cy="9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C 0.01337 -0.01829 0.03611 -0.01713 0.05347 -0.01852 C 0.05521 -0.01922 0.05677 -0.02084 0.05851 -0.02084 C 0.06597 -0.02084 0.07361 -0.02107 0.0809 -0.01852 C 0.08767 -0.01621 0.08802 -0.00324 0.09132 0.00231 C 0.09271 0.0044 0.09479 0.00532 0.09653 0.00694 C 0.09965 0.01898 0.09722 0.01157 0.10504 0.02754 C 0.10695 0.03171 0.10729 0.0368 0.10851 0.04143 C 0.10903 0.04375 0.11024 0.04815 0.11024 0.04815 C 0.10972 0.06203 0.11163 0.07639 0.10851 0.08958 C 0.10677 0.09676 0.09653 0.10578 0.09653 0.10578 C 0.0908 0.12824 0.10017 0.09583 0.08958 0.11713 C 0.08455 0.12731 0.0908 0.13055 0.07917 0.13565 C 0.07743 0.13796 0.07604 0.14074 0.07413 0.14259 C 0.07205 0.14467 0.0691 0.14467 0.06719 0.14699 C 0.06042 0.15578 0.05538 0.17083 0.05 0.18148 C 0.04861 0.18426 0.04531 0.18449 0.04306 0.18611 C 0.03767 0.19027 0.0309 0.19282 0.02587 0.19768 C 0.01476 0.20833 0.02639 0.20208 0.01545 0.20694 C 0.00711 0.22338 0.01146 0.21666 0.00346 0.22754 C 0.00051 0.23958 -0.00053 0.25231 -0.00348 0.26435 C -0.00157 0.27477 0.00139 0.27777 0.01024 0.27801 C 0.04879 0.2787 0.08733 0.27801 0.12587 0.27801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B9D36E"/>
          </a:solidFill>
          <a:ln w="19050">
            <a:solidFill>
              <a:srgbClr val="689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3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B9D36E"/>
          </a:solidFill>
          <a:ln w="19050">
            <a:solidFill>
              <a:srgbClr val="689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many objects can you see in these pictures?</a:t>
            </a:r>
            <a:endParaRPr lang="en-GB" sz="2000" dirty="0"/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3979" r="15841" b="7756"/>
          <a:stretch/>
        </p:blipFill>
        <p:spPr>
          <a:xfrm>
            <a:off x="755650" y="1588398"/>
            <a:ext cx="2308826" cy="21598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8" b="12858"/>
          <a:stretch/>
        </p:blipFill>
        <p:spPr>
          <a:xfrm>
            <a:off x="755650" y="3921211"/>
            <a:ext cx="4804891" cy="21716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r="9601"/>
          <a:stretch/>
        </p:blipFill>
        <p:spPr>
          <a:xfrm>
            <a:off x="5750011" y="1588397"/>
            <a:ext cx="2638338" cy="45044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9281" r="36690" b="4408"/>
          <a:stretch/>
        </p:blipFill>
        <p:spPr>
          <a:xfrm>
            <a:off x="3253946" y="1588397"/>
            <a:ext cx="2306595" cy="218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2783930" y="1142635"/>
            <a:ext cx="3557414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5000" dirty="0">
                <a:solidFill>
                  <a:schemeClr val="tx1"/>
                </a:solidFill>
                <a:latin typeface="JoinedCursive1" pitchFamily="2" charset="0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6287" y="800244"/>
            <a:ext cx="7632701" cy="435472"/>
          </a:xfrm>
          <a:prstGeom prst="roundRect">
            <a:avLst/>
          </a:prstGeom>
          <a:solidFill>
            <a:srgbClr val="B9D36E"/>
          </a:solidFill>
          <a:ln w="19050">
            <a:solidFill>
              <a:srgbClr val="689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Click the pencil to </a:t>
            </a:r>
            <a:r>
              <a:rPr lang="en-US" sz="2000" dirty="0">
                <a:solidFill>
                  <a:schemeClr val="bg1"/>
                </a:solidFill>
                <a:latin typeface="Twinkl" pitchFamily="2" charset="0"/>
              </a:rPr>
              <a:t>make the number.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68942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Around the tree, around the tree.</a:t>
            </a:r>
            <a:br>
              <a:rPr lang="en-GB" sz="2000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Now I’ve </a:t>
            </a:r>
            <a:r>
              <a:rPr lang="en-GB" sz="2000">
                <a:solidFill>
                  <a:schemeClr val="bg1"/>
                </a:solidFill>
                <a:latin typeface="Twinkl" pitchFamily="2" charset="0"/>
              </a:rPr>
              <a:t>made the number </a:t>
            </a: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three.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12" y="3302322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72425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689429"/>
                </a:solidFill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19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hlinkClick r:id="rId4" action="ppaction://hlinksldjump"/>
              </a:rPr>
              <a:t>next</a:t>
            </a:r>
            <a:endParaRPr lang="en-GB" dirty="0"/>
          </a:p>
        </p:txBody>
      </p:sp>
      <p:grpSp>
        <p:nvGrpSpPr>
          <p:cNvPr id="9" name="dot"/>
          <p:cNvGrpSpPr/>
          <p:nvPr/>
        </p:nvGrpSpPr>
        <p:grpSpPr>
          <a:xfrm>
            <a:off x="3831035" y="1386649"/>
            <a:ext cx="978383" cy="975743"/>
            <a:chOff x="3831035" y="1386649"/>
            <a:chExt cx="978383" cy="975743"/>
          </a:xfrm>
        </p:grpSpPr>
        <p:sp>
          <p:nvSpPr>
            <p:cNvPr id="3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68942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11" y="2781725"/>
            <a:ext cx="529081" cy="609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86" y="4015523"/>
            <a:ext cx="395412" cy="38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95" y="4527922"/>
            <a:ext cx="1647155" cy="5548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20" y="3601253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56" y="2261128"/>
            <a:ext cx="529081" cy="6099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7" y="2914835"/>
            <a:ext cx="939418" cy="9974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746287" y="4047611"/>
            <a:ext cx="1303729" cy="1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C 0.01493 -0.00672 0.02899 -0.00764 0.04479 -0.00926 C 0.05573 -0.00857 0.06666 -0.00834 0.0776 -0.00695 C 0.07934 -0.00672 0.08142 -0.00625 0.08281 -0.00463 C 0.08403 -0.00301 0.08368 1.85185E-6 0.08455 0.00208 C 0.0901 0.01666 0.09271 0.02939 0.09479 0.04583 C 0.09253 0.06736 0.09375 0.08981 0.08802 0.11018 C 0.08628 0.11666 0.07847 0.11574 0.07413 0.11944 C 0.06232 0.12939 0.06857 0.12777 0.05173 0.13101 C 0.03576 0.13773 0.04496 0.13495 0.02413 0.13773 C 0.02187 0.13842 0.01493 0.13889 0.01719 0.14004 C 0.02205 0.14259 0.0276 0.14143 0.03281 0.14236 C 0.04514 0.14444 0.05677 0.14884 0.06892 0.15162 C 0.075 0.15694 0.08021 0.16041 0.08455 0.16782 C 0.09531 0.18634 0.08646 0.17708 0.09653 0.18611 C 0.10069 0.20879 0.09444 0.18588 0.10347 0.19768 C 0.10469 0.1993 0.10434 0.20231 0.10521 0.20439 C 0.10607 0.20694 0.10781 0.20879 0.10868 0.21134 C 0.11024 0.21574 0.11215 0.22523 0.11215 0.22523 C 0.11128 0.23379 0.11319 0.24444 0.10868 0.25046 C 0.10746 0.25208 0.10503 0.25162 0.10347 0.25277 C 0.10156 0.25393 0.1 0.25578 0.09826 0.2574 C 0.09479 0.27152 0.09236 0.26944 0.08281 0.27801 C 0.08073 0.27986 0.07969 0.28333 0.0776 0.28495 C 0.0651 0.29537 0.04878 0.29467 0.03628 0.30555 C -0.02587 0.30231 0.00069 0.3199 -0.01025 0.28958 C -0.01441 0.27824 -0.01372 0.28703 -0.01372 0.27801 " pathEditMode="relative" ptsTypes="ffffffffffff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F1884C"/>
          </a:solidFill>
          <a:ln w="19050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4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F1884C"/>
          </a:solidFill>
          <a:ln w="19050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many objects can you see in these pictures?</a:t>
            </a:r>
            <a:endParaRPr lang="en-GB" sz="2000" dirty="0"/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hlinkClick r:id="rId2" action="ppaction://hlinksldjump"/>
              </a:rPr>
              <a:t>next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9" r="3005" b="10209"/>
          <a:stretch/>
        </p:blipFill>
        <p:spPr>
          <a:xfrm>
            <a:off x="4264968" y="1585805"/>
            <a:ext cx="4123382" cy="149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b="45582"/>
          <a:stretch/>
        </p:blipFill>
        <p:spPr>
          <a:xfrm>
            <a:off x="4264968" y="3135237"/>
            <a:ext cx="4123382" cy="1425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 b="30297"/>
          <a:stretch/>
        </p:blipFill>
        <p:spPr>
          <a:xfrm>
            <a:off x="4264968" y="4609953"/>
            <a:ext cx="4123381" cy="1477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0" y="1585805"/>
            <a:ext cx="3380266" cy="45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538992-8D63-4A48-91D3-EECFD4967E63}"/>
              </a:ext>
            </a:extLst>
          </p:cNvPr>
          <p:cNvSpPr txBox="1"/>
          <p:nvPr/>
        </p:nvSpPr>
        <p:spPr>
          <a:xfrm>
            <a:off x="933687" y="494288"/>
            <a:ext cx="7709741" cy="36356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see some dots very quickly.</a:t>
            </a:r>
            <a:b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Whisper to tell your partner:</a:t>
            </a:r>
          </a:p>
          <a:p>
            <a:pPr>
              <a:spcAft>
                <a:spcPts val="135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How many lines?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There are 3 pictures.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47B803-E08B-47A7-9D65-1A470376C7D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0B589-F1BE-46F3-BDBF-8579B49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A9E29C-BF37-4B3E-B534-FDEF7B7FF591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4CCED8-8F9C-4429-9764-40D4AF500BA5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20804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0"/>
          <a:stretch/>
        </p:blipFill>
        <p:spPr bwMode="auto">
          <a:xfrm>
            <a:off x="2881617" y="1935506"/>
            <a:ext cx="3859578" cy="26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55649" y="765176"/>
            <a:ext cx="7632701" cy="435472"/>
          </a:xfrm>
          <a:prstGeom prst="roundRect">
            <a:avLst/>
          </a:prstGeom>
          <a:solidFill>
            <a:srgbClr val="F1884C"/>
          </a:solidFill>
          <a:ln w="19050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Click the pencil to </a:t>
            </a:r>
            <a:r>
              <a:rPr lang="en-US" sz="2000" dirty="0">
                <a:solidFill>
                  <a:schemeClr val="bg1"/>
                </a:solidFill>
                <a:latin typeface="Twinkl" pitchFamily="2" charset="0"/>
              </a:rPr>
              <a:t>make the number.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E94E1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Down and across and down once more.</a:t>
            </a:r>
          </a:p>
          <a:p>
            <a:pPr algn="ctr"/>
            <a:r>
              <a:rPr lang="en-GB" sz="2000">
                <a:solidFill>
                  <a:schemeClr val="bg1"/>
                </a:solidFill>
                <a:latin typeface="Twinkl" pitchFamily="2" charset="0"/>
              </a:rPr>
              <a:t>Now </a:t>
            </a:r>
            <a:r>
              <a:rPr lang="en-GB" sz="2000" dirty="0">
                <a:solidFill>
                  <a:schemeClr val="bg1"/>
                </a:solidFill>
                <a:latin typeface="Twinkl" pitchFamily="2" charset="0"/>
              </a:rPr>
              <a:t>I’ve made the number four.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3302322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14759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E94E13"/>
                </a:solidFill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3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5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hlinkClick r:id="rId6" action="ppaction://hlinksldjump"/>
              </a:rPr>
              <a:t>next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2781725"/>
            <a:ext cx="529081" cy="609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20" y="4015523"/>
            <a:ext cx="395412" cy="389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3" y="3517951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2261128"/>
            <a:ext cx="529081" cy="6099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890120"/>
            <a:ext cx="966379" cy="10222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1735515"/>
            <a:ext cx="529081" cy="60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3"/>
          <a:stretch/>
        </p:blipFill>
        <p:spPr>
          <a:xfrm>
            <a:off x="756606" y="3973824"/>
            <a:ext cx="1405720" cy="11747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95" y="4528072"/>
            <a:ext cx="1647155" cy="5547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20" y="3532683"/>
            <a:ext cx="395412" cy="389048"/>
          </a:xfrm>
          <a:prstGeom prst="rect">
            <a:avLst/>
          </a:prstGeom>
        </p:spPr>
      </p:pic>
      <p:grpSp>
        <p:nvGrpSpPr>
          <p:cNvPr id="34" name="dot 2"/>
          <p:cNvGrpSpPr/>
          <p:nvPr/>
        </p:nvGrpSpPr>
        <p:grpSpPr>
          <a:xfrm>
            <a:off x="4909709" y="2242016"/>
            <a:ext cx="978383" cy="975743"/>
            <a:chOff x="3831035" y="1386649"/>
            <a:chExt cx="978383" cy="975743"/>
          </a:xfrm>
        </p:grpSpPr>
        <p:sp>
          <p:nvSpPr>
            <p:cNvPr id="35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E94E1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  <p:grpSp>
        <p:nvGrpSpPr>
          <p:cNvPr id="9" name="dot"/>
          <p:cNvGrpSpPr/>
          <p:nvPr/>
        </p:nvGrpSpPr>
        <p:grpSpPr>
          <a:xfrm>
            <a:off x="4135833" y="1895326"/>
            <a:ext cx="978383" cy="975743"/>
            <a:chOff x="3831035" y="1386649"/>
            <a:chExt cx="978383" cy="975743"/>
          </a:xfrm>
        </p:grpSpPr>
        <p:sp>
          <p:nvSpPr>
            <p:cNvPr id="3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E94E1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12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0694 0.08032 L -0.00678 0.13333 L 0.12934 0.13565 " pathEditMode="relative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4.81481E-6 L 0.00174 0.18611 " pathEditMode="relative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EA516C"/>
          </a:solidFill>
          <a:ln w="19050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5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EA516C"/>
          </a:solidFill>
          <a:ln w="19050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many objects can you see in these pictures?</a:t>
            </a:r>
            <a:endParaRPr lang="en-GB" sz="2000" dirty="0"/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E50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1639361"/>
            <a:ext cx="3717497" cy="2788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2" t="13043" r="-10781" b="40823"/>
          <a:stretch/>
        </p:blipFill>
        <p:spPr>
          <a:xfrm>
            <a:off x="4588476" y="4044777"/>
            <a:ext cx="3799874" cy="2048047"/>
          </a:xfrm>
          <a:prstGeom prst="rect">
            <a:avLst/>
          </a:prstGeom>
          <a:solidFill>
            <a:srgbClr val="020202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b="-1012"/>
          <a:stretch/>
        </p:blipFill>
        <p:spPr>
          <a:xfrm>
            <a:off x="4588476" y="1639361"/>
            <a:ext cx="3799874" cy="2347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18812"/>
          <a:stretch/>
        </p:blipFill>
        <p:spPr>
          <a:xfrm>
            <a:off x="755651" y="4514335"/>
            <a:ext cx="3717496" cy="15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24" y="0"/>
            <a:ext cx="6419047" cy="774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55649" y="765176"/>
            <a:ext cx="7632701" cy="435472"/>
          </a:xfrm>
          <a:prstGeom prst="roundRect">
            <a:avLst/>
          </a:prstGeom>
          <a:solidFill>
            <a:srgbClr val="EA516C"/>
          </a:solidFill>
          <a:ln w="19050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Click</a:t>
            </a:r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winkl" pitchFamily="2" charset="0"/>
              </a:rPr>
              <a:t>the </a:t>
            </a:r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pencil</a:t>
            </a:r>
            <a:r>
              <a:rPr lang="en-US" sz="2000" dirty="0" smtClean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winkl" pitchFamily="2" charset="0"/>
              </a:rPr>
              <a:t>to make the number.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E50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buNone/>
            </a:pPr>
            <a:r>
              <a:rPr lang="en-GB" sz="2000" dirty="0">
                <a:solidFill>
                  <a:schemeClr val="bg1"/>
                </a:solidFill>
              </a:rPr>
              <a:t>Draw the hat, the back and the belly. It’s a five.                               </a:t>
            </a:r>
          </a:p>
          <a:p>
            <a:pPr marL="114300" indent="0" algn="ctr">
              <a:buNone/>
            </a:pPr>
            <a:r>
              <a:rPr lang="en-GB" sz="2000" dirty="0">
                <a:solidFill>
                  <a:schemeClr val="bg1"/>
                </a:solidFill>
              </a:rPr>
              <a:t>Watch out, it might come alive!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3359988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14759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E50050"/>
                </a:solidFill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3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5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E50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end</a:t>
            </a:r>
            <a:endParaRPr lang="en-GB" dirty="0"/>
          </a:p>
        </p:txBody>
      </p:sp>
      <p:grpSp>
        <p:nvGrpSpPr>
          <p:cNvPr id="9" name="dot"/>
          <p:cNvGrpSpPr/>
          <p:nvPr/>
        </p:nvGrpSpPr>
        <p:grpSpPr>
          <a:xfrm>
            <a:off x="5436096" y="1299105"/>
            <a:ext cx="978383" cy="975743"/>
            <a:chOff x="3831035" y="1386649"/>
            <a:chExt cx="978383" cy="975743"/>
          </a:xfrm>
        </p:grpSpPr>
        <p:sp>
          <p:nvSpPr>
            <p:cNvPr id="3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E50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2839391"/>
            <a:ext cx="529081" cy="609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20" y="4015523"/>
            <a:ext cx="395412" cy="389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3" y="3517951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2318794"/>
            <a:ext cx="529081" cy="6099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1793181"/>
            <a:ext cx="529081" cy="6099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20" y="3532683"/>
            <a:ext cx="395412" cy="389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"/>
          <a:stretch/>
        </p:blipFill>
        <p:spPr>
          <a:xfrm>
            <a:off x="846267" y="4012988"/>
            <a:ext cx="1379294" cy="114294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2" y="2429235"/>
            <a:ext cx="943262" cy="15354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1279876"/>
            <a:ext cx="529081" cy="60994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33" y="3032317"/>
            <a:ext cx="395412" cy="3890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89" y="4521860"/>
            <a:ext cx="1647361" cy="5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11042 -2.59259E-6 L -0.11545 0.14954 L -0.05 0.15185 C -0.03403 0.15903 -0.0592 0.14815 -0.03628 0.15648 C -0.0283 0.15949 -0.02153 0.16435 -0.01372 0.16782 C -0.01007 0.18403 -0.01476 0.16528 -0.00868 0.18171 C -0.00399 0.19421 -0.00174 0.21366 -3.33333E-6 0.22778 C -0.00104 0.27176 0.00851 0.29768 -0.01545 0.31968 C -0.01667 0.32199 -0.01736 0.32477 -0.01892 0.32662 C -0.02031 0.32847 -0.02292 0.32893 -0.02413 0.33102 C -0.02535 0.33287 -0.025 0.33588 -0.02587 0.33796 C -0.02882 0.3456 -0.02934 0.34491 -0.03455 0.34954 C -0.04201 0.36505 -0.05799 0.36528 -0.07066 0.36782 C -0.11649 0.36505 -0.10122 0.37546 -0.12066 0.34954 " pathEditMode="relative" ptsTypes="AAA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6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How many objects can you see in these pictures?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0076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next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9419"/>
          <a:stretch/>
        </p:blipFill>
        <p:spPr>
          <a:xfrm>
            <a:off x="755651" y="2652945"/>
            <a:ext cx="4327095" cy="343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7" b="36096"/>
          <a:stretch/>
        </p:blipFill>
        <p:spPr>
          <a:xfrm>
            <a:off x="755649" y="1616264"/>
            <a:ext cx="4316626" cy="86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/>
          <a:stretch/>
        </p:blipFill>
        <p:spPr>
          <a:xfrm>
            <a:off x="5201062" y="4020064"/>
            <a:ext cx="3187288" cy="2072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r="6727"/>
          <a:stretch/>
        </p:blipFill>
        <p:spPr>
          <a:xfrm>
            <a:off x="5206314" y="1616264"/>
            <a:ext cx="3182036" cy="22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268662" y="1351845"/>
            <a:ext cx="260667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JoinedCursive1" pitchFamily="2" charset="0"/>
                <a:ea typeface="Sassoon Infant Rg" panose="02000503030000020003" pitchFamily="50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5649" y="765176"/>
            <a:ext cx="7632701" cy="435472"/>
          </a:xfrm>
          <a:prstGeom prst="round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white"/>
                </a:solidFill>
                <a:latin typeface="Twinkl" pitchFamily="2" charset="0"/>
              </a:rPr>
              <a:t>Click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the pencil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to make the number.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0076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Bend down low to pick up sticks.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Now I’ve made the number six.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B1E5"/>
              </a:solidFill>
              <a:effectLst/>
              <a:uLnTx/>
              <a:uFillTx/>
              <a:latin typeface="Twinkl" pitchFamily="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25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76B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19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3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0076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next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17" name="dot"/>
          <p:cNvGrpSpPr/>
          <p:nvPr/>
        </p:nvGrpSpPr>
        <p:grpSpPr>
          <a:xfrm>
            <a:off x="4778386" y="1351845"/>
            <a:ext cx="953669" cy="942791"/>
            <a:chOff x="4160548" y="1322332"/>
            <a:chExt cx="953669" cy="942791"/>
          </a:xfrm>
        </p:grpSpPr>
        <p:sp>
          <p:nvSpPr>
            <p:cNvPr id="18" name="circle"/>
            <p:cNvSpPr/>
            <p:nvPr/>
          </p:nvSpPr>
          <p:spPr>
            <a:xfrm>
              <a:off x="4160548" y="2002393"/>
              <a:ext cx="262730" cy="262730"/>
            </a:xfrm>
            <a:prstGeom prst="ellipse">
              <a:avLst/>
            </a:prstGeom>
            <a:solidFill>
              <a:srgbClr val="18A0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199" y="1322332"/>
              <a:ext cx="847018" cy="8443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27" y="4527129"/>
            <a:ext cx="1693723" cy="5704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54" y="4009329"/>
            <a:ext cx="395412" cy="389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89" y="4019575"/>
            <a:ext cx="395412" cy="389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25" y="3569274"/>
            <a:ext cx="395412" cy="389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60" y="3586777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95" y="3597023"/>
            <a:ext cx="395412" cy="3890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4496171"/>
            <a:ext cx="529081" cy="6099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3975574"/>
            <a:ext cx="529081" cy="6099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3454977"/>
            <a:ext cx="529081" cy="6099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2929364"/>
            <a:ext cx="529081" cy="609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2416059"/>
            <a:ext cx="529081" cy="6099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69" y="1896685"/>
            <a:ext cx="529081" cy="609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1" y="2434653"/>
            <a:ext cx="937952" cy="1540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/>
        </p:blipFill>
        <p:spPr>
          <a:xfrm>
            <a:off x="745441" y="4114103"/>
            <a:ext cx="1272185" cy="9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2.77778E-6 0.00023 C -0.0033 0.00301 -0.00607 0.00787 -0.00989 0.00949 C -0.01475 0.01157 -0.0118 0.00995 -0.01805 0.01551 C -0.01892 0.0162 -0.01996 0.0169 -0.02066 0.01782 C -0.0217 0.01921 -0.02239 0.0206 -0.02343 0.02153 C -0.0243 0.02222 -0.02517 0.02222 -0.02621 0.02269 L -0.03333 0.02986 C -0.03455 0.03102 -0.03611 0.03195 -0.03698 0.03357 C -0.04479 0.04769 -0.03489 0.03032 -0.04236 0.0419 C -0.0434 0.04352 -0.04409 0.04514 -0.04496 0.04676 C -0.04566 0.04792 -0.04618 0.04931 -0.04687 0.05023 C -0.04774 0.05162 -0.04878 0.05255 -0.04948 0.05394 C -0.05087 0.05625 -0.05173 0.0588 -0.05312 0.06111 C -0.05434 0.0632 -0.05555 0.06505 -0.05677 0.06713 C -0.05746 0.06829 -0.05781 0.06968 -0.0585 0.07083 C -0.05937 0.07199 -0.06041 0.07315 -0.06128 0.07431 C -0.06267 0.07662 -0.06371 0.07917 -0.06493 0.08148 C -0.06545 0.08287 -0.0658 0.08449 -0.06666 0.08519 L -0.06944 0.0875 C -0.0776 0.10417 -0.06892 0.08704 -0.07569 0.09954 C -0.07639 0.1007 -0.07673 0.10208 -0.07743 0.10324 C -0.07916 0.10579 -0.08142 0.10764 -0.08281 0.11042 L -0.08646 0.11759 C -0.08941 0.12917 -0.08472 0.11111 -0.08923 0.12593 C -0.09236 0.13681 -0.08941 0.12986 -0.09271 0.13681 C -0.0934 0.14028 -0.09444 0.14583 -0.09548 0.14884 C -0.096 0.15046 -0.0967 0.15208 -0.09722 0.1537 C -0.09774 0.15486 -0.09774 0.15625 -0.09826 0.15718 C -0.09861 0.15857 -0.09948 0.15949 -0.1 0.16088 C -0.10069 0.1632 -0.10104 0.16574 -0.10173 0.16806 C -0.10312 0.17245 -0.10364 0.175 -0.10538 0.17894 C -0.1059 0.18009 -0.10659 0.18125 -0.10712 0.18241 L -0.10902 0.18982 C -0.10937 0.19097 -0.10937 0.19236 -0.10989 0.19329 L -0.11163 0.19699 C -0.11215 0.19931 -0.11267 0.20301 -0.11354 0.20532 C -0.11493 0.20949 -0.11527 0.21019 -0.11718 0.21366 C -0.11736 0.21528 -0.11771 0.2169 -0.11805 0.21852 C -0.11857 0.22107 -0.11927 0.22338 -0.11979 0.2257 C -0.121 0.23171 -0.12031 0.22894 -0.12152 0.23426 C -0.12135 0.24445 -0.12222 0.26667 -0.11979 0.28102 C -0.11962 0.28218 -0.11909 0.28333 -0.11892 0.28472 C -0.11614 0.29745 -0.12048 0.2794 -0.11614 0.29676 C -0.11597 0.29792 -0.1158 0.29931 -0.11527 0.30023 L -0.11354 0.30394 C -0.11284 0.30625 -0.11267 0.30903 -0.11163 0.31111 C -0.11024 0.31412 -0.10902 0.31597 -0.10816 0.31945 C -0.10764 0.32107 -0.10781 0.32292 -0.10712 0.32431 C -0.10573 0.32755 -0.10382 0.32801 -0.10173 0.33032 C -0.09861 0.3338 -0.09826 0.33657 -0.09375 0.33866 C -0.08455 0.34282 -0.09861 0.33657 -0.08732 0.3412 C -0.08559 0.3419 -0.08385 0.34259 -0.08194 0.34352 C -0.08003 0.34445 -0.07777 0.34537 -0.07569 0.34583 C -0.07291 0.34653 -0.07031 0.34676 -0.06753 0.34722 C -0.05555 0.34676 -0.04357 0.34699 -0.03159 0.34583 C -0.03159 0.34607 -0.02482 0.34282 -0.02343 0.34236 L -0.02066 0.3412 C -0.01979 0.34074 -0.01892 0.34051 -0.01805 0.33982 C -0.0151 0.33796 -0.01111 0.33565 -0.00902 0.33264 C -0.00816 0.33148 -0.00712 0.33032 -0.00625 0.32917 C -0.00503 0.32685 -0.00399 0.32431 -0.00277 0.32199 C -0.00208 0.3206 -0.00121 0.31968 -0.00087 0.31829 C -0.00069 0.31713 -0.00052 0.31574 -2.77778E-6 0.31458 C 0.00104 0.31204 0.00243 0.30995 0.00365 0.30741 C 0.00417 0.30625 0.00504 0.30532 0.00538 0.30394 L 0.00712 0.29676 C 0.00747 0.29537 0.00764 0.29398 0.00816 0.29306 L 0.0099 0.28935 C 0.01042 0.28634 0.01094 0.28287 0.01163 0.27986 L 0.01441 0.26898 C 0.01476 0.26782 0.01511 0.26667 0.01528 0.26551 C 0.0165 0.25926 0.0158 0.26227 0.01719 0.25695 C 0.0158 0.22917 0.01702 0.24537 0.01528 0.22824 C 0.01493 0.225 0.01493 0.22176 0.01441 0.21852 C 0.01424 0.21736 0.01181 0.2037 0.01077 0.20162 L 0.00712 0.19445 C 0.00625 0.19097 0.00643 0.19051 0.00452 0.18727 C 0.00365 0.18611 0.00261 0.18495 0.00174 0.1838 C -0.00087 0.1794 0.00104 0.18032 -0.00277 0.17639 C -0.00434 0.17477 -0.00642 0.17338 -0.00816 0.17176 C -0.00937 0.1706 -0.01041 0.16898 -0.0118 0.16806 C -0.01337 0.1669 -0.01527 0.16644 -0.01718 0.16574 L -0.01979 0.16458 L -0.02517 0.16204 C -0.02621 0.16157 -0.02708 0.16111 -0.02795 0.16088 L -0.03246 0.15972 L -0.07743 0.16088 C -0.07864 0.16088 -0.07986 0.16181 -0.08107 0.16204 C -0.08489 0.16296 -0.09375 0.16412 -0.09722 0.16458 C -0.10121 0.16574 -0.09965 0.16574 -0.10173 0.16574 L -0.10173 0.16597 " pathEditMode="relative" rAng="0" ptsTypes="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10616" y="765175"/>
            <a:ext cx="677733" cy="677733"/>
          </a:xfrm>
          <a:prstGeom prst="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7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49" y="765175"/>
            <a:ext cx="6856113" cy="677733"/>
          </a:xfrm>
          <a:prstGeom prst="round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How many objects can you see in these pictures?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8C36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next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09"/>
          <a:stretch/>
        </p:blipFill>
        <p:spPr>
          <a:xfrm>
            <a:off x="755650" y="1577211"/>
            <a:ext cx="4623658" cy="2059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793" r="1146" b="20141"/>
          <a:stretch/>
        </p:blipFill>
        <p:spPr>
          <a:xfrm>
            <a:off x="5478997" y="1577210"/>
            <a:ext cx="2909354" cy="2467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3" b="14558"/>
          <a:stretch/>
        </p:blipFill>
        <p:spPr>
          <a:xfrm>
            <a:off x="755649" y="3756453"/>
            <a:ext cx="4623659" cy="2336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/>
          <a:stretch/>
        </p:blipFill>
        <p:spPr>
          <a:xfrm>
            <a:off x="5478996" y="4151870"/>
            <a:ext cx="2909353" cy="19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07904" y="1101132"/>
            <a:ext cx="260667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JoinedCursive1" pitchFamily="2" charset="0"/>
                <a:ea typeface="Sassoon Infant Rg" panose="02000503030000020003" pitchFamily="50" charset="0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5649" y="765176"/>
            <a:ext cx="7632701" cy="435472"/>
          </a:xfrm>
          <a:prstGeom prst="round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white"/>
                </a:solidFill>
                <a:latin typeface="Twinkl" pitchFamily="2" charset="0"/>
              </a:rPr>
              <a:t>Click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the pencil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to make the number.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" y="5216055"/>
            <a:ext cx="7632701" cy="876769"/>
          </a:xfrm>
          <a:prstGeom prst="roundRect">
            <a:avLst/>
          </a:prstGeom>
          <a:solidFill>
            <a:srgbClr val="8C36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Across the sky and down from heaven.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Now I’ve made the number seven.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25" y="3594671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8C368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19" y="3991826"/>
            <a:ext cx="395412" cy="389048"/>
          </a:xfrm>
          <a:prstGeom prst="rect">
            <a:avLst/>
          </a:prstGeom>
        </p:spPr>
      </p:pic>
      <p:sp>
        <p:nvSpPr>
          <p:cNvPr id="14" name="Right Arrow 13">
            <a:hlinkClick r:id="rId3" action="ppaction://hlinksldjump"/>
          </p:cNvPr>
          <p:cNvSpPr/>
          <p:nvPr/>
        </p:nvSpPr>
        <p:spPr>
          <a:xfrm>
            <a:off x="8180172" y="6186616"/>
            <a:ext cx="798293" cy="395416"/>
          </a:xfrm>
          <a:prstGeom prst="rightArrow">
            <a:avLst>
              <a:gd name="adj1" fmla="val 54166"/>
              <a:gd name="adj2" fmla="val 50000"/>
            </a:avLst>
          </a:prstGeom>
          <a:solidFill>
            <a:srgbClr val="8C36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next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9" name="dot"/>
          <p:cNvGrpSpPr/>
          <p:nvPr/>
        </p:nvGrpSpPr>
        <p:grpSpPr>
          <a:xfrm>
            <a:off x="4211960" y="1241932"/>
            <a:ext cx="978383" cy="975743"/>
            <a:chOff x="3831035" y="1386649"/>
            <a:chExt cx="978383" cy="975743"/>
          </a:xfrm>
        </p:grpSpPr>
        <p:sp>
          <p:nvSpPr>
            <p:cNvPr id="3" name="circle"/>
            <p:cNvSpPr/>
            <p:nvPr/>
          </p:nvSpPr>
          <p:spPr>
            <a:xfrm>
              <a:off x="3831035" y="2099662"/>
              <a:ext cx="262730" cy="262730"/>
            </a:xfrm>
            <a:prstGeom prst="ellipse">
              <a:avLst/>
            </a:prstGeom>
            <a:solidFill>
              <a:srgbClr val="8C368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1386649"/>
              <a:ext cx="847018" cy="84437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86" y="4015523"/>
            <a:ext cx="395412" cy="38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85" y="4521351"/>
            <a:ext cx="1670731" cy="562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53" y="4015523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96" y="3517169"/>
            <a:ext cx="395412" cy="389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63" y="3540866"/>
            <a:ext cx="395412" cy="3890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30" y="3540866"/>
            <a:ext cx="395412" cy="38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03" y="3047320"/>
            <a:ext cx="395412" cy="3890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4496171"/>
            <a:ext cx="529081" cy="60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3975574"/>
            <a:ext cx="529081" cy="6099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3454977"/>
            <a:ext cx="529081" cy="6099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2929364"/>
            <a:ext cx="529081" cy="6099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09" y="2416059"/>
            <a:ext cx="529081" cy="6099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69" y="1896685"/>
            <a:ext cx="529081" cy="609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40" y="1373580"/>
            <a:ext cx="529081" cy="60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>
          <a:xfrm>
            <a:off x="743280" y="4165160"/>
            <a:ext cx="1239124" cy="950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5" y="2099661"/>
            <a:ext cx="959348" cy="18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9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1.48148E-6 L 0.02292 0.00092 C 0.03177 0.00162 0.02969 0.00092 0.03473 0.00301 L 0.11146 0.00185 C 0.11337 0.00185 0.11493 0.00092 0.1165 0.00092 C 0.1257 0.00092 0.1349 0.00162 0.1441 0.00185 L 0.14219 0.0081 C 0.14132 0.01157 0.14115 0.01227 0.13976 0.01551 C 0.13785 0.01967 0.13594 0.02338 0.13368 0.02708 C 0.13264 0.0287 0.13039 0.03264 0.12934 0.03472 C 0.12865 0.03657 0.12778 0.03889 0.12691 0.04097 C 0.12605 0.04282 0.12518 0.04444 0.12431 0.04629 C 0.12014 0.05648 0.12483 0.04722 0.12084 0.0544 C 0.11927 0.06342 0.12136 0.05463 0.11841 0.06204 C 0.11771 0.06366 0.11719 0.06551 0.1165 0.06736 C 0.11615 0.06875 0.11563 0.06991 0.11493 0.07129 C 0.11302 0.08657 0.11563 0.07153 0.11233 0.08102 C 0.11198 0.08241 0.11181 0.08379 0.11146 0.08518 C 0.11129 0.08611 0.11094 0.08727 0.11059 0.08819 C 0.11025 0.08958 0.11025 0.09097 0.1099 0.09259 C 0.10938 0.09467 0.10921 0.09699 0.10816 0.09884 L 0.10643 0.10208 C 0.10608 0.10417 0.10608 0.10625 0.10556 0.10833 C 0.10521 0.10949 0.10417 0.11042 0.104 0.11157 C 0.10348 0.11273 0.1033 0.11412 0.10296 0.11574 C 0.10278 0.1169 0.10243 0.11782 0.10209 0.11898 C 0.10174 0.12083 0.10105 0.12616 0.10052 0.12847 C 0.1 0.12986 0.09931 0.13102 0.09861 0.13241 C 0.09827 0.13356 0.09809 0.13472 0.09792 0.13565 C 0.0974 0.13727 0.09671 0.13842 0.09618 0.14004 C 0.09566 0.1412 0.09566 0.14282 0.09532 0.14398 C 0.09427 0.14815 0.09341 0.15 0.09184 0.1537 C 0.09046 0.1625 0.09184 0.15532 0.08924 0.16319 C 0.0882 0.16667 0.08889 0.16643 0.08768 0.17037 C 0.08594 0.17685 0.08611 0.17454 0.08421 0.18009 C 0.08351 0.18171 0.08299 0.18356 0.08264 0.18518 C 0.0823 0.1868 0.08212 0.18819 0.08177 0.18958 C 0.08125 0.19051 0.08039 0.19167 0.07986 0.19259 C 0.07657 0.20139 0.0823 0.19004 0.07743 0.19884 C 0.07709 0.2 0.07674 0.20116 0.07657 0.20208 C 0.07639 0.20347 0.07622 0.20509 0.0757 0.20648 C 0.07535 0.20741 0.07448 0.20833 0.07396 0.20949 C 0.07344 0.21157 0.07309 0.21389 0.0724 0.21574 C 0.07118 0.21852 0.0698 0.22129 0.06893 0.2243 C 0.06615 0.23449 0.07049 0.21852 0.06632 0.23148 C 0.06337 0.24097 0.06615 0.23495 0.06302 0.2412 C 0.06233 0.24305 0.06198 0.24537 0.06129 0.24745 C 0.06007 0.25023 0.05851 0.25301 0.05782 0.25579 C 0.05348 0.27222 0.05834 0.25532 0.05452 0.26528 C 0.054 0.2662 0.054 0.26759 0.05348 0.26852 C 0.05296 0.26991 0.05226 0.27129 0.05191 0.27292 C 0.05157 0.27384 0.05139 0.27477 0.05105 0.27592 C 0.05052 0.27708 0.04966 0.27778 0.04914 0.27917 C 0.04896 0.28009 0.04879 0.28125 0.04844 0.28217 C 0.04393 0.29514 0.04931 0.27893 0.04514 0.28958 C 0.04462 0.29051 0.04445 0.29167 0.0441 0.29282 C 0.04358 0.29444 0.04306 0.29629 0.04254 0.29792 C 0.04202 0.2993 0.04132 0.30092 0.0408 0.30231 C 0.04028 0.30324 0.04028 0.3044 0.03976 0.30532 C 0.03941 0.30694 0.03872 0.3081 0.0382 0.30949 C 0.03785 0.31065 0.03768 0.3118 0.03733 0.31273 C 0.03681 0.31389 0.03629 0.31481 0.03559 0.31597 C 0.03559 0.3162 0.03438 0.32245 0.03386 0.32338 C 0.03334 0.3243 0.0323 0.32477 0.03143 0.32546 C 0.03108 0.32639 0.03091 0.32754 0.03056 0.3287 C 0.03021 0.32963 0.02934 0.33079 0.02882 0.33171 C 0.02848 0.33241 0.02813 0.3331 0.02796 0.33403 L 0.02796 0.33426 " pathEditMode="relative" rAng="0" ptsTypes="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0508" y="199884"/>
            <a:ext cx="8363272" cy="6424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6804248" y="56303"/>
            <a:ext cx="733565" cy="78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31" y="2276872"/>
            <a:ext cx="29813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9631" y="1196752"/>
            <a:ext cx="6278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SassoonCRInfant" panose="02010503020300020003" pitchFamily="2" charset="0"/>
              </a:rPr>
              <a:t>This worksheet is uploaded on the Home Learning 2020/21 page </a:t>
            </a:r>
            <a:endParaRPr lang="en-GB" b="1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7B81AE-2AA0-42E5-91B5-D475477A1C0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53C3ED-1448-4F8A-BC8C-2CDFC3E3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12FD03-7ACC-47E5-932D-05C1E108F663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A377F01-932E-4843-BB06-BA845D48C20D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0446CBE-1811-49FE-BF6B-6AA46085B80F}"/>
              </a:ext>
            </a:extLst>
          </p:cNvPr>
          <p:cNvGrpSpPr/>
          <p:nvPr/>
        </p:nvGrpSpPr>
        <p:grpSpPr>
          <a:xfrm rot="10800000">
            <a:off x="1648213" y="2063068"/>
            <a:ext cx="2137985" cy="2108594"/>
            <a:chOff x="5631894" y="2485191"/>
            <a:chExt cx="2850646" cy="281145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DBB26FE0-E1A1-40E6-87C5-2AD7393CFD3D}"/>
                </a:ext>
              </a:extLst>
            </p:cNvPr>
            <p:cNvCxnSpPr/>
            <p:nvPr/>
          </p:nvCxnSpPr>
          <p:spPr>
            <a:xfrm>
              <a:off x="7057217" y="2760581"/>
              <a:ext cx="0" cy="2536069"/>
            </a:xfrm>
            <a:prstGeom prst="line">
              <a:avLst/>
            </a:prstGeom>
            <a:ln w="177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D26A4BD1-ED57-40F8-A912-588D61529A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1894" y="2485191"/>
              <a:ext cx="2850646" cy="0"/>
            </a:xfrm>
            <a:prstGeom prst="line">
              <a:avLst/>
            </a:prstGeom>
            <a:ln w="177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7642B9F-E1EA-472A-922F-2A19F9A1AD3E}"/>
              </a:ext>
            </a:extLst>
          </p:cNvPr>
          <p:cNvGrpSpPr/>
          <p:nvPr/>
        </p:nvGrpSpPr>
        <p:grpSpPr>
          <a:xfrm rot="10800000" flipV="1">
            <a:off x="5324136" y="2000783"/>
            <a:ext cx="2137985" cy="2108594"/>
            <a:chOff x="5631894" y="2485191"/>
            <a:chExt cx="2850646" cy="281145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26927E2F-14E2-4EC5-963E-6108B8E79743}"/>
                </a:ext>
              </a:extLst>
            </p:cNvPr>
            <p:cNvCxnSpPr/>
            <p:nvPr/>
          </p:nvCxnSpPr>
          <p:spPr>
            <a:xfrm>
              <a:off x="7057217" y="2760581"/>
              <a:ext cx="0" cy="2536069"/>
            </a:xfrm>
            <a:prstGeom prst="line">
              <a:avLst/>
            </a:prstGeom>
            <a:ln w="177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E4BAA02-B512-4CBC-9336-0495D7F6A8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1894" y="2485191"/>
              <a:ext cx="2850646" cy="0"/>
            </a:xfrm>
            <a:prstGeom prst="line">
              <a:avLst/>
            </a:prstGeom>
            <a:ln w="177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8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538992-8D63-4A48-91D3-EECFD4967E63}"/>
              </a:ext>
            </a:extLst>
          </p:cNvPr>
          <p:cNvSpPr txBox="1"/>
          <p:nvPr/>
        </p:nvSpPr>
        <p:spPr>
          <a:xfrm>
            <a:off x="933687" y="494288"/>
            <a:ext cx="7709741" cy="36356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see some dots very quickly.</a:t>
            </a:r>
            <a:b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Then they will be hidden.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Whisper to tell your partner:</a:t>
            </a:r>
          </a:p>
          <a:p>
            <a:pPr>
              <a:spcAft>
                <a:spcPts val="135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How many lines?</a:t>
            </a:r>
          </a:p>
          <a:p>
            <a:pPr>
              <a:spcAft>
                <a:spcPts val="1350"/>
              </a:spcAft>
            </a:pPr>
            <a:r>
              <a:rPr lang="en-GB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There are 3 pictures.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47B803-E08B-47A7-9D65-1A470376C7D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0B589-F1BE-46F3-BDBF-8579B49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8A9E29C-BF37-4B3E-B534-FDEF7B7FF591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4CCED8-8F9C-4429-9764-40D4AF500BA5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5</a:t>
            </a:r>
          </a:p>
        </p:txBody>
      </p:sp>
    </p:spTree>
    <p:extLst>
      <p:ext uri="{BB962C8B-B14F-4D97-AF65-F5344CB8AC3E}">
        <p14:creationId xmlns:p14="http://schemas.microsoft.com/office/powerpoint/2010/main" val="42795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2DD192-9FAA-444F-A3FD-FF3E5C656817}"/>
              </a:ext>
            </a:extLst>
          </p:cNvPr>
          <p:cNvSpPr/>
          <p:nvPr/>
        </p:nvSpPr>
        <p:spPr>
          <a:xfrm>
            <a:off x="0" y="6423221"/>
            <a:ext cx="9144000" cy="94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7B81AE-2AA0-42E5-91B5-D475477A1C0C}"/>
              </a:ext>
            </a:extLst>
          </p:cNvPr>
          <p:cNvSpPr/>
          <p:nvPr/>
        </p:nvSpPr>
        <p:spPr>
          <a:xfrm>
            <a:off x="0" y="182089"/>
            <a:ext cx="9144000" cy="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53C3ED-1448-4F8A-BC8C-2CDFC3E3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8618655" y="34311"/>
            <a:ext cx="372267" cy="376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12FD03-7ACC-47E5-932D-05C1E108F663}"/>
              </a:ext>
            </a:extLst>
          </p:cNvPr>
          <p:cNvSpPr txBox="1"/>
          <p:nvPr/>
        </p:nvSpPr>
        <p:spPr>
          <a:xfrm>
            <a:off x="6752018" y="6517720"/>
            <a:ext cx="212582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EARLY NUMBER SENSE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2441E5D-CC3E-4FE3-BD23-8179498F5DF2}"/>
              </a:ext>
            </a:extLst>
          </p:cNvPr>
          <p:cNvSpPr txBox="1"/>
          <p:nvPr/>
        </p:nvSpPr>
        <p:spPr>
          <a:xfrm>
            <a:off x="153078" y="6517720"/>
            <a:ext cx="324992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500" dirty="0">
                <a:solidFill>
                  <a:srgbClr val="C00000"/>
                </a:solidFill>
                <a:latin typeface="Century Gothic" panose="020B0502020202020204" pitchFamily="34" charset="0"/>
              </a:rPr>
              <a:t>SHAPE PATTERNS: QUANTITIES TO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319C91-BAE6-4EEF-8EAE-50ADCDB19FBD}"/>
              </a:ext>
            </a:extLst>
          </p:cNvPr>
          <p:cNvGrpSpPr/>
          <p:nvPr/>
        </p:nvGrpSpPr>
        <p:grpSpPr>
          <a:xfrm rot="19091361">
            <a:off x="3195220" y="1570127"/>
            <a:ext cx="2178326" cy="2068254"/>
            <a:chOff x="5515352" y="2332791"/>
            <a:chExt cx="2904434" cy="27576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8B0EDA1A-150A-4F02-84BB-2309B470CF81}"/>
                </a:ext>
              </a:extLst>
            </p:cNvPr>
            <p:cNvCxnSpPr>
              <a:cxnSpLocks/>
            </p:cNvCxnSpPr>
            <p:nvPr/>
          </p:nvCxnSpPr>
          <p:spPr>
            <a:xfrm>
              <a:off x="5832090" y="2669809"/>
              <a:ext cx="2217169" cy="1972498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828D10C-8473-40B1-96FE-119EC67AEACF}"/>
                </a:ext>
              </a:extLst>
            </p:cNvPr>
            <p:cNvCxnSpPr/>
            <p:nvPr/>
          </p:nvCxnSpPr>
          <p:spPr>
            <a:xfrm>
              <a:off x="8419786" y="2554394"/>
              <a:ext cx="0" cy="2536069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D7835C09-5A47-4D34-8442-219F9EFE7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5352" y="2332791"/>
              <a:ext cx="2850646" cy="0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91C50ED-8DC3-419A-88FE-0CA040AA682F}"/>
              </a:ext>
            </a:extLst>
          </p:cNvPr>
          <p:cNvGrpSpPr/>
          <p:nvPr/>
        </p:nvGrpSpPr>
        <p:grpSpPr>
          <a:xfrm rot="2508639" flipV="1">
            <a:off x="3152401" y="3022354"/>
            <a:ext cx="2178326" cy="2068254"/>
            <a:chOff x="5515352" y="2332791"/>
            <a:chExt cx="2904434" cy="27576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14C8D4F4-48DD-42B1-8840-6237E0D90520}"/>
                </a:ext>
              </a:extLst>
            </p:cNvPr>
            <p:cNvCxnSpPr>
              <a:cxnSpLocks/>
            </p:cNvCxnSpPr>
            <p:nvPr/>
          </p:nvCxnSpPr>
          <p:spPr>
            <a:xfrm>
              <a:off x="5832090" y="2669809"/>
              <a:ext cx="2217169" cy="1972498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F3F863AC-249D-4C6A-B8CA-13376FD3EFFB}"/>
                </a:ext>
              </a:extLst>
            </p:cNvPr>
            <p:cNvCxnSpPr/>
            <p:nvPr/>
          </p:nvCxnSpPr>
          <p:spPr>
            <a:xfrm>
              <a:off x="8419786" y="2554394"/>
              <a:ext cx="0" cy="2536069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5946DB95-5BD4-4988-AC6D-1EA7D9E43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5352" y="2332791"/>
              <a:ext cx="2850646" cy="0"/>
            </a:xfrm>
            <a:prstGeom prst="line">
              <a:avLst/>
            </a:prstGeom>
            <a:ln w="1778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2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4.3|3.8|3.4|21.4|9|21.1|4.5|23.5|8.8|24.6|3.7|22.5|4.3|1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2|9.1|13.1|4.4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|2.3|15.6|12.8|2.2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1|1.9|24.5|6.9|3.4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7.2|3.6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6.9|4.3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9.9|3|19|2.9|16.8|1.8|1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4.3|3.6|24.8|3.2|15.2|3.5|30.5|2.8|2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2|2.7|2.2|2.3|1.9|1.9|1.6|24.9|2.4|1.1|6.5|4.6|3.7|0.7|6.6|3.7|3.3|1.4|6.8|2.9|4.1|0.8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5.7|1.6|1.4|1.5|1.3|1.4|1.3|2.7|0.9|11.8|1.8|9.3|12.3|3.7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6|9.5|12.2|4.6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1183</Words>
  <Application>Microsoft Office PowerPoint</Application>
  <PresentationFormat>On-screen Show (4:3)</PresentationFormat>
  <Paragraphs>251</Paragraphs>
  <Slides>67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FS2 WB: 25.1.21  Maths 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time! </vt:lpstr>
      <vt:lpstr>Activity time!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FS2 WB: 25.1.21  Maths lessons</dc:title>
  <dc:creator>E Montgomery</dc:creator>
  <cp:lastModifiedBy>FS2</cp:lastModifiedBy>
  <cp:revision>29</cp:revision>
  <dcterms:created xsi:type="dcterms:W3CDTF">2021-01-11T11:55:50Z</dcterms:created>
  <dcterms:modified xsi:type="dcterms:W3CDTF">2021-01-23T17:17:21Z</dcterms:modified>
</cp:coreProperties>
</file>