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6858000" cx="9144000"/>
  <p:notesSz cx="6858000" cy="9144000"/>
  <p:embeddedFontLst>
    <p:embeddedFont>
      <p:font typeface="Century Gothic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7" roundtripDataSignature="AMtx7miZe6gMEJVyYCpitaGjgX7JRgfS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CenturyGothic-bold.fntdata"/><Relationship Id="rId63" Type="http://schemas.openxmlformats.org/officeDocument/2006/relationships/font" Target="fonts/CenturyGothic-regular.fntdata"/><Relationship Id="rId22" Type="http://schemas.openxmlformats.org/officeDocument/2006/relationships/slide" Target="slides/slide16.xml"/><Relationship Id="rId66" Type="http://schemas.openxmlformats.org/officeDocument/2006/relationships/font" Target="fonts/CenturyGothic-boldItalic.fntdata"/><Relationship Id="rId21" Type="http://schemas.openxmlformats.org/officeDocument/2006/relationships/slide" Target="slides/slide15.xml"/><Relationship Id="rId65" Type="http://schemas.openxmlformats.org/officeDocument/2006/relationships/font" Target="fonts/CenturyGothic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7" Type="http://customschemas.google.com/relationships/presentationmetadata" Target="meta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could try this with Lego!</a:t>
            </a:r>
            <a:endParaRPr/>
          </a:p>
        </p:txBody>
      </p:sp>
      <p:sp>
        <p:nvSpPr>
          <p:cNvPr id="317" name="Google Shape;317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Super subitiser!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It's the ability to look at a small number of objects and instantly recognise how many objects there are without needing to count.</a:t>
            </a:r>
            <a:endParaRPr/>
          </a:p>
        </p:txBody>
      </p:sp>
      <p:sp>
        <p:nvSpPr>
          <p:cNvPr id="192" name="Google Shape;1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Interactive dinner bowls </a:t>
            </a:r>
            <a:endParaRPr/>
          </a:p>
        </p:txBody>
      </p:sp>
      <p:sp>
        <p:nvSpPr>
          <p:cNvPr id="480" name="Google Shape;480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Extend 3 days etc. </a:t>
            </a:r>
            <a:endParaRPr/>
          </a:p>
        </p:txBody>
      </p:sp>
      <p:sp>
        <p:nvSpPr>
          <p:cNvPr id="527" name="Google Shape;527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2.png"/><Relationship Id="rId3" Type="http://schemas.openxmlformats.org/officeDocument/2006/relationships/image" Target="../media/image2.png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hyperlink" Target="https://www.twinkl.co.uk/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8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6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0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70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7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7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71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71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7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3"/>
          <p:cNvSpPr txBox="1"/>
          <p:nvPr>
            <p:ph idx="1" type="body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73"/>
          <p:cNvSpPr txBox="1"/>
          <p:nvPr>
            <p:ph idx="2" type="body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7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7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7" name="Google Shape;87;p7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5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7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6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6"/>
          <p:cNvSpPr txBox="1"/>
          <p:nvPr>
            <p:ph idx="1" type="body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7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7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7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68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1" name="Google Shape;121;p7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77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 txBox="1"/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8"/>
          <p:cNvSpPr txBox="1"/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78"/>
          <p:cNvSpPr txBox="1"/>
          <p:nvPr>
            <p:ph idx="1" type="body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7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78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9"/>
          <p:cNvSpPr txBox="1"/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9"/>
          <p:cNvSpPr txBox="1"/>
          <p:nvPr>
            <p:ph idx="1" type="body"/>
          </p:nvPr>
        </p:nvSpPr>
        <p:spPr>
          <a:xfrm>
            <a:off x="623889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7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9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7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0"/>
          <p:cNvSpPr txBox="1"/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8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8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8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80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8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1"/>
          <p:cNvSpPr txBox="1"/>
          <p:nvPr>
            <p:ph type="title"/>
          </p:nvPr>
        </p:nvSpPr>
        <p:spPr>
          <a:xfrm>
            <a:off x="629842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8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8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8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8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8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1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2"/>
          <p:cNvSpPr txBox="1"/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8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82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8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3"/>
          <p:cNvSpPr txBox="1"/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83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0" name="Google Shape;160;p83"/>
          <p:cNvSpPr txBox="1"/>
          <p:nvPr>
            <p:ph idx="2" type="body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1" name="Google Shape;161;p8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83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8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4"/>
          <p:cNvSpPr txBox="1"/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84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84"/>
          <p:cNvSpPr txBox="1"/>
          <p:nvPr>
            <p:ph idx="1" type="body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8" name="Google Shape;168;p8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84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8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5"/>
          <p:cNvSpPr txBox="1"/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85"/>
          <p:cNvSpPr txBox="1"/>
          <p:nvPr>
            <p:ph idx="1" type="body"/>
          </p:nvPr>
        </p:nvSpPr>
        <p:spPr>
          <a:xfrm rot="5400000">
            <a:off x="2396332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8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85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8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6"/>
          <p:cNvSpPr txBox="1"/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86"/>
          <p:cNvSpPr txBox="1"/>
          <p:nvPr>
            <p:ph idx="1" type="body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8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86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8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0">
            <a:hlinkClick r:id="rId4"/>
          </p:cNvPr>
          <p:cNvSpPr/>
          <p:nvPr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1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2" name="Google Shape;32;p61"/>
          <p:cNvSpPr txBox="1"/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" name="Google Shape;35;p62"/>
          <p:cNvSpPr txBox="1"/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" name="Google Shape;38;p63"/>
          <p:cNvSpPr txBox="1"/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4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fmla="val 2649" name="adj"/>
            </a:avLst>
          </a:prstGeom>
          <a:solidFill>
            <a:schemeClr val="lt1">
              <a:alpha val="89803"/>
            </a:schemeClr>
          </a:solidFill>
          <a:ln cap="rnd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" name="Google Shape;41;p64"/>
          <p:cNvSpPr txBox="1"/>
          <p:nvPr>
            <p:ph type="title"/>
          </p:nvPr>
        </p:nvSpPr>
        <p:spPr>
          <a:xfrm>
            <a:off x="457198" y="478895"/>
            <a:ext cx="8220075" cy="994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2767" y="6196125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5">
            <a:hlinkClick r:id="rId4"/>
          </p:cNvPr>
          <p:cNvSpPr/>
          <p:nvPr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7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7"/>
          <p:cNvSpPr txBox="1"/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67"/>
          <p:cNvSpPr txBox="1"/>
          <p:nvPr>
            <p:ph idx="1" type="body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6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67"/>
          <p:cNvSpPr txBox="1"/>
          <p:nvPr>
            <p:ph idx="11" type="ftr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6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F3864"/>
          </a:solidFill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7"/>
          <p:cNvSpPr/>
          <p:nvPr/>
        </p:nvSpPr>
        <p:spPr>
          <a:xfrm>
            <a:off x="301049" y="621792"/>
            <a:ext cx="8541903" cy="59710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789413" y="-23286"/>
            <a:ext cx="1082548" cy="111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8726" y="24933"/>
            <a:ext cx="855274" cy="101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195" y="6043250"/>
            <a:ext cx="671891" cy="72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5000" y="-191445"/>
            <a:ext cx="5322277" cy="1079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H5s2A_p3ZsU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4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learningblocks.tv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teacherled.com/iresources/tools/dice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hyperlink" Target="https://www.youtube.com/watch?v=3XAdTJCtgTs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39.png"/><Relationship Id="rId5" Type="http://schemas.openxmlformats.org/officeDocument/2006/relationships/image" Target="../media/image4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Relationship Id="rId7" Type="http://schemas.openxmlformats.org/officeDocument/2006/relationships/image" Target="../media/image5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Relationship Id="rId6" Type="http://schemas.openxmlformats.org/officeDocument/2006/relationships/image" Target="../media/image51.jpg"/><Relationship Id="rId7" Type="http://schemas.openxmlformats.org/officeDocument/2006/relationships/image" Target="../media/image5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5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5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5" Type="http://schemas.openxmlformats.org/officeDocument/2006/relationships/image" Target="../media/image5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png"/><Relationship Id="rId4" Type="http://schemas.openxmlformats.org/officeDocument/2006/relationships/image" Target="../media/image5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7.png"/><Relationship Id="rId4" Type="http://schemas.openxmlformats.org/officeDocument/2006/relationships/image" Target="../media/image5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5.png"/><Relationship Id="rId4" Type="http://schemas.openxmlformats.org/officeDocument/2006/relationships/image" Target="../media/image6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png"/><Relationship Id="rId4" Type="http://schemas.openxmlformats.org/officeDocument/2006/relationships/image" Target="../media/image58.png"/><Relationship Id="rId5" Type="http://schemas.openxmlformats.org/officeDocument/2006/relationships/image" Target="../media/image6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7.png"/><Relationship Id="rId4" Type="http://schemas.openxmlformats.org/officeDocument/2006/relationships/image" Target="../media/image62.png"/><Relationship Id="rId5" Type="http://schemas.openxmlformats.org/officeDocument/2006/relationships/image" Target="../media/image6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png"/><Relationship Id="rId4" Type="http://schemas.openxmlformats.org/officeDocument/2006/relationships/image" Target="../media/image80.png"/><Relationship Id="rId5" Type="http://schemas.openxmlformats.org/officeDocument/2006/relationships/image" Target="../media/image6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6.png"/><Relationship Id="rId4" Type="http://schemas.openxmlformats.org/officeDocument/2006/relationships/image" Target="../media/image88.png"/><Relationship Id="rId5" Type="http://schemas.openxmlformats.org/officeDocument/2006/relationships/image" Target="../media/image6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6.png"/><Relationship Id="rId4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3.png"/><Relationship Id="rId4" Type="http://schemas.openxmlformats.org/officeDocument/2006/relationships/image" Target="../media/image61.png"/><Relationship Id="rId5" Type="http://schemas.openxmlformats.org/officeDocument/2006/relationships/image" Target="../media/image5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5.png"/><Relationship Id="rId4" Type="http://schemas.openxmlformats.org/officeDocument/2006/relationships/image" Target="../media/image69.png"/><Relationship Id="rId5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5.png"/><Relationship Id="rId4" Type="http://schemas.openxmlformats.org/officeDocument/2006/relationships/image" Target="../media/image91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87.png"/><Relationship Id="rId8" Type="http://schemas.openxmlformats.org/officeDocument/2006/relationships/image" Target="../media/image7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5.png"/><Relationship Id="rId4" Type="http://schemas.openxmlformats.org/officeDocument/2006/relationships/image" Target="../media/image68.png"/><Relationship Id="rId5" Type="http://schemas.openxmlformats.org/officeDocument/2006/relationships/image" Target="../media/image78.png"/><Relationship Id="rId6" Type="http://schemas.openxmlformats.org/officeDocument/2006/relationships/image" Target="../media/image87.png"/><Relationship Id="rId7" Type="http://schemas.openxmlformats.org/officeDocument/2006/relationships/image" Target="../media/image7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4.png"/><Relationship Id="rId4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whiterosemaths.com/homelearning/early-years/alive-in-5-week-3/" TargetMode="External"/><Relationship Id="rId4" Type="http://schemas.openxmlformats.org/officeDocument/2006/relationships/image" Target="../media/image8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0.png"/><Relationship Id="rId4" Type="http://schemas.openxmlformats.org/officeDocument/2006/relationships/image" Target="../media/image85.png"/><Relationship Id="rId5" Type="http://schemas.openxmlformats.org/officeDocument/2006/relationships/image" Target="../media/image79.png"/><Relationship Id="rId6" Type="http://schemas.openxmlformats.org/officeDocument/2006/relationships/image" Target="../media/image86.png"/><Relationship Id="rId7" Type="http://schemas.openxmlformats.org/officeDocument/2006/relationships/image" Target="../media/image8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/>
          <p:nvPr>
            <p:ph type="title"/>
          </p:nvPr>
        </p:nvSpPr>
        <p:spPr>
          <a:xfrm>
            <a:off x="457200" y="274638"/>
            <a:ext cx="8229600" cy="5530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FS2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 WB: 18.1.21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Maths lessons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5331" y="4437112"/>
            <a:ext cx="57435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1095048" y="494288"/>
            <a:ext cx="7709741" cy="36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see some dots very quickly.</a:t>
            </a:r>
            <a:b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Whisper to tell your partner: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pictures.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0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0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1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1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1536894" y="1886979"/>
            <a:ext cx="675000" cy="675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1679891" y="4084686"/>
            <a:ext cx="675000" cy="675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3303135" y="1549479"/>
            <a:ext cx="675000" cy="675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4142784" y="3868191"/>
            <a:ext cx="675000" cy="675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153078" y="6517720"/>
            <a:ext cx="3685144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PATTERNS: QUANTITIES TO 5</a:t>
            </a:r>
            <a:endParaRPr/>
          </a:p>
        </p:txBody>
      </p:sp>
      <p:sp>
        <p:nvSpPr>
          <p:cNvPr id="295" name="Google Shape;295;p11"/>
          <p:cNvSpPr/>
          <p:nvPr/>
        </p:nvSpPr>
        <p:spPr>
          <a:xfrm>
            <a:off x="6696008" y="2128989"/>
            <a:ext cx="675000" cy="675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 txBox="1"/>
          <p:nvPr/>
        </p:nvSpPr>
        <p:spPr>
          <a:xfrm>
            <a:off x="1095048" y="494288"/>
            <a:ext cx="7709741" cy="36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see some dots very quickly.</a:t>
            </a:r>
            <a:b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Whisper to tell your partner: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pictures.</a:t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2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2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/>
              <a:t>Lesson 1         </a:t>
            </a:r>
            <a:r>
              <a:rPr lang="en-GB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Number of the week</a:t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3"/>
          <p:cNvSpPr txBox="1"/>
          <p:nvPr>
            <p:ph idx="1" type="body"/>
          </p:nvPr>
        </p:nvSpPr>
        <p:spPr>
          <a:xfrm>
            <a:off x="457200" y="1196752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GB" sz="2500">
                <a:latin typeface="Arial"/>
                <a:ea typeface="Arial"/>
                <a:cs typeface="Arial"/>
                <a:sym typeface="Arial"/>
              </a:rPr>
              <a:t> </a:t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t/>
            </a:r>
            <a:endParaRPr sz="1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750"/>
              <a:buNone/>
            </a:pPr>
            <a:r>
              <a:t/>
            </a:r>
            <a:endParaRPr sz="27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15"/>
              </a:spcBef>
              <a:spcAft>
                <a:spcPts val="0"/>
              </a:spcAft>
              <a:buClr>
                <a:schemeClr val="dk1"/>
              </a:buClr>
              <a:buSzPts val="575"/>
              <a:buNone/>
            </a:pPr>
            <a:r>
              <a:t/>
            </a:r>
            <a:endParaRPr sz="57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endParaRPr sz="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None/>
            </a:pPr>
            <a:r>
              <a:rPr lang="en-GB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None/>
            </a:pPr>
            <a:r>
              <a:rPr lang="en-GB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rgbClr val="FF0000"/>
              </a:buClr>
              <a:buSzPts val="900"/>
              <a:buNone/>
            </a:pPr>
            <a:r>
              <a:rPr lang="en-GB"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Clr>
                <a:schemeClr val="dk1"/>
              </a:buClr>
              <a:buSzPts val="3075"/>
              <a:buNone/>
            </a:pPr>
            <a:r>
              <a:t/>
            </a:r>
            <a:endParaRPr sz="30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615"/>
              </a:spcBef>
              <a:spcAft>
                <a:spcPts val="0"/>
              </a:spcAft>
              <a:buClr>
                <a:srgbClr val="FF0000"/>
              </a:buClr>
              <a:buSzPts val="3075"/>
              <a:buNone/>
            </a:pPr>
            <a:r>
              <a:rPr lang="en-GB" sz="3075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 sz="3075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5098174"/>
            <a:ext cx="1598430" cy="1329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1760" y="1628800"/>
            <a:ext cx="4968552" cy="452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12" y="404664"/>
            <a:ext cx="1179773" cy="842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 txBox="1"/>
          <p:nvPr>
            <p:ph idx="1" type="body"/>
          </p:nvPr>
        </p:nvSpPr>
        <p:spPr>
          <a:xfrm>
            <a:off x="323528" y="1886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None/>
            </a:pPr>
            <a:r>
              <a:rPr lang="en-GB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4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en-GB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than 5</a:t>
            </a:r>
            <a:endParaRPr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251520" y="2285416"/>
            <a:ext cx="71287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4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en-GB" sz="4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than 7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5759967"/>
            <a:ext cx="2047593" cy="66665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4"/>
          <p:cNvSpPr/>
          <p:nvPr/>
        </p:nvSpPr>
        <p:spPr>
          <a:xfrm>
            <a:off x="2483768" y="5862463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write a number sentence?</a:t>
            </a:r>
            <a:endParaRPr/>
          </a:p>
        </p:txBody>
      </p:sp>
      <p:pic>
        <p:nvPicPr>
          <p:cNvPr id="323" name="Google Shape;32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3709789"/>
            <a:ext cx="7776863" cy="179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/>
          <p:nvPr/>
        </p:nvSpPr>
        <p:spPr>
          <a:xfrm>
            <a:off x="179512" y="255185"/>
            <a:ext cx="75608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https://www.youtube.com/watch?v=H5s2A_p3ZsU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784" y="840621"/>
            <a:ext cx="1043208" cy="8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/>
          <p:nvPr/>
        </p:nvSpPr>
        <p:spPr>
          <a:xfrm>
            <a:off x="683568" y="954942"/>
            <a:ext cx="8263924" cy="5962973"/>
          </a:xfrm>
          <a:prstGeom prst="roundRect">
            <a:avLst>
              <a:gd fmla="val 2733" name="adj"/>
            </a:avLst>
          </a:prstGeom>
          <a:gradFill>
            <a:gsLst>
              <a:gs pos="0">
                <a:srgbClr val="3E95B3"/>
              </a:gs>
              <a:gs pos="62000">
                <a:srgbClr val="FFFFFF">
                  <a:alpha val="84705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6"/>
          <p:cNvSpPr txBox="1"/>
          <p:nvPr/>
        </p:nvSpPr>
        <p:spPr>
          <a:xfrm>
            <a:off x="540073" y="699640"/>
            <a:ext cx="806989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Six has something special! </a:t>
            </a:r>
            <a:b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remember what it is?</a:t>
            </a:r>
            <a:endParaRPr/>
          </a:p>
        </p:txBody>
      </p:sp>
      <p:pic>
        <p:nvPicPr>
          <p:cNvPr id="336" name="Google Shape;336;p16"/>
          <p:cNvPicPr preferRelativeResize="0"/>
          <p:nvPr/>
        </p:nvPicPr>
        <p:blipFill rotWithShape="1">
          <a:blip r:embed="rId3">
            <a:alphaModFix/>
          </a:blip>
          <a:srcRect b="0" l="43811" r="43229" t="0"/>
          <a:stretch/>
        </p:blipFill>
        <p:spPr>
          <a:xfrm>
            <a:off x="683568" y="1776858"/>
            <a:ext cx="995025" cy="431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08643" y="3682116"/>
            <a:ext cx="2737895" cy="27378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2464038" y="3183624"/>
            <a:ext cx="2676525" cy="1352550"/>
          </a:xfrm>
          <a:prstGeom prst="wedgeRoundRectCallout">
            <a:avLst>
              <a:gd fmla="val -65403" name="adj1"/>
              <a:gd fmla="val -50054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463A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we see on the dice?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70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fmla="val 2733" name="adj"/>
            </a:avLst>
          </a:prstGeom>
          <a:gradFill>
            <a:gsLst>
              <a:gs pos="0">
                <a:srgbClr val="3E95B3"/>
              </a:gs>
              <a:gs pos="62000">
                <a:srgbClr val="FFFFFF">
                  <a:alpha val="84705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540073" y="699640"/>
            <a:ext cx="806989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Number Six looked at the dice.</a:t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3084793" y="1814677"/>
            <a:ext cx="4908324" cy="1352550"/>
          </a:xfrm>
          <a:prstGeom prst="wedgeRoundRectCallout">
            <a:avLst>
              <a:gd fmla="val -56984" name="adj1"/>
              <a:gd fmla="val -15018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9C63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pattern shows </a:t>
            </a:r>
            <a:r>
              <a:rPr b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the dice? Can you tell a partner how you know it is </a:t>
            </a:r>
            <a:r>
              <a:rPr b="1"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3206219" y="3438524"/>
            <a:ext cx="2581716" cy="609868"/>
          </a:xfrm>
          <a:prstGeom prst="wedgeRoundRectCallout">
            <a:avLst>
              <a:gd fmla="val -60136" name="adj1"/>
              <a:gd fmla="val -38808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9C63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again.</a:t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3206219" y="3432144"/>
            <a:ext cx="2581716" cy="609868"/>
          </a:xfrm>
          <a:prstGeom prst="wedgeRoundRectCallout">
            <a:avLst>
              <a:gd fmla="val -60136" name="adj1"/>
              <a:gd fmla="val -38808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9C63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 again.</a:t>
            </a:r>
            <a:endParaRPr/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029" y="4274259"/>
            <a:ext cx="2061620" cy="206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8649" y="4267879"/>
            <a:ext cx="2061620" cy="206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409" y="4267879"/>
            <a:ext cx="2061620" cy="206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/>
          <p:cNvPicPr preferRelativeResize="0"/>
          <p:nvPr/>
        </p:nvPicPr>
        <p:blipFill rotWithShape="1">
          <a:blip r:embed="rId6">
            <a:alphaModFix/>
          </a:blip>
          <a:srcRect b="0" l="34909" r="41300" t="0"/>
          <a:stretch/>
        </p:blipFill>
        <p:spPr>
          <a:xfrm>
            <a:off x="0" y="1209305"/>
            <a:ext cx="217540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8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6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fmla="val 2733" name="adj"/>
            </a:avLst>
          </a:prstGeom>
          <a:gradFill>
            <a:gsLst>
              <a:gs pos="0">
                <a:srgbClr val="3E95B3"/>
              </a:gs>
              <a:gs pos="62000">
                <a:srgbClr val="FFFFFF">
                  <a:alpha val="84705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3084793" y="1009909"/>
            <a:ext cx="4908324" cy="1352550"/>
          </a:xfrm>
          <a:prstGeom prst="wedgeRoundRectCallout">
            <a:avLst>
              <a:gd fmla="val -56162" name="adj1"/>
              <a:gd fmla="val 35686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9C63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That’s right! It is </a:t>
            </a: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count to </a:t>
            </a:r>
            <a:r>
              <a:rPr b="1"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pic>
        <p:nvPicPr>
          <p:cNvPr id="358" name="Google Shape;3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8495" y="2648333"/>
            <a:ext cx="3485803" cy="3485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4">
            <a:alphaModFix/>
          </a:blip>
          <a:srcRect b="0" l="34909" r="41300" t="0"/>
          <a:stretch/>
        </p:blipFill>
        <p:spPr>
          <a:xfrm>
            <a:off x="195517" y="806017"/>
            <a:ext cx="2345977" cy="554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/>
          <p:nvPr/>
        </p:nvSpPr>
        <p:spPr>
          <a:xfrm>
            <a:off x="492676" y="617040"/>
            <a:ext cx="8263924" cy="5962973"/>
          </a:xfrm>
          <a:prstGeom prst="roundRect">
            <a:avLst>
              <a:gd fmla="val 2733" name="adj"/>
            </a:avLst>
          </a:prstGeom>
          <a:gradFill>
            <a:gsLst>
              <a:gs pos="0">
                <a:srgbClr val="3E95B3"/>
              </a:gs>
              <a:gs pos="62000">
                <a:srgbClr val="FFFFFF">
                  <a:alpha val="84705"/>
                </a:srgbClr>
              </a:gs>
              <a:gs pos="8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9"/>
          <p:cNvSpPr/>
          <p:nvPr/>
        </p:nvSpPr>
        <p:spPr>
          <a:xfrm>
            <a:off x="2491618" y="1680881"/>
            <a:ext cx="5622191" cy="681577"/>
          </a:xfrm>
          <a:prstGeom prst="wedgeRoundRectCallout">
            <a:avLst>
              <a:gd fmla="val -56162" name="adj1"/>
              <a:gd fmla="val 35686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notice about the dots on the dice?</a:t>
            </a:r>
            <a:endParaRPr/>
          </a:p>
        </p:txBody>
      </p:sp>
      <p:pic>
        <p:nvPicPr>
          <p:cNvPr id="366" name="Google Shape;366;p19"/>
          <p:cNvPicPr preferRelativeResize="0"/>
          <p:nvPr/>
        </p:nvPicPr>
        <p:blipFill rotWithShape="1">
          <a:blip r:embed="rId3">
            <a:alphaModFix/>
          </a:blip>
          <a:srcRect b="0" l="34909" r="41300" t="0"/>
          <a:stretch/>
        </p:blipFill>
        <p:spPr>
          <a:xfrm>
            <a:off x="195518" y="1222859"/>
            <a:ext cx="2169676" cy="512994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/>
          <p:nvPr/>
        </p:nvSpPr>
        <p:spPr>
          <a:xfrm>
            <a:off x="540073" y="699640"/>
            <a:ext cx="80698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use the dice to help you count to </a:t>
            </a:r>
            <a:r>
              <a:rPr b="1"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/>
          </a:p>
        </p:txBody>
      </p:sp>
      <p:pic>
        <p:nvPicPr>
          <p:cNvPr id="368" name="Google Shape;36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8740" y="2979242"/>
            <a:ext cx="1238571" cy="12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3428" y="2979242"/>
            <a:ext cx="1238571" cy="12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9164" y="2979242"/>
            <a:ext cx="1238571" cy="12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2022" y="4217813"/>
            <a:ext cx="1238571" cy="12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83429" y="4217813"/>
            <a:ext cx="1238571" cy="123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22000" y="4217813"/>
            <a:ext cx="1238571" cy="1238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"/>
          <p:cNvSpPr txBox="1"/>
          <p:nvPr/>
        </p:nvSpPr>
        <p:spPr>
          <a:xfrm>
            <a:off x="717128" y="1700808"/>
            <a:ext cx="7709741" cy="50295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see some dots very quickly.</a:t>
            </a:r>
            <a:br>
              <a:rPr b="0" i="0" lang="en-GB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i="0" lang="en-GB" sz="6600" u="none" cap="none" strike="noStrik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0" i="0" lang="en-GB" sz="33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   Tell your partner 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0" i="0" lang="en-GB" sz="33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         Show it on your fingers </a:t>
            </a:r>
            <a:r>
              <a:rPr b="0" i="0" lang="en-GB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0" i="0" lang="en-GB" sz="3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Write the numeral </a:t>
            </a:r>
            <a:endParaRPr b="0" i="0" sz="33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Lesson 1- starter </a:t>
            </a:r>
            <a:endParaRPr b="0" i="0" sz="4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128" y="5526064"/>
            <a:ext cx="1731144" cy="56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What do you notice?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79" name="Google Shape;379;p2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80" name="Google Shape;3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8" y="1412778"/>
            <a:ext cx="8429625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305" y="404666"/>
            <a:ext cx="926749" cy="85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/>
          <p:nvPr>
            <p:ph type="ctrTitle"/>
          </p:nvPr>
        </p:nvSpPr>
        <p:spPr>
          <a:xfrm>
            <a:off x="467544" y="33265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GB"/>
            </a:br>
            <a:r>
              <a:rPr lang="en-GB"/>
              <a:t>When have you used a dice? </a:t>
            </a:r>
            <a:endParaRPr/>
          </a:p>
        </p:txBody>
      </p:sp>
      <p:sp>
        <p:nvSpPr>
          <p:cNvPr id="387" name="Google Shape;38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88" name="Google Shape;3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492898"/>
            <a:ext cx="8382000" cy="397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6337" y="188642"/>
            <a:ext cx="926749" cy="85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/>
          <p:nvPr/>
        </p:nvSpPr>
        <p:spPr>
          <a:xfrm>
            <a:off x="5538652" y="374468"/>
            <a:ext cx="2489731" cy="1758388"/>
          </a:xfrm>
          <a:prstGeom prst="wedgeRoundRectCallout">
            <a:avLst>
              <a:gd fmla="val -55575" name="adj1"/>
              <a:gd fmla="val 21332" name="adj2"/>
              <a:gd fmla="val 16667" name="adj3"/>
            </a:avLst>
          </a:prstGeom>
          <a:solidFill>
            <a:schemeClr val="lt1"/>
          </a:solidFill>
          <a:ln cap="flat" cmpd="sng" w="38100">
            <a:solidFill>
              <a:srgbClr val="9C63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Goodbye!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its Activity time!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your best!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78378" y="5912170"/>
            <a:ext cx="27606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more number fun, head on down to </a:t>
            </a:r>
            <a:r>
              <a:rPr lang="en-GB" sz="16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learningblocks.tv</a:t>
            </a:r>
            <a:r>
              <a:rPr lang="en-GB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GB">
                <a:solidFill>
                  <a:srgbClr val="FF0000"/>
                </a:solidFill>
              </a:rPr>
              <a:t>Activity time!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01" name="Google Shape;401;p2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340768"/>
            <a:ext cx="7200900" cy="447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355" y="6021290"/>
            <a:ext cx="7515374" cy="70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4492" y="346938"/>
            <a:ext cx="1045125" cy="99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Online Dice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4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https://www.teacherled.com/iresources/tools/dice/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Or make your own dice!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11" name="Google Shape;4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1880" y="2492896"/>
            <a:ext cx="19240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7946" y="5157192"/>
            <a:ext cx="2037556" cy="1346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GB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2- starter </a:t>
            </a:r>
            <a:endParaRPr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8" name="Google Shape;418;p25"/>
          <p:cNvSpPr txBox="1"/>
          <p:nvPr>
            <p:ph idx="1" type="body"/>
          </p:nvPr>
        </p:nvSpPr>
        <p:spPr>
          <a:xfrm>
            <a:off x="395536" y="156733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en-GB" sz="6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number is it?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GB" sz="24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see the short uploaded video on Tapestry -Maths lesson 2- What number is it?</a:t>
            </a:r>
            <a:endParaRPr sz="24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en-GB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en-GB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</a:t>
            </a:r>
            <a:r>
              <a:rPr lang="en-GB" sz="240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Write the numeral on your whiteboard or paper. </a:t>
            </a:r>
            <a:endParaRPr sz="240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9" name="Google Shape;4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5325211"/>
            <a:ext cx="1111489" cy="84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216" y="0"/>
            <a:ext cx="2184291" cy="176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"/>
          <p:cNvSpPr txBox="1"/>
          <p:nvPr>
            <p:ph idx="1" type="body"/>
          </p:nvPr>
        </p:nvSpPr>
        <p:spPr>
          <a:xfrm>
            <a:off x="457200" y="1196752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Listen to the story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Challenge: Look out for as many things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 you can that represent the number 6</a:t>
            </a: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26" name="Google Shape;426;p26"/>
          <p:cNvSpPr txBox="1"/>
          <p:nvPr>
            <p:ph type="title"/>
          </p:nvPr>
        </p:nvSpPr>
        <p:spPr>
          <a:xfrm>
            <a:off x="467544" y="116632"/>
            <a:ext cx="8229600" cy="79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/>
              <a:t>Lesson 2               </a:t>
            </a:r>
            <a:r>
              <a:rPr lang="en-GB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Starting with a story 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1939425"/>
            <a:ext cx="3456384" cy="336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0854" y="5661248"/>
            <a:ext cx="1142129" cy="70790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6"/>
          <p:cNvSpPr/>
          <p:nvPr/>
        </p:nvSpPr>
        <p:spPr>
          <a:xfrm>
            <a:off x="6156176" y="1072634"/>
            <a:ext cx="29859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https://www.youtube.com/watch?v=3XAdTJCtgTs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27"/>
          <p:cNvGrpSpPr/>
          <p:nvPr/>
        </p:nvGrpSpPr>
        <p:grpSpPr>
          <a:xfrm>
            <a:off x="276767" y="1386177"/>
            <a:ext cx="1617785" cy="1892300"/>
            <a:chOff x="299831" y="1386177"/>
            <a:chExt cx="1752600" cy="1892300"/>
          </a:xfrm>
        </p:grpSpPr>
        <p:pic>
          <p:nvPicPr>
            <p:cNvPr descr="A picture containing square&#10;&#10;Description automatically generated" id="435" name="Google Shape;435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9831" y="1386177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7"/>
            <p:cNvSpPr txBox="1"/>
            <p:nvPr/>
          </p:nvSpPr>
          <p:spPr>
            <a:xfrm>
              <a:off x="1020014" y="2146385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7" name="Google Shape;437;p27"/>
          <p:cNvGrpSpPr/>
          <p:nvPr/>
        </p:nvGrpSpPr>
        <p:grpSpPr>
          <a:xfrm>
            <a:off x="2043639" y="1386177"/>
            <a:ext cx="1617785" cy="1892300"/>
            <a:chOff x="2213942" y="1386177"/>
            <a:chExt cx="1752600" cy="1892300"/>
          </a:xfrm>
        </p:grpSpPr>
        <p:pic>
          <p:nvPicPr>
            <p:cNvPr descr="A picture containing square&#10;&#10;Description automatically generated" id="438" name="Google Shape;43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3942" y="1386177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7"/>
            <p:cNvSpPr txBox="1"/>
            <p:nvPr/>
          </p:nvSpPr>
          <p:spPr>
            <a:xfrm>
              <a:off x="2941559" y="2146385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440" name="Google Shape;440;p27"/>
          <p:cNvGrpSpPr/>
          <p:nvPr/>
        </p:nvGrpSpPr>
        <p:grpSpPr>
          <a:xfrm>
            <a:off x="3810510" y="1386177"/>
            <a:ext cx="1617785" cy="1892300"/>
            <a:chOff x="4128053" y="1386177"/>
            <a:chExt cx="1752600" cy="1892300"/>
          </a:xfrm>
        </p:grpSpPr>
        <p:pic>
          <p:nvPicPr>
            <p:cNvPr descr="A picture containing square&#10;&#10;Description automatically generated" id="441" name="Google Shape;441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8053" y="1386177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2" name="Google Shape;442;p27"/>
            <p:cNvSpPr txBox="1"/>
            <p:nvPr/>
          </p:nvSpPr>
          <p:spPr>
            <a:xfrm>
              <a:off x="4855670" y="2146386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7"/>
          <p:cNvGrpSpPr/>
          <p:nvPr/>
        </p:nvGrpSpPr>
        <p:grpSpPr>
          <a:xfrm>
            <a:off x="276767" y="4249365"/>
            <a:ext cx="1617785" cy="1892300"/>
            <a:chOff x="299831" y="4249365"/>
            <a:chExt cx="1752600" cy="1892300"/>
          </a:xfrm>
        </p:grpSpPr>
        <p:pic>
          <p:nvPicPr>
            <p:cNvPr descr="A picture containing square&#10;&#10;Description automatically generated" id="444" name="Google Shape;44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99831" y="4249365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5" name="Google Shape;445;p27"/>
            <p:cNvSpPr txBox="1"/>
            <p:nvPr/>
          </p:nvSpPr>
          <p:spPr>
            <a:xfrm>
              <a:off x="1028331" y="5007724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446" name="Google Shape;446;p27"/>
          <p:cNvGrpSpPr/>
          <p:nvPr/>
        </p:nvGrpSpPr>
        <p:grpSpPr>
          <a:xfrm>
            <a:off x="2043639" y="4249365"/>
            <a:ext cx="1617785" cy="1892300"/>
            <a:chOff x="2213942" y="4249365"/>
            <a:chExt cx="1752600" cy="1892300"/>
          </a:xfrm>
        </p:grpSpPr>
        <p:pic>
          <p:nvPicPr>
            <p:cNvPr descr="A picture containing square&#10;&#10;Description automatically generated" id="447" name="Google Shape;44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13942" y="4249365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27"/>
            <p:cNvSpPr txBox="1"/>
            <p:nvPr/>
          </p:nvSpPr>
          <p:spPr>
            <a:xfrm>
              <a:off x="2941559" y="5008332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449" name="Google Shape;449;p27"/>
          <p:cNvGrpSpPr/>
          <p:nvPr/>
        </p:nvGrpSpPr>
        <p:grpSpPr>
          <a:xfrm>
            <a:off x="3810510" y="4249365"/>
            <a:ext cx="1617785" cy="1892300"/>
            <a:chOff x="4128053" y="4249365"/>
            <a:chExt cx="1752600" cy="1892300"/>
          </a:xfrm>
        </p:grpSpPr>
        <p:pic>
          <p:nvPicPr>
            <p:cNvPr descr="A picture containing square&#10;&#10;Description automatically generated" id="450" name="Google Shape;450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28053" y="4249365"/>
              <a:ext cx="1752600" cy="1892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27"/>
            <p:cNvSpPr txBox="1"/>
            <p:nvPr/>
          </p:nvSpPr>
          <p:spPr>
            <a:xfrm>
              <a:off x="4863104" y="5015158"/>
              <a:ext cx="31223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2" name="Google Shape;4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93337" y="2319317"/>
            <a:ext cx="1323519" cy="1806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x Dinner Sid: Amazon.co.uk: Moore, Inga: Books" id="453" name="Google Shape;45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8351" y="3800761"/>
            <a:ext cx="1662846" cy="23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Arial"/>
              <a:buNone/>
            </a:pPr>
            <a:r>
              <a:rPr lang="en-GB" sz="395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did you find that represents the number 6?</a:t>
            </a:r>
            <a:endParaRPr sz="3959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8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460" name="Google Shape;4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9" y="836762"/>
            <a:ext cx="772885" cy="73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3" y="3977058"/>
            <a:ext cx="2010627" cy="225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029" y="3516590"/>
            <a:ext cx="86677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36296" y="3776291"/>
            <a:ext cx="994811" cy="251012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8"/>
          <p:cNvSpPr/>
          <p:nvPr/>
        </p:nvSpPr>
        <p:spPr>
          <a:xfrm>
            <a:off x="611561" y="2157496"/>
            <a:ext cx="2751567" cy="1368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8"/>
          <p:cNvSpPr txBox="1"/>
          <p:nvPr/>
        </p:nvSpPr>
        <p:spPr>
          <a:xfrm>
            <a:off x="6695728" y="2481196"/>
            <a:ext cx="244827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noticed 6 different ways Sid was taken to the vet! 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8"/>
          <p:cNvSpPr/>
          <p:nvPr/>
        </p:nvSpPr>
        <p:spPr>
          <a:xfrm>
            <a:off x="6392433" y="2274647"/>
            <a:ext cx="2751567" cy="1368152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 txBox="1"/>
          <p:nvPr/>
        </p:nvSpPr>
        <p:spPr>
          <a:xfrm>
            <a:off x="683569" y="2293955"/>
            <a:ext cx="24482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 noticed Sid had 6 spoons of medicine! 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ix dinner sid worksheets" id="468" name="Google Shape;468;p28"/>
          <p:cNvPicPr preferRelativeResize="0"/>
          <p:nvPr/>
        </p:nvPicPr>
        <p:blipFill rotWithShape="1">
          <a:blip r:embed="rId7">
            <a:alphaModFix/>
          </a:blip>
          <a:srcRect b="0" l="28859" r="0" t="18155"/>
          <a:stretch/>
        </p:blipFill>
        <p:spPr>
          <a:xfrm>
            <a:off x="1619673" y="3918122"/>
            <a:ext cx="2738611" cy="236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Arial"/>
              <a:buNone/>
            </a:pPr>
            <a:r>
              <a:rPr lang="en-GB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Are you ready to become…..</a:t>
            </a:r>
            <a:endParaRPr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9"/>
          <p:cNvSpPr txBox="1"/>
          <p:nvPr>
            <p:ph idx="1" type="body"/>
          </p:nvPr>
        </p:nvSpPr>
        <p:spPr>
          <a:xfrm>
            <a:off x="395536" y="153419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Remember-  Marvellous mistakes make our brains grow bigger!  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7784" y="1772816"/>
            <a:ext cx="3854183" cy="285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5373216"/>
            <a:ext cx="1838325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  <p:sp>
        <p:nvSpPr>
          <p:cNvPr id="208" name="Google Shape;208;p3"/>
          <p:cNvSpPr/>
          <p:nvPr/>
        </p:nvSpPr>
        <p:spPr>
          <a:xfrm>
            <a:off x="4778963" y="3179830"/>
            <a:ext cx="675000" cy="6750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1868066" y="4043600"/>
            <a:ext cx="675000" cy="6750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6132788" y="1286439"/>
            <a:ext cx="675000" cy="6750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53078" y="6517720"/>
            <a:ext cx="3685144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PATTERNS: QUANTITIES TO 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0"/>
          <p:cNvSpPr txBox="1"/>
          <p:nvPr>
            <p:ph type="title"/>
          </p:nvPr>
        </p:nvSpPr>
        <p:spPr>
          <a:xfrm>
            <a:off x="426253" y="119372"/>
            <a:ext cx="8229600" cy="861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omic Sans MS"/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Sid’s problem    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3" name="Google Shape;483;p30"/>
          <p:cNvSpPr txBox="1"/>
          <p:nvPr>
            <p:ph idx="1" type="body"/>
          </p:nvPr>
        </p:nvSpPr>
        <p:spPr>
          <a:xfrm>
            <a:off x="426253" y="914613"/>
            <a:ext cx="8229600" cy="4962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Sid eats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dinners then eats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more. How many dinners does Sid eat altogether? </a:t>
            </a:r>
            <a:endParaRPr/>
          </a:p>
          <a:p>
            <a:pPr indent="-311150" lvl="0" marL="51435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86" y="5949280"/>
            <a:ext cx="8632587" cy="86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3393" y="0"/>
            <a:ext cx="966060" cy="91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8725" y="2060848"/>
            <a:ext cx="633363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87" name="Google Shape;487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78725" y="513219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88" name="Google Shape;48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343" y="5115525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89" name="Google Shape;48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3768" y="5132197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90" name="Google Shape;49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0654" y="5115524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91" name="Google Shape;491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5542" y="513219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0152" y="5094742"/>
            <a:ext cx="858837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493" name="Google Shape;49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6423" y="5092058"/>
            <a:ext cx="864097" cy="54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1"/>
          <p:cNvSpPr txBox="1"/>
          <p:nvPr>
            <p:ph type="title"/>
          </p:nvPr>
        </p:nvSpPr>
        <p:spPr>
          <a:xfrm>
            <a:off x="50360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en-GB">
                <a:solidFill>
                  <a:srgbClr val="7030A0"/>
                </a:solidFill>
              </a:rPr>
              <a:t>Sid’s problem   </a:t>
            </a:r>
            <a:endParaRPr/>
          </a:p>
        </p:txBody>
      </p:sp>
      <p:sp>
        <p:nvSpPr>
          <p:cNvPr id="499" name="Google Shape;499;p31"/>
          <p:cNvSpPr txBox="1"/>
          <p:nvPr>
            <p:ph idx="1" type="body"/>
          </p:nvPr>
        </p:nvSpPr>
        <p:spPr>
          <a:xfrm>
            <a:off x="457200" y="1124744"/>
            <a:ext cx="8229600" cy="5001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Sid eats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dinners then eats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more. How many dinners does Sid eat altogether?</a:t>
            </a:r>
            <a:endParaRPr/>
          </a:p>
        </p:txBody>
      </p:sp>
      <p:pic>
        <p:nvPicPr>
          <p:cNvPr id="500" name="Google Shape;5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86" y="5661250"/>
            <a:ext cx="8632587" cy="115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28230" y="91367"/>
            <a:ext cx="848559" cy="80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16" y="2348880"/>
            <a:ext cx="633363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3" name="Google Shape;50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6480" y="4995120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4" name="Google Shape;50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7704" y="4979086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5" name="Google Shape;50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9832" y="4979087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6" name="Google Shape;50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0642" y="5045244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7" name="Google Shape;5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6136" y="4995120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08" name="Google Shape;50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2649" y="4952467"/>
            <a:ext cx="864097" cy="54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en-GB">
                <a:solidFill>
                  <a:srgbClr val="7030A0"/>
                </a:solidFill>
              </a:rPr>
              <a:t>Sid’s problem   </a:t>
            </a:r>
            <a:endParaRPr/>
          </a:p>
        </p:txBody>
      </p:sp>
      <p:sp>
        <p:nvSpPr>
          <p:cNvPr id="514" name="Google Shape;514;p32"/>
          <p:cNvSpPr txBox="1"/>
          <p:nvPr>
            <p:ph idx="1" type="body"/>
          </p:nvPr>
        </p:nvSpPr>
        <p:spPr>
          <a:xfrm>
            <a:off x="457200" y="1268760"/>
            <a:ext cx="8229600" cy="4857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Sid eats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less than </a:t>
            </a:r>
            <a:r>
              <a:rPr lang="en-GB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dinners. How many dinners does Sid eat altogether? </a:t>
            </a:r>
            <a:endParaRPr/>
          </a:p>
        </p:txBody>
      </p:sp>
      <p:pic>
        <p:nvPicPr>
          <p:cNvPr id="515" name="Google Shape;51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86" y="5661250"/>
            <a:ext cx="8632587" cy="115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3541" y="260648"/>
            <a:ext cx="847988" cy="80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616" y="2492896"/>
            <a:ext cx="6333635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18" name="Google Shape;518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0343" y="5115525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19" name="Google Shape;51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2758" y="5115524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20" name="Google Shape;52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5776" y="5115641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21" name="Google Shape;52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50384" y="498437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22" name="Google Shape;52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2040" y="4984377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23" name="Google Shape;52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7432" y="4984376"/>
            <a:ext cx="864097" cy="54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 txBox="1"/>
          <p:nvPr>
            <p:ph idx="1" type="body"/>
          </p:nvPr>
        </p:nvSpPr>
        <p:spPr>
          <a:xfrm>
            <a:off x="107505" y="1600202"/>
            <a:ext cx="85792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70"/>
              <a:buNone/>
            </a:pPr>
            <a:r>
              <a:rPr lang="en-GB" sz="407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Sid eats 6 dinners a day. How many dinners does Sid eat in </a:t>
            </a:r>
            <a:r>
              <a:rPr lang="en-GB" sz="407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407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days?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96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GB" sz="2960">
                <a:latin typeface="Arial"/>
                <a:ea typeface="Arial"/>
                <a:cs typeface="Arial"/>
                <a:sym typeface="Arial"/>
              </a:rPr>
              <a:t>You can draw a picture to help you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en-GB" sz="296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2960"/>
              <a:buNone/>
            </a:pPr>
            <a:r>
              <a:rPr lang="en-GB" sz="296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 you write a number sentence? </a:t>
            </a:r>
            <a:endParaRPr sz="296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9" y="260648"/>
            <a:ext cx="1045125" cy="99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1886" y="515812"/>
            <a:ext cx="2268760" cy="738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2" name="Google Shape;53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479" y="3140967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3" name="Google Shape;53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8869" y="314096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4" name="Google Shape;53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1886" y="314096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5" name="Google Shape;53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6932" y="3140966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6" name="Google Shape;53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2480" y="3140968"/>
            <a:ext cx="864097" cy="545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at bowl clipart" id="537" name="Google Shape;53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6256" y="3140965"/>
            <a:ext cx="864097" cy="54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Arial"/>
              <a:buNone/>
            </a:pPr>
            <a:r>
              <a:rPr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Your turn- Activity Time!</a:t>
            </a:r>
            <a:br>
              <a:rPr lang="en-GB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1800"/>
              <a:t>(This sheet is uploaded on the Home Learning page)</a:t>
            </a:r>
            <a:endParaRPr b="1"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44" y="385171"/>
            <a:ext cx="772885" cy="73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4"/>
          <p:cNvPicPr preferRelativeResize="0"/>
          <p:nvPr/>
        </p:nvPicPr>
        <p:blipFill rotWithShape="1">
          <a:blip r:embed="rId4">
            <a:alphaModFix/>
          </a:blip>
          <a:srcRect b="0" l="2139" r="0" t="0"/>
          <a:stretch/>
        </p:blipFill>
        <p:spPr>
          <a:xfrm>
            <a:off x="2339753" y="1628802"/>
            <a:ext cx="3821723" cy="497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35"/>
          <p:cNvGrpSpPr/>
          <p:nvPr/>
        </p:nvGrpSpPr>
        <p:grpSpPr>
          <a:xfrm>
            <a:off x="465726" y="2230582"/>
            <a:ext cx="1547446" cy="1676400"/>
            <a:chOff x="872837" y="3429000"/>
            <a:chExt cx="1676400" cy="1676400"/>
          </a:xfrm>
        </p:grpSpPr>
        <p:sp>
          <p:nvSpPr>
            <p:cNvPr id="550" name="Google Shape;550;p35"/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219200" y="37545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1870364" y="43780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p35"/>
          <p:cNvGrpSpPr/>
          <p:nvPr/>
        </p:nvGrpSpPr>
        <p:grpSpPr>
          <a:xfrm>
            <a:off x="2624370" y="2341417"/>
            <a:ext cx="1547446" cy="1676400"/>
            <a:chOff x="4114800" y="3429000"/>
            <a:chExt cx="1676400" cy="1676400"/>
          </a:xfrm>
        </p:grpSpPr>
        <p:sp>
          <p:nvSpPr>
            <p:cNvPr id="554" name="Google Shape;554;p35"/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391891" y="43780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5153892" y="43780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4772891" y="37545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35"/>
          <p:cNvGrpSpPr/>
          <p:nvPr/>
        </p:nvGrpSpPr>
        <p:grpSpPr>
          <a:xfrm>
            <a:off x="6890770" y="2189550"/>
            <a:ext cx="1547446" cy="1676400"/>
            <a:chOff x="7356763" y="3429000"/>
            <a:chExt cx="1676400" cy="1676400"/>
          </a:xfrm>
        </p:grpSpPr>
        <p:sp>
          <p:nvSpPr>
            <p:cNvPr id="559" name="Google Shape;559;p35"/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7484053" y="411480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8014854" y="411480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8545655" y="411480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35"/>
          <p:cNvGrpSpPr/>
          <p:nvPr/>
        </p:nvGrpSpPr>
        <p:grpSpPr>
          <a:xfrm>
            <a:off x="4736885" y="2290795"/>
            <a:ext cx="1547446" cy="1676400"/>
            <a:chOff x="5276848" y="3401291"/>
            <a:chExt cx="1676400" cy="1676400"/>
          </a:xfrm>
        </p:grpSpPr>
        <p:sp>
          <p:nvSpPr>
            <p:cNvPr id="564" name="Google Shape;564;p35"/>
            <p:cNvSpPr/>
            <p:nvPr/>
          </p:nvSpPr>
          <p:spPr>
            <a:xfrm>
              <a:off x="5276848" y="3401291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934933" y="454429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934933" y="404552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934933" y="3546764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35"/>
          <p:cNvSpPr txBox="1"/>
          <p:nvPr/>
        </p:nvSpPr>
        <p:spPr>
          <a:xfrm>
            <a:off x="611561" y="332658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3-starter    </a:t>
            </a:r>
            <a:r>
              <a:rPr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 one doesn’t belong?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477" y="257684"/>
            <a:ext cx="1156496" cy="109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5"/>
          <p:cNvSpPr txBox="1"/>
          <p:nvPr/>
        </p:nvSpPr>
        <p:spPr>
          <a:xfrm>
            <a:off x="353290" y="4581130"/>
            <a:ext cx="8395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628" y="4437112"/>
            <a:ext cx="8801868" cy="219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36"/>
          <p:cNvGrpSpPr/>
          <p:nvPr/>
        </p:nvGrpSpPr>
        <p:grpSpPr>
          <a:xfrm>
            <a:off x="581892" y="2254827"/>
            <a:ext cx="1547446" cy="1676400"/>
            <a:chOff x="872837" y="3429000"/>
            <a:chExt cx="1676400" cy="1676400"/>
          </a:xfrm>
        </p:grpSpPr>
        <p:sp>
          <p:nvSpPr>
            <p:cNvPr id="577" name="Google Shape;577;p36"/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219200" y="37545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1884218" y="37545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1219200" y="4429991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884218" y="4429991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36"/>
          <p:cNvGrpSpPr/>
          <p:nvPr/>
        </p:nvGrpSpPr>
        <p:grpSpPr>
          <a:xfrm>
            <a:off x="4799011" y="2306782"/>
            <a:ext cx="1547446" cy="1676400"/>
            <a:chOff x="7356763" y="3429000"/>
            <a:chExt cx="1676400" cy="1676400"/>
          </a:xfrm>
        </p:grpSpPr>
        <p:sp>
          <p:nvSpPr>
            <p:cNvPr id="583" name="Google Shape;583;p36"/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7675418" y="3796146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8326582" y="447155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8326582" y="3796146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7" name="Google Shape;587;p36"/>
          <p:cNvGrpSpPr/>
          <p:nvPr/>
        </p:nvGrpSpPr>
        <p:grpSpPr>
          <a:xfrm>
            <a:off x="2623842" y="2296391"/>
            <a:ext cx="1547446" cy="1676400"/>
            <a:chOff x="4114800" y="3429000"/>
            <a:chExt cx="1676400" cy="1676400"/>
          </a:xfrm>
        </p:grpSpPr>
        <p:sp>
          <p:nvSpPr>
            <p:cNvPr id="588" name="Google Shape;588;p36"/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4253345" y="42498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4772891" y="426720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5320146" y="42498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4772891" y="3796146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36"/>
          <p:cNvGrpSpPr/>
          <p:nvPr/>
        </p:nvGrpSpPr>
        <p:grpSpPr>
          <a:xfrm rot="5400000">
            <a:off x="6883048" y="2371259"/>
            <a:ext cx="1676400" cy="1547446"/>
            <a:chOff x="4114800" y="3429000"/>
            <a:chExt cx="1676400" cy="1676400"/>
          </a:xfrm>
        </p:grpSpPr>
        <p:sp>
          <p:nvSpPr>
            <p:cNvPr id="594" name="Google Shape;594;p36"/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4253345" y="42498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4772891" y="4267200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5320146" y="424988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4772891" y="3796146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99" name="Google Shape;5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57" y="4347098"/>
            <a:ext cx="8724270" cy="2178246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6"/>
          <p:cNvSpPr txBox="1"/>
          <p:nvPr/>
        </p:nvSpPr>
        <p:spPr>
          <a:xfrm>
            <a:off x="611561" y="332658"/>
            <a:ext cx="81369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 one doesn’t belong?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1565" y="77589"/>
            <a:ext cx="1156496" cy="109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D050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7"/>
          <p:cNvSpPr txBox="1"/>
          <p:nvPr>
            <p:ph type="title"/>
          </p:nvPr>
        </p:nvSpPr>
        <p:spPr>
          <a:xfrm>
            <a:off x="457200" y="53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Lesson 3- new learning   </a:t>
            </a:r>
            <a:r>
              <a:rPr lang="en-GB" sz="3000">
                <a:solidFill>
                  <a:srgbClr val="FF0000"/>
                </a:solidFill>
              </a:rPr>
              <a:t>Starting with a story</a:t>
            </a:r>
            <a:endParaRPr sz="3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FF0000"/>
                </a:solidFill>
              </a:rPr>
              <a:t>Listen to the uploaded video of the story on Tapestry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607" name="Google Shape;607;p37"/>
          <p:cNvSpPr txBox="1"/>
          <p:nvPr>
            <p:ph idx="1" type="body"/>
          </p:nvPr>
        </p:nvSpPr>
        <p:spPr>
          <a:xfrm>
            <a:off x="457200" y="1268762"/>
            <a:ext cx="8229600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r>
              <a:rPr lang="en-GB" sz="3600">
                <a:latin typeface="Arial"/>
                <a:ea typeface="Arial"/>
                <a:cs typeface="Arial"/>
                <a:sym typeface="Arial"/>
              </a:rPr>
              <a:t>What do you notice?</a:t>
            </a:r>
            <a:endParaRPr/>
          </a:p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2166958"/>
            <a:ext cx="5976664" cy="424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9432" y="1291929"/>
            <a:ext cx="629668" cy="6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37"/>
          <p:cNvCxnSpPr/>
          <p:nvPr/>
        </p:nvCxnSpPr>
        <p:spPr>
          <a:xfrm>
            <a:off x="1259632" y="5805264"/>
            <a:ext cx="864096" cy="7200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1" name="Google Shape;611;p37"/>
          <p:cNvCxnSpPr/>
          <p:nvPr/>
        </p:nvCxnSpPr>
        <p:spPr>
          <a:xfrm flipH="1">
            <a:off x="6156176" y="3933056"/>
            <a:ext cx="1728192" cy="7200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2" name="Google Shape;612;p37"/>
          <p:cNvCxnSpPr/>
          <p:nvPr/>
        </p:nvCxnSpPr>
        <p:spPr>
          <a:xfrm>
            <a:off x="1441167" y="3717032"/>
            <a:ext cx="864096" cy="72008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13" name="Google Shape;613;p37"/>
          <p:cNvCxnSpPr/>
          <p:nvPr/>
        </p:nvCxnSpPr>
        <p:spPr>
          <a:xfrm rot="10800000">
            <a:off x="6757424" y="5442876"/>
            <a:ext cx="910920" cy="36004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8"/>
          <p:cNvGrpSpPr/>
          <p:nvPr/>
        </p:nvGrpSpPr>
        <p:grpSpPr>
          <a:xfrm>
            <a:off x="1637188" y="3752192"/>
            <a:ext cx="5457294" cy="2057400"/>
            <a:chOff x="2477813" y="807981"/>
            <a:chExt cx="5912069" cy="2057400"/>
          </a:xfrm>
        </p:grpSpPr>
        <p:sp>
          <p:nvSpPr>
            <p:cNvPr id="619" name="Google Shape;619;p38"/>
            <p:cNvSpPr/>
            <p:nvPr/>
          </p:nvSpPr>
          <p:spPr>
            <a:xfrm>
              <a:off x="2477813" y="2420006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clock&#10;&#10;Description automatically generated" id="620" name="Google Shape;620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59993" y="807981"/>
              <a:ext cx="1803400" cy="2057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1" name="Google Shape;621;p38"/>
          <p:cNvSpPr/>
          <p:nvPr/>
        </p:nvSpPr>
        <p:spPr>
          <a:xfrm>
            <a:off x="1637188" y="5372100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2" name="Google Shape;622;p38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623" name="Google Shape;623;p38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clock&#10;&#10;Description automatically generated" id="626" name="Google Shape;6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355" y="3752192"/>
            <a:ext cx="166467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38"/>
          <p:cNvSpPr txBox="1"/>
          <p:nvPr/>
        </p:nvSpPr>
        <p:spPr>
          <a:xfrm>
            <a:off x="788854" y="375047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139953" y="1807976"/>
            <a:ext cx="4775917" cy="1477008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571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8"/>
          <p:cNvSpPr txBox="1"/>
          <p:nvPr/>
        </p:nvSpPr>
        <p:spPr>
          <a:xfrm>
            <a:off x="4253048" y="2060848"/>
            <a:ext cx="44954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notice ______________________________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39"/>
          <p:cNvGrpSpPr/>
          <p:nvPr/>
        </p:nvGrpSpPr>
        <p:grpSpPr>
          <a:xfrm>
            <a:off x="1637187" y="3770176"/>
            <a:ext cx="5457294" cy="2057400"/>
            <a:chOff x="2515482" y="991258"/>
            <a:chExt cx="5912069" cy="2057400"/>
          </a:xfrm>
        </p:grpSpPr>
        <p:sp>
          <p:nvSpPr>
            <p:cNvPr id="635" name="Google Shape;635;p39"/>
            <p:cNvSpPr/>
            <p:nvPr/>
          </p:nvSpPr>
          <p:spPr>
            <a:xfrm>
              <a:off x="2515482" y="2603283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clock&#10;&#10;Description automatically generated" id="636" name="Google Shape;636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5706" y="991258"/>
              <a:ext cx="1803400" cy="2057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7" name="Google Shape;637;p39"/>
          <p:cNvSpPr/>
          <p:nvPr/>
        </p:nvSpPr>
        <p:spPr>
          <a:xfrm>
            <a:off x="1637188" y="5372100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8" name="Google Shape;638;p39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639" name="Google Shape;639;p39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clock&#10;&#10;Description automatically generated" id="642" name="Google Shape;64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854" y="3770176"/>
            <a:ext cx="1664677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847" y="1229544"/>
            <a:ext cx="5441687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39"/>
          <p:cNvSpPr txBox="1"/>
          <p:nvPr/>
        </p:nvSpPr>
        <p:spPr>
          <a:xfrm>
            <a:off x="899592" y="266072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1095048" y="494288"/>
            <a:ext cx="7709741" cy="36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see some dots very quickly.</a:t>
            </a:r>
            <a:b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Whisper to tell your partner: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pictures.</a:t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0"/>
          <p:cNvGrpSpPr/>
          <p:nvPr/>
        </p:nvGrpSpPr>
        <p:grpSpPr>
          <a:xfrm>
            <a:off x="1637187" y="3715847"/>
            <a:ext cx="5457294" cy="1912444"/>
            <a:chOff x="1991704" y="1376856"/>
            <a:chExt cx="5912069" cy="1912444"/>
          </a:xfrm>
        </p:grpSpPr>
        <p:sp>
          <p:nvSpPr>
            <p:cNvPr id="650" name="Google Shape;650;p40"/>
            <p:cNvSpPr/>
            <p:nvPr/>
          </p:nvSpPr>
          <p:spPr>
            <a:xfrm>
              <a:off x="1991704" y="2958224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object, sitting, clock, table&#10;&#10;Description automatically generated" id="651" name="Google Shape;651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322249">
              <a:off x="2116914" y="1833529"/>
              <a:ext cx="1991225" cy="1316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con&#10;&#10;Description automatically generated" id="652" name="Google Shape;652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40683" y="1376856"/>
              <a:ext cx="1816100" cy="181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3" name="Google Shape;653;p40"/>
          <p:cNvSpPr/>
          <p:nvPr/>
        </p:nvSpPr>
        <p:spPr>
          <a:xfrm>
            <a:off x="1637187" y="5297214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4" name="Google Shape;654;p40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655" name="Google Shape;655;p40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con&#10;&#10;Description automatically generated" id="658" name="Google Shape;65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0090" y="3727014"/>
            <a:ext cx="167640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sitting, clock, table&#10;&#10;Description automatically generated" id="659" name="Google Shape;6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22249">
            <a:off x="1752765" y="4172522"/>
            <a:ext cx="1838054" cy="1316421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0"/>
          <p:cNvSpPr txBox="1"/>
          <p:nvPr/>
        </p:nvSpPr>
        <p:spPr>
          <a:xfrm>
            <a:off x="971601" y="344251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1" name="Google Shape;66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7712" y="1484784"/>
            <a:ext cx="544168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1"/>
          <p:cNvGrpSpPr/>
          <p:nvPr/>
        </p:nvGrpSpPr>
        <p:grpSpPr>
          <a:xfrm>
            <a:off x="1637187" y="3203697"/>
            <a:ext cx="5457294" cy="2538895"/>
            <a:chOff x="1991704" y="864703"/>
            <a:chExt cx="5912069" cy="2538895"/>
          </a:xfrm>
        </p:grpSpPr>
        <p:sp>
          <p:nvSpPr>
            <p:cNvPr id="667" name="Google Shape;667;p41"/>
            <p:cNvSpPr/>
            <p:nvPr/>
          </p:nvSpPr>
          <p:spPr>
            <a:xfrm>
              <a:off x="1991704" y="2958224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68" name="Google Shape;668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091339">
              <a:off x="2630057" y="1033293"/>
              <a:ext cx="1415342" cy="2093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35864" y="1587498"/>
              <a:ext cx="1791221" cy="181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0" name="Google Shape;670;p41"/>
          <p:cNvSpPr/>
          <p:nvPr/>
        </p:nvSpPr>
        <p:spPr>
          <a:xfrm>
            <a:off x="1637187" y="5297214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1" name="Google Shape;671;p41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672" name="Google Shape;672;p41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5" name="Google Shape;67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2311" y="3926489"/>
            <a:ext cx="1653435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74833">
            <a:off x="2212264" y="3355161"/>
            <a:ext cx="1321361" cy="2117636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1"/>
          <p:cNvSpPr txBox="1"/>
          <p:nvPr/>
        </p:nvSpPr>
        <p:spPr>
          <a:xfrm>
            <a:off x="899592" y="266072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0647" y="1450577"/>
            <a:ext cx="544168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/>
          <p:nvPr/>
        </p:nvSpPr>
        <p:spPr>
          <a:xfrm>
            <a:off x="1637187" y="5297214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4" name="Google Shape;684;p42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685" name="Google Shape;685;p42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8" name="Google Shape;6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311277">
            <a:off x="5035014" y="4299279"/>
            <a:ext cx="1531847" cy="1231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689" name="Google Shape;68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06348">
            <a:off x="1913429" y="4230142"/>
            <a:ext cx="1711569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2"/>
          <p:cNvSpPr txBox="1"/>
          <p:nvPr/>
        </p:nvSpPr>
        <p:spPr>
          <a:xfrm>
            <a:off x="899592" y="266072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5253" y="1168587"/>
            <a:ext cx="544168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43"/>
          <p:cNvGrpSpPr/>
          <p:nvPr/>
        </p:nvGrpSpPr>
        <p:grpSpPr>
          <a:xfrm>
            <a:off x="1637187" y="3346491"/>
            <a:ext cx="5457294" cy="2396101"/>
            <a:chOff x="1744714" y="3346488"/>
            <a:chExt cx="5912069" cy="2396101"/>
          </a:xfrm>
        </p:grpSpPr>
        <p:sp>
          <p:nvSpPr>
            <p:cNvPr id="697" name="Google Shape;697;p43"/>
            <p:cNvSpPr/>
            <p:nvPr/>
          </p:nvSpPr>
          <p:spPr>
            <a:xfrm>
              <a:off x="1744714" y="5287665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cup, coffee, sitting, table&#10;&#10;Description automatically generated" id="698" name="Google Shape;698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21928" y="3346488"/>
              <a:ext cx="2152430" cy="2396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glass, sitting, table&#10;&#10;Description automatically generated" id="699" name="Google Shape;699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27145" y="3346488"/>
              <a:ext cx="2152430" cy="2396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43"/>
          <p:cNvSpPr/>
          <p:nvPr/>
        </p:nvSpPr>
        <p:spPr>
          <a:xfrm>
            <a:off x="1637187" y="5297214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01;p43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702" name="Google Shape;702;p43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cup, coffee, sitting, table&#10;&#10;Description automatically generated" id="705" name="Google Shape;70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1353" y="3346491"/>
            <a:ext cx="1986858" cy="2396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up, glass, sitting, table&#10;&#10;Description automatically generated" id="706" name="Google Shape;7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1739" y="3346491"/>
            <a:ext cx="1986858" cy="2396101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3"/>
          <p:cNvSpPr txBox="1"/>
          <p:nvPr/>
        </p:nvSpPr>
        <p:spPr>
          <a:xfrm>
            <a:off x="899592" y="266072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8" name="Google Shape;70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5253" y="1168587"/>
            <a:ext cx="544168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44"/>
          <p:cNvGrpSpPr/>
          <p:nvPr/>
        </p:nvGrpSpPr>
        <p:grpSpPr>
          <a:xfrm>
            <a:off x="-60396" y="1319585"/>
            <a:ext cx="7154877" cy="6642993"/>
            <a:chOff x="-94334" y="1314020"/>
            <a:chExt cx="7751117" cy="6642993"/>
          </a:xfrm>
        </p:grpSpPr>
        <p:sp>
          <p:nvSpPr>
            <p:cNvPr id="714" name="Google Shape;714;p44"/>
            <p:cNvSpPr/>
            <p:nvPr/>
          </p:nvSpPr>
          <p:spPr>
            <a:xfrm>
              <a:off x="1744714" y="5273566"/>
              <a:ext cx="5912069" cy="331076"/>
            </a:xfrm>
            <a:prstGeom prst="rect">
              <a:avLst/>
            </a:prstGeom>
            <a:solidFill>
              <a:srgbClr val="FF0000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picture containing lamp&#10;&#10;Description automatically generated" id="715" name="Google Shape;715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2227" y="4010691"/>
              <a:ext cx="1225773" cy="1731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, glass&#10;&#10;Description automatically generated" id="716" name="Google Shape;716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428482">
              <a:off x="889567" y="1812419"/>
              <a:ext cx="3659571" cy="56461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7" name="Google Shape;717;p44"/>
          <p:cNvSpPr/>
          <p:nvPr/>
        </p:nvSpPr>
        <p:spPr>
          <a:xfrm>
            <a:off x="1637187" y="5297214"/>
            <a:ext cx="5457294" cy="331076"/>
          </a:xfrm>
          <a:prstGeom prst="rect">
            <a:avLst/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8" name="Google Shape;718;p44"/>
          <p:cNvGrpSpPr/>
          <p:nvPr/>
        </p:nvGrpSpPr>
        <p:grpSpPr>
          <a:xfrm>
            <a:off x="3492668" y="5084379"/>
            <a:ext cx="1746334" cy="1521372"/>
            <a:chOff x="4035972" y="3302876"/>
            <a:chExt cx="1891862" cy="1521372"/>
          </a:xfrm>
        </p:grpSpPr>
        <p:sp>
          <p:nvSpPr>
            <p:cNvPr id="719" name="Google Shape;719;p44"/>
            <p:cNvSpPr/>
            <p:nvPr/>
          </p:nvSpPr>
          <p:spPr>
            <a:xfrm>
              <a:off x="4219903" y="3302876"/>
              <a:ext cx="1466193" cy="1316421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4"/>
            <p:cNvSpPr/>
            <p:nvPr/>
          </p:nvSpPr>
          <p:spPr>
            <a:xfrm>
              <a:off x="4035972" y="4508938"/>
              <a:ext cx="1891862" cy="315310"/>
            </a:xfrm>
            <a:prstGeom prst="rect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4"/>
            <p:cNvSpPr/>
            <p:nvPr/>
          </p:nvSpPr>
          <p:spPr>
            <a:xfrm>
              <a:off x="4859717" y="3657601"/>
              <a:ext cx="186561" cy="189186"/>
            </a:xfrm>
            <a:prstGeom prst="ellipse">
              <a:avLst/>
            </a:prstGeom>
            <a:solidFill>
              <a:schemeClr val="accent4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picture containing drawing, glass&#10;&#10;Description automatically generated" id="722" name="Google Shape;7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28482">
            <a:off x="836664" y="1817986"/>
            <a:ext cx="3378066" cy="5646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lamp&#10;&#10;Description automatically generated" id="723" name="Google Shape;7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505" y="4016253"/>
            <a:ext cx="1131483" cy="17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44"/>
          <p:cNvSpPr txBox="1"/>
          <p:nvPr/>
        </p:nvSpPr>
        <p:spPr>
          <a:xfrm>
            <a:off x="899592" y="266072"/>
            <a:ext cx="7272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notice? 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5253" y="1168587"/>
            <a:ext cx="544168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>
                <a:solidFill>
                  <a:srgbClr val="00B050"/>
                </a:solidFill>
              </a:rPr>
              <a:t>Your turn- Activity time!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731" name="Google Shape;7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3" y="1344889"/>
            <a:ext cx="8064896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1" y="2247601"/>
            <a:ext cx="8531113" cy="386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1886" y="515812"/>
            <a:ext cx="2268760" cy="73866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46"/>
          <p:cNvSpPr/>
          <p:nvPr/>
        </p:nvSpPr>
        <p:spPr>
          <a:xfrm>
            <a:off x="1691680" y="1450976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sheet is uploaded on the Home Learning page)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47"/>
          <p:cNvGrpSpPr/>
          <p:nvPr/>
        </p:nvGrpSpPr>
        <p:grpSpPr>
          <a:xfrm>
            <a:off x="7023403" y="2275064"/>
            <a:ext cx="1547446" cy="1676400"/>
            <a:chOff x="7356763" y="3429000"/>
            <a:chExt cx="1676400" cy="1676400"/>
          </a:xfrm>
        </p:grpSpPr>
        <p:sp>
          <p:nvSpPr>
            <p:cNvPr id="744" name="Google Shape;744;p47"/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7675418" y="3741554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8354290" y="3741554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7675418" y="446891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8354290" y="446891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8035635" y="410177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47"/>
          <p:cNvGrpSpPr/>
          <p:nvPr/>
        </p:nvGrpSpPr>
        <p:grpSpPr>
          <a:xfrm>
            <a:off x="396942" y="2214854"/>
            <a:ext cx="1547446" cy="1676400"/>
            <a:chOff x="872837" y="3429000"/>
            <a:chExt cx="1676400" cy="1676400"/>
          </a:xfrm>
        </p:grpSpPr>
        <p:sp>
          <p:nvSpPr>
            <p:cNvPr id="751" name="Google Shape;751;p47"/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544267" y="36053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544267" y="412208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544267" y="45944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1038679" y="412208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2040443" y="4122088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47"/>
          <p:cNvGrpSpPr/>
          <p:nvPr/>
        </p:nvGrpSpPr>
        <p:grpSpPr>
          <a:xfrm>
            <a:off x="2483100" y="2214854"/>
            <a:ext cx="1547446" cy="1676400"/>
            <a:chOff x="4114800" y="3429000"/>
            <a:chExt cx="1676400" cy="1676400"/>
          </a:xfrm>
        </p:grpSpPr>
        <p:sp>
          <p:nvSpPr>
            <p:cNvPr id="758" name="Google Shape;758;p47"/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5290680" y="409442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4772891" y="409442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4274127" y="409442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7"/>
          <p:cNvGrpSpPr/>
          <p:nvPr/>
        </p:nvGrpSpPr>
        <p:grpSpPr>
          <a:xfrm>
            <a:off x="4730770" y="2069742"/>
            <a:ext cx="1547446" cy="1676400"/>
            <a:chOff x="5218148" y="3408209"/>
            <a:chExt cx="1676400" cy="1676400"/>
          </a:xfrm>
        </p:grpSpPr>
        <p:sp>
          <p:nvSpPr>
            <p:cNvPr id="763" name="Google Shape;763;p47"/>
            <p:cNvSpPr/>
            <p:nvPr/>
          </p:nvSpPr>
          <p:spPr>
            <a:xfrm>
              <a:off x="5218148" y="3408209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385760" y="391159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339796" y="391159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589116" y="4384461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6140193" y="4384461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862778" y="391159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69" name="Google Shape;7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80" y="548682"/>
            <a:ext cx="8351837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4581130"/>
            <a:ext cx="73628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7546" y="332656"/>
            <a:ext cx="1156496" cy="109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48"/>
          <p:cNvGrpSpPr/>
          <p:nvPr/>
        </p:nvGrpSpPr>
        <p:grpSpPr>
          <a:xfrm>
            <a:off x="6962586" y="2575774"/>
            <a:ext cx="1547446" cy="1676400"/>
            <a:chOff x="7356763" y="3429000"/>
            <a:chExt cx="1676400" cy="1676400"/>
          </a:xfrm>
        </p:grpSpPr>
        <p:sp>
          <p:nvSpPr>
            <p:cNvPr id="777" name="Google Shape;777;p48"/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7675418" y="3946512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8310749" y="394651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8035636" y="447016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690458" y="2618456"/>
            <a:ext cx="1547446" cy="1676400"/>
            <a:chOff x="872837" y="3429000"/>
            <a:chExt cx="1676400" cy="1676400"/>
          </a:xfrm>
        </p:grpSpPr>
        <p:sp>
          <p:nvSpPr>
            <p:cNvPr id="782" name="Google Shape;782;p48"/>
            <p:cNvSpPr/>
            <p:nvPr/>
          </p:nvSpPr>
          <p:spPr>
            <a:xfrm>
              <a:off x="872837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1537443" y="4114747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1038679" y="4114747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2040443" y="4114747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48"/>
          <p:cNvGrpSpPr/>
          <p:nvPr/>
        </p:nvGrpSpPr>
        <p:grpSpPr>
          <a:xfrm>
            <a:off x="4894616" y="2584939"/>
            <a:ext cx="1547446" cy="1676400"/>
            <a:chOff x="4114800" y="3429000"/>
            <a:chExt cx="1676400" cy="1676400"/>
          </a:xfrm>
        </p:grpSpPr>
        <p:sp>
          <p:nvSpPr>
            <p:cNvPr id="787" name="Google Shape;787;p48"/>
            <p:cNvSpPr/>
            <p:nvPr/>
          </p:nvSpPr>
          <p:spPr>
            <a:xfrm>
              <a:off x="4114800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290680" y="3952535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4772891" y="3952535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4274127" y="3952535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4772891" y="4489552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8"/>
          <p:cNvGrpSpPr/>
          <p:nvPr/>
        </p:nvGrpSpPr>
        <p:grpSpPr>
          <a:xfrm rot="-7043656">
            <a:off x="2681605" y="2655278"/>
            <a:ext cx="1676400" cy="1547446"/>
            <a:chOff x="7356763" y="3429000"/>
            <a:chExt cx="1676400" cy="1676400"/>
          </a:xfrm>
        </p:grpSpPr>
        <p:sp>
          <p:nvSpPr>
            <p:cNvPr id="793" name="Google Shape;793;p48"/>
            <p:cNvSpPr/>
            <p:nvPr/>
          </p:nvSpPr>
          <p:spPr>
            <a:xfrm>
              <a:off x="7356763" y="3429000"/>
              <a:ext cx="1676400" cy="1676400"/>
            </a:xfrm>
            <a:prstGeom prst="ellipse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7675418" y="3946512"/>
              <a:ext cx="360218" cy="360218"/>
            </a:xfrm>
            <a:prstGeom prst="ellipse">
              <a:avLst/>
            </a:prstGeom>
            <a:solidFill>
              <a:srgbClr val="FF0000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8310749" y="3946512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8035636" y="4470169"/>
              <a:ext cx="360218" cy="360218"/>
            </a:xfrm>
            <a:prstGeom prst="ellipse">
              <a:avLst/>
            </a:prstGeom>
            <a:solidFill>
              <a:schemeClr val="dk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48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4- starter  </a:t>
            </a:r>
            <a:r>
              <a:rPr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Which one doesn’t belong? </a:t>
            </a:r>
            <a:b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8" name="Google Shape;7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499" y="67942"/>
            <a:ext cx="1156496" cy="109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4725146"/>
            <a:ext cx="73628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49"/>
          <p:cNvGrpSpPr/>
          <p:nvPr/>
        </p:nvGrpSpPr>
        <p:grpSpPr>
          <a:xfrm>
            <a:off x="1365222" y="4272458"/>
            <a:ext cx="2329634" cy="2831765"/>
            <a:chOff x="920193" y="4272455"/>
            <a:chExt cx="2523770" cy="2831765"/>
          </a:xfrm>
        </p:grpSpPr>
        <p:grpSp>
          <p:nvGrpSpPr>
            <p:cNvPr id="805" name="Google Shape;805;p49"/>
            <p:cNvGrpSpPr/>
            <p:nvPr/>
          </p:nvGrpSpPr>
          <p:grpSpPr>
            <a:xfrm>
              <a:off x="920193" y="4272455"/>
              <a:ext cx="2523770" cy="2831765"/>
              <a:chOff x="3703609" y="322029"/>
              <a:chExt cx="6890817" cy="7081736"/>
            </a:xfrm>
          </p:grpSpPr>
          <p:pic>
            <p:nvPicPr>
              <p:cNvPr descr="A picture containing cup, coffee, sitting, table&#10;&#10;Description automatically generated" id="806" name="Google Shape;806;p49"/>
              <p:cNvPicPr preferRelativeResize="0"/>
              <p:nvPr/>
            </p:nvPicPr>
            <p:blipFill rotWithShape="1">
              <a:blip r:embed="rId3">
                <a:alphaModFix/>
              </a:blip>
              <a:srcRect b="76941" l="0" r="0" t="0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cup, coffee, sitting, table&#10;&#10;Description automatically generated" id="807" name="Google Shape;807;p4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08" name="Google Shape;808;p49"/>
            <p:cNvSpPr/>
            <p:nvPr/>
          </p:nvSpPr>
          <p:spPr>
            <a:xfrm rot="10800000">
              <a:off x="1578828" y="5016501"/>
              <a:ext cx="1206500" cy="1491532"/>
            </a:xfrm>
            <a:custGeom>
              <a:rect b="b" l="l" r="r" t="t"/>
              <a:pathLst>
                <a:path extrusionOk="0" h="1491532" w="1206500">
                  <a:moveTo>
                    <a:pt x="0" y="1491532"/>
                  </a:moveTo>
                  <a:lnTo>
                    <a:pt x="218281" y="85007"/>
                  </a:lnTo>
                  <a:cubicBezTo>
                    <a:pt x="411427" y="-7068"/>
                    <a:pt x="756973" y="-51518"/>
                    <a:pt x="997744" y="94532"/>
                  </a:cubicBezTo>
                  <a:lnTo>
                    <a:pt x="1206500" y="1482007"/>
                  </a:lnTo>
                  <a:cubicBezTo>
                    <a:pt x="991658" y="1294682"/>
                    <a:pt x="398992" y="1215307"/>
                    <a:pt x="0" y="1491532"/>
                  </a:cubicBezTo>
                  <a:close/>
                </a:path>
              </a:pathLst>
            </a:custGeom>
            <a:solidFill>
              <a:srgbClr val="FFC000"/>
            </a:solidFill>
            <a:ln cap="flat" cmpd="sng" w="25400">
              <a:solidFill>
                <a:srgbClr val="E5DFE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49"/>
          <p:cNvSpPr/>
          <p:nvPr/>
        </p:nvSpPr>
        <p:spPr>
          <a:xfrm>
            <a:off x="3077779" y="5830586"/>
            <a:ext cx="2803879" cy="746094"/>
          </a:xfrm>
          <a:custGeom>
            <a:rect b="b" l="l" r="r" t="t"/>
            <a:pathLst>
              <a:path extrusionOk="0" h="43219" w="4337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826" y="20724"/>
                  <a:pt x="43052" y="23181"/>
                </a:cubicBezTo>
                <a:cubicBezTo>
                  <a:pt x="42279" y="25638"/>
                  <a:pt x="37353" y="30269"/>
                  <a:pt x="37213" y="30063"/>
                </a:cubicBezTo>
                <a:cubicBezTo>
                  <a:pt x="37200" y="32330"/>
                  <a:pt x="36868" y="34858"/>
                  <a:pt x="35431" y="35960"/>
                </a:cubicBezTo>
                <a:cubicBezTo>
                  <a:pt x="33994" y="37062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extrusionOk="0" fill="none" h="43219" w="43373">
                <a:moveTo>
                  <a:pt x="2335" y="25374"/>
                </a:moveTo>
                <a:cubicBezTo>
                  <a:pt x="1451" y="25468"/>
                  <a:pt x="2961" y="25852"/>
                  <a:pt x="2196" y="25239"/>
                </a:cubicBezTo>
                <a:moveTo>
                  <a:pt x="6202" y="34979"/>
                </a:moveTo>
                <a:cubicBezTo>
                  <a:pt x="5847" y="35172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621" y="39144"/>
                  <a:pt x="16444" y="38533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7212" y="30610"/>
                </a:moveTo>
                <a:cubicBezTo>
                  <a:pt x="37221" y="30283"/>
                  <a:pt x="37216" y="27579"/>
                  <a:pt x="37198" y="30611"/>
                </a:cubicBezTo>
                <a:moveTo>
                  <a:pt x="41834" y="15213"/>
                </a:moveTo>
                <a:cubicBezTo>
                  <a:pt x="41509" y="16245"/>
                  <a:pt x="41884" y="15175"/>
                  <a:pt x="41256" y="15903"/>
                </a:cubicBezTo>
                <a:moveTo>
                  <a:pt x="38360" y="5285"/>
                </a:moveTo>
                <a:cubicBezTo>
                  <a:pt x="38415" y="5702"/>
                  <a:pt x="38278" y="5684"/>
                  <a:pt x="38273" y="6108"/>
                </a:cubicBezTo>
                <a:moveTo>
                  <a:pt x="29658" y="3149"/>
                </a:moveTo>
                <a:cubicBezTo>
                  <a:pt x="29847" y="2566"/>
                  <a:pt x="29552" y="2685"/>
                  <a:pt x="29856" y="2199"/>
                </a:cubicBezTo>
                <a:moveTo>
                  <a:pt x="22503" y="3917"/>
                </a:moveTo>
                <a:cubicBezTo>
                  <a:pt x="22580" y="3435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3910" y="5439"/>
                  <a:pt x="14302" y="5958"/>
                </a:cubicBezTo>
                <a:moveTo>
                  <a:pt x="3945" y="14765"/>
                </a:moveTo>
                <a:cubicBezTo>
                  <a:pt x="3842" y="14301"/>
                  <a:pt x="3984" y="14710"/>
                  <a:pt x="3936" y="14229"/>
                </a:cubicBezTo>
              </a:path>
            </a:pathLst>
          </a:custGeom>
          <a:solidFill>
            <a:srgbClr val="FFC000"/>
          </a:solidFill>
          <a:ln cap="flat" cmpd="sng" w="25400">
            <a:solidFill>
              <a:srgbClr val="CCC0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0" name="Google Shape;810;p49"/>
          <p:cNvGrpSpPr/>
          <p:nvPr/>
        </p:nvGrpSpPr>
        <p:grpSpPr>
          <a:xfrm rot="4818025">
            <a:off x="1246061" y="4418183"/>
            <a:ext cx="2523770" cy="2613937"/>
            <a:chOff x="3703609" y="322029"/>
            <a:chExt cx="6890817" cy="7081736"/>
          </a:xfrm>
        </p:grpSpPr>
        <p:pic>
          <p:nvPicPr>
            <p:cNvPr descr="A picture containing cup, coffee, sitting, table&#10;&#10;Description automatically generated" id="811" name="Google Shape;811;p49"/>
            <p:cNvPicPr preferRelativeResize="0"/>
            <p:nvPr/>
          </p:nvPicPr>
          <p:blipFill rotWithShape="1">
            <a:blip r:embed="rId3">
              <a:alphaModFix/>
            </a:blip>
            <a:srcRect b="76941" l="0" r="0" t="0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coffee, sitting, table&#10;&#10;Description automatically generated" id="812" name="Google Shape;812;p49"/>
            <p:cNvPicPr preferRelativeResize="0"/>
            <p:nvPr/>
          </p:nvPicPr>
          <p:blipFill rotWithShape="1">
            <a:blip r:embed="rId3">
              <a:alphaModFix/>
            </a:blip>
            <a:srcRect b="0" l="0" r="0"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p49"/>
          <p:cNvSpPr/>
          <p:nvPr/>
        </p:nvSpPr>
        <p:spPr>
          <a:xfrm rot="-5981975">
            <a:off x="1837429" y="5049206"/>
            <a:ext cx="1206500" cy="1376799"/>
          </a:xfrm>
          <a:custGeom>
            <a:rect b="b" l="l" r="r" t="t"/>
            <a:pathLst>
              <a:path extrusionOk="0" h="1491532" w="1206500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 cap="flat" cmpd="sng" w="25400">
            <a:solidFill>
              <a:srgbClr val="E5DF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4" name="Google Shape;814;p49"/>
          <p:cNvGrpSpPr/>
          <p:nvPr/>
        </p:nvGrpSpPr>
        <p:grpSpPr>
          <a:xfrm>
            <a:off x="5273161" y="4272458"/>
            <a:ext cx="2329634" cy="2831765"/>
            <a:chOff x="3703609" y="322029"/>
            <a:chExt cx="6890817" cy="7081736"/>
          </a:xfrm>
        </p:grpSpPr>
        <p:pic>
          <p:nvPicPr>
            <p:cNvPr descr="A picture containing cup, coffee, sitting, table&#10;&#10;Description automatically generated" id="815" name="Google Shape;815;p49"/>
            <p:cNvPicPr preferRelativeResize="0"/>
            <p:nvPr/>
          </p:nvPicPr>
          <p:blipFill rotWithShape="1">
            <a:blip r:embed="rId3">
              <a:alphaModFix/>
            </a:blip>
            <a:srcRect b="76941" l="0" r="0" t="0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coffee, sitting, table&#10;&#10;Description automatically generated" id="816" name="Google Shape;816;p49"/>
            <p:cNvPicPr preferRelativeResize="0"/>
            <p:nvPr/>
          </p:nvPicPr>
          <p:blipFill rotWithShape="1">
            <a:blip r:embed="rId3">
              <a:alphaModFix/>
            </a:blip>
            <a:srcRect b="0" l="0" r="0"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ball, room, table&#10;&#10;Description automatically generated" id="817" name="Google Shape;81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73" y="3918632"/>
            <a:ext cx="2378295" cy="2939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818" name="Google Shape;81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1093" y="3794915"/>
            <a:ext cx="2533935" cy="3315388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</a:pPr>
            <a:r>
              <a:rPr lang="en-GB" sz="19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4- New learning      </a:t>
            </a:r>
            <a:r>
              <a:rPr lang="en-GB" sz="3509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Measuring Capacity</a:t>
            </a:r>
            <a:br>
              <a:rPr lang="en-GB" sz="3509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50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50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49"/>
          <p:cNvSpPr/>
          <p:nvPr/>
        </p:nvSpPr>
        <p:spPr>
          <a:xfrm>
            <a:off x="1582578" y="1700810"/>
            <a:ext cx="6048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Who has the empty glass?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1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4625284" y="3106744"/>
            <a:ext cx="675000" cy="6750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4962784" y="1994563"/>
            <a:ext cx="675000" cy="6750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153078" y="6517720"/>
            <a:ext cx="3685144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PATTERNS: QUANTITIES TO 3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50"/>
          <p:cNvGrpSpPr/>
          <p:nvPr/>
        </p:nvGrpSpPr>
        <p:grpSpPr>
          <a:xfrm>
            <a:off x="849409" y="4272458"/>
            <a:ext cx="2329634" cy="2831765"/>
            <a:chOff x="3703609" y="322029"/>
            <a:chExt cx="6890817" cy="7081736"/>
          </a:xfrm>
        </p:grpSpPr>
        <p:pic>
          <p:nvPicPr>
            <p:cNvPr descr="A picture containing cup, coffee, sitting, table&#10;&#10;Description automatically generated" id="826" name="Google Shape;826;p50"/>
            <p:cNvPicPr preferRelativeResize="0"/>
            <p:nvPr/>
          </p:nvPicPr>
          <p:blipFill rotWithShape="1">
            <a:blip r:embed="rId3">
              <a:alphaModFix/>
            </a:blip>
            <a:srcRect b="76941" l="0" r="0" t="0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coffee, sitting, table&#10;&#10;Description automatically generated" id="827" name="Google Shape;827;p50"/>
            <p:cNvPicPr preferRelativeResize="0"/>
            <p:nvPr/>
          </p:nvPicPr>
          <p:blipFill rotWithShape="1">
            <a:blip r:embed="rId3">
              <a:alphaModFix/>
            </a:blip>
            <a:srcRect b="0" l="0" r="0"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8" name="Google Shape;828;p50"/>
          <p:cNvSpPr/>
          <p:nvPr/>
        </p:nvSpPr>
        <p:spPr>
          <a:xfrm rot="10800000">
            <a:off x="1457380" y="5016501"/>
            <a:ext cx="1113692" cy="1491532"/>
          </a:xfrm>
          <a:custGeom>
            <a:rect b="b" l="l" r="r" t="t"/>
            <a:pathLst>
              <a:path extrusionOk="0" h="1491532" w="1206500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9" name="Google Shape;829;p50"/>
          <p:cNvGrpSpPr/>
          <p:nvPr/>
        </p:nvGrpSpPr>
        <p:grpSpPr>
          <a:xfrm>
            <a:off x="3704144" y="4272458"/>
            <a:ext cx="2329634" cy="2831765"/>
            <a:chOff x="3703609" y="322029"/>
            <a:chExt cx="6890817" cy="7081736"/>
          </a:xfrm>
        </p:grpSpPr>
        <p:pic>
          <p:nvPicPr>
            <p:cNvPr descr="A picture containing cup, coffee, sitting, table&#10;&#10;Description automatically generated" id="830" name="Google Shape;830;p50"/>
            <p:cNvPicPr preferRelativeResize="0"/>
            <p:nvPr/>
          </p:nvPicPr>
          <p:blipFill rotWithShape="1">
            <a:blip r:embed="rId3">
              <a:alphaModFix/>
            </a:blip>
            <a:srcRect b="76941" l="0" r="0" t="0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coffee, sitting, table&#10;&#10;Description automatically generated" id="831" name="Google Shape;831;p50"/>
            <p:cNvPicPr preferRelativeResize="0"/>
            <p:nvPr/>
          </p:nvPicPr>
          <p:blipFill rotWithShape="1">
            <a:blip r:embed="rId3">
              <a:alphaModFix/>
            </a:blip>
            <a:srcRect b="0" l="0" r="0"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2" name="Google Shape;832;p50"/>
          <p:cNvGrpSpPr/>
          <p:nvPr/>
        </p:nvGrpSpPr>
        <p:grpSpPr>
          <a:xfrm>
            <a:off x="6658708" y="4271905"/>
            <a:ext cx="2329634" cy="2831765"/>
            <a:chOff x="3703609" y="322029"/>
            <a:chExt cx="6890817" cy="7081736"/>
          </a:xfrm>
        </p:grpSpPr>
        <p:pic>
          <p:nvPicPr>
            <p:cNvPr descr="A picture containing cup, coffee, sitting, table&#10;&#10;Description automatically generated" id="833" name="Google Shape;833;p50"/>
            <p:cNvPicPr preferRelativeResize="0"/>
            <p:nvPr/>
          </p:nvPicPr>
          <p:blipFill rotWithShape="1">
            <a:blip r:embed="rId3">
              <a:alphaModFix/>
            </a:blip>
            <a:srcRect b="76941" l="0" r="0" t="0"/>
            <a:stretch/>
          </p:blipFill>
          <p:spPr>
            <a:xfrm>
              <a:off x="3703609" y="322029"/>
              <a:ext cx="6890817" cy="1695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cup, coffee, sitting, table&#10;&#10;Description automatically generated" id="834" name="Google Shape;834;p50"/>
            <p:cNvPicPr preferRelativeResize="0"/>
            <p:nvPr/>
          </p:nvPicPr>
          <p:blipFill rotWithShape="1">
            <a:blip r:embed="rId3">
              <a:alphaModFix/>
            </a:blip>
            <a:srcRect b="0" l="0" r="0" t="26774"/>
            <a:stretch/>
          </p:blipFill>
          <p:spPr>
            <a:xfrm>
              <a:off x="3845500" y="2017987"/>
              <a:ext cx="6607038" cy="53857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5" name="Google Shape;835;p50"/>
          <p:cNvSpPr/>
          <p:nvPr/>
        </p:nvSpPr>
        <p:spPr>
          <a:xfrm rot="10800000">
            <a:off x="4312115" y="5016501"/>
            <a:ext cx="1113692" cy="1491532"/>
          </a:xfrm>
          <a:custGeom>
            <a:rect b="b" l="l" r="r" t="t"/>
            <a:pathLst>
              <a:path extrusionOk="0" h="1491532" w="1206500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50"/>
          <p:cNvSpPr/>
          <p:nvPr/>
        </p:nvSpPr>
        <p:spPr>
          <a:xfrm rot="10800000">
            <a:off x="7266679" y="5015948"/>
            <a:ext cx="1113692" cy="1491532"/>
          </a:xfrm>
          <a:custGeom>
            <a:rect b="b" l="l" r="r" t="t"/>
            <a:pathLst>
              <a:path extrusionOk="0" h="1491532" w="1206500">
                <a:moveTo>
                  <a:pt x="0" y="1491532"/>
                </a:moveTo>
                <a:lnTo>
                  <a:pt x="218281" y="85007"/>
                </a:lnTo>
                <a:cubicBezTo>
                  <a:pt x="411427" y="-7068"/>
                  <a:pt x="756973" y="-51518"/>
                  <a:pt x="997744" y="94532"/>
                </a:cubicBezTo>
                <a:lnTo>
                  <a:pt x="1206500" y="1482007"/>
                </a:lnTo>
                <a:cubicBezTo>
                  <a:pt x="991658" y="1294682"/>
                  <a:pt x="398992" y="1215307"/>
                  <a:pt x="0" y="1491532"/>
                </a:cubicBezTo>
                <a:close/>
              </a:path>
            </a:pathLst>
          </a:custGeom>
          <a:solidFill>
            <a:srgbClr val="FFC00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7" name="Google Shape;837;p50"/>
          <p:cNvPicPr preferRelativeResize="0"/>
          <p:nvPr/>
        </p:nvPicPr>
        <p:blipFill rotWithShape="1">
          <a:blip r:embed="rId4">
            <a:alphaModFix/>
          </a:blip>
          <a:srcRect b="0" l="0" r="0" t="19175"/>
          <a:stretch/>
        </p:blipFill>
        <p:spPr>
          <a:xfrm>
            <a:off x="1457087" y="5286523"/>
            <a:ext cx="1127313" cy="12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50"/>
          <p:cNvPicPr preferRelativeResize="0"/>
          <p:nvPr/>
        </p:nvPicPr>
        <p:blipFill rotWithShape="1">
          <a:blip r:embed="rId5">
            <a:alphaModFix/>
          </a:blip>
          <a:srcRect b="0" l="0" r="0" t="75618"/>
          <a:stretch/>
        </p:blipFill>
        <p:spPr>
          <a:xfrm>
            <a:off x="7257979" y="6138990"/>
            <a:ext cx="1126835" cy="36849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0"/>
          <p:cNvSpPr/>
          <p:nvPr/>
        </p:nvSpPr>
        <p:spPr>
          <a:xfrm rot="-898029">
            <a:off x="1828313" y="4701304"/>
            <a:ext cx="56271" cy="1724297"/>
          </a:xfrm>
          <a:prstGeom prst="can">
            <a:avLst>
              <a:gd fmla="val 25000" name="adj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50"/>
          <p:cNvSpPr/>
          <p:nvPr/>
        </p:nvSpPr>
        <p:spPr>
          <a:xfrm rot="-898029">
            <a:off x="4886380" y="4620318"/>
            <a:ext cx="56271" cy="1724297"/>
          </a:xfrm>
          <a:prstGeom prst="can">
            <a:avLst>
              <a:gd fmla="val 25000" name="adj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50"/>
          <p:cNvSpPr/>
          <p:nvPr/>
        </p:nvSpPr>
        <p:spPr>
          <a:xfrm rot="-1178847">
            <a:off x="7631448" y="4686350"/>
            <a:ext cx="56271" cy="1724297"/>
          </a:xfrm>
          <a:prstGeom prst="can">
            <a:avLst>
              <a:gd fmla="val 25000" name="adj"/>
            </a:avLst>
          </a:prstGeom>
          <a:solidFill>
            <a:srgbClr val="00B0F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842" name="Google Shape;842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5323" y="3974706"/>
            <a:ext cx="2280194" cy="2623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843" name="Google Shape;843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92289" y="3764565"/>
            <a:ext cx="1575016" cy="2728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844" name="Google Shape;844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37706" y="3869783"/>
            <a:ext cx="2121877" cy="2623634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50"/>
          <p:cNvSpPr/>
          <p:nvPr/>
        </p:nvSpPr>
        <p:spPr>
          <a:xfrm>
            <a:off x="1582578" y="1700810"/>
            <a:ext cx="60486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What do you notice this time? 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51"/>
          <p:cNvGrpSpPr/>
          <p:nvPr/>
        </p:nvGrpSpPr>
        <p:grpSpPr>
          <a:xfrm>
            <a:off x="5981656" y="4272456"/>
            <a:ext cx="2329634" cy="2831765"/>
            <a:chOff x="6480127" y="4272455"/>
            <a:chExt cx="2523770" cy="2831765"/>
          </a:xfrm>
        </p:grpSpPr>
        <p:grpSp>
          <p:nvGrpSpPr>
            <p:cNvPr id="851" name="Google Shape;851;p51"/>
            <p:cNvGrpSpPr/>
            <p:nvPr/>
          </p:nvGrpSpPr>
          <p:grpSpPr>
            <a:xfrm>
              <a:off x="6480127" y="4272455"/>
              <a:ext cx="2523770" cy="2831765"/>
              <a:chOff x="3703609" y="322029"/>
              <a:chExt cx="6890817" cy="7081736"/>
            </a:xfrm>
          </p:grpSpPr>
          <p:pic>
            <p:nvPicPr>
              <p:cNvPr descr="A picture containing cup, coffee, sitting, table&#10;&#10;Description automatically generated" id="852" name="Google Shape;852;p51"/>
              <p:cNvPicPr preferRelativeResize="0"/>
              <p:nvPr/>
            </p:nvPicPr>
            <p:blipFill rotWithShape="1">
              <a:blip r:embed="rId3">
                <a:alphaModFix/>
              </a:blip>
              <a:srcRect b="76941" l="0" r="0" t="0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cup, coffee, sitting, table&#10;&#10;Description automatically generated" id="853" name="Google Shape;853;p5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54" name="Google Shape;854;p51"/>
            <p:cNvPicPr preferRelativeResize="0"/>
            <p:nvPr/>
          </p:nvPicPr>
          <p:blipFill rotWithShape="1">
            <a:blip r:embed="rId4">
              <a:alphaModFix/>
            </a:blip>
            <a:srcRect b="0" l="0" r="0" t="75618"/>
            <a:stretch/>
          </p:blipFill>
          <p:spPr>
            <a:xfrm>
              <a:off x="7136898" y="6140097"/>
              <a:ext cx="1227456" cy="3679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5" name="Google Shape;855;p51"/>
          <p:cNvGrpSpPr/>
          <p:nvPr/>
        </p:nvGrpSpPr>
        <p:grpSpPr>
          <a:xfrm>
            <a:off x="1715273" y="4272456"/>
            <a:ext cx="2329634" cy="2831765"/>
            <a:chOff x="1858213" y="4272455"/>
            <a:chExt cx="2523770" cy="2831765"/>
          </a:xfrm>
        </p:grpSpPr>
        <p:grpSp>
          <p:nvGrpSpPr>
            <p:cNvPr id="856" name="Google Shape;856;p51"/>
            <p:cNvGrpSpPr/>
            <p:nvPr/>
          </p:nvGrpSpPr>
          <p:grpSpPr>
            <a:xfrm>
              <a:off x="1858213" y="4272455"/>
              <a:ext cx="2523770" cy="2831765"/>
              <a:chOff x="3703609" y="322029"/>
              <a:chExt cx="6890817" cy="7081736"/>
            </a:xfrm>
          </p:grpSpPr>
          <p:pic>
            <p:nvPicPr>
              <p:cNvPr descr="A picture containing cup, coffee, sitting, table&#10;&#10;Description automatically generated" id="857" name="Google Shape;857;p51"/>
              <p:cNvPicPr preferRelativeResize="0"/>
              <p:nvPr/>
            </p:nvPicPr>
            <p:blipFill rotWithShape="1">
              <a:blip r:embed="rId3">
                <a:alphaModFix/>
              </a:blip>
              <a:srcRect b="76941" l="0" r="0" t="0"/>
              <a:stretch/>
            </p:blipFill>
            <p:spPr>
              <a:xfrm>
                <a:off x="3703609" y="322029"/>
                <a:ext cx="6890817" cy="16959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cup, coffee, sitting, table&#10;&#10;Description automatically generated" id="858" name="Google Shape;858;p5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6774"/>
              <a:stretch/>
            </p:blipFill>
            <p:spPr>
              <a:xfrm>
                <a:off x="3845500" y="2017987"/>
                <a:ext cx="6607038" cy="5385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59" name="Google Shape;859;p51"/>
            <p:cNvPicPr preferRelativeResize="0"/>
            <p:nvPr/>
          </p:nvPicPr>
          <p:blipFill rotWithShape="1">
            <a:blip r:embed="rId5">
              <a:alphaModFix/>
            </a:blip>
            <a:srcRect b="0" l="0" r="0" t="19175"/>
            <a:stretch/>
          </p:blipFill>
          <p:spPr>
            <a:xfrm>
              <a:off x="2512194" y="5286523"/>
              <a:ext cx="1227222" cy="12215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drawing of a cartoon character&#10;&#10;Description automatically generated" id="860" name="Google Shape;860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63947" y="4013557"/>
            <a:ext cx="1575016" cy="2728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cartoon character&#10;&#10;Description automatically generated" id="861" name="Google Shape;861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4954" y="4118479"/>
            <a:ext cx="2121877" cy="262363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51"/>
          <p:cNvSpPr/>
          <p:nvPr/>
        </p:nvSpPr>
        <p:spPr>
          <a:xfrm>
            <a:off x="1582578" y="1700810"/>
            <a:ext cx="60486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Point to the glass that is nearly full. Explain why? 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Google Shape;86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19002"/>
            <a:ext cx="8136904" cy="4937485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52"/>
          <p:cNvSpPr/>
          <p:nvPr/>
        </p:nvSpPr>
        <p:spPr>
          <a:xfrm>
            <a:off x="467544" y="188640"/>
            <a:ext cx="8136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Activity time! </a:t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14890"/>
            <a:ext cx="1045125" cy="99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3745" y="1772816"/>
            <a:ext cx="3672981" cy="499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856" y="147513"/>
            <a:ext cx="2268760" cy="738666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53"/>
          <p:cNvSpPr/>
          <p:nvPr/>
        </p:nvSpPr>
        <p:spPr>
          <a:xfrm>
            <a:off x="1835696" y="1137718"/>
            <a:ext cx="54366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sheet is uploaded on the Home Learning page)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4"/>
          <p:cNvSpPr/>
          <p:nvPr/>
        </p:nvSpPr>
        <p:spPr>
          <a:xfrm>
            <a:off x="611560" y="188640"/>
            <a:ext cx="7920880" cy="7786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Lesson 5-    Measuring ingredients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Today you have a very exciting job. You are going to make your own play dough. You need to measure the ingredients carefully.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Click on the link below to watch the video- find lesson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https://whiterosemaths.com/homelearning/early-years/alive-in-5-week-3/</a:t>
            </a:r>
            <a:endParaRPr sz="2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2490" y="4803866"/>
            <a:ext cx="1728192" cy="1571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5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Your turn- Activity time!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8" name="Google Shape;88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556792"/>
            <a:ext cx="7128792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6"/>
          <p:cNvSpPr txBox="1"/>
          <p:nvPr/>
        </p:nvSpPr>
        <p:spPr>
          <a:xfrm>
            <a:off x="457200" y="27463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Maths play dough ideas</a:t>
            </a:r>
            <a:endParaRPr sz="4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4" name="Google Shape;89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40769"/>
            <a:ext cx="225737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0671" y="2204865"/>
            <a:ext cx="3222625" cy="2088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56"/>
          <p:cNvCxnSpPr/>
          <p:nvPr/>
        </p:nvCxnSpPr>
        <p:spPr>
          <a:xfrm>
            <a:off x="4932040" y="1772816"/>
            <a:ext cx="72008" cy="864095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97" name="Google Shape;897;p56"/>
          <p:cNvSpPr txBox="1"/>
          <p:nvPr/>
        </p:nvSpPr>
        <p:spPr>
          <a:xfrm>
            <a:off x="3470032" y="1137517"/>
            <a:ext cx="22549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Miss Montgomery &amp; Miss Barrett’s  top pick ☺ 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8" name="Google Shape;898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103" y="4791108"/>
            <a:ext cx="2488328" cy="169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9809" y="4719504"/>
            <a:ext cx="2503487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2250" y="2560711"/>
            <a:ext cx="2114550" cy="18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1095048" y="494288"/>
            <a:ext cx="7709741" cy="36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see some dots very quickly.</a:t>
            </a:r>
            <a:b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Whisper to tell your partner: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pictures.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6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1995650" y="1798808"/>
            <a:ext cx="675000" cy="675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1579083" y="4212502"/>
            <a:ext cx="675000" cy="675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7188892" y="2668155"/>
            <a:ext cx="675000" cy="675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5139166" y="3202635"/>
            <a:ext cx="675000" cy="6750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153078" y="6517720"/>
            <a:ext cx="3685144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PATTERNS: QUANTITIES TO 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1095048" y="494288"/>
            <a:ext cx="7709741" cy="36356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see some dots very quickly.</a:t>
            </a:r>
            <a:b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they will be hidden.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Whisper to tell your partner: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dots?</a:t>
            </a:r>
            <a:endParaRPr/>
          </a:p>
          <a:p>
            <a:pPr indent="0" lvl="0" marL="0" marR="0" rtl="0" algn="l">
              <a:spcBef>
                <a:spcPts val="135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3 pictures.</a:t>
            </a:r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8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/>
          <p:nvPr/>
        </p:nvSpPr>
        <p:spPr>
          <a:xfrm>
            <a:off x="0" y="6423221"/>
            <a:ext cx="9144000" cy="945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0" y="182089"/>
            <a:ext cx="9144000" cy="81000"/>
          </a:xfrm>
          <a:prstGeom prst="rect">
            <a:avLst/>
          </a:prstGeom>
          <a:solidFill>
            <a:srgbClr val="92CCDC"/>
          </a:solidFill>
          <a:ln cap="flat" cmpd="sng" w="25400">
            <a:solidFill>
              <a:srgbClr val="92CC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9"/>
          <p:cNvPicPr preferRelativeResize="0"/>
          <p:nvPr/>
        </p:nvPicPr>
        <p:blipFill rotWithShape="1">
          <a:blip r:embed="rId3">
            <a:alphaModFix/>
          </a:blip>
          <a:srcRect b="6063" l="6273" r="6854" t="6063"/>
          <a:stretch/>
        </p:blipFill>
        <p:spPr>
          <a:xfrm>
            <a:off x="8618655" y="34311"/>
            <a:ext cx="372267" cy="37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9"/>
          <p:cNvSpPr txBox="1"/>
          <p:nvPr/>
        </p:nvSpPr>
        <p:spPr>
          <a:xfrm>
            <a:off x="6752018" y="6517720"/>
            <a:ext cx="2125823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NUMBER SENSE</a:t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2791747" y="2754000"/>
            <a:ext cx="972000" cy="9720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8C3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153078" y="6517720"/>
            <a:ext cx="3685144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IRREGULAR PATTERNS: QUANTITIES TO 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2021-01-07T18:09:41Z</dcterms:created>
  <dc:creator>E Montgomery</dc:creator>
</cp:coreProperties>
</file>