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0" roundtripDataSignature="AMtx7miytAeMYVCsaI8bSwk3PgdSVAuw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trapped your Numberblock friend Four! To get him back you need to find 4 different ways to make the number 4. Once you have found all the different ways, send them to your teacher and she will check if Numberblock 4 can be released.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need to be quick before I put him in the freezer Mowhwhahah!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uploaded separately as a worksheet </a:t>
            </a:r>
            <a:endParaRPr/>
          </a:p>
        </p:txBody>
      </p:sp>
      <p:sp>
        <p:nvSpPr>
          <p:cNvPr id="192" name="Google Shape;19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Uploaded on Home Learning Page 2020/21 WB 1.11.21 Lesson 3- activity sheet</a:t>
            </a:r>
            <a:endParaRPr/>
          </a:p>
        </p:txBody>
      </p:sp>
      <p:sp>
        <p:nvSpPr>
          <p:cNvPr id="219" name="Google Shape;21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Sing song </a:t>
            </a:r>
            <a:endParaRPr/>
          </a:p>
        </p:txBody>
      </p:sp>
      <p:sp>
        <p:nvSpPr>
          <p:cNvPr id="99" name="Google Shape;9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also uploaded as a worksheet. </a:t>
            </a:r>
            <a:endParaRPr/>
          </a:p>
        </p:txBody>
      </p:sp>
      <p:sp>
        <p:nvSpPr>
          <p:cNvPr id="140" name="Google Shape;14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27.png"/><Relationship Id="rId5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hiterosemaths.com/homelearning/early-years/alive-in-5-week-2/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bbc.co.uk/iplayer/episode/b08dr1l3/numberblocks-series-1-the-whole-of-me" TargetMode="External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png"/><Relationship Id="rId4" Type="http://schemas.openxmlformats.org/officeDocument/2006/relationships/image" Target="../media/image18.png"/><Relationship Id="rId5" Type="http://schemas.openxmlformats.org/officeDocument/2006/relationships/hyperlink" Target="https://www.bbc.co.uk/teach/supermovers/ks1-maths-counting-with-john-farnworth/zbct8xs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png"/><Relationship Id="rId4" Type="http://schemas.openxmlformats.org/officeDocument/2006/relationships/image" Target="../media/image18.png"/><Relationship Id="rId5" Type="http://schemas.openxmlformats.org/officeDocument/2006/relationships/hyperlink" Target="https://whiterosemaths.com/homelearning/early-years/alive-in-5-week-2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457200" y="274638"/>
            <a:ext cx="8229600" cy="55306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FS2 WB: 11.1.21 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Maths lessons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0213" y="4221088"/>
            <a:ext cx="5743575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700808"/>
            <a:ext cx="8136904" cy="476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0905" y="254970"/>
            <a:ext cx="309634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7234" y="119558"/>
            <a:ext cx="1344946" cy="1278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type="title"/>
          </p:nvPr>
        </p:nvSpPr>
        <p:spPr>
          <a:xfrm>
            <a:off x="161244" y="1977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br>
              <a:rPr lang="en-GB" sz="3959">
                <a:latin typeface="Arial"/>
                <a:ea typeface="Arial"/>
                <a:cs typeface="Arial"/>
                <a:sym typeface="Arial"/>
              </a:rPr>
            </a:br>
            <a:r>
              <a:rPr lang="en-GB" sz="3240">
                <a:latin typeface="Arial"/>
                <a:ea typeface="Arial"/>
                <a:cs typeface="Arial"/>
                <a:sym typeface="Arial"/>
              </a:rPr>
              <a:t>Lesson 2 </a:t>
            </a:r>
            <a:r>
              <a:rPr lang="en-GB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 Evil Pea has trapped Numberblock 4! You need to stop him! </a:t>
            </a:r>
            <a:endParaRPr sz="3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  </a:t>
            </a:r>
            <a:r>
              <a:rPr lang="en-GB" sz="4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Help!</a:t>
            </a:r>
            <a:endParaRPr sz="44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48" y="2470303"/>
            <a:ext cx="1171575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1"/>
          <p:cNvSpPr/>
          <p:nvPr/>
        </p:nvSpPr>
        <p:spPr>
          <a:xfrm>
            <a:off x="234962" y="1484784"/>
            <a:ext cx="2356817" cy="864096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7824" y="2470302"/>
            <a:ext cx="3035335" cy="376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0272" y="3537217"/>
            <a:ext cx="1324652" cy="110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The Evil Pea challenge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lang="en-GB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 Evil Pea has trapped Numberblock 4. To get him back you need to find 4 different ways to make the number 4. Once you have found all the different ways, send them to your teacher and she will check if Numberblock 4 can be released. </a:t>
            </a:r>
            <a:endParaRPr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lang="en-GB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You can use a Part- Whole model to help you!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75" name="Google Shape;1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274257"/>
            <a:ext cx="1316360" cy="115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848" y="5038380"/>
            <a:ext cx="1723552" cy="1648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Lets do one together!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2" name="Google Shape;182;p13"/>
          <p:cNvSpPr txBox="1"/>
          <p:nvPr>
            <p:ph idx="1" type="body"/>
          </p:nvPr>
        </p:nvSpPr>
        <p:spPr>
          <a:xfrm>
            <a:off x="457200" y="1600200"/>
            <a:ext cx="8229600" cy="514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The whole is 4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2 is a part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                                                                   2 is a part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Can you write a number sentence?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           +               =   4                 </a:t>
            </a:r>
            <a:r>
              <a:rPr lang="en-GB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 + 2 = 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2281027"/>
            <a:ext cx="4495800" cy="24926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3"/>
          <p:cNvCxnSpPr/>
          <p:nvPr/>
        </p:nvCxnSpPr>
        <p:spPr>
          <a:xfrm>
            <a:off x="1043608" y="2132856"/>
            <a:ext cx="2232248" cy="1080120"/>
          </a:xfrm>
          <a:prstGeom prst="straightConnector1">
            <a:avLst/>
          </a:prstGeom>
          <a:noFill/>
          <a:ln cap="flat" cmpd="sng" w="76200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1582543" y="4233591"/>
            <a:ext cx="1188132" cy="36004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6" name="Google Shape;186;p13"/>
          <p:cNvCxnSpPr/>
          <p:nvPr/>
        </p:nvCxnSpPr>
        <p:spPr>
          <a:xfrm rot="10800000">
            <a:off x="5004048" y="4773651"/>
            <a:ext cx="1584176" cy="59956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87" name="Google Shape;1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093" y="5944052"/>
            <a:ext cx="58102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999" y="5944052"/>
            <a:ext cx="581025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GB">
                <a:solidFill>
                  <a:srgbClr val="00B050"/>
                </a:solidFill>
              </a:rPr>
              <a:t> Activity time! 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195" name="Google Shape;195;p14"/>
          <p:cNvSpPr txBox="1"/>
          <p:nvPr>
            <p:ph idx="1" type="body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GB">
                <a:solidFill>
                  <a:srgbClr val="FF0000"/>
                </a:solidFill>
              </a:rPr>
              <a:t>Can you write a number sentence?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96" name="Google Shape;1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4674" y="260648"/>
            <a:ext cx="1022503" cy="97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1446947"/>
            <a:ext cx="7229475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8907" y="5789167"/>
            <a:ext cx="2016224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Lesson 3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4" name="Google Shape;204;p15"/>
          <p:cNvSpPr txBox="1"/>
          <p:nvPr>
            <p:ph idx="1" type="body"/>
          </p:nvPr>
        </p:nvSpPr>
        <p:spPr>
          <a:xfrm>
            <a:off x="467544" y="155679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0"/>
              <a:buNone/>
            </a:pPr>
            <a:r>
              <a:rPr lang="en-GB" sz="2420">
                <a:latin typeface="Arial"/>
                <a:ea typeface="Arial"/>
                <a:cs typeface="Arial"/>
                <a:sym typeface="Arial"/>
              </a:rPr>
              <a:t>Today we will follow White Rose Maths Home Learning-  </a:t>
            </a:r>
            <a:r>
              <a:rPr b="1" lang="en-GB" sz="2420">
                <a:latin typeface="Arial"/>
                <a:ea typeface="Arial"/>
                <a:cs typeface="Arial"/>
                <a:sym typeface="Arial"/>
              </a:rPr>
              <a:t>Alive in 5!- week 2- session 2.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en-GB" sz="1760"/>
              <a:t>Click on the link below to watch the video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en-GB" sz="1760" u="sng">
                <a:solidFill>
                  <a:schemeClr val="hlink"/>
                </a:solidFill>
                <a:hlinkClick r:id="rId3"/>
              </a:rPr>
              <a:t>https://whiterosemaths.com/homelearning/early-years/alive-in-5-week-2/</a:t>
            </a:r>
            <a:endParaRPr sz="1760"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</p:txBody>
      </p:sp>
      <p:pic>
        <p:nvPicPr>
          <p:cNvPr id="205" name="Google Shape;2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2240" y="2445187"/>
            <a:ext cx="1358310" cy="123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2445187"/>
            <a:ext cx="5588298" cy="1795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en-GB">
                <a:solidFill>
                  <a:srgbClr val="7030A0"/>
                </a:solidFill>
              </a:rPr>
              <a:t>Activity Time!  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213" name="Google Shape;213;p16"/>
          <p:cNvSpPr txBox="1"/>
          <p:nvPr>
            <p:ph idx="1" type="body"/>
          </p:nvPr>
        </p:nvSpPr>
        <p:spPr>
          <a:xfrm>
            <a:off x="539552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/>
              <a:t>After watching the video complete the activity (this is uploaded on Home Learning Page 2020/21) 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/>
              <a:t>If you don’t have buttons, you can use stones, shells or peas! 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</p:txBody>
      </p:sp>
      <p:pic>
        <p:nvPicPr>
          <p:cNvPr id="214" name="Google Shape;2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404664"/>
            <a:ext cx="1022503" cy="97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5492" y="2564904"/>
            <a:ext cx="6696744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r>
              <a:rPr lang="en-GB" sz="1440"/>
              <a:t>                     </a:t>
            </a:r>
            <a:br>
              <a:rPr lang="en-GB" sz="1440"/>
            </a:br>
            <a:br>
              <a:rPr lang="en-GB" sz="3959"/>
            </a:br>
            <a:endParaRPr sz="3959"/>
          </a:p>
        </p:txBody>
      </p:sp>
      <p:pic>
        <p:nvPicPr>
          <p:cNvPr id="222" name="Google Shape;2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484784"/>
            <a:ext cx="7258050" cy="48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6489" y="620688"/>
            <a:ext cx="2016224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/>
          <p:nvPr>
            <p:ph type="title"/>
          </p:nvPr>
        </p:nvSpPr>
        <p:spPr>
          <a:xfrm>
            <a:off x="323528" y="116632"/>
            <a:ext cx="8424936" cy="1728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Lesson 4</a:t>
            </a:r>
            <a:endParaRPr/>
          </a:p>
        </p:txBody>
      </p:sp>
      <p:sp>
        <p:nvSpPr>
          <p:cNvPr id="229" name="Google Shape;229;p18"/>
          <p:cNvSpPr txBox="1"/>
          <p:nvPr>
            <p:ph idx="1" type="body"/>
          </p:nvPr>
        </p:nvSpPr>
        <p:spPr>
          <a:xfrm>
            <a:off x="457200" y="191683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lang="en-GB">
                <a:solidFill>
                  <a:srgbClr val="00B050"/>
                </a:solidFill>
              </a:rPr>
              <a:t>The Evil Pea has trapped Numberblock 5!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00B050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230" name="Google Shape;2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808" y="238200"/>
            <a:ext cx="24384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9632" y="2492896"/>
            <a:ext cx="5616624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6296" y="3429000"/>
            <a:ext cx="1324652" cy="110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2924944"/>
            <a:ext cx="34290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9"/>
          <p:cNvSpPr/>
          <p:nvPr/>
        </p:nvSpPr>
        <p:spPr>
          <a:xfrm>
            <a:off x="3536504" y="332656"/>
            <a:ext cx="4635896" cy="2592288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9"/>
          <p:cNvSpPr txBox="1"/>
          <p:nvPr>
            <p:ph idx="1" type="body"/>
          </p:nvPr>
        </p:nvSpPr>
        <p:spPr>
          <a:xfrm>
            <a:off x="467544" y="36711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                                  </a:t>
            </a:r>
            <a:endParaRPr/>
          </a:p>
        </p:txBody>
      </p:sp>
      <p:sp>
        <p:nvSpPr>
          <p:cNvPr id="240" name="Google Shape;240;p19"/>
          <p:cNvSpPr txBox="1"/>
          <p:nvPr/>
        </p:nvSpPr>
        <p:spPr>
          <a:xfrm>
            <a:off x="3851920" y="476037"/>
            <a:ext cx="3816424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 am sure you have watched the news!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 am back! Mowhahahah!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This time you need to find 5 different ways to make the number 5. Send your work to your teacher and she will release Numberblock 5 from the trap! This time can you use a five frame!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056" y="4168706"/>
            <a:ext cx="3178498" cy="770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19"/>
          <p:cNvCxnSpPr/>
          <p:nvPr/>
        </p:nvCxnSpPr>
        <p:spPr>
          <a:xfrm>
            <a:off x="6444208" y="2708920"/>
            <a:ext cx="0" cy="1459786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243" name="Google Shape;24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2" y="262904"/>
            <a:ext cx="2966967" cy="242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07500" y="188650"/>
            <a:ext cx="88290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br>
              <a:rPr lang="en-GB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Lesson 1       </a:t>
            </a:r>
            <a:r>
              <a:rPr lang="en-GB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Starting with a story-</a:t>
            </a:r>
            <a:endParaRPr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Numberblocks- ‘The Whole of Me’</a:t>
            </a:r>
            <a:br>
              <a:rPr lang="en-GB" sz="37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https://www.bbc.co.uk/iplayer/episode/b08dr1l3/numberblocks-series-1-the-whole-of-me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br>
              <a:rPr lang="en-GB" sz="2000" u="sng"/>
            </a:br>
            <a:br>
              <a:rPr lang="en-GB" sz="2000" u="sng"/>
            </a:br>
            <a:r>
              <a:rPr b="1" i="1" lang="en-GB" sz="4000">
                <a:solidFill>
                  <a:srgbClr val="00B050"/>
                </a:solidFill>
              </a:rPr>
              <a:t>What do you notice? </a:t>
            </a:r>
            <a:endParaRPr b="1" i="1" sz="40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616" y="2852936"/>
            <a:ext cx="6670672" cy="3288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Lets do one together!</a:t>
            </a:r>
            <a:endParaRPr/>
          </a:p>
        </p:txBody>
      </p:sp>
      <p:sp>
        <p:nvSpPr>
          <p:cNvPr id="249" name="Google Shape;249;p20"/>
          <p:cNvSpPr txBox="1"/>
          <p:nvPr>
            <p:ph idx="1" type="body"/>
          </p:nvPr>
        </p:nvSpPr>
        <p:spPr>
          <a:xfrm>
            <a:off x="611560" y="1600200"/>
            <a:ext cx="8075240" cy="4525963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part is 1                                   One part is 4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sentence             </a:t>
            </a:r>
            <a:r>
              <a:rPr lang="en-GB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GB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5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50" name="Google Shape;2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2636912"/>
            <a:ext cx="70866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40" y="3140968"/>
            <a:ext cx="1008112" cy="97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7784" y="3009900"/>
            <a:ext cx="864096" cy="108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7507" y="3140968"/>
            <a:ext cx="743165" cy="93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4088" y="3055162"/>
            <a:ext cx="792088" cy="99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2240" y="3086100"/>
            <a:ext cx="792088" cy="9957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20"/>
          <p:cNvCxnSpPr/>
          <p:nvPr/>
        </p:nvCxnSpPr>
        <p:spPr>
          <a:xfrm flipH="1">
            <a:off x="1835696" y="2132856"/>
            <a:ext cx="252028" cy="706282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7" name="Google Shape;257;p20"/>
          <p:cNvCxnSpPr/>
          <p:nvPr/>
        </p:nvCxnSpPr>
        <p:spPr>
          <a:xfrm flipH="1">
            <a:off x="5364088" y="2132856"/>
            <a:ext cx="720080" cy="504056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258" name="Google Shape;25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878" y="5301208"/>
            <a:ext cx="711609" cy="69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61710" y="5301208"/>
            <a:ext cx="534438" cy="67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80872" y="5255484"/>
            <a:ext cx="591718" cy="74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4295" y="5291501"/>
            <a:ext cx="534418" cy="67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42001" y="5278433"/>
            <a:ext cx="549879" cy="6912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20"/>
          <p:cNvCxnSpPr/>
          <p:nvPr/>
        </p:nvCxnSpPr>
        <p:spPr>
          <a:xfrm>
            <a:off x="3927507" y="4941168"/>
            <a:ext cx="515385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Your turn- Activity time!</a:t>
            </a:r>
            <a:br>
              <a:rPr lang="en-GB">
                <a:solidFill>
                  <a:srgbClr val="FF0000"/>
                </a:solidFill>
              </a:rPr>
            </a:br>
            <a:r>
              <a:rPr lang="en-GB" sz="1200"/>
              <a:t>(This sheet is uploaded on the Home Learning page)</a:t>
            </a:r>
            <a:endParaRPr sz="1200"/>
          </a:p>
        </p:txBody>
      </p:sp>
      <p:sp>
        <p:nvSpPr>
          <p:cNvPr id="269" name="Google Shape;269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 </a:t>
            </a:r>
            <a:r>
              <a:rPr lang="en-GB">
                <a:solidFill>
                  <a:srgbClr val="00B050"/>
                </a:solidFill>
              </a:rPr>
              <a:t>To complete this activity you can use two different colouring pencils or different objects.</a:t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270" name="Google Shape;27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816" y="2780928"/>
            <a:ext cx="2869590" cy="349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2320" y="334195"/>
            <a:ext cx="1022503" cy="972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Lesson 5</a:t>
            </a:r>
            <a:endParaRPr/>
          </a:p>
        </p:txBody>
      </p:sp>
      <p:sp>
        <p:nvSpPr>
          <p:cNvPr id="277" name="Google Shape;277;p22"/>
          <p:cNvSpPr txBox="1"/>
          <p:nvPr>
            <p:ph idx="1" type="body"/>
          </p:nvPr>
        </p:nvSpPr>
        <p:spPr>
          <a:xfrm>
            <a:off x="457199" y="119590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en-GB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Active starter- counting to 20      </a:t>
            </a:r>
            <a:endParaRPr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2564904"/>
            <a:ext cx="4968552" cy="271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4248" y="1124744"/>
            <a:ext cx="1358310" cy="123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2"/>
          <p:cNvSpPr/>
          <p:nvPr/>
        </p:nvSpPr>
        <p:spPr>
          <a:xfrm>
            <a:off x="323528" y="5651956"/>
            <a:ext cx="864096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link below to watch the video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https://www.bbc.co.uk/teach/supermovers/ks1-maths-counting-with-john-farnworth/zbct8xs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Lesson 5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86" name="Google Shape;286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lang="en-GB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Today we will follow White Rose Maths Home Learning-  </a:t>
            </a:r>
            <a:r>
              <a:rPr b="1" lang="en-GB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Alive in 5!- week 2- session 4.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87" name="Google Shape;28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68960"/>
            <a:ext cx="798195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8344" y="3284984"/>
            <a:ext cx="1358310" cy="123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3"/>
          <p:cNvSpPr/>
          <p:nvPr/>
        </p:nvSpPr>
        <p:spPr>
          <a:xfrm>
            <a:off x="395536" y="5040197"/>
            <a:ext cx="66247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link below to watch the video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https://whiterosemaths.com/homelearning/early-years/alive-in-5-week-2/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GB">
                <a:solidFill>
                  <a:srgbClr val="00B050"/>
                </a:solidFill>
              </a:rPr>
              <a:t>Activity time! </a:t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295" name="Google Shape;29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257781"/>
            <a:ext cx="7704856" cy="536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8224" y="188640"/>
            <a:ext cx="1022503" cy="972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2780928"/>
            <a:ext cx="3815333" cy="363730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en-GB" sz="3959"/>
            </a:br>
            <a:br>
              <a:rPr lang="en-GB" sz="3959"/>
            </a:br>
            <a:br>
              <a:rPr lang="en-GB" sz="3959"/>
            </a:br>
            <a:r>
              <a:rPr lang="en-GB" sz="3959"/>
              <a:t>Sing along! </a:t>
            </a:r>
            <a:br>
              <a:rPr lang="en-GB" sz="3959"/>
            </a:br>
            <a:r>
              <a:rPr lang="en-GB" sz="3959">
                <a:solidFill>
                  <a:srgbClr val="FF0000"/>
                </a:solidFill>
              </a:rPr>
              <a:t>I’m Number 1 and this is fun, I’ve got 1 block to play with and the whole of me is One.</a:t>
            </a:r>
            <a:br>
              <a:rPr lang="en-GB" sz="3959">
                <a:solidFill>
                  <a:srgbClr val="FF0000"/>
                </a:solidFill>
              </a:rPr>
            </a:br>
            <a:endParaRPr sz="3959">
              <a:solidFill>
                <a:srgbClr val="FF0000"/>
              </a:solidFill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4187" t="5006"/>
          <a:stretch/>
        </p:blipFill>
        <p:spPr>
          <a:xfrm>
            <a:off x="5292081" y="3270738"/>
            <a:ext cx="2714782" cy="246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03884" y="32828"/>
            <a:ext cx="1069506" cy="90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529208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160"/>
              <a:buFont typeface="Arial"/>
              <a:buNone/>
            </a:pPr>
            <a:br>
              <a:rPr lang="en-GB" sz="216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216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216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216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216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216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216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216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216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24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I’m number 2. How do you do? I’ve got 2 blocks to play with and the whole of me is Two. 1 is a part of me and 1 is a part of me and the whole of me is Two  </a:t>
            </a:r>
            <a:br>
              <a:rPr lang="en-GB" sz="3240"/>
            </a:br>
            <a:endParaRPr sz="3240"/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3429000"/>
            <a:ext cx="2441594" cy="312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3672017"/>
            <a:ext cx="2880320" cy="2633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82020" y="31195"/>
            <a:ext cx="1323975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i="1" lang="en-GB" sz="3959"/>
            </a:br>
            <a:br>
              <a:rPr i="1" lang="en-GB" sz="3959"/>
            </a:br>
            <a:br>
              <a:rPr i="1" lang="en-GB" sz="3959"/>
            </a:br>
            <a:br>
              <a:rPr i="1" lang="en-GB" sz="3959"/>
            </a:br>
            <a:br>
              <a:rPr i="1" lang="en-GB" sz="3959"/>
            </a:br>
            <a:r>
              <a:rPr lang="en-GB" sz="32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I’m number 3, now look at me, I’ve got 3 blocks to play with and the whole of me is 3. 1 is a part of me and 2 is a part of me and the whole of me is 3. </a:t>
            </a:r>
            <a:br>
              <a:rPr lang="en-GB" sz="32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24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3284984"/>
            <a:ext cx="2304255" cy="30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530967"/>
            <a:ext cx="3139897" cy="284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5895" y="116632"/>
            <a:ext cx="1323975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i="1" lang="en-GB" sz="1800">
                <a:latin typeface="Arial"/>
                <a:ea typeface="Arial"/>
                <a:cs typeface="Arial"/>
                <a:sym typeface="Arial"/>
              </a:rPr>
            </a:br>
            <a:br>
              <a:rPr i="1" lang="en-GB" sz="1800">
                <a:latin typeface="Arial"/>
                <a:ea typeface="Arial"/>
                <a:cs typeface="Arial"/>
                <a:sym typeface="Arial"/>
              </a:rPr>
            </a:br>
            <a:br>
              <a:rPr i="1" lang="en-GB" sz="1800">
                <a:latin typeface="Arial"/>
                <a:ea typeface="Arial"/>
                <a:cs typeface="Arial"/>
                <a:sym typeface="Arial"/>
              </a:rPr>
            </a:br>
            <a:br>
              <a:rPr i="1" lang="en-GB" sz="1800">
                <a:latin typeface="Arial"/>
                <a:ea typeface="Arial"/>
                <a:cs typeface="Arial"/>
                <a:sym typeface="Arial"/>
              </a:rPr>
            </a:br>
            <a:br>
              <a:rPr i="1" lang="en-GB" sz="1800">
                <a:latin typeface="Arial"/>
                <a:ea typeface="Arial"/>
                <a:cs typeface="Arial"/>
                <a:sym typeface="Arial"/>
              </a:rPr>
            </a:br>
            <a:br>
              <a:rPr i="1" lang="en-GB" sz="1800">
                <a:latin typeface="Arial"/>
                <a:ea typeface="Arial"/>
                <a:cs typeface="Arial"/>
                <a:sym typeface="Arial"/>
              </a:rPr>
            </a:br>
            <a:br>
              <a:rPr i="1" lang="en-GB" sz="1800">
                <a:latin typeface="Arial"/>
                <a:ea typeface="Arial"/>
                <a:cs typeface="Arial"/>
                <a:sym typeface="Arial"/>
              </a:rPr>
            </a:br>
            <a:br>
              <a:rPr i="1" lang="en-GB" sz="1800">
                <a:latin typeface="Arial"/>
                <a:ea typeface="Arial"/>
                <a:cs typeface="Arial"/>
                <a:sym typeface="Arial"/>
              </a:rPr>
            </a:br>
            <a:br>
              <a:rPr i="1" lang="en-GB" sz="1800">
                <a:latin typeface="Arial"/>
                <a:ea typeface="Arial"/>
                <a:cs typeface="Arial"/>
                <a:sym typeface="Arial"/>
              </a:rPr>
            </a:br>
            <a:br>
              <a:rPr i="1" lang="en-GB" sz="1800">
                <a:latin typeface="Arial"/>
                <a:ea typeface="Arial"/>
                <a:cs typeface="Arial"/>
                <a:sym typeface="Arial"/>
              </a:rPr>
            </a:br>
            <a:br>
              <a:rPr i="1" lang="en-GB" sz="1800">
                <a:latin typeface="Arial"/>
                <a:ea typeface="Arial"/>
                <a:cs typeface="Arial"/>
                <a:sym typeface="Arial"/>
              </a:rPr>
            </a:br>
            <a:r>
              <a:rPr lang="en-GB" sz="324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I’m number 4, and I am sure that I’ve got 4 blocks to play with and the whole of me is 4. 1 is a part of me and 3 is a part of me and the whole of me is 4. </a:t>
            </a:r>
            <a:br>
              <a:rPr lang="en-GB" sz="3959"/>
            </a:br>
            <a:endParaRPr sz="3959"/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2996951"/>
            <a:ext cx="1944216" cy="328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0610" y="3284984"/>
            <a:ext cx="3087290" cy="243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9269" y="116632"/>
            <a:ext cx="1186586" cy="1007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i="1" lang="en-GB" sz="3959"/>
            </a:br>
            <a:br>
              <a:rPr i="1" lang="en-GB" sz="3959"/>
            </a:br>
            <a:br>
              <a:rPr i="1" lang="en-GB" sz="3959"/>
            </a:br>
            <a:br>
              <a:rPr i="1" lang="en-GB" sz="3959"/>
            </a:br>
            <a:br>
              <a:rPr i="1" lang="en-GB" sz="3959"/>
            </a:br>
            <a:br>
              <a:rPr i="1" lang="en-GB" sz="3959"/>
            </a:br>
            <a:r>
              <a:rPr lang="en-GB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I’m number 5, I am alive, I’ve got 5 blocks to play with and the whole of me is 5. 1 is a part of me and 4 is a part of me and the whole of me is 5.</a:t>
            </a:r>
            <a:br>
              <a:rPr lang="en-GB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4060" y="3573016"/>
            <a:ext cx="1781175" cy="289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4">
            <a:alphaModFix/>
          </a:blip>
          <a:srcRect b="0" l="0" r="6095" t="0"/>
          <a:stretch/>
        </p:blipFill>
        <p:spPr>
          <a:xfrm>
            <a:off x="4067944" y="3563779"/>
            <a:ext cx="2403194" cy="271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5956" y="25969"/>
            <a:ext cx="1323975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531241" y="14463"/>
            <a:ext cx="8229600" cy="822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en-GB" sz="3959"/>
            </a:br>
            <a:r>
              <a:rPr lang="en-GB" sz="3959"/>
              <a:t>Your turn- Activity time!</a:t>
            </a:r>
            <a:endParaRPr sz="3959"/>
          </a:p>
        </p:txBody>
      </p:sp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052736"/>
            <a:ext cx="7992888" cy="547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7039" y="116632"/>
            <a:ext cx="1325401" cy="126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700808"/>
            <a:ext cx="8496944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904" y="127263"/>
            <a:ext cx="1207120" cy="11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2021-01-07T09:30:04Z</dcterms:created>
  <dc:creator>E Montgomery</dc:creator>
</cp:coreProperties>
</file>