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84" r:id="rId15"/>
    <p:sldId id="285" r:id="rId16"/>
    <p:sldId id="267" r:id="rId17"/>
  </p:sldIdLst>
  <p:sldSz cx="9144000" cy="6858000" type="screen4x3"/>
  <p:notesSz cx="6858000" cy="9144000"/>
  <p:embeddedFontLst>
    <p:embeddedFont>
      <p:font typeface="Sassoon Infant Rg" panose="02000503030000020003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 SemiBold" charset="0"/>
      <p:bold r:id="rId26"/>
    </p:embeddedFont>
    <p:embeddedFont>
      <p:font typeface="Twinkl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FAFCFE"/>
    <a:srgbClr val="FA8F3C"/>
    <a:srgbClr val="4DB1E3"/>
    <a:srgbClr val="DE1E5A"/>
    <a:srgbClr val="BC0105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984" y="-6"/>
      </p:cViewPr>
      <p:guideLst>
        <p:guide orient="horz" pos="2137"/>
        <p:guide orient="horz" pos="3929"/>
        <p:guide orient="horz" pos="346"/>
        <p:guide orient="horz" pos="482"/>
        <p:guide orient="horz" pos="3838"/>
        <p:guide pos="2903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W"/>
          <p:cNvGrpSpPr/>
          <p:nvPr/>
        </p:nvGrpSpPr>
        <p:grpSpPr>
          <a:xfrm>
            <a:off x="6235675" y="2443682"/>
            <a:ext cx="2152669" cy="2752180"/>
            <a:chOff x="6235675" y="2443682"/>
            <a:chExt cx="2152669" cy="27521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8" r="22155"/>
            <a:stretch/>
          </p:blipFill>
          <p:spPr>
            <a:xfrm>
              <a:off x="6243696" y="2443682"/>
              <a:ext cx="2144648" cy="2272120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235675" y="4724971"/>
              <a:ext cx="2152669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railway lines</a:t>
              </a:r>
            </a:p>
          </p:txBody>
        </p:sp>
      </p:grpSp>
      <p:grpSp>
        <p:nvGrpSpPr>
          <p:cNvPr id="11" name="r"/>
          <p:cNvGrpSpPr/>
          <p:nvPr/>
        </p:nvGrpSpPr>
        <p:grpSpPr>
          <a:xfrm>
            <a:off x="3496556" y="2452851"/>
            <a:ext cx="2149659" cy="2743011"/>
            <a:chOff x="3496556" y="2452851"/>
            <a:chExt cx="2149659" cy="27430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9" t="859" r="16504"/>
            <a:stretch/>
          </p:blipFill>
          <p:spPr>
            <a:xfrm>
              <a:off x="3504578" y="2452851"/>
              <a:ext cx="2137626" cy="2327593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496556" y="4724971"/>
              <a:ext cx="2149659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rivers</a:t>
              </a:r>
            </a:p>
          </p:txBody>
        </p:sp>
      </p:grpSp>
      <p:grpSp>
        <p:nvGrpSpPr>
          <p:cNvPr id="8" name="v"/>
          <p:cNvGrpSpPr/>
          <p:nvPr/>
        </p:nvGrpSpPr>
        <p:grpSpPr>
          <a:xfrm>
            <a:off x="755650" y="2452851"/>
            <a:ext cx="2151447" cy="2743012"/>
            <a:chOff x="755650" y="2452851"/>
            <a:chExt cx="2151447" cy="27430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585" r="25274" b="-585"/>
            <a:stretch/>
          </p:blipFill>
          <p:spPr>
            <a:xfrm>
              <a:off x="763466" y="2452851"/>
              <a:ext cx="2139620" cy="2290050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55650" y="4724972"/>
              <a:ext cx="21514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volcanoes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Iceland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Iceland is home to two hundred of which?</a:t>
            </a:r>
          </a:p>
        </p:txBody>
      </p:sp>
      <p:sp>
        <p:nvSpPr>
          <p:cNvPr id="48" name="Rectangle: Rounded Corners 47">
            <a:hlinkClick r:id="rId5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6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6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76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627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e"/>
          <p:cNvGrpSpPr/>
          <p:nvPr/>
        </p:nvGrpSpPr>
        <p:grpSpPr>
          <a:xfrm>
            <a:off x="3485522" y="2443682"/>
            <a:ext cx="2163705" cy="2752180"/>
            <a:chOff x="3485522" y="2443682"/>
            <a:chExt cx="2163705" cy="27521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9" r="15255"/>
            <a:stretch/>
          </p:blipFill>
          <p:spPr>
            <a:xfrm>
              <a:off x="3497555" y="2443682"/>
              <a:ext cx="2144649" cy="2351700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485522" y="4724971"/>
              <a:ext cx="2163705" cy="470891"/>
            </a:xfrm>
            <a:prstGeom prst="rect">
              <a:avLst/>
            </a:prstGeom>
            <a:solidFill>
              <a:srgbClr val="4DB1E3"/>
            </a:solidFill>
            <a:ln w="127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euro</a:t>
              </a:r>
            </a:p>
          </p:txBody>
        </p:sp>
      </p:grpSp>
      <p:grpSp>
        <p:nvGrpSpPr>
          <p:cNvPr id="4" name="p"/>
          <p:cNvGrpSpPr/>
          <p:nvPr/>
        </p:nvGrpSpPr>
        <p:grpSpPr>
          <a:xfrm>
            <a:off x="755218" y="2443682"/>
            <a:ext cx="2154891" cy="2752181"/>
            <a:chOff x="755218" y="2443682"/>
            <a:chExt cx="2154891" cy="2752181"/>
          </a:xfrm>
        </p:grpSpPr>
        <p:pic>
          <p:nvPicPr>
            <p:cNvPr id="18" name="Picture 4" descr="Money, Mexico, Coins, Mexican Pesos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26369"/>
            <a:stretch/>
          </p:blipFill>
          <p:spPr bwMode="auto">
            <a:xfrm>
              <a:off x="763466" y="2443682"/>
              <a:ext cx="2139620" cy="2330272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55218" y="4724972"/>
              <a:ext cx="2154891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peso</a:t>
              </a:r>
            </a:p>
          </p:txBody>
        </p:sp>
      </p:grpSp>
      <p:grpSp>
        <p:nvGrpSpPr>
          <p:cNvPr id="14" name="y"/>
          <p:cNvGrpSpPr/>
          <p:nvPr/>
        </p:nvGrpSpPr>
        <p:grpSpPr>
          <a:xfrm>
            <a:off x="6236673" y="2443682"/>
            <a:ext cx="2151677" cy="2752180"/>
            <a:chOff x="6236673" y="2443682"/>
            <a:chExt cx="2151677" cy="27521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1" r="22290"/>
            <a:stretch/>
          </p:blipFill>
          <p:spPr>
            <a:xfrm>
              <a:off x="6243696" y="2443682"/>
              <a:ext cx="2144654" cy="2281289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236673" y="4724971"/>
              <a:ext cx="215167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yen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Chile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The</a:t>
            </a:r>
            <a:r>
              <a:rPr lang="en-GB" sz="1200" dirty="0">
                <a:latin typeface="Twinkl" pitchFamily="50" charset="0"/>
              </a:rPr>
              <a:t> </a:t>
            </a:r>
            <a:r>
              <a:rPr lang="en-GB" dirty="0">
                <a:latin typeface="Twinkl" pitchFamily="50" charset="0"/>
              </a:rPr>
              <a:t>currency used in Chile is called the Chilean </a:t>
            </a:r>
            <a:r>
              <a:rPr lang="en-GB" u="sng" dirty="0">
                <a:latin typeface="Twinkl" pitchFamily="50" charset="0"/>
              </a:rPr>
              <a:t>              </a:t>
            </a:r>
            <a:r>
              <a:rPr lang="en-GB" dirty="0">
                <a:latin typeface="Twinkl" pitchFamily="50" charset="0"/>
              </a:rPr>
              <a:t>.</a:t>
            </a:r>
          </a:p>
        </p:txBody>
      </p:sp>
      <p:sp>
        <p:nvSpPr>
          <p:cNvPr id="48" name="Rectangle: Rounded Corners 47">
            <a:hlinkClick r:id="rId5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6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6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76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201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w"/>
          <p:cNvGrpSpPr/>
          <p:nvPr/>
        </p:nvGrpSpPr>
        <p:grpSpPr>
          <a:xfrm>
            <a:off x="755218" y="2429237"/>
            <a:ext cx="2154891" cy="2766626"/>
            <a:chOff x="755218" y="2429237"/>
            <a:chExt cx="2154891" cy="2766626"/>
          </a:xfrm>
        </p:grpSpPr>
        <p:sp>
          <p:nvSpPr>
            <p:cNvPr id="3" name="Rectangle 2"/>
            <p:cNvSpPr/>
            <p:nvPr/>
          </p:nvSpPr>
          <p:spPr>
            <a:xfrm>
              <a:off x="755218" y="4724972"/>
              <a:ext cx="2154891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wheat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6" r="19865"/>
            <a:stretch/>
          </p:blipFill>
          <p:spPr>
            <a:xfrm>
              <a:off x="755218" y="2429237"/>
              <a:ext cx="2154891" cy="2295734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grpSp>
        <p:nvGrpSpPr>
          <p:cNvPr id="12" name="s"/>
          <p:cNvGrpSpPr/>
          <p:nvPr/>
        </p:nvGrpSpPr>
        <p:grpSpPr>
          <a:xfrm>
            <a:off x="3485522" y="2429238"/>
            <a:ext cx="2163705" cy="2766624"/>
            <a:chOff x="3485522" y="2429238"/>
            <a:chExt cx="2163705" cy="2766624"/>
          </a:xfrm>
        </p:grpSpPr>
        <p:sp>
          <p:nvSpPr>
            <p:cNvPr id="31" name="Rectangle 30"/>
            <p:cNvSpPr/>
            <p:nvPr/>
          </p:nvSpPr>
          <p:spPr>
            <a:xfrm>
              <a:off x="3485522" y="4724971"/>
              <a:ext cx="2163705" cy="470891"/>
            </a:xfrm>
            <a:prstGeom prst="rect">
              <a:avLst/>
            </a:prstGeom>
            <a:solidFill>
              <a:srgbClr val="4DB1E3"/>
            </a:solidFill>
            <a:ln w="127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sugar cane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4" t="294" r="16643" b="2083"/>
            <a:stretch/>
          </p:blipFill>
          <p:spPr>
            <a:xfrm>
              <a:off x="3504578" y="2429238"/>
              <a:ext cx="2137626" cy="2295734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grpSp>
        <p:nvGrpSpPr>
          <p:cNvPr id="17" name="c"/>
          <p:cNvGrpSpPr/>
          <p:nvPr/>
        </p:nvGrpSpPr>
        <p:grpSpPr>
          <a:xfrm>
            <a:off x="6236673" y="2429237"/>
            <a:ext cx="2151677" cy="2766625"/>
            <a:chOff x="6236673" y="2429237"/>
            <a:chExt cx="2151677" cy="2766625"/>
          </a:xfrm>
        </p:grpSpPr>
        <p:sp>
          <p:nvSpPr>
            <p:cNvPr id="34" name="Rectangle 33"/>
            <p:cNvSpPr/>
            <p:nvPr/>
          </p:nvSpPr>
          <p:spPr>
            <a:xfrm>
              <a:off x="6236673" y="4724971"/>
              <a:ext cx="215167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cotton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3" r="14853"/>
            <a:stretch/>
          </p:blipFill>
          <p:spPr>
            <a:xfrm>
              <a:off x="6236673" y="2429237"/>
              <a:ext cx="2151677" cy="2295734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Cuba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Which is Cuba’s main crop?</a:t>
            </a:r>
            <a:endParaRPr lang="en-GB" sz="1200" dirty="0">
              <a:solidFill>
                <a:srgbClr val="FF0000"/>
              </a:solidFill>
              <a:latin typeface="Twinkl" pitchFamily="50" charset="0"/>
            </a:endParaRPr>
          </a:p>
        </p:txBody>
      </p:sp>
      <p:sp>
        <p:nvSpPr>
          <p:cNvPr id="48" name="Rectangle: Rounded Corners 47">
            <a:hlinkClick r:id="rId5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28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6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22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98228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l"/>
          <p:cNvGrpSpPr/>
          <p:nvPr/>
        </p:nvGrpSpPr>
        <p:grpSpPr>
          <a:xfrm>
            <a:off x="755218" y="2429235"/>
            <a:ext cx="2154891" cy="2766628"/>
            <a:chOff x="755218" y="2429235"/>
            <a:chExt cx="2154891" cy="2766628"/>
          </a:xfrm>
        </p:grpSpPr>
        <p:pic>
          <p:nvPicPr>
            <p:cNvPr id="20" name="Picture 2" descr="Berlin, Germany, Architecture, Park, Europe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5" r="22106"/>
            <a:stretch/>
          </p:blipFill>
          <p:spPr bwMode="auto">
            <a:xfrm>
              <a:off x="763466" y="2429235"/>
              <a:ext cx="2146643" cy="2358202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55218" y="4724972"/>
              <a:ext cx="2154891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Berlin</a:t>
              </a:r>
            </a:p>
          </p:txBody>
        </p:sp>
      </p:grpSp>
      <p:grpSp>
        <p:nvGrpSpPr>
          <p:cNvPr id="17" name="bk"/>
          <p:cNvGrpSpPr/>
          <p:nvPr/>
        </p:nvGrpSpPr>
        <p:grpSpPr>
          <a:xfrm>
            <a:off x="6236672" y="2429235"/>
            <a:ext cx="2151678" cy="2766627"/>
            <a:chOff x="6236672" y="2429235"/>
            <a:chExt cx="2151678" cy="27666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00" r="1"/>
            <a:stretch/>
          </p:blipFill>
          <p:spPr>
            <a:xfrm>
              <a:off x="6236672" y="2429235"/>
              <a:ext cx="2151677" cy="2571906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236673" y="4724971"/>
              <a:ext cx="215167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Bangkok</a:t>
              </a:r>
            </a:p>
          </p:txBody>
        </p:sp>
      </p:grpSp>
      <p:grpSp>
        <p:nvGrpSpPr>
          <p:cNvPr id="12" name="br"/>
          <p:cNvGrpSpPr/>
          <p:nvPr/>
        </p:nvGrpSpPr>
        <p:grpSpPr>
          <a:xfrm>
            <a:off x="3485522" y="2429235"/>
            <a:ext cx="2163705" cy="2766627"/>
            <a:chOff x="3485522" y="2429235"/>
            <a:chExt cx="2163705" cy="27666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2" t="4345" r="14271" b="-4345"/>
            <a:stretch/>
          </p:blipFill>
          <p:spPr>
            <a:xfrm>
              <a:off x="3485522" y="2429235"/>
              <a:ext cx="2163705" cy="2433300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485522" y="4724971"/>
              <a:ext cx="2163705" cy="470891"/>
            </a:xfrm>
            <a:prstGeom prst="rect">
              <a:avLst/>
            </a:prstGeom>
            <a:solidFill>
              <a:srgbClr val="4DB1E3"/>
            </a:solidFill>
            <a:ln w="127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Bern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Switzerland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What is the capital of Switzerland?</a:t>
            </a:r>
          </a:p>
        </p:txBody>
      </p:sp>
      <p:sp>
        <p:nvSpPr>
          <p:cNvPr id="48" name="Rectangle: Rounded Corners 47">
            <a:hlinkClick r:id="rId5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18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95" y="3206448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22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618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3000"/>
          <p:cNvGrpSpPr/>
          <p:nvPr/>
        </p:nvGrpSpPr>
        <p:grpSpPr>
          <a:xfrm>
            <a:off x="6236672" y="2133604"/>
            <a:ext cx="2151678" cy="3282990"/>
            <a:chOff x="6236672" y="1923391"/>
            <a:chExt cx="2151678" cy="3282990"/>
          </a:xfrm>
        </p:grpSpPr>
        <p:pic>
          <p:nvPicPr>
            <p:cNvPr id="26" name="Picture 2" descr="Canada, Lake, Agnes, Alberta, Rocky, Mountain, Travel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17" t="27614" r="-47" b="15345"/>
            <a:stretch/>
          </p:blipFill>
          <p:spPr bwMode="auto">
            <a:xfrm>
              <a:off x="6236672" y="1923391"/>
              <a:ext cx="2145795" cy="2900856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236673" y="4735490"/>
              <a:ext cx="215167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over 13,000</a:t>
              </a:r>
            </a:p>
          </p:txBody>
        </p:sp>
      </p:grpSp>
      <p:grpSp>
        <p:nvGrpSpPr>
          <p:cNvPr id="8" name="30000"/>
          <p:cNvGrpSpPr/>
          <p:nvPr/>
        </p:nvGrpSpPr>
        <p:grpSpPr>
          <a:xfrm>
            <a:off x="3485522" y="2133604"/>
            <a:ext cx="2163705" cy="3282990"/>
            <a:chOff x="3485522" y="1923391"/>
            <a:chExt cx="2163705" cy="3282990"/>
          </a:xfrm>
        </p:grpSpPr>
        <p:pic>
          <p:nvPicPr>
            <p:cNvPr id="25" name="Picture 2" descr="Canada, Lake, Agnes, Alberta, Rocky, Mountain, Travel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10" t="27614" r="35784" b="15345"/>
            <a:stretch/>
          </p:blipFill>
          <p:spPr bwMode="auto">
            <a:xfrm>
              <a:off x="3497555" y="1923391"/>
              <a:ext cx="2151672" cy="2900856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485522" y="4735490"/>
              <a:ext cx="2163705" cy="470891"/>
            </a:xfrm>
            <a:prstGeom prst="rect">
              <a:avLst/>
            </a:prstGeom>
            <a:solidFill>
              <a:srgbClr val="4DB1E3"/>
            </a:solidFill>
            <a:ln w="127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over 30,000</a:t>
              </a:r>
              <a:endParaRPr lang="en-GB" dirty="0"/>
            </a:p>
          </p:txBody>
        </p:sp>
      </p:grpSp>
      <p:grpSp>
        <p:nvGrpSpPr>
          <p:cNvPr id="7" name="4000"/>
          <p:cNvGrpSpPr/>
          <p:nvPr/>
        </p:nvGrpSpPr>
        <p:grpSpPr>
          <a:xfrm>
            <a:off x="755218" y="2133604"/>
            <a:ext cx="2154891" cy="3282991"/>
            <a:chOff x="755218" y="1923391"/>
            <a:chExt cx="2154891" cy="3282991"/>
          </a:xfrm>
        </p:grpSpPr>
        <p:pic>
          <p:nvPicPr>
            <p:cNvPr id="18" name="4000" descr="Canada, Lake, Agnes, Alberta, Rocky, Mountain, Travel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" t="27614" r="71828" b="15345"/>
            <a:stretch/>
          </p:blipFill>
          <p:spPr bwMode="auto">
            <a:xfrm>
              <a:off x="771610" y="1923391"/>
              <a:ext cx="2138499" cy="2900856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55218" y="4735491"/>
              <a:ext cx="2154891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over 4000</a:t>
              </a:r>
              <a:endParaRPr lang="en-GB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Canada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How many lakes are in Canada?</a:t>
            </a:r>
          </a:p>
        </p:txBody>
      </p:sp>
      <p:sp>
        <p:nvSpPr>
          <p:cNvPr id="48" name="Rectangle: Rounded Corners 47">
            <a:hlinkClick r:id="rId3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84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95" y="3206448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7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771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"/>
          <p:cNvGrpSpPr/>
          <p:nvPr/>
        </p:nvGrpSpPr>
        <p:grpSpPr>
          <a:xfrm>
            <a:off x="755218" y="2127735"/>
            <a:ext cx="2166924" cy="3288860"/>
            <a:chOff x="755218" y="2127735"/>
            <a:chExt cx="2166924" cy="3288860"/>
          </a:xfrm>
        </p:grpSpPr>
        <p:pic>
          <p:nvPicPr>
            <p:cNvPr id="19" name="Picture 2" descr="Panorama, Cape Town, Golf Course, Pond, Reflection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9" r="62838"/>
            <a:stretch/>
          </p:blipFill>
          <p:spPr bwMode="auto">
            <a:xfrm>
              <a:off x="771610" y="2127735"/>
              <a:ext cx="2150532" cy="2817968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55218" y="4945704"/>
              <a:ext cx="2154891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6</a:t>
              </a:r>
              <a:endParaRPr lang="en-GB" dirty="0"/>
            </a:p>
          </p:txBody>
        </p:sp>
      </p:grpSp>
      <p:grpSp>
        <p:nvGrpSpPr>
          <p:cNvPr id="5" name="22"/>
          <p:cNvGrpSpPr/>
          <p:nvPr/>
        </p:nvGrpSpPr>
        <p:grpSpPr>
          <a:xfrm>
            <a:off x="3485522" y="2124801"/>
            <a:ext cx="2163705" cy="3291793"/>
            <a:chOff x="3485522" y="2124801"/>
            <a:chExt cx="2163705" cy="3291793"/>
          </a:xfrm>
        </p:grpSpPr>
        <p:pic>
          <p:nvPicPr>
            <p:cNvPr id="20" name="Picture 2" descr="Panorama, Cape Town, Golf Course, Pond, Reflection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80" r="37636" b="-104"/>
            <a:stretch/>
          </p:blipFill>
          <p:spPr bwMode="auto">
            <a:xfrm>
              <a:off x="3497555" y="2124801"/>
              <a:ext cx="2151672" cy="2820901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485522" y="4945703"/>
              <a:ext cx="2163705" cy="470891"/>
            </a:xfrm>
            <a:prstGeom prst="rect">
              <a:avLst/>
            </a:prstGeom>
            <a:solidFill>
              <a:srgbClr val="4DB1E3"/>
            </a:solidFill>
            <a:ln w="12700"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22</a:t>
              </a:r>
              <a:endParaRPr lang="en-GB" dirty="0"/>
            </a:p>
          </p:txBody>
        </p:sp>
      </p:grpSp>
      <p:grpSp>
        <p:nvGrpSpPr>
          <p:cNvPr id="6" name="11"/>
          <p:cNvGrpSpPr/>
          <p:nvPr/>
        </p:nvGrpSpPr>
        <p:grpSpPr>
          <a:xfrm>
            <a:off x="6236673" y="2121869"/>
            <a:ext cx="2151677" cy="3294725"/>
            <a:chOff x="6236673" y="2121869"/>
            <a:chExt cx="2151677" cy="3294725"/>
          </a:xfrm>
        </p:grpSpPr>
        <p:pic>
          <p:nvPicPr>
            <p:cNvPr id="27" name="Picture 2" descr="Panorama, Cape Town, Golf Course, Pond, Reflection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3" t="-1" r="12322" b="-3358"/>
            <a:stretch/>
          </p:blipFill>
          <p:spPr bwMode="auto">
            <a:xfrm>
              <a:off x="6236673" y="2121869"/>
              <a:ext cx="2151677" cy="2912586"/>
            </a:xfrm>
            <a:prstGeom prst="rect">
              <a:avLst/>
            </a:prstGeom>
            <a:noFill/>
            <a:ln w="12700">
              <a:solidFill>
                <a:srgbClr val="18A0D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236673" y="4945703"/>
              <a:ext cx="215167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50" charset="0"/>
                </a:rPr>
                <a:t>11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South Africa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How many official languages are spoken in South Africa?</a:t>
            </a:r>
          </a:p>
        </p:txBody>
      </p:sp>
      <p:sp>
        <p:nvSpPr>
          <p:cNvPr id="48" name="Rectangle: Rounded Corners 47">
            <a:hlinkClick r:id="rId3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81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61" y="3206448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7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399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-615" r="3332" b="333"/>
          <a:stretch/>
        </p:blipFill>
        <p:spPr>
          <a:xfrm>
            <a:off x="225150" y="246404"/>
            <a:ext cx="8693699" cy="6323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9240" y="3934363"/>
            <a:ext cx="596832" cy="167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Brazil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7418" y="2348763"/>
            <a:ext cx="596832" cy="167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Japan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93243" y="1473201"/>
            <a:ext cx="596832" cy="167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Russia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7076" y="2280310"/>
            <a:ext cx="534638" cy="13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Italy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0926" y="1416106"/>
            <a:ext cx="655426" cy="226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Norway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360985" y="1640629"/>
            <a:ext cx="145060" cy="191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70926" y="2413888"/>
            <a:ext cx="655426" cy="137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8007418" y="2561509"/>
            <a:ext cx="210393" cy="691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42754" y="2879121"/>
            <a:ext cx="534638" cy="13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Mexico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21139" y="4222399"/>
            <a:ext cx="836899" cy="12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Madagascar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87736" y="1532639"/>
            <a:ext cx="655426" cy="226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Iceland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77392" y="4489436"/>
            <a:ext cx="534638" cy="13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Chile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225310" y="4421947"/>
            <a:ext cx="226577" cy="67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589914" y="2946102"/>
            <a:ext cx="534638" cy="13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Cuba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 flipH="1">
            <a:off x="2198121" y="3016027"/>
            <a:ext cx="521086" cy="1191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H="1">
            <a:off x="2225311" y="2895964"/>
            <a:ext cx="192891" cy="329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198121" y="2737238"/>
            <a:ext cx="659112" cy="13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Jamaica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3880701" y="2084594"/>
            <a:ext cx="605886" cy="280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33889" y="1984816"/>
            <a:ext cx="846374" cy="140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Switzerland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2044711" y="4034302"/>
            <a:ext cx="226577" cy="67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598416" y="4052061"/>
            <a:ext cx="534638" cy="13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Peru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331096" y="1524703"/>
            <a:ext cx="611055" cy="146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Canada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26352" y="4833531"/>
            <a:ext cx="836899" cy="12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South Africa</a:t>
            </a:r>
          </a:p>
        </p:txBody>
      </p:sp>
      <p:cxnSp>
        <p:nvCxnSpPr>
          <p:cNvPr id="42" name="Straight Connector 41"/>
          <p:cNvCxnSpPr>
            <a:endCxn id="40" idx="0"/>
          </p:cNvCxnSpPr>
          <p:nvPr/>
        </p:nvCxnSpPr>
        <p:spPr>
          <a:xfrm>
            <a:off x="4898243" y="4626342"/>
            <a:ext cx="146559" cy="207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Brazil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Brazil produces the largest amount of one of these popular products. Which is it?</a:t>
            </a:r>
          </a:p>
        </p:txBody>
      </p:sp>
      <p:grpSp>
        <p:nvGrpSpPr>
          <p:cNvPr id="28" name="chocolate"/>
          <p:cNvGrpSpPr/>
          <p:nvPr/>
        </p:nvGrpSpPr>
        <p:grpSpPr>
          <a:xfrm>
            <a:off x="686090" y="2577312"/>
            <a:ext cx="2279539" cy="2670372"/>
            <a:chOff x="686087" y="2743976"/>
            <a:chExt cx="2279539" cy="2670372"/>
          </a:xfrm>
        </p:grpSpPr>
        <p:grpSp>
          <p:nvGrpSpPr>
            <p:cNvPr id="14" name="Group 13"/>
            <p:cNvGrpSpPr/>
            <p:nvPr/>
          </p:nvGrpSpPr>
          <p:grpSpPr>
            <a:xfrm>
              <a:off x="686087" y="2743976"/>
              <a:ext cx="2279539" cy="2314322"/>
              <a:chOff x="926537" y="3429000"/>
              <a:chExt cx="1723603" cy="174990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537" y="3908454"/>
                <a:ext cx="1723603" cy="1149069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979136" y="3429000"/>
                <a:ext cx="1618407" cy="1749903"/>
              </a:xfrm>
              <a:prstGeom prst="rect">
                <a:avLst/>
              </a:prstGeom>
              <a:noFill/>
              <a:ln>
                <a:solidFill>
                  <a:srgbClr val="4DB1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55650" y="4943457"/>
              <a:ext cx="2140413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chocolate</a:t>
              </a:r>
            </a:p>
          </p:txBody>
        </p:sp>
      </p:grpSp>
      <p:grpSp>
        <p:nvGrpSpPr>
          <p:cNvPr id="41" name="coffee"/>
          <p:cNvGrpSpPr/>
          <p:nvPr/>
        </p:nvGrpSpPr>
        <p:grpSpPr>
          <a:xfrm>
            <a:off x="6243700" y="2577312"/>
            <a:ext cx="2144650" cy="2670371"/>
            <a:chOff x="6243697" y="2743976"/>
            <a:chExt cx="2144650" cy="267037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8" t="466" r="17022"/>
            <a:stretch/>
          </p:blipFill>
          <p:spPr>
            <a:xfrm>
              <a:off x="6247931" y="2743976"/>
              <a:ext cx="2140416" cy="2314322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243697" y="4943456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coffee</a:t>
              </a:r>
            </a:p>
          </p:txBody>
        </p:sp>
      </p:grpSp>
      <p:grpSp>
        <p:nvGrpSpPr>
          <p:cNvPr id="38" name="cheese"/>
          <p:cNvGrpSpPr/>
          <p:nvPr/>
        </p:nvGrpSpPr>
        <p:grpSpPr>
          <a:xfrm>
            <a:off x="3497560" y="2573644"/>
            <a:ext cx="2144647" cy="2674039"/>
            <a:chOff x="3497557" y="2740308"/>
            <a:chExt cx="2144647" cy="26740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9" t="-158" r="22071" b="158"/>
            <a:stretch/>
          </p:blipFill>
          <p:spPr>
            <a:xfrm>
              <a:off x="3501791" y="2740308"/>
              <a:ext cx="2140413" cy="2317989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497557" y="4943456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cheese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22" y="2972876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46" y="3050881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64" y="3050881"/>
            <a:ext cx="1136748" cy="1447867"/>
          </a:xfrm>
          <a:prstGeom prst="rect">
            <a:avLst/>
          </a:prstGeom>
        </p:spPr>
      </p:pic>
      <p:sp>
        <p:nvSpPr>
          <p:cNvPr id="48" name="Rectangle: Rounded Corners 47">
            <a:hlinkClick r:id="rId7" action="ppaction://hlinksldjump"/>
          </p:cNvPr>
          <p:cNvSpPr/>
          <p:nvPr/>
        </p:nvSpPr>
        <p:spPr>
          <a:xfrm>
            <a:off x="779888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sp>
        <p:nvSpPr>
          <p:cNvPr id="49" name="Rectangle: Rounded Corners 4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33208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Japan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One of these objects was invented in Japan. Which one is it?</a:t>
            </a:r>
          </a:p>
        </p:txBody>
      </p:sp>
      <p:sp>
        <p:nvSpPr>
          <p:cNvPr id="48" name="Rectangle: Rounded Corners 47">
            <a:hlinkClick r:id="rId2" action="ppaction://hlinksldjump"/>
          </p:cNvPr>
          <p:cNvSpPr/>
          <p:nvPr/>
        </p:nvSpPr>
        <p:spPr>
          <a:xfrm>
            <a:off x="755650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grpSp>
        <p:nvGrpSpPr>
          <p:cNvPr id="12" name="nintendo"/>
          <p:cNvGrpSpPr/>
          <p:nvPr/>
        </p:nvGrpSpPr>
        <p:grpSpPr>
          <a:xfrm>
            <a:off x="755650" y="2525491"/>
            <a:ext cx="2140414" cy="2670372"/>
            <a:chOff x="755650" y="2743976"/>
            <a:chExt cx="2140414" cy="2670372"/>
          </a:xfrm>
        </p:grpSpPr>
        <p:sp>
          <p:nvSpPr>
            <p:cNvPr id="8" name="Rectangle 7"/>
            <p:cNvSpPr/>
            <p:nvPr/>
          </p:nvSpPr>
          <p:spPr>
            <a:xfrm>
              <a:off x="755651" y="2743976"/>
              <a:ext cx="2140413" cy="2314322"/>
            </a:xfrm>
            <a:prstGeom prst="rect">
              <a:avLst/>
            </a:prstGeom>
            <a:noFill/>
            <a:ln>
              <a:solidFill>
                <a:srgbClr val="4DB1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5650" y="4943457"/>
              <a:ext cx="2140413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Nintendo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17" y="3361886"/>
              <a:ext cx="2044194" cy="1061490"/>
            </a:xfrm>
            <a:prstGeom prst="rect">
              <a:avLst/>
            </a:prstGeom>
          </p:spPr>
        </p:pic>
      </p:grpSp>
      <p:grpSp>
        <p:nvGrpSpPr>
          <p:cNvPr id="13" name="scissors"/>
          <p:cNvGrpSpPr/>
          <p:nvPr/>
        </p:nvGrpSpPr>
        <p:grpSpPr>
          <a:xfrm>
            <a:off x="3496669" y="2525491"/>
            <a:ext cx="2145535" cy="2670371"/>
            <a:chOff x="3496669" y="2743976"/>
            <a:chExt cx="2145535" cy="2670371"/>
          </a:xfrm>
        </p:grpSpPr>
        <p:sp>
          <p:nvSpPr>
            <p:cNvPr id="23" name="Rectangle 22"/>
            <p:cNvSpPr/>
            <p:nvPr/>
          </p:nvSpPr>
          <p:spPr>
            <a:xfrm>
              <a:off x="3496669" y="2743976"/>
              <a:ext cx="2140413" cy="2314322"/>
            </a:xfrm>
            <a:prstGeom prst="rect">
              <a:avLst/>
            </a:prstGeom>
            <a:noFill/>
            <a:ln>
              <a:solidFill>
                <a:srgbClr val="4DB1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97557" y="4943456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scissors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785" y="3516885"/>
              <a:ext cx="1934429" cy="1081064"/>
            </a:xfrm>
            <a:prstGeom prst="rect">
              <a:avLst/>
            </a:prstGeom>
          </p:spPr>
        </p:pic>
      </p:grpSp>
      <p:grpSp>
        <p:nvGrpSpPr>
          <p:cNvPr id="15" name="camera"/>
          <p:cNvGrpSpPr/>
          <p:nvPr/>
        </p:nvGrpSpPr>
        <p:grpSpPr>
          <a:xfrm>
            <a:off x="6243697" y="2525491"/>
            <a:ext cx="2144677" cy="2670371"/>
            <a:chOff x="6243697" y="2743976"/>
            <a:chExt cx="2144677" cy="2670371"/>
          </a:xfrm>
        </p:grpSpPr>
        <p:sp>
          <p:nvSpPr>
            <p:cNvPr id="34" name="Rectangle 33"/>
            <p:cNvSpPr/>
            <p:nvPr/>
          </p:nvSpPr>
          <p:spPr>
            <a:xfrm>
              <a:off x="6243697" y="4943456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camera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47961" y="2743976"/>
              <a:ext cx="2140413" cy="2314322"/>
            </a:xfrm>
            <a:prstGeom prst="rect">
              <a:avLst/>
            </a:prstGeom>
            <a:noFill/>
            <a:ln>
              <a:solidFill>
                <a:srgbClr val="4DB1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0" t="13679" r="27775" b="14337"/>
            <a:stretch/>
          </p:blipFill>
          <p:spPr>
            <a:xfrm>
              <a:off x="6350181" y="3016265"/>
              <a:ext cx="1931677" cy="168293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5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52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61" y="3217545"/>
            <a:ext cx="1136748" cy="1447867"/>
          </a:xfrm>
          <a:prstGeom prst="rect">
            <a:avLst/>
          </a:prstGeom>
        </p:spPr>
      </p:pic>
      <p:sp>
        <p:nvSpPr>
          <p:cNvPr id="30" name="Rectangle: Rounded Corners 29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833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Russia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Russia has the largest area of a geographical feature in the world. Which is it?</a:t>
            </a:r>
          </a:p>
        </p:txBody>
      </p:sp>
      <p:sp>
        <p:nvSpPr>
          <p:cNvPr id="48" name="Rectangle: Rounded Corners 47">
            <a:hlinkClick r:id="rId2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grpSp>
        <p:nvGrpSpPr>
          <p:cNvPr id="19" name="f"/>
          <p:cNvGrpSpPr/>
          <p:nvPr/>
        </p:nvGrpSpPr>
        <p:grpSpPr>
          <a:xfrm>
            <a:off x="6243697" y="2508012"/>
            <a:ext cx="2144647" cy="2687850"/>
            <a:chOff x="6243697" y="2508012"/>
            <a:chExt cx="2144647" cy="26878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49"/>
            <a:stretch/>
          </p:blipFill>
          <p:spPr>
            <a:xfrm>
              <a:off x="6250854" y="2508012"/>
              <a:ext cx="2137489" cy="243462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24369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forests</a:t>
              </a:r>
            </a:p>
          </p:txBody>
        </p:sp>
      </p:grpSp>
      <p:grpSp>
        <p:nvGrpSpPr>
          <p:cNvPr id="17" name="l"/>
          <p:cNvGrpSpPr/>
          <p:nvPr/>
        </p:nvGrpSpPr>
        <p:grpSpPr>
          <a:xfrm>
            <a:off x="755650" y="2515306"/>
            <a:ext cx="2143857" cy="2680557"/>
            <a:chOff x="755650" y="2515306"/>
            <a:chExt cx="2143857" cy="2680557"/>
          </a:xfrm>
        </p:grpSpPr>
        <p:sp>
          <p:nvSpPr>
            <p:cNvPr id="3" name="Rectangle 2"/>
            <p:cNvSpPr/>
            <p:nvPr/>
          </p:nvSpPr>
          <p:spPr>
            <a:xfrm>
              <a:off x="755650" y="4724972"/>
              <a:ext cx="214385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lakes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33"/>
            <a:stretch/>
          </p:blipFill>
          <p:spPr>
            <a:xfrm>
              <a:off x="763466" y="2515306"/>
              <a:ext cx="2131710" cy="2209665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grpSp>
        <p:nvGrpSpPr>
          <p:cNvPr id="18" name="m"/>
          <p:cNvGrpSpPr/>
          <p:nvPr/>
        </p:nvGrpSpPr>
        <p:grpSpPr>
          <a:xfrm>
            <a:off x="3497557" y="2508012"/>
            <a:ext cx="2144647" cy="2687850"/>
            <a:chOff x="3497557" y="2508012"/>
            <a:chExt cx="2144647" cy="2687850"/>
          </a:xfrm>
        </p:grpSpPr>
        <p:sp>
          <p:nvSpPr>
            <p:cNvPr id="31" name="Rectangle 30"/>
            <p:cNvSpPr/>
            <p:nvPr/>
          </p:nvSpPr>
          <p:spPr>
            <a:xfrm>
              <a:off x="349755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mountains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12"/>
            <a:stretch/>
          </p:blipFill>
          <p:spPr>
            <a:xfrm>
              <a:off x="3503827" y="2508012"/>
              <a:ext cx="2138377" cy="2206031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75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4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61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312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"/>
          <p:cNvGrpSpPr/>
          <p:nvPr/>
        </p:nvGrpSpPr>
        <p:grpSpPr>
          <a:xfrm>
            <a:off x="6243697" y="2508012"/>
            <a:ext cx="2144654" cy="2687850"/>
            <a:chOff x="6243697" y="2508012"/>
            <a:chExt cx="2144654" cy="2687850"/>
          </a:xfrm>
        </p:grpSpPr>
        <p:sp>
          <p:nvSpPr>
            <p:cNvPr id="34" name="Rectangle 33"/>
            <p:cNvSpPr/>
            <p:nvPr/>
          </p:nvSpPr>
          <p:spPr>
            <a:xfrm>
              <a:off x="624369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swimming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1" t="-115" r="27953" b="115"/>
            <a:stretch/>
          </p:blipFill>
          <p:spPr>
            <a:xfrm>
              <a:off x="6253637" y="2508012"/>
              <a:ext cx="2134714" cy="2214408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Italy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Which is the most popular sport in Italy?</a:t>
            </a:r>
          </a:p>
        </p:txBody>
      </p:sp>
      <p:sp>
        <p:nvSpPr>
          <p:cNvPr id="48" name="Rectangle: Rounded Corners 47">
            <a:hlinkClick r:id="rId3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grpSp>
        <p:nvGrpSpPr>
          <p:cNvPr id="9" name="t"/>
          <p:cNvGrpSpPr/>
          <p:nvPr/>
        </p:nvGrpSpPr>
        <p:grpSpPr>
          <a:xfrm>
            <a:off x="759229" y="2508011"/>
            <a:ext cx="2143857" cy="2687852"/>
            <a:chOff x="759229" y="2508011"/>
            <a:chExt cx="2143857" cy="2687852"/>
          </a:xfrm>
        </p:grpSpPr>
        <p:sp>
          <p:nvSpPr>
            <p:cNvPr id="3" name="Rectangle 2"/>
            <p:cNvSpPr/>
            <p:nvPr/>
          </p:nvSpPr>
          <p:spPr>
            <a:xfrm>
              <a:off x="759229" y="4724972"/>
              <a:ext cx="214385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tennis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7" t="17018" r="11145" b="3589"/>
            <a:stretch/>
          </p:blipFill>
          <p:spPr>
            <a:xfrm>
              <a:off x="776210" y="2508011"/>
              <a:ext cx="2122636" cy="2216960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grpSp>
        <p:nvGrpSpPr>
          <p:cNvPr id="11" name="f"/>
          <p:cNvGrpSpPr/>
          <p:nvPr/>
        </p:nvGrpSpPr>
        <p:grpSpPr>
          <a:xfrm>
            <a:off x="3497557" y="2488906"/>
            <a:ext cx="2144647" cy="2706956"/>
            <a:chOff x="3497557" y="2488906"/>
            <a:chExt cx="2144647" cy="27069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6" r="19718"/>
            <a:stretch/>
          </p:blipFill>
          <p:spPr>
            <a:xfrm>
              <a:off x="3497557" y="2488906"/>
              <a:ext cx="2144647" cy="2236065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49755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football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27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4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66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44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t"/>
          <p:cNvGrpSpPr/>
          <p:nvPr/>
        </p:nvGrpSpPr>
        <p:grpSpPr>
          <a:xfrm>
            <a:off x="6243697" y="2488906"/>
            <a:ext cx="2144647" cy="2706956"/>
            <a:chOff x="6243697" y="2488906"/>
            <a:chExt cx="2144647" cy="270695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8" r="19245"/>
            <a:stretch/>
          </p:blipFill>
          <p:spPr>
            <a:xfrm>
              <a:off x="6254660" y="2488906"/>
              <a:ext cx="2133684" cy="2331636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24369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trolls</a:t>
              </a:r>
            </a:p>
          </p:txBody>
        </p:sp>
      </p:grpSp>
      <p:grpSp>
        <p:nvGrpSpPr>
          <p:cNvPr id="15" name="g"/>
          <p:cNvGrpSpPr/>
          <p:nvPr/>
        </p:nvGrpSpPr>
        <p:grpSpPr>
          <a:xfrm>
            <a:off x="3497557" y="2488906"/>
            <a:ext cx="2144647" cy="2706956"/>
            <a:chOff x="3497557" y="2488906"/>
            <a:chExt cx="2144647" cy="27069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9" r="20097"/>
            <a:stretch/>
          </p:blipFill>
          <p:spPr>
            <a:xfrm>
              <a:off x="3504579" y="2488906"/>
              <a:ext cx="2137625" cy="2495053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49755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gnomes</a:t>
              </a:r>
            </a:p>
          </p:txBody>
        </p:sp>
      </p:grpSp>
      <p:grpSp>
        <p:nvGrpSpPr>
          <p:cNvPr id="7" name="p"/>
          <p:cNvGrpSpPr/>
          <p:nvPr/>
        </p:nvGrpSpPr>
        <p:grpSpPr>
          <a:xfrm>
            <a:off x="755218" y="2488906"/>
            <a:ext cx="2150880" cy="2706957"/>
            <a:chOff x="755218" y="2488906"/>
            <a:chExt cx="2150880" cy="27069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70"/>
            <a:stretch/>
          </p:blipFill>
          <p:spPr>
            <a:xfrm>
              <a:off x="763467" y="2488906"/>
              <a:ext cx="2139620" cy="2233514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55218" y="4724972"/>
              <a:ext cx="2150880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pixies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Norway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Which character comes from Norwegian folklore?</a:t>
            </a:r>
            <a:endParaRPr lang="en-GB" dirty="0">
              <a:solidFill>
                <a:srgbClr val="FF0000"/>
              </a:solidFill>
              <a:latin typeface="Twinkl" pitchFamily="50" charset="0"/>
            </a:endParaRPr>
          </a:p>
        </p:txBody>
      </p:sp>
      <p:sp>
        <p:nvSpPr>
          <p:cNvPr id="48" name="Rectangle: Rounded Corners 47">
            <a:hlinkClick r:id="rId5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66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4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35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9969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b"/>
          <p:cNvGrpSpPr/>
          <p:nvPr/>
        </p:nvGrpSpPr>
        <p:grpSpPr>
          <a:xfrm>
            <a:off x="6243697" y="2443682"/>
            <a:ext cx="2144653" cy="2752180"/>
            <a:chOff x="6243697" y="2443682"/>
            <a:chExt cx="2144653" cy="2752180"/>
          </a:xfrm>
        </p:grpSpPr>
        <p:sp>
          <p:nvSpPr>
            <p:cNvPr id="34" name="Rectangle 33"/>
            <p:cNvSpPr/>
            <p:nvPr/>
          </p:nvSpPr>
          <p:spPr>
            <a:xfrm>
              <a:off x="624369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burritos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2" t="1231" r="18248" b="369"/>
            <a:stretch/>
          </p:blipFill>
          <p:spPr>
            <a:xfrm>
              <a:off x="6251743" y="2443682"/>
              <a:ext cx="2136607" cy="2272748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grpSp>
        <p:nvGrpSpPr>
          <p:cNvPr id="11" name="t"/>
          <p:cNvGrpSpPr/>
          <p:nvPr/>
        </p:nvGrpSpPr>
        <p:grpSpPr>
          <a:xfrm>
            <a:off x="3497557" y="2488769"/>
            <a:ext cx="2144648" cy="2707093"/>
            <a:chOff x="3497557" y="2488769"/>
            <a:chExt cx="2144648" cy="2707093"/>
          </a:xfrm>
        </p:grpSpPr>
        <p:sp>
          <p:nvSpPr>
            <p:cNvPr id="31" name="Rectangle 30"/>
            <p:cNvSpPr/>
            <p:nvPr/>
          </p:nvSpPr>
          <p:spPr>
            <a:xfrm>
              <a:off x="349755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tacos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60" r="8803"/>
            <a:stretch/>
          </p:blipFill>
          <p:spPr>
            <a:xfrm>
              <a:off x="3507497" y="2488769"/>
              <a:ext cx="2134708" cy="2236202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</p:grpSp>
      <p:grpSp>
        <p:nvGrpSpPr>
          <p:cNvPr id="8" name="m"/>
          <p:cNvGrpSpPr/>
          <p:nvPr/>
        </p:nvGrpSpPr>
        <p:grpSpPr>
          <a:xfrm>
            <a:off x="759229" y="2488906"/>
            <a:ext cx="2145750" cy="2706957"/>
            <a:chOff x="759229" y="2488906"/>
            <a:chExt cx="2145750" cy="27069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0" t="1961" r="10580" b="-1961"/>
            <a:stretch/>
          </p:blipFill>
          <p:spPr>
            <a:xfrm>
              <a:off x="763466" y="2488906"/>
              <a:ext cx="2141513" cy="2305984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59229" y="4724972"/>
              <a:ext cx="214385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mozzarella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Mexico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Mexico is famous for many different foods. Which one of these foods did not originate in Mexico?</a:t>
            </a:r>
          </a:p>
        </p:txBody>
      </p:sp>
      <p:sp>
        <p:nvSpPr>
          <p:cNvPr id="48" name="Rectangle: Rounded Corners 47">
            <a:hlinkClick r:id="rId5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5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6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35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928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e"/>
          <p:cNvGrpSpPr/>
          <p:nvPr/>
        </p:nvGrpSpPr>
        <p:grpSpPr>
          <a:xfrm>
            <a:off x="6243697" y="2452851"/>
            <a:ext cx="2144647" cy="2743011"/>
            <a:chOff x="6243697" y="2452851"/>
            <a:chExt cx="2144647" cy="27430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1" r="31103"/>
            <a:stretch/>
          </p:blipFill>
          <p:spPr>
            <a:xfrm>
              <a:off x="6243697" y="2452851"/>
              <a:ext cx="2144647" cy="2272120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243697" y="4724971"/>
              <a:ext cx="214464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emerald</a:t>
              </a:r>
            </a:p>
          </p:txBody>
        </p:sp>
      </p:grpSp>
      <p:grpSp>
        <p:nvGrpSpPr>
          <p:cNvPr id="7" name="r"/>
          <p:cNvGrpSpPr/>
          <p:nvPr/>
        </p:nvGrpSpPr>
        <p:grpSpPr>
          <a:xfrm>
            <a:off x="755650" y="2488769"/>
            <a:ext cx="2147436" cy="2707094"/>
            <a:chOff x="755650" y="2488769"/>
            <a:chExt cx="2147436" cy="27070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6" r="29543"/>
            <a:stretch/>
          </p:blipFill>
          <p:spPr>
            <a:xfrm>
              <a:off x="755650" y="2488769"/>
              <a:ext cx="2147436" cy="2236202"/>
            </a:xfrm>
            <a:prstGeom prst="rect">
              <a:avLst/>
            </a:prstGeom>
            <a:ln w="12700">
              <a:solidFill>
                <a:srgbClr val="18A0DB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59229" y="4724972"/>
              <a:ext cx="2143857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ruby</a:t>
              </a:r>
            </a:p>
          </p:txBody>
        </p:sp>
      </p:grpSp>
      <p:grpSp>
        <p:nvGrpSpPr>
          <p:cNvPr id="13" name="s"/>
          <p:cNvGrpSpPr/>
          <p:nvPr/>
        </p:nvGrpSpPr>
        <p:grpSpPr>
          <a:xfrm>
            <a:off x="3497555" y="2455590"/>
            <a:ext cx="2144649" cy="2740272"/>
            <a:chOff x="3497555" y="2455590"/>
            <a:chExt cx="2144649" cy="27402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3" t="-32244" r="6429" b="163"/>
            <a:stretch/>
          </p:blipFill>
          <p:spPr>
            <a:xfrm rot="5400000">
              <a:off x="3402345" y="2560740"/>
              <a:ext cx="2345010" cy="213470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18A0DB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497555" y="4724971"/>
              <a:ext cx="2144649" cy="470891"/>
            </a:xfrm>
            <a:prstGeom prst="rect">
              <a:avLst/>
            </a:prstGeom>
            <a:solidFill>
              <a:srgbClr val="4DB1E3"/>
            </a:solidFill>
            <a:ln>
              <a:solidFill>
                <a:srgbClr val="18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sapphire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Madagascar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449376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50" charset="0"/>
              </a:rPr>
              <a:t>Madagascar provides half the world’s supply of which precious gemstone?</a:t>
            </a:r>
          </a:p>
        </p:txBody>
      </p:sp>
      <p:sp>
        <p:nvSpPr>
          <p:cNvPr id="48" name="Rectangle: Rounded Corners 47">
            <a:hlinkClick r:id="rId5" action="ppaction://hlinksldjump"/>
          </p:cNvPr>
          <p:cNvSpPr/>
          <p:nvPr/>
        </p:nvSpPr>
        <p:spPr>
          <a:xfrm>
            <a:off x="763466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Back to Map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58" y="3139540"/>
            <a:ext cx="1390364" cy="1447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6" y="3217545"/>
            <a:ext cx="1136748" cy="14478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59" y="3217545"/>
            <a:ext cx="1136748" cy="1447867"/>
          </a:xfrm>
          <a:prstGeom prst="rect">
            <a:avLst/>
          </a:prstGeom>
        </p:spPr>
      </p:pic>
      <p:sp>
        <p:nvSpPr>
          <p:cNvPr id="29" name="Rectangle: Rounded Corners 28">
            <a:hlinkClick r:id="" action="ppaction://hlinkshowjump?jump=nextslide"/>
          </p:cNvPr>
          <p:cNvSpPr/>
          <p:nvPr/>
        </p:nvSpPr>
        <p:spPr>
          <a:xfrm>
            <a:off x="6643981" y="5725622"/>
            <a:ext cx="1744369" cy="3672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708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268</Words>
  <Application>Microsoft Office PowerPoint</Application>
  <PresentationFormat>On-screen Show (4:3)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Sassoon Infant Rg</vt:lpstr>
      <vt:lpstr>Calibri</vt:lpstr>
      <vt:lpstr>Twinkl SemiBold</vt:lpstr>
      <vt:lpstr>Twinkl</vt:lpstr>
      <vt:lpstr>Office Theme</vt:lpstr>
      <vt:lpstr>PowerPoint Presentation</vt:lpstr>
      <vt:lpstr>PowerPoint Presentation</vt:lpstr>
      <vt:lpstr>Brazil</vt:lpstr>
      <vt:lpstr>Japan</vt:lpstr>
      <vt:lpstr>Russia</vt:lpstr>
      <vt:lpstr>Italy</vt:lpstr>
      <vt:lpstr>Norway</vt:lpstr>
      <vt:lpstr>Mexico</vt:lpstr>
      <vt:lpstr>Madagascar</vt:lpstr>
      <vt:lpstr>Iceland</vt:lpstr>
      <vt:lpstr>Chile</vt:lpstr>
      <vt:lpstr>Cuba</vt:lpstr>
      <vt:lpstr>Switzerland</vt:lpstr>
      <vt:lpstr>Canada</vt:lpstr>
      <vt:lpstr>South Africa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Aamina Rammah</dc:creator>
  <cp:lastModifiedBy>Year 4</cp:lastModifiedBy>
  <cp:revision>24</cp:revision>
  <dcterms:created xsi:type="dcterms:W3CDTF">2017-06-27T12:08:19Z</dcterms:created>
  <dcterms:modified xsi:type="dcterms:W3CDTF">2020-07-13T18:20:23Z</dcterms:modified>
</cp:coreProperties>
</file>