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6"/>
  </p:notesMasterIdLst>
  <p:sldIdLst>
    <p:sldId id="265" r:id="rId5"/>
    <p:sldId id="266" r:id="rId6"/>
    <p:sldId id="267"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660"/>
  </p:normalViewPr>
  <p:slideViewPr>
    <p:cSldViewPr snapToGrid="0">
      <p:cViewPr>
        <p:scale>
          <a:sx n="100" d="100"/>
          <a:sy n="100" d="100"/>
        </p:scale>
        <p:origin x="642" y="-65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58E33-362B-4F52-B731-2FB609627CBC}" type="datetimeFigureOut">
              <a:rPr lang="en-US" smtClean="0"/>
              <a:pPr/>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C149C-479E-4175-B238-B83A279FCF50}" type="slidenum">
              <a:rPr lang="en-US" smtClean="0"/>
              <a:pPr/>
              <a:t>‹#›</a:t>
            </a:fld>
            <a:endParaRPr lang="en-US"/>
          </a:p>
        </p:txBody>
      </p:sp>
    </p:spTree>
    <p:extLst>
      <p:ext uri="{BB962C8B-B14F-4D97-AF65-F5344CB8AC3E}">
        <p14:creationId xmlns:p14="http://schemas.microsoft.com/office/powerpoint/2010/main" xmlns="" val="372897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1A066A-F60E-4469-A51E-42B40045F78C}" type="datetime1">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6109D-F2EF-4DD1-A821-1B111E724F16}"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B219C-5A10-426D-9EC5-666A1505215D}"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8DAC6B-987A-4232-B4B0-BEDF5EAC3685}"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C34DE-A257-4105-86F0-77888FA15430}"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509B958-A90A-463E-AF4D-1AC304BF1152}" type="datetime1">
              <a:rPr lang="en-US" smtClean="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9E335E7-073A-41E6-83AD-2A951DB4AF91}" type="datetime1">
              <a:rPr lang="en-US" smtClean="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8E706D-DA33-437B-A83F-984CA2EE16F0}" type="datetime1">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F8D586-1A33-469E-811D-4B8F3EFF517A}" type="datetime1">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2A5226-04AA-4A3D-8327-4089B46B2E32}" type="datetime1">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EDA5F-3EE7-4CFF-848A-2606F66DB1AF}" type="datetime1">
              <a:rPr lang="en-US" smtClean="0"/>
              <a:pPr/>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39402F-936B-4046-A539-E7AA37A90C59}"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C871E-2EBD-43A4-ACC8-C57CE29C03BB}" type="datetime1">
              <a:rPr lang="en-US" smtClean="0"/>
              <a:pPr/>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2BE4E3-B64C-4237-8687-BAC7991FDB2C}" type="datetime1">
              <a:rPr lang="en-US" smtClean="0"/>
              <a:pPr/>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A79ACEA-6B5A-4451-8677-849374714880}" type="datetime1">
              <a:rPr lang="en-US" smtClean="0"/>
              <a:pPr/>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3DE67-2E88-4715-A78D-13A044E29677}"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8057B-1EE4-4B49-972C-8666FBD405E4}" type="datetime1">
              <a:rPr lang="en-US" smtClean="0"/>
              <a:pPr/>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8F2003F-E888-4337-8DD2-656047BA15A6}" type="datetime1">
              <a:rPr lang="en-US" smtClean="0"/>
              <a:pPr/>
              <a:t>3/4/2020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athsframe.co.uk/en/resources/resource/477/Multiplication-Tables-Chec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B40FCD49-2060-48B9-8212-8A5F1DF47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of striations on wooden surface">
            <a:extLst>
              <a:ext uri="{FF2B5EF4-FFF2-40B4-BE49-F238E27FC236}">
                <a16:creationId xmlns:a16="http://schemas.microsoft.com/office/drawing/2014/main" xmlns="" id="{58C70723-AF1C-49BA-B2B2-D8FE9676FF90}"/>
              </a:ext>
            </a:extLst>
          </p:cNvPr>
          <p:cNvPicPr>
            <a:picLocks noChangeAspect="1"/>
          </p:cNvPicPr>
          <p:nvPr/>
        </p:nvPicPr>
        <p:blipFill rotWithShape="1">
          <a:blip r:embed="rId2">
            <a:alphaModFix amt="35000"/>
          </a:blip>
          <a:srcRect b="15414"/>
          <a:stretch/>
        </p:blipFill>
        <p:spPr>
          <a:xfrm>
            <a:off x="20" y="10"/>
            <a:ext cx="12191980" cy="6857990"/>
          </a:xfrm>
          <a:prstGeom prst="rect">
            <a:avLst/>
          </a:prstGeom>
        </p:spPr>
      </p:pic>
      <p:pic>
        <p:nvPicPr>
          <p:cNvPr id="21" name="Picture 20">
            <a:extLst>
              <a:ext uri="{FF2B5EF4-FFF2-40B4-BE49-F238E27FC236}">
                <a16:creationId xmlns:a16="http://schemas.microsoft.com/office/drawing/2014/main" xmlns="" id="{83A45DCD-B5FB-4A86-88D2-91088C7FFC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356BAE1-8BDB-451F-A765-321D7D204A90}"/>
              </a:ext>
            </a:extLst>
          </p:cNvPr>
          <p:cNvSpPr>
            <a:spLocks noGrp="1"/>
          </p:cNvSpPr>
          <p:nvPr>
            <p:ph type="ctrTitle"/>
          </p:nvPr>
        </p:nvSpPr>
        <p:spPr>
          <a:xfrm>
            <a:off x="1751012" y="1300785"/>
            <a:ext cx="8689976" cy="2509213"/>
          </a:xfrm>
        </p:spPr>
        <p:txBody>
          <a:bodyPr>
            <a:normAutofit/>
          </a:bodyPr>
          <a:lstStyle/>
          <a:p>
            <a:r>
              <a:rPr lang="en-US" dirty="0" smtClean="0"/>
              <a:t>Y4 MTC</a:t>
            </a:r>
            <a:endParaRPr lang="en-US" dirty="0"/>
          </a:p>
        </p:txBody>
      </p:sp>
      <p:sp>
        <p:nvSpPr>
          <p:cNvPr id="3" name="Subtitle 2">
            <a:extLst>
              <a:ext uri="{FF2B5EF4-FFF2-40B4-BE49-F238E27FC236}">
                <a16:creationId xmlns:a16="http://schemas.microsoft.com/office/drawing/2014/main" xmlns="" id="{EFD16941-0C22-4CCD-8F85-FE64C280C628}"/>
              </a:ext>
            </a:extLst>
          </p:cNvPr>
          <p:cNvSpPr>
            <a:spLocks noGrp="1"/>
          </p:cNvSpPr>
          <p:nvPr>
            <p:ph type="subTitle" idx="1"/>
          </p:nvPr>
        </p:nvSpPr>
        <p:spPr>
          <a:xfrm>
            <a:off x="1751012" y="3886200"/>
            <a:ext cx="8689976" cy="1371599"/>
          </a:xfrm>
        </p:spPr>
        <p:txBody>
          <a:bodyPr>
            <a:normAutofit/>
          </a:bodyPr>
          <a:lstStyle/>
          <a:p>
            <a:r>
              <a:rPr lang="en-US" smtClean="0">
                <a:solidFill>
                  <a:schemeClr val="tx1">
                    <a:lumMod val="65000"/>
                    <a:lumOff val="35000"/>
                  </a:schemeClr>
                </a:solidFill>
              </a:rPr>
              <a:t>Multiplication </a:t>
            </a:r>
            <a:r>
              <a:rPr lang="en-US" dirty="0" smtClean="0">
                <a:solidFill>
                  <a:schemeClr val="tx1">
                    <a:lumMod val="65000"/>
                    <a:lumOff val="35000"/>
                  </a:schemeClr>
                </a:solidFill>
              </a:rPr>
              <a:t>Tables Check</a:t>
            </a:r>
            <a:endParaRPr lang="en-US" dirty="0">
              <a:solidFill>
                <a:schemeClr val="tx1">
                  <a:lumMod val="65000"/>
                  <a:lumOff val="35000"/>
                </a:schemeClr>
              </a:solidFill>
            </a:endParaRPr>
          </a:p>
        </p:txBody>
      </p:sp>
    </p:spTree>
    <p:extLst>
      <p:ext uri="{BB962C8B-B14F-4D97-AF65-F5344CB8AC3E}">
        <p14:creationId xmlns:p14="http://schemas.microsoft.com/office/powerpoint/2010/main" xmlns="" val="290009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00" y="304193"/>
            <a:ext cx="10364451" cy="1296008"/>
          </a:xfrm>
        </p:spPr>
        <p:txBody>
          <a:bodyPr/>
          <a:lstStyle/>
          <a:p>
            <a:r>
              <a:rPr lang="en-GB" dirty="0" smtClean="0"/>
              <a:t>What you can do to help</a:t>
            </a:r>
            <a:endParaRPr lang="en-GB" dirty="0"/>
          </a:p>
        </p:txBody>
      </p:sp>
      <p:sp>
        <p:nvSpPr>
          <p:cNvPr id="3" name="Content Placeholder 2"/>
          <p:cNvSpPr>
            <a:spLocks noGrp="1"/>
          </p:cNvSpPr>
          <p:nvPr>
            <p:ph sz="quarter" idx="13"/>
          </p:nvPr>
        </p:nvSpPr>
        <p:spPr>
          <a:xfrm>
            <a:off x="913774" y="1571625"/>
            <a:ext cx="10363826" cy="4219575"/>
          </a:xfrm>
        </p:spPr>
        <p:txBody>
          <a:bodyPr>
            <a:normAutofit/>
          </a:bodyPr>
          <a:lstStyle/>
          <a:p>
            <a:r>
              <a:rPr lang="en-GB" sz="2800" cap="none" dirty="0" smtClean="0">
                <a:cs typeface="Arial" panose="020B0604020202020204" pitchFamily="34" charset="0"/>
              </a:rPr>
              <a:t>Help children learn their tables.</a:t>
            </a:r>
            <a:r>
              <a:rPr lang="en-GB" sz="2800" dirty="0" smtClean="0">
                <a:latin typeface="Arial" panose="020B0604020202020204" pitchFamily="34" charset="0"/>
                <a:cs typeface="Arial" panose="020B0604020202020204" pitchFamily="34" charset="0"/>
              </a:rPr>
              <a:t> </a:t>
            </a:r>
            <a:r>
              <a:rPr lang="en-GB" sz="2800" cap="none" dirty="0" smtClean="0">
                <a:cs typeface="Arial" panose="020B0604020202020204" pitchFamily="34" charset="0"/>
              </a:rPr>
              <a:t>A positive attitude goes a long way – so as much encouragement and support as possible (but we don’t need to tell you that)!</a:t>
            </a:r>
          </a:p>
          <a:p>
            <a:r>
              <a:rPr lang="en-GB" sz="2800" cap="none" dirty="0" smtClean="0">
                <a:cs typeface="Arial" panose="020B0604020202020204" pitchFamily="34" charset="0"/>
              </a:rPr>
              <a:t>Encourage them to use TT </a:t>
            </a:r>
            <a:r>
              <a:rPr lang="en-GB" sz="2800" cap="none" dirty="0" err="1" smtClean="0">
                <a:cs typeface="Arial" panose="020B0604020202020204" pitchFamily="34" charset="0"/>
              </a:rPr>
              <a:t>Rockstars</a:t>
            </a:r>
            <a:r>
              <a:rPr lang="en-GB" sz="2800" cap="none" dirty="0" smtClean="0">
                <a:cs typeface="Arial" panose="020B0604020202020204" pitchFamily="34" charset="0"/>
              </a:rPr>
              <a:t> to practise building speed.</a:t>
            </a:r>
          </a:p>
          <a:p>
            <a:r>
              <a:rPr lang="en-GB" sz="2800" cap="none" dirty="0" smtClean="0">
                <a:cs typeface="Arial" panose="020B0604020202020204" pitchFamily="34" charset="0"/>
              </a:rPr>
              <a:t>You can use this free multiplication table check which will give you an idea of the speed at which children will be asked questions:</a:t>
            </a:r>
          </a:p>
          <a:p>
            <a:endParaRPr lang="en-GB" sz="2800" cap="none" dirty="0" smtClean="0">
              <a:cs typeface="Arial" panose="020B0604020202020204" pitchFamily="34" charset="0"/>
            </a:endParaRPr>
          </a:p>
        </p:txBody>
      </p:sp>
      <p:sp>
        <p:nvSpPr>
          <p:cNvPr id="4" name="Rounded Rectangle 3"/>
          <p:cNvSpPr/>
          <p:nvPr/>
        </p:nvSpPr>
        <p:spPr>
          <a:xfrm>
            <a:off x="1238250" y="5124450"/>
            <a:ext cx="9610725" cy="1524000"/>
          </a:xfrm>
          <a:prstGeom prst="round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4000" dirty="0" smtClean="0">
                <a:solidFill>
                  <a:srgbClr val="FF0000"/>
                </a:solidFill>
                <a:cs typeface="Arial" panose="020B0604020202020204" pitchFamily="34" charset="0"/>
                <a:hlinkClick r:id="rId2"/>
              </a:rPr>
              <a:t>https://mathsframe.co.uk/en/resources/resource/477/Multiplication-Tables-Check</a:t>
            </a:r>
            <a:endParaRPr lang="en-GB" sz="40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88CDA"/>
                </a:solidFill>
                <a:latin typeface="Arial" panose="020B0604020202020204" pitchFamily="34" charset="0"/>
                <a:cs typeface="Arial" panose="020B0604020202020204" pitchFamily="34" charset="0"/>
              </a:rPr>
              <a:t>Make times tables fun;</a:t>
            </a:r>
            <a:br>
              <a:rPr lang="en-US" dirty="0" smtClean="0">
                <a:solidFill>
                  <a:srgbClr val="388CDA"/>
                </a:solidFill>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sz="quarter" idx="13"/>
          </p:nvPr>
        </p:nvSpPr>
        <p:spPr/>
        <p:txBody>
          <a:bodyPr>
            <a:normAutofit fontScale="92500" lnSpcReduction="20000"/>
          </a:bodyPr>
          <a:lstStyle/>
          <a:p>
            <a:pPr marL="742950" lvl="1" indent="-285750">
              <a:spcAft>
                <a:spcPts val="600"/>
              </a:spcAft>
            </a:pPr>
            <a:r>
              <a:rPr lang="en-US" sz="2800" cap="none" dirty="0" smtClean="0">
                <a:solidFill>
                  <a:srgbClr val="388CDA"/>
                </a:solidFill>
                <a:cs typeface="Arial" panose="020B0604020202020204" pitchFamily="34" charset="0"/>
              </a:rPr>
              <a:t>Climb stairs counting in multiples</a:t>
            </a:r>
          </a:p>
          <a:p>
            <a:pPr marL="742950" lvl="1" indent="-285750">
              <a:spcAft>
                <a:spcPts val="600"/>
              </a:spcAft>
            </a:pPr>
            <a:r>
              <a:rPr lang="en-US" sz="2800" cap="none" dirty="0" smtClean="0">
                <a:solidFill>
                  <a:srgbClr val="388CDA"/>
                </a:solidFill>
                <a:cs typeface="Arial" panose="020B0604020202020204" pitchFamily="34" charset="0"/>
              </a:rPr>
              <a:t>Play verbal times tables games</a:t>
            </a:r>
          </a:p>
          <a:p>
            <a:pPr marL="742950" lvl="1" indent="-285750">
              <a:spcAft>
                <a:spcPts val="600"/>
              </a:spcAft>
            </a:pPr>
            <a:r>
              <a:rPr lang="en-US" sz="2800" cap="none" dirty="0" smtClean="0">
                <a:solidFill>
                  <a:srgbClr val="388CDA"/>
                </a:solidFill>
                <a:cs typeface="Arial" panose="020B0604020202020204" pitchFamily="34" charset="0"/>
              </a:rPr>
              <a:t>Listen to and learn times tables songs</a:t>
            </a:r>
          </a:p>
          <a:p>
            <a:pPr marL="742950" lvl="1" indent="-285750">
              <a:spcAft>
                <a:spcPts val="600"/>
              </a:spcAft>
            </a:pPr>
            <a:r>
              <a:rPr lang="en-US" sz="2800" cap="none" dirty="0" smtClean="0">
                <a:solidFill>
                  <a:srgbClr val="388CDA"/>
                </a:solidFill>
                <a:cs typeface="Arial" panose="020B0604020202020204" pitchFamily="34" charset="0"/>
              </a:rPr>
              <a:t>Take it in turns to say different times tables in funny </a:t>
            </a:r>
            <a:r>
              <a:rPr lang="en-US" sz="2800" cap="none" smtClean="0">
                <a:solidFill>
                  <a:srgbClr val="388CDA"/>
                </a:solidFill>
                <a:cs typeface="Arial" panose="020B0604020202020204" pitchFamily="34" charset="0"/>
              </a:rPr>
              <a:t>voices </a:t>
            </a:r>
          </a:p>
          <a:p>
            <a:pPr marL="742950" lvl="1" indent="-285750">
              <a:spcAft>
                <a:spcPts val="600"/>
              </a:spcAft>
              <a:buNone/>
            </a:pPr>
            <a:r>
              <a:rPr lang="en-US" sz="2800" cap="none" smtClean="0">
                <a:solidFill>
                  <a:srgbClr val="388CDA"/>
                </a:solidFill>
                <a:cs typeface="Arial" panose="020B0604020202020204" pitchFamily="34" charset="0"/>
              </a:rPr>
              <a:t>(</a:t>
            </a:r>
            <a:r>
              <a:rPr lang="en-US" sz="2800" cap="none" dirty="0" smtClean="0">
                <a:solidFill>
                  <a:srgbClr val="388CDA"/>
                </a:solidFill>
                <a:cs typeface="Arial" panose="020B0604020202020204" pitchFamily="34" charset="0"/>
              </a:rPr>
              <a:t>i.e. say 2 x 3 = 6 in a lion’s voice)</a:t>
            </a:r>
          </a:p>
          <a:p>
            <a:pPr marL="742950" lvl="1" indent="-285750">
              <a:spcAft>
                <a:spcPts val="600"/>
              </a:spcAft>
            </a:pPr>
            <a:r>
              <a:rPr lang="en-US" sz="2800" cap="none" dirty="0" smtClean="0">
                <a:solidFill>
                  <a:srgbClr val="388CDA"/>
                </a:solidFill>
                <a:cs typeface="Arial" panose="020B0604020202020204" pitchFamily="34" charset="0"/>
              </a:rPr>
              <a:t>Play online </a:t>
            </a:r>
            <a:r>
              <a:rPr lang="en-US" sz="2800" cap="none" dirty="0" err="1" smtClean="0">
                <a:solidFill>
                  <a:srgbClr val="388CDA"/>
                </a:solidFill>
                <a:cs typeface="Arial" panose="020B0604020202020204" pitchFamily="34" charset="0"/>
              </a:rPr>
              <a:t>maths</a:t>
            </a:r>
            <a:r>
              <a:rPr lang="en-US" sz="2800" cap="none" dirty="0" smtClean="0">
                <a:solidFill>
                  <a:srgbClr val="388CDA"/>
                </a:solidFill>
                <a:cs typeface="Arial" panose="020B0604020202020204" pitchFamily="34" charset="0"/>
              </a:rPr>
              <a:t> games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Arial" panose="020B0604020202020204" pitchFamily="34" charset="0"/>
                <a:cs typeface="Arial" panose="020B0604020202020204" pitchFamily="34" charset="0"/>
              </a:rPr>
              <a:t>What is the purpose of the multiplication tables check?</a:t>
            </a:r>
            <a:br>
              <a:rPr lang="en-US" b="1" u="sng" dirty="0" smtClean="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sz="quarter" idx="13"/>
          </p:nvPr>
        </p:nvSpPr>
        <p:spPr/>
        <p:txBody>
          <a:bodyPr>
            <a:normAutofit fontScale="40000" lnSpcReduction="20000"/>
          </a:bodyPr>
          <a:lstStyle/>
          <a:p>
            <a:pPr marL="342900" indent="-342900">
              <a:buFont typeface="Arial" charset="0"/>
              <a:buChar char="•"/>
            </a:pPr>
            <a:r>
              <a:rPr lang="en-US" sz="5900" cap="none" dirty="0" smtClean="0">
                <a:ea typeface="Arial" charset="0"/>
                <a:cs typeface="Arial" charset="0"/>
              </a:rPr>
              <a:t>To determine whether year 4 pupils can fluently recall their multiplication tables.</a:t>
            </a:r>
          </a:p>
          <a:p>
            <a:pPr marL="342900" indent="-342900">
              <a:buFont typeface="Arial" charset="0"/>
              <a:buChar char="•"/>
            </a:pPr>
            <a:r>
              <a:rPr lang="en-US" sz="5900" cap="none" dirty="0" smtClean="0">
                <a:ea typeface="Arial" charset="0"/>
                <a:cs typeface="Arial" charset="0"/>
              </a:rPr>
              <a:t>There is no ‘pass’ rate or threshold. It is likely that schools will receive information on the % of children who got 100</a:t>
            </a:r>
            <a:r>
              <a:rPr lang="en-US" sz="5900" cap="none" dirty="0" smtClean="0">
                <a:ea typeface="Arial" charset="0"/>
                <a:cs typeface="Arial" charset="0"/>
              </a:rPr>
              <a:t>%. Update is due out end of March.</a:t>
            </a:r>
            <a:endParaRPr lang="en-US" sz="5900" cap="none" dirty="0" smtClean="0">
              <a:ea typeface="Arial" charset="0"/>
              <a:cs typeface="Arial" charset="0"/>
            </a:endParaRPr>
          </a:p>
          <a:p>
            <a:pPr marL="342900" indent="-342900">
              <a:buFont typeface="Arial" charset="0"/>
              <a:buChar char="•"/>
            </a:pPr>
            <a:r>
              <a:rPr lang="en-US" sz="5900" cap="none" dirty="0" smtClean="0">
                <a:ea typeface="Arial" charset="0"/>
                <a:cs typeface="Arial" charset="0"/>
              </a:rPr>
              <a:t>The </a:t>
            </a:r>
            <a:r>
              <a:rPr lang="en-US" sz="5900" cap="none" dirty="0" err="1" smtClean="0">
                <a:ea typeface="Arial" charset="0"/>
                <a:cs typeface="Arial" charset="0"/>
              </a:rPr>
              <a:t>DfE</a:t>
            </a:r>
            <a:r>
              <a:rPr lang="en-US" sz="5900" cap="none" dirty="0" smtClean="0">
                <a:ea typeface="Arial" charset="0"/>
                <a:cs typeface="Arial" charset="0"/>
              </a:rPr>
              <a:t> will create a report on overall results across all schools in England to measure improvements.</a:t>
            </a:r>
          </a:p>
          <a:p>
            <a:pPr marL="342900" indent="-342900">
              <a:buFont typeface="Arial" charset="0"/>
              <a:buChar char="•"/>
            </a:pPr>
            <a:r>
              <a:rPr lang="en-US" sz="5900" cap="none" dirty="0" smtClean="0">
                <a:ea typeface="Arial" charset="0"/>
                <a:cs typeface="Arial" charset="0"/>
              </a:rPr>
              <a:t>Children will not be required to </a:t>
            </a:r>
            <a:r>
              <a:rPr lang="en-US" sz="5900" cap="none" dirty="0" err="1" smtClean="0">
                <a:ea typeface="Arial" charset="0"/>
                <a:cs typeface="Arial" charset="0"/>
              </a:rPr>
              <a:t>resit</a:t>
            </a:r>
            <a:r>
              <a:rPr lang="en-US" sz="5900" cap="none" dirty="0" smtClean="0">
                <a:ea typeface="Arial" charset="0"/>
                <a:cs typeface="Arial" charset="0"/>
              </a:rPr>
              <a:t> the MTC</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When the multiplication tables check will be carried out</a:t>
            </a:r>
            <a:r>
              <a:rPr lang="en-GB" u="sng" dirty="0" smtClean="0">
                <a:latin typeface="Arial" panose="020B0604020202020204" pitchFamily="34" charset="0"/>
                <a:cs typeface="Arial" panose="020B0604020202020204" pitchFamily="34" charset="0"/>
              </a:rPr>
              <a:t/>
            </a:r>
            <a:br>
              <a:rPr lang="en-GB" u="sng" dirty="0" smtClean="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sz="quarter" idx="13"/>
          </p:nvPr>
        </p:nvSpPr>
        <p:spPr/>
        <p:txBody>
          <a:bodyPr>
            <a:normAutofit fontScale="92500" lnSpcReduction="10000"/>
          </a:bodyPr>
          <a:lstStyle/>
          <a:p>
            <a:pPr marL="342900" indent="-342900">
              <a:buFont typeface="Arial" charset="0"/>
              <a:buChar char="•"/>
            </a:pPr>
            <a:r>
              <a:rPr lang="en-GB" sz="2800" cap="none" dirty="0" smtClean="0">
                <a:ea typeface="Arial" charset="0"/>
                <a:cs typeface="Arial" charset="0"/>
              </a:rPr>
              <a:t>The Government have set aside a  </a:t>
            </a:r>
            <a:r>
              <a:rPr lang="en-GB" sz="2800" b="1" cap="none" dirty="0" smtClean="0">
                <a:solidFill>
                  <a:srgbClr val="388CDA"/>
                </a:solidFill>
                <a:ea typeface="Arial" charset="0"/>
                <a:cs typeface="Arial" charset="0"/>
              </a:rPr>
              <a:t>3-week window in June</a:t>
            </a:r>
            <a:r>
              <a:rPr lang="en-GB" sz="2800" cap="none" dirty="0" smtClean="0">
                <a:ea typeface="Arial" charset="0"/>
                <a:cs typeface="Arial" charset="0"/>
              </a:rPr>
              <a:t> for the administration of the check.  We have chosen the week of the </a:t>
            </a:r>
            <a:r>
              <a:rPr lang="en-GB" sz="2800" b="1" cap="none" dirty="0" smtClean="0">
                <a:solidFill>
                  <a:srgbClr val="00B0F0"/>
                </a:solidFill>
                <a:ea typeface="Arial" charset="0"/>
                <a:cs typeface="Arial" charset="0"/>
              </a:rPr>
              <a:t>15</a:t>
            </a:r>
            <a:r>
              <a:rPr lang="en-GB" sz="2800" b="1" cap="none" baseline="30000" dirty="0" smtClean="0">
                <a:solidFill>
                  <a:srgbClr val="00B0F0"/>
                </a:solidFill>
                <a:ea typeface="Arial" charset="0"/>
                <a:cs typeface="Arial" charset="0"/>
              </a:rPr>
              <a:t>th</a:t>
            </a:r>
            <a:r>
              <a:rPr lang="en-GB" sz="2800" b="1" cap="none" dirty="0" smtClean="0">
                <a:solidFill>
                  <a:srgbClr val="00B0F0"/>
                </a:solidFill>
                <a:ea typeface="Arial" charset="0"/>
                <a:cs typeface="Arial" charset="0"/>
              </a:rPr>
              <a:t> June</a:t>
            </a:r>
            <a:r>
              <a:rPr lang="en-GB" sz="2800" cap="none" dirty="0" smtClean="0">
                <a:ea typeface="Arial" charset="0"/>
                <a:cs typeface="Arial" charset="0"/>
              </a:rPr>
              <a:t>.</a:t>
            </a:r>
          </a:p>
          <a:p>
            <a:pPr marL="342900" indent="-342900">
              <a:buFont typeface="Arial" charset="0"/>
              <a:buChar char="•"/>
            </a:pPr>
            <a:r>
              <a:rPr lang="en-GB" sz="2800" cap="none" dirty="0" smtClean="0">
                <a:ea typeface="Arial" charset="0"/>
                <a:cs typeface="Arial" charset="0"/>
              </a:rPr>
              <a:t>We are able to try out the check prior to the actual test to give children an opportunity to see what the test is like, check technology and any special requirements needed. </a:t>
            </a:r>
          </a:p>
          <a:p>
            <a:pPr marL="342900" indent="-342900">
              <a:buFont typeface="Arial" charset="0"/>
              <a:buChar char="•"/>
            </a:pPr>
            <a:r>
              <a:rPr lang="en-GB" sz="2800" cap="none" dirty="0" smtClean="0">
                <a:ea typeface="Arial" charset="0"/>
                <a:cs typeface="Arial" charset="0"/>
              </a:rPr>
              <a:t>Each class will sit the check on </a:t>
            </a:r>
            <a:r>
              <a:rPr lang="en-GB" sz="2800" cap="none" dirty="0" err="1" smtClean="0">
                <a:ea typeface="Arial" charset="0"/>
                <a:cs typeface="Arial" charset="0"/>
              </a:rPr>
              <a:t>iPads</a:t>
            </a:r>
            <a:r>
              <a:rPr lang="en-GB" sz="2800" cap="none" dirty="0" smtClean="0">
                <a:ea typeface="Arial" charset="0"/>
                <a:cs typeface="Arial" charset="0"/>
              </a:rPr>
              <a:t> at the same time. It only takes about 10 minutes to administer.</a:t>
            </a:r>
          </a:p>
          <a:p>
            <a:pPr marL="342900" indent="-342900">
              <a:buFont typeface="Arial" charset="0"/>
              <a:buChar char="•"/>
            </a:pPr>
            <a:endParaRPr lang="en-GB" dirty="0" smtClean="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How the multiplication tables check is carried out</a:t>
            </a:r>
            <a:r>
              <a:rPr lang="en-GB" u="sng" dirty="0" smtClean="0">
                <a:latin typeface="Arial" panose="020B0604020202020204" pitchFamily="34" charset="0"/>
                <a:cs typeface="Arial" panose="020B0604020202020204" pitchFamily="34" charset="0"/>
              </a:rPr>
              <a:t/>
            </a:r>
            <a:br>
              <a:rPr lang="en-GB" u="sng" dirty="0" smtClean="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sz="quarter" idx="13"/>
          </p:nvPr>
        </p:nvSpPr>
        <p:spPr/>
        <p:txBody>
          <a:bodyPr>
            <a:normAutofit/>
          </a:bodyPr>
          <a:lstStyle/>
          <a:p>
            <a:r>
              <a:rPr lang="en-GB" sz="2800" cap="none" dirty="0" smtClean="0"/>
              <a:t>We use </a:t>
            </a:r>
            <a:r>
              <a:rPr lang="en-GB" sz="2800" cap="none" dirty="0" err="1" smtClean="0"/>
              <a:t>iPads</a:t>
            </a:r>
            <a:r>
              <a:rPr lang="en-GB" sz="2800" cap="none" dirty="0" smtClean="0"/>
              <a:t>.</a:t>
            </a:r>
          </a:p>
          <a:p>
            <a:pPr marL="342900" indent="-342900">
              <a:buFont typeface="Arial" charset="0"/>
              <a:buChar char="•"/>
            </a:pPr>
            <a:r>
              <a:rPr lang="en-GB" sz="2800" cap="none" dirty="0" smtClean="0"/>
              <a:t>Each child will be given a log on and </a:t>
            </a:r>
            <a:r>
              <a:rPr lang="en-GB" sz="2800" cap="none" dirty="0" smtClean="0">
                <a:ea typeface="Arial" charset="0"/>
                <a:cs typeface="Arial" charset="0"/>
              </a:rPr>
              <a:t>children </a:t>
            </a:r>
            <a:r>
              <a:rPr lang="en-GB" sz="2800" cap="none" dirty="0" smtClean="0">
                <a:ea typeface="Arial" charset="0"/>
                <a:cs typeface="Arial" charset="0"/>
              </a:rPr>
              <a:t>will get </a:t>
            </a:r>
            <a:r>
              <a:rPr lang="en-GB" sz="2800" b="1" cap="none" dirty="0" smtClean="0">
                <a:solidFill>
                  <a:srgbClr val="388CDA"/>
                </a:solidFill>
                <a:ea typeface="Arial" charset="0"/>
                <a:cs typeface="Arial" charset="0"/>
              </a:rPr>
              <a:t>6 seconds</a:t>
            </a:r>
            <a:r>
              <a:rPr lang="en-GB" sz="2800" cap="none" dirty="0" smtClean="0">
                <a:solidFill>
                  <a:srgbClr val="388CDA"/>
                </a:solidFill>
                <a:ea typeface="Arial" charset="0"/>
                <a:cs typeface="Arial" charset="0"/>
              </a:rPr>
              <a:t> </a:t>
            </a:r>
            <a:r>
              <a:rPr lang="en-GB" sz="2800" cap="none" dirty="0" smtClean="0">
                <a:ea typeface="Arial" charset="0"/>
                <a:cs typeface="Arial" charset="0"/>
              </a:rPr>
              <a:t>from the time the question appears to input their answer. </a:t>
            </a:r>
          </a:p>
          <a:p>
            <a:pPr marL="342900" indent="-342900">
              <a:buFont typeface="Arial" charset="0"/>
              <a:buChar char="•"/>
            </a:pPr>
            <a:r>
              <a:rPr lang="en-GB" sz="2800" cap="none" dirty="0" smtClean="0">
                <a:ea typeface="Arial" charset="0"/>
                <a:cs typeface="Arial" charset="0"/>
              </a:rPr>
              <a:t>There will be </a:t>
            </a:r>
            <a:r>
              <a:rPr lang="en-GB" sz="2800" b="1" cap="none" dirty="0" smtClean="0">
                <a:solidFill>
                  <a:srgbClr val="388CDA"/>
                </a:solidFill>
                <a:ea typeface="Arial" charset="0"/>
                <a:cs typeface="Arial" charset="0"/>
              </a:rPr>
              <a:t>25 questions</a:t>
            </a:r>
            <a:r>
              <a:rPr lang="en-GB" sz="2800" cap="none" dirty="0" smtClean="0">
                <a:ea typeface="Arial" charset="0"/>
                <a:cs typeface="Arial" charset="0"/>
              </a:rPr>
              <a:t> with a 3 second pause </a:t>
            </a:r>
            <a:r>
              <a:rPr lang="en-GB" sz="2800" cap="none" smtClean="0">
                <a:ea typeface="Arial" charset="0"/>
                <a:cs typeface="Arial" charset="0"/>
              </a:rPr>
              <a:t>in-between </a:t>
            </a:r>
            <a:r>
              <a:rPr lang="en-GB" sz="2800" cap="none" smtClean="0">
                <a:ea typeface="Arial" charset="0"/>
                <a:cs typeface="Arial" charset="0"/>
              </a:rPr>
              <a:t>questions.</a:t>
            </a:r>
            <a:endParaRPr lang="en-GB" sz="2800" cap="non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Questions</a:t>
            </a:r>
            <a:endParaRPr lang="en-GB" dirty="0"/>
          </a:p>
        </p:txBody>
      </p:sp>
      <p:sp>
        <p:nvSpPr>
          <p:cNvPr id="3" name="Content Placeholder 2"/>
          <p:cNvSpPr>
            <a:spLocks noGrp="1"/>
          </p:cNvSpPr>
          <p:nvPr>
            <p:ph sz="quarter" idx="13"/>
          </p:nvPr>
        </p:nvSpPr>
        <p:spPr/>
        <p:txBody>
          <a:bodyPr>
            <a:normAutofit/>
          </a:bodyPr>
          <a:lstStyle/>
          <a:p>
            <a:pPr marL="285750" indent="-285750"/>
            <a:r>
              <a:rPr lang="en-GB" sz="3000" cap="none" dirty="0" smtClean="0">
                <a:cs typeface="Arial" panose="020B0604020202020204" pitchFamily="34" charset="0"/>
              </a:rPr>
              <a:t>Each pupil will be </a:t>
            </a:r>
            <a:r>
              <a:rPr lang="en-GB" sz="3000" b="1" cap="none" dirty="0" smtClean="0">
                <a:solidFill>
                  <a:srgbClr val="388CDA"/>
                </a:solidFill>
                <a:cs typeface="Arial" panose="020B0604020202020204" pitchFamily="34" charset="0"/>
              </a:rPr>
              <a:t>randomly assigned </a:t>
            </a:r>
            <a:r>
              <a:rPr lang="en-GB" sz="3000" cap="none" dirty="0" smtClean="0">
                <a:cs typeface="Arial" panose="020B0604020202020204" pitchFamily="34" charset="0"/>
              </a:rPr>
              <a:t>a set of questions. </a:t>
            </a:r>
          </a:p>
          <a:p>
            <a:pPr marL="285750" indent="-285750"/>
            <a:r>
              <a:rPr lang="en-GB" sz="3000" cap="none" dirty="0" smtClean="0">
                <a:cs typeface="Arial" panose="020B0604020202020204" pitchFamily="34" charset="0"/>
              </a:rPr>
              <a:t>Children will </a:t>
            </a:r>
            <a:r>
              <a:rPr lang="en-GB" sz="3000" b="1" cap="none" dirty="0" smtClean="0">
                <a:solidFill>
                  <a:srgbClr val="388CDA"/>
                </a:solidFill>
                <a:cs typeface="Arial" panose="020B0604020202020204" pitchFamily="34" charset="0"/>
              </a:rPr>
              <a:t>only face multiplication statements </a:t>
            </a:r>
            <a:r>
              <a:rPr lang="en-GB" sz="3000" cap="none" dirty="0" smtClean="0">
                <a:cs typeface="Arial" panose="020B0604020202020204" pitchFamily="34" charset="0"/>
              </a:rPr>
              <a:t>in the check (not related division facts).</a:t>
            </a:r>
          </a:p>
          <a:p>
            <a:pPr marL="285750" indent="-285750"/>
            <a:r>
              <a:rPr lang="en-GB" sz="3000" cap="none" dirty="0" smtClean="0">
                <a:cs typeface="Arial" panose="020B0604020202020204" pitchFamily="34" charset="0"/>
              </a:rPr>
              <a:t>Pupils will not see their individual results when they complete the check</a:t>
            </a:r>
            <a:r>
              <a:rPr lang="en-GB" sz="3000" dirty="0" smtClean="0">
                <a:latin typeface="Arial" panose="020B0604020202020204" pitchFamily="34" charset="0"/>
                <a:cs typeface="Arial" panose="020B0604020202020204" pitchFamily="34" charset="0"/>
              </a:rPr>
              <a:t>.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86433"/>
          </a:xfrm>
        </p:spPr>
        <p:txBody>
          <a:bodyPr/>
          <a:lstStyle/>
          <a:p>
            <a:r>
              <a:rPr lang="en-GB" dirty="0" smtClean="0"/>
              <a:t>The focus</a:t>
            </a:r>
            <a:endParaRPr lang="en-GB" dirty="0"/>
          </a:p>
        </p:txBody>
      </p:sp>
      <p:sp>
        <p:nvSpPr>
          <p:cNvPr id="3" name="Content Placeholder 2"/>
          <p:cNvSpPr>
            <a:spLocks noGrp="1"/>
          </p:cNvSpPr>
          <p:nvPr>
            <p:ph sz="quarter" idx="13"/>
          </p:nvPr>
        </p:nvSpPr>
        <p:spPr>
          <a:xfrm>
            <a:off x="913774" y="1866900"/>
            <a:ext cx="10363826" cy="4581525"/>
          </a:xfrm>
        </p:spPr>
        <p:txBody>
          <a:bodyPr>
            <a:noAutofit/>
          </a:bodyPr>
          <a:lstStyle/>
          <a:p>
            <a:pPr marL="285750" indent="-285750"/>
            <a:r>
              <a:rPr lang="en-GB" sz="2800" cap="none" dirty="0" smtClean="0">
                <a:cs typeface="Arial" panose="020B0604020202020204" pitchFamily="34" charset="0"/>
              </a:rPr>
              <a:t>There will always be questions from the 3, 4, 5, 6, 7, 8, 9, 11 and 12 multiplication tables in each check.</a:t>
            </a:r>
          </a:p>
          <a:p>
            <a:pPr marL="285750" indent="-285750"/>
            <a:r>
              <a:rPr lang="en-GB" sz="2800" cap="none" dirty="0" smtClean="0">
                <a:solidFill>
                  <a:srgbClr val="FF0000"/>
                </a:solidFill>
                <a:cs typeface="Arial" panose="020B0604020202020204" pitchFamily="34" charset="0"/>
              </a:rPr>
              <a:t>The 6, 7, 8, 9 and 12 times tables are more likely to be asked. </a:t>
            </a:r>
          </a:p>
          <a:p>
            <a:pPr marL="285750" indent="-285750"/>
            <a:r>
              <a:rPr lang="en-GB" sz="2800" cap="none" dirty="0" smtClean="0">
                <a:cs typeface="Arial" panose="020B0604020202020204" pitchFamily="34" charset="0"/>
              </a:rPr>
              <a:t>There will only be a maximum of 7 questions from the 2, 5 and 10 times tables.</a:t>
            </a:r>
          </a:p>
          <a:p>
            <a:pPr marL="285750" indent="-285750"/>
            <a:r>
              <a:rPr lang="en-GB" sz="2800" cap="none" dirty="0" smtClean="0">
                <a:cs typeface="Arial" panose="020B0604020202020204" pitchFamily="34" charset="0"/>
              </a:rPr>
              <a:t>Reversal of questions will not feature in the same check.</a:t>
            </a:r>
            <a:endParaRPr lang="en-GB" sz="2800" cap="non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anose="020B0604020202020204" pitchFamily="34" charset="0"/>
                <a:cs typeface="Arial" panose="020B0604020202020204" pitchFamily="34" charset="0"/>
              </a:rPr>
              <a:t>Questions more likely to appear</a:t>
            </a:r>
            <a:r>
              <a:rPr lang="en-GB" u="sng" dirty="0" smtClean="0">
                <a:latin typeface="Arial" panose="020B0604020202020204" pitchFamily="34" charset="0"/>
                <a:cs typeface="Arial" panose="020B0604020202020204" pitchFamily="34" charset="0"/>
              </a:rPr>
              <a:t/>
            </a:r>
            <a:br>
              <a:rPr lang="en-GB" u="sng" dirty="0" smtClean="0">
                <a:latin typeface="Arial" panose="020B0604020202020204" pitchFamily="34" charset="0"/>
                <a:cs typeface="Arial" panose="020B0604020202020204" pitchFamily="34" charset="0"/>
              </a:rPr>
            </a:br>
            <a:endParaRPr lang="en-GB" dirty="0"/>
          </a:p>
        </p:txBody>
      </p:sp>
      <p:sp>
        <p:nvSpPr>
          <p:cNvPr id="3" name="Content Placeholder 2"/>
          <p:cNvSpPr>
            <a:spLocks noGrp="1"/>
          </p:cNvSpPr>
          <p:nvPr>
            <p:ph sz="quarter" idx="13"/>
          </p:nvPr>
        </p:nvSpPr>
        <p:spPr/>
        <p:txBody>
          <a:bodyPr>
            <a:normAutofit lnSpcReduction="10000"/>
          </a:bodyPr>
          <a:lstStyle/>
          <a:p>
            <a:r>
              <a:rPr lang="en-US" sz="2800" cap="none" dirty="0" smtClean="0">
                <a:cs typeface="Arial" panose="020B0604020202020204" pitchFamily="34" charset="0"/>
              </a:rPr>
              <a:t>The following 11 multiplication questions are more likely to be asked:</a:t>
            </a:r>
          </a:p>
          <a:p>
            <a:pPr marL="285750" indent="-285750"/>
            <a:endParaRPr lang="en-US" sz="2800" cap="none" dirty="0" smtClean="0">
              <a:cs typeface="Arial" panose="020B0604020202020204" pitchFamily="34" charset="0"/>
            </a:endParaRPr>
          </a:p>
          <a:p>
            <a:pPr marL="742950" lvl="1" indent="-285750"/>
            <a:r>
              <a:rPr lang="en-US" sz="2800" cap="none" dirty="0" smtClean="0">
                <a:solidFill>
                  <a:srgbClr val="FF0000"/>
                </a:solidFill>
                <a:cs typeface="Arial" panose="020B0604020202020204" pitchFamily="34" charset="0"/>
              </a:rPr>
              <a:t>6 x 6,     6 x 7,    6 x 8,    6 x 9,    6 x 12</a:t>
            </a:r>
          </a:p>
          <a:p>
            <a:pPr marL="742950" lvl="1" indent="-285750"/>
            <a:r>
              <a:rPr lang="en-US" sz="2800" cap="none" dirty="0" smtClean="0">
                <a:solidFill>
                  <a:srgbClr val="00B050"/>
                </a:solidFill>
                <a:cs typeface="Arial" panose="020B0604020202020204" pitchFamily="34" charset="0"/>
              </a:rPr>
              <a:t>7 x 8,     7 x 9,    7 x 12</a:t>
            </a:r>
          </a:p>
          <a:p>
            <a:pPr marL="742950" lvl="1" indent="-285750"/>
            <a:r>
              <a:rPr lang="en-US" sz="2800" cap="none" dirty="0" smtClean="0">
                <a:solidFill>
                  <a:schemeClr val="accent6">
                    <a:lumMod val="75000"/>
                  </a:schemeClr>
                </a:solidFill>
                <a:cs typeface="Arial" panose="020B0604020202020204" pitchFamily="34" charset="0"/>
              </a:rPr>
              <a:t>8 x 9,     8 x 12</a:t>
            </a:r>
          </a:p>
          <a:p>
            <a:pPr marL="742950" lvl="1" indent="-285750"/>
            <a:r>
              <a:rPr lang="en-US" sz="2800" cap="none" dirty="0" smtClean="0">
                <a:solidFill>
                  <a:srgbClr val="00B0F0"/>
                </a:solidFill>
                <a:cs typeface="Arial" panose="020B0604020202020204" pitchFamily="34" charset="0"/>
              </a:rPr>
              <a:t>12 x 12</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remember</a:t>
            </a:r>
            <a:endParaRPr lang="en-GB" dirty="0"/>
          </a:p>
        </p:txBody>
      </p:sp>
      <p:sp>
        <p:nvSpPr>
          <p:cNvPr id="3" name="Content Placeholder 2"/>
          <p:cNvSpPr>
            <a:spLocks noGrp="1"/>
          </p:cNvSpPr>
          <p:nvPr>
            <p:ph sz="quarter" idx="13"/>
          </p:nvPr>
        </p:nvSpPr>
        <p:spPr/>
        <p:txBody>
          <a:bodyPr>
            <a:normAutofit/>
          </a:bodyPr>
          <a:lstStyle/>
          <a:p>
            <a:pPr algn="ctr"/>
            <a:r>
              <a:rPr lang="en-US" sz="2800" cap="none" dirty="0" smtClean="0">
                <a:cs typeface="Arial" panose="020B0604020202020204" pitchFamily="34" charset="0"/>
              </a:rPr>
              <a:t>3 x 2 is the same as 2 x 3.</a:t>
            </a:r>
          </a:p>
          <a:p>
            <a:endParaRPr lang="en-US" sz="2800" cap="none" dirty="0" smtClean="0">
              <a:cs typeface="Arial" panose="020B0604020202020204" pitchFamily="34" charset="0"/>
            </a:endParaRPr>
          </a:p>
          <a:p>
            <a:r>
              <a:rPr lang="en-US" sz="2800" cap="none" dirty="0" smtClean="0">
                <a:cs typeface="Arial" panose="020B0604020202020204" pitchFamily="34" charset="0"/>
              </a:rPr>
              <a:t>Children need to understand that multiplication can be completed in any order to produce the same answer. Sometimes this link needs to be made explicit.  </a:t>
            </a:r>
          </a:p>
          <a:p>
            <a:endParaRPr lang="en-GB" sz="2800" cap="non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what you know if you can’t remember</a:t>
            </a:r>
            <a:endParaRPr lang="en-GB" dirty="0"/>
          </a:p>
        </p:txBody>
      </p:sp>
      <p:sp>
        <p:nvSpPr>
          <p:cNvPr id="3" name="Content Placeholder 2"/>
          <p:cNvSpPr>
            <a:spLocks noGrp="1"/>
          </p:cNvSpPr>
          <p:nvPr>
            <p:ph sz="quarter" idx="13"/>
          </p:nvPr>
        </p:nvSpPr>
        <p:spPr/>
        <p:txBody>
          <a:bodyPr>
            <a:normAutofit/>
          </a:bodyPr>
          <a:lstStyle/>
          <a:p>
            <a:pPr algn="ctr"/>
            <a:r>
              <a:rPr lang="en-GB" sz="2800" cap="none" dirty="0" smtClean="0">
                <a:cs typeface="Arial" panose="020B0604020202020204" pitchFamily="34" charset="0"/>
              </a:rPr>
              <a:t>7 x 12 = ?</a:t>
            </a:r>
          </a:p>
          <a:p>
            <a:pPr algn="ctr"/>
            <a:endParaRPr lang="en-GB" sz="2800" cap="none" dirty="0" smtClean="0">
              <a:cs typeface="Arial" panose="020B0604020202020204" pitchFamily="34" charset="0"/>
            </a:endParaRPr>
          </a:p>
          <a:p>
            <a:pPr algn="ctr"/>
            <a:r>
              <a:rPr lang="en-GB" sz="2800" cap="none" dirty="0" smtClean="0">
                <a:cs typeface="Arial" panose="020B0604020202020204" pitchFamily="34" charset="0"/>
              </a:rPr>
              <a:t>I know 7 x 11 = 77</a:t>
            </a:r>
          </a:p>
          <a:p>
            <a:pPr algn="ctr"/>
            <a:r>
              <a:rPr lang="en-GB" sz="2800" cap="none" dirty="0" smtClean="0">
                <a:cs typeface="Arial" panose="020B0604020202020204" pitchFamily="34" charset="0"/>
              </a:rPr>
              <a:t>Therefore, 77 + 7 = 84</a:t>
            </a:r>
          </a:p>
          <a:p>
            <a:endParaRPr lang="en-GB" sz="2800" cap="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f34316244">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99C30C-D4EF-40A1-90A6-0C807702411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E252AE-1687-4F4A-AAAD-EE8304DE9099}">
  <ds:schemaRefs>
    <ds:schemaRef ds:uri="http://schemas.microsoft.com/sharepoint/v3/contenttype/forms"/>
  </ds:schemaRefs>
</ds:datastoreItem>
</file>

<file path=customXml/itemProps3.xml><?xml version="1.0" encoding="utf-8"?>
<ds:datastoreItem xmlns:ds="http://schemas.openxmlformats.org/officeDocument/2006/customXml" ds:itemID="{ABA78EF8-E824-4C87-A4FF-3288A5E91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tf34316244</Template>
  <TotalTime>0</TotalTime>
  <Words>608</Words>
  <Application>Microsoft Office PowerPoint</Application>
  <PresentationFormat>Custom</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tf34316244</vt:lpstr>
      <vt:lpstr>Y4 MTC</vt:lpstr>
      <vt:lpstr>What is the purpose of the multiplication tables check? </vt:lpstr>
      <vt:lpstr>When the multiplication tables check will be carried out </vt:lpstr>
      <vt:lpstr>How the multiplication tables check is carried out </vt:lpstr>
      <vt:lpstr>The Questions</vt:lpstr>
      <vt:lpstr>The focus</vt:lpstr>
      <vt:lpstr>Questions more likely to appear </vt:lpstr>
      <vt:lpstr>Things to remember</vt:lpstr>
      <vt:lpstr>Use what you know if you can’t remember</vt:lpstr>
      <vt:lpstr>What you can do to help</vt:lpstr>
      <vt:lpstr>Make times tables fun;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2020-02-23T19:13:32Z</dcterms:created>
  <dcterms:modified xsi:type="dcterms:W3CDTF">2020-03-04T20:10:59Z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