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72" r:id="rId5"/>
    <p:sldId id="273" r:id="rId6"/>
    <p:sldId id="274" r:id="rId7"/>
    <p:sldId id="257" r:id="rId8"/>
    <p:sldId id="264" r:id="rId9"/>
    <p:sldId id="276" r:id="rId10"/>
    <p:sldId id="263" r:id="rId11"/>
    <p:sldId id="277" r:id="rId12"/>
    <p:sldId id="266" r:id="rId13"/>
    <p:sldId id="259" r:id="rId14"/>
    <p:sldId id="261" r:id="rId15"/>
    <p:sldId id="262" r:id="rId16"/>
    <p:sldId id="258" r:id="rId17"/>
    <p:sldId id="278" r:id="rId18"/>
    <p:sldId id="260" r:id="rId19"/>
    <p:sldId id="269" r:id="rId20"/>
    <p:sldId id="268" r:id="rId21"/>
    <p:sldId id="267" r:id="rId22"/>
    <p:sldId id="27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F5A5"/>
    <a:srgbClr val="F2FB9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0319" autoAdjust="0"/>
  </p:normalViewPr>
  <p:slideViewPr>
    <p:cSldViewPr snapToGrid="0">
      <p:cViewPr varScale="1">
        <p:scale>
          <a:sx n="80" d="100"/>
          <a:sy n="80" d="100"/>
        </p:scale>
        <p:origin x="690" y="90"/>
      </p:cViewPr>
      <p:guideLst/>
    </p:cSldViewPr>
  </p:slideViewPr>
  <p:notesTextViewPr>
    <p:cViewPr>
      <p:scale>
        <a:sx n="400" d="100"/>
        <a:sy n="4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3031292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3994568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314531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298447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F8460DF-225A-40A3-AF41-4E9987F86999}"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624747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F8460DF-225A-40A3-AF41-4E9987F86999}"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781217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F8460DF-225A-40A3-AF41-4E9987F86999}" type="datetimeFigureOut">
              <a:rPr lang="en-GB" smtClean="0"/>
              <a:t>06/11/2025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341451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F8460DF-225A-40A3-AF41-4E9987F86999}" type="datetimeFigureOut">
              <a:rPr lang="en-GB" smtClean="0"/>
              <a:t>06/11/2025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744457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8460DF-225A-40A3-AF41-4E9987F86999}" type="datetimeFigureOut">
              <a:rPr lang="en-GB" smtClean="0"/>
              <a:t>06/11/2025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1630068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F8460DF-225A-40A3-AF41-4E9987F86999}"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69791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F8460DF-225A-40A3-AF41-4E9987F86999}"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889613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460DF-225A-40A3-AF41-4E9987F86999}" type="datetimeFigureOut">
              <a:rPr lang="en-GB" smtClean="0"/>
              <a:t>06/11/2025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D3CD8C-F237-49C1-97E3-E89FE601F78E}" type="slidenum">
              <a:rPr lang="en-GB" smtClean="0"/>
              <a:t>‹#›</a:t>
            </a:fld>
            <a:endParaRPr lang="en-GB"/>
          </a:p>
        </p:txBody>
      </p:sp>
    </p:spTree>
    <p:extLst>
      <p:ext uri="{BB962C8B-B14F-4D97-AF65-F5344CB8AC3E}">
        <p14:creationId xmlns:p14="http://schemas.microsoft.com/office/powerpoint/2010/main" val="661600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Coming soon!  Sports Premium Action Plan 2021-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33573" y="4406548"/>
            <a:ext cx="2445455" cy="159226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631276" y="1932638"/>
            <a:ext cx="8912899" cy="212365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600" b="1" dirty="0">
                <a:ln/>
                <a:solidFill>
                  <a:schemeClr val="accent4"/>
                </a:solidFill>
                <a:effectLst>
                  <a:outerShdw blurRad="50800" dist="50800" dir="5400000" algn="ctr" rotWithShape="0">
                    <a:schemeClr val="tx1"/>
                  </a:outerShdw>
                </a:effectLst>
              </a:rPr>
              <a:t>Christ the King </a:t>
            </a:r>
          </a:p>
          <a:p>
            <a:pPr algn="ctr"/>
            <a:r>
              <a:rPr lang="en-US" sz="6600" b="1" dirty="0">
                <a:ln/>
                <a:solidFill>
                  <a:schemeClr val="accent4"/>
                </a:solidFill>
                <a:effectLst>
                  <a:outerShdw blurRad="50800" dist="50800" dir="5400000" algn="ctr" rotWithShape="0">
                    <a:schemeClr val="tx1"/>
                  </a:outerShdw>
                </a:effectLst>
              </a:rPr>
              <a:t>Catholic Primary School</a:t>
            </a:r>
            <a:endParaRPr lang="en-US" sz="6600" b="1" cap="none" spc="0" dirty="0">
              <a:ln/>
              <a:solidFill>
                <a:schemeClr val="accent4"/>
              </a:solidFill>
              <a:effectLst>
                <a:outerShdw blurRad="50800" dist="50800" dir="5400000" algn="ctr" rotWithShape="0">
                  <a:schemeClr val="tx1"/>
                </a:outerShdw>
              </a:effectLst>
            </a:endParaRPr>
          </a:p>
        </p:txBody>
      </p:sp>
    </p:spTree>
    <p:extLst>
      <p:ext uri="{BB962C8B-B14F-4D97-AF65-F5344CB8AC3E}">
        <p14:creationId xmlns:p14="http://schemas.microsoft.com/office/powerpoint/2010/main" val="2812354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79" y="60950"/>
            <a:ext cx="535323" cy="53532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14852" y="88305"/>
            <a:ext cx="534272" cy="5342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954986290"/>
              </p:ext>
            </p:extLst>
          </p:nvPr>
        </p:nvGraphicFramePr>
        <p:xfrm>
          <a:off x="626302" y="648884"/>
          <a:ext cx="10982325" cy="969899"/>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875763">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988124193"/>
              </p:ext>
            </p:extLst>
          </p:nvPr>
        </p:nvGraphicFramePr>
        <p:xfrm>
          <a:off x="626302" y="1618783"/>
          <a:ext cx="10982323" cy="4936563"/>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2">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1">
                  <a:extLst>
                    <a:ext uri="{9D8B030D-6E8A-4147-A177-3AD203B41FA5}">
                      <a16:colId xmlns:a16="http://schemas.microsoft.com/office/drawing/2014/main" val="20006"/>
                    </a:ext>
                  </a:extLst>
                </a:gridCol>
              </a:tblGrid>
              <a:tr h="4936563">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2. The profile of PE and sport is raised across school.</a:t>
                      </a:r>
                      <a:endParaRPr lang="en-GB" sz="1100" dirty="0">
                        <a:solidFill>
                          <a:schemeClr val="tx1"/>
                        </a:solidFill>
                        <a:effectLst/>
                      </a:endParaRPr>
                    </a:p>
                    <a:p>
                      <a:pPr marL="0" marR="0" lvl="0" indent="0" algn="l" defTabSz="914400" rtl="0" eaLnBrk="1" fontAlgn="auto" latinLnBrk="0" hangingPunct="0">
                        <a:lnSpc>
                          <a:spcPct val="107000"/>
                        </a:lnSpc>
                        <a:spcBef>
                          <a:spcPts val="0"/>
                        </a:spcBef>
                        <a:spcAft>
                          <a:spcPts val="0"/>
                        </a:spcAft>
                        <a:buClrTx/>
                        <a:buSzTx/>
                        <a:buFont typeface="+mj-lt"/>
                        <a:buNone/>
                        <a:tabLst/>
                        <a:defRPr/>
                      </a:pP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b="1" u="sng" dirty="0">
                          <a:solidFill>
                            <a:schemeClr val="tx1"/>
                          </a:solidFill>
                        </a:rPr>
                        <a:t>Celebration of sports within school </a:t>
                      </a:r>
                      <a:r>
                        <a:rPr lang="en-GB" sz="1200" b="0" dirty="0">
                          <a:solidFill>
                            <a:schemeClr val="tx1"/>
                          </a:solidFill>
                        </a:rPr>
                        <a:t>- </a:t>
                      </a:r>
                      <a:r>
                        <a:rPr lang="en-GB" sz="1200" b="0" baseline="0" dirty="0">
                          <a:solidFill>
                            <a:schemeClr val="tx1"/>
                          </a:solidFill>
                        </a:rPr>
                        <a:t>t</a:t>
                      </a:r>
                      <a:r>
                        <a:rPr lang="en-GB" sz="1200" b="0" dirty="0">
                          <a:solidFill>
                            <a:schemeClr val="tx1"/>
                          </a:solidFill>
                        </a:rPr>
                        <a:t>ermly newsletter on school website/hall noticeboard to be updated (SGV)/Instagram/end of year sports awards.</a:t>
                      </a: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rPr>
                        <a:t>PE/Sport achievements to be celebrated in assemblies/lessons (SGV)</a:t>
                      </a: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Celebrate swimming success/attainment with certificates once block has been completed </a:t>
                      </a: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Celebrate PBs from half-termly intra comps</a:t>
                      </a:r>
                      <a:r>
                        <a:rPr lang="en-GB" sz="1200" b="0" baseline="0" dirty="0">
                          <a:solidFill>
                            <a:schemeClr val="tx1"/>
                          </a:solidFill>
                        </a:rPr>
                        <a:t> </a:t>
                      </a:r>
                      <a:r>
                        <a:rPr lang="en-GB" sz="1200" b="0" dirty="0">
                          <a:solidFill>
                            <a:schemeClr val="tx1"/>
                          </a:solidFill>
                        </a:rPr>
                        <a:t>through certificates.</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£500 – medals/cup/certificates end of year sports assembly</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rPr>
                        <a:t>Subject Leader time £360 (3 x SL afternoons)</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996189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7306" y="205737"/>
            <a:ext cx="442097" cy="4420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00497" y="251845"/>
            <a:ext cx="455158" cy="45515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2085489927"/>
              </p:ext>
            </p:extLst>
          </p:nvPr>
        </p:nvGraphicFramePr>
        <p:xfrm>
          <a:off x="747577" y="445316"/>
          <a:ext cx="10982325" cy="969899"/>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875763">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790334087"/>
              </p:ext>
            </p:extLst>
          </p:nvPr>
        </p:nvGraphicFramePr>
        <p:xfrm>
          <a:off x="747579" y="1423851"/>
          <a:ext cx="10982323" cy="5079746"/>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2">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1">
                  <a:extLst>
                    <a:ext uri="{9D8B030D-6E8A-4147-A177-3AD203B41FA5}">
                      <a16:colId xmlns:a16="http://schemas.microsoft.com/office/drawing/2014/main" val="20006"/>
                    </a:ext>
                  </a:extLst>
                </a:gridCol>
              </a:tblGrid>
              <a:tr h="4884040">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2. The profile of PE and sport is raised across school.</a:t>
                      </a:r>
                      <a:endParaRPr lang="en-GB" sz="1100" dirty="0">
                        <a:solidFill>
                          <a:schemeClr val="tx1"/>
                        </a:solidFill>
                        <a:effectLst/>
                      </a:endParaRPr>
                    </a:p>
                    <a:p>
                      <a:pPr marL="0" marR="0" lvl="0" indent="0" algn="l" defTabSz="914400" rtl="0" eaLnBrk="1" fontAlgn="auto" latinLnBrk="0" hangingPunct="0">
                        <a:lnSpc>
                          <a:spcPct val="107000"/>
                        </a:lnSpc>
                        <a:spcBef>
                          <a:spcPts val="0"/>
                        </a:spcBef>
                        <a:spcAft>
                          <a:spcPts val="0"/>
                        </a:spcAft>
                        <a:buClrTx/>
                        <a:buSzTx/>
                        <a:buFont typeface="+mj-lt"/>
                        <a:buNone/>
                        <a:tabLst/>
                        <a:defRPr/>
                      </a:pP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b="0" dirty="0">
                          <a:solidFill>
                            <a:schemeClr val="tx1"/>
                          </a:solidFill>
                        </a:rPr>
                        <a:t>To continue to raise the profile of PESSPA through continuing to work towards the Primary School Games Gold Award and building towards Platinum.</a:t>
                      </a:r>
                    </a:p>
                    <a:p>
                      <a:pPr>
                        <a:lnSpc>
                          <a:spcPct val="107000"/>
                        </a:lnSpc>
                        <a:spcAft>
                          <a:spcPts val="0"/>
                        </a:spcAft>
                      </a:pPr>
                      <a:endParaRPr lang="en-GB" sz="1200" b="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latin typeface="+mn-l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latin typeface="+mn-lt"/>
                        </a:rPr>
                        <a:t>To ensure the Daily Mile competition within school has engagement with regular physical activity.</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latin typeface="+mn-lt"/>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latin typeface="+mn-lt"/>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latin typeface="+mn-lt"/>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latin typeface="+mn-l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latin typeface="+mn-lt"/>
                        </a:rPr>
                        <a:t> </a:t>
                      </a: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working with WSG leaders 2025-26.</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latin typeface="+mn-lt"/>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rPr>
                        <a:t>Subject lead to meet with SGM support to build case for Platinum.</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latin typeface="+mn-lt"/>
                        </a:rPr>
                        <a:t>Subject co-ordinator</a:t>
                      </a:r>
                      <a:r>
                        <a:rPr lang="en-GB" sz="1200" b="0" baseline="0" dirty="0">
                          <a:solidFill>
                            <a:schemeClr val="tx1"/>
                          </a:solidFill>
                          <a:latin typeface="+mn-lt"/>
                        </a:rPr>
                        <a:t> </a:t>
                      </a:r>
                      <a:r>
                        <a:rPr lang="en-GB" sz="1200" b="0" dirty="0">
                          <a:solidFill>
                            <a:schemeClr val="tx1"/>
                          </a:solidFill>
                          <a:latin typeface="+mn-lt"/>
                        </a:rPr>
                        <a:t> to ensure Daily Mile is actively promoted within the school and all classes take part. Ensure</a:t>
                      </a:r>
                      <a:r>
                        <a:rPr lang="en-GB" sz="1200" b="0" baseline="0" dirty="0">
                          <a:solidFill>
                            <a:schemeClr val="tx1"/>
                          </a:solidFill>
                          <a:latin typeface="+mn-lt"/>
                        </a:rPr>
                        <a:t> profile raised</a:t>
                      </a:r>
                      <a:r>
                        <a:rPr lang="en-GB" sz="1200" b="0" dirty="0">
                          <a:solidFill>
                            <a:schemeClr val="tx1"/>
                          </a:solidFill>
                          <a:latin typeface="+mn-lt"/>
                        </a:rPr>
                        <a:t> in class, assemblies, Instagram and</a:t>
                      </a:r>
                      <a:r>
                        <a:rPr lang="en-GB" sz="1200" b="0" baseline="0" dirty="0">
                          <a:solidFill>
                            <a:schemeClr val="tx1"/>
                          </a:solidFill>
                          <a:latin typeface="+mn-lt"/>
                        </a:rPr>
                        <a:t> </a:t>
                      </a:r>
                      <a:r>
                        <a:rPr lang="en-GB" sz="1200" b="0" dirty="0">
                          <a:solidFill>
                            <a:schemeClr val="tx1"/>
                          </a:solidFill>
                          <a:latin typeface="+mn-lt"/>
                        </a:rPr>
                        <a:t>newsletter.</a:t>
                      </a:r>
                      <a:endParaRPr lang="en-GB" sz="1200" b="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SL time out (£200)</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rPr>
                        <a:t>Subject Leader time £300 (3 x SL afternoons)</a:t>
                      </a: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34877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38354" cy="63835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72045" y="328611"/>
            <a:ext cx="677080" cy="67708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598765048"/>
              </p:ext>
            </p:extLst>
          </p:nvPr>
        </p:nvGraphicFramePr>
        <p:xfrm>
          <a:off x="608102" y="1924317"/>
          <a:ext cx="10982324" cy="3753009"/>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468642868"/>
                    </a:ext>
                  </a:extLst>
                </a:gridCol>
                <a:gridCol w="1366674">
                  <a:extLst>
                    <a:ext uri="{9D8B030D-6E8A-4147-A177-3AD203B41FA5}">
                      <a16:colId xmlns:a16="http://schemas.microsoft.com/office/drawing/2014/main" val="4144079634"/>
                    </a:ext>
                  </a:extLst>
                </a:gridCol>
                <a:gridCol w="1610473">
                  <a:extLst>
                    <a:ext uri="{9D8B030D-6E8A-4147-A177-3AD203B41FA5}">
                      <a16:colId xmlns:a16="http://schemas.microsoft.com/office/drawing/2014/main" val="3291949848"/>
                    </a:ext>
                  </a:extLst>
                </a:gridCol>
                <a:gridCol w="1267056">
                  <a:extLst>
                    <a:ext uri="{9D8B030D-6E8A-4147-A177-3AD203B41FA5}">
                      <a16:colId xmlns:a16="http://schemas.microsoft.com/office/drawing/2014/main" val="3668628869"/>
                    </a:ext>
                  </a:extLst>
                </a:gridCol>
                <a:gridCol w="2029912">
                  <a:extLst>
                    <a:ext uri="{9D8B030D-6E8A-4147-A177-3AD203B41FA5}">
                      <a16:colId xmlns:a16="http://schemas.microsoft.com/office/drawing/2014/main" val="1320497375"/>
                    </a:ext>
                  </a:extLst>
                </a:gridCol>
                <a:gridCol w="1283660">
                  <a:extLst>
                    <a:ext uri="{9D8B030D-6E8A-4147-A177-3AD203B41FA5}">
                      <a16:colId xmlns:a16="http://schemas.microsoft.com/office/drawing/2014/main" val="1580259556"/>
                    </a:ext>
                  </a:extLst>
                </a:gridCol>
                <a:gridCol w="1592123">
                  <a:extLst>
                    <a:ext uri="{9D8B030D-6E8A-4147-A177-3AD203B41FA5}">
                      <a16:colId xmlns:a16="http://schemas.microsoft.com/office/drawing/2014/main" val="1417037033"/>
                    </a:ext>
                  </a:extLst>
                </a:gridCol>
              </a:tblGrid>
              <a:tr h="3753009">
                <a:tc>
                  <a:txBody>
                    <a:bodyPr/>
                    <a:lstStyle/>
                    <a:p>
                      <a:pPr>
                        <a:lnSpc>
                          <a:spcPct val="107000"/>
                        </a:lnSpc>
                        <a:spcAft>
                          <a:spcPts val="0"/>
                        </a:spcAft>
                      </a:pPr>
                      <a:r>
                        <a:rPr lang="en-GB" sz="1200" dirty="0">
                          <a:solidFill>
                            <a:schemeClr val="tx1"/>
                          </a:solidFill>
                          <a:effectLst/>
                        </a:rPr>
                        <a:t>3. Increased confidence, knowledge and skills of all staff in the teaching of PE and sport.</a:t>
                      </a:r>
                    </a:p>
                    <a:p>
                      <a:pPr>
                        <a:lnSpc>
                          <a:spcPct val="107000"/>
                        </a:lnSpc>
                        <a:spcAft>
                          <a:spcPts val="0"/>
                        </a:spcAft>
                      </a:pPr>
                      <a:endParaRPr lang="en-GB" sz="1200" dirty="0">
                        <a:solidFill>
                          <a:schemeClr val="tx1"/>
                        </a:solidFill>
                        <a:effectLst/>
                      </a:endParaRP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r>
                        <a:rPr lang="en-GB" sz="1200" dirty="0">
                          <a:solidFill>
                            <a:schemeClr val="tx1"/>
                          </a:solidFill>
                          <a:effectLst/>
                        </a:rPr>
                        <a:t> </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b="1" u="sng" dirty="0">
                          <a:solidFill>
                            <a:schemeClr val="tx1"/>
                          </a:solidFill>
                          <a:effectLst/>
                        </a:rPr>
                        <a:t>Staff continue to have access to Get set 4 PE planning and media resources</a:t>
                      </a:r>
                      <a:r>
                        <a:rPr lang="en-GB" sz="1200" b="0" dirty="0">
                          <a:solidFill>
                            <a:schemeClr val="tx1"/>
                          </a:solidFill>
                          <a:effectLst/>
                        </a:rPr>
                        <a:t>. </a:t>
                      </a:r>
                    </a:p>
                    <a:p>
                      <a:pPr>
                        <a:lnSpc>
                          <a:spcPct val="107000"/>
                        </a:lnSpc>
                        <a:spcAft>
                          <a:spcPts val="0"/>
                        </a:spcAft>
                      </a:pPr>
                      <a:endParaRPr lang="en-GB" sz="1200" b="0" dirty="0">
                        <a:solidFill>
                          <a:schemeClr val="tx1"/>
                        </a:solidFill>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u="sng" dirty="0">
                          <a:solidFill>
                            <a:schemeClr val="tx1"/>
                          </a:solidFill>
                        </a:rPr>
                        <a:t>To access relevant PE training/CPD that supports staff in the effective teaching of P.E and the health and safety </a:t>
                      </a:r>
                      <a:endParaRPr lang="en-GB" sz="1200" b="1" u="sng"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PE</a:t>
                      </a:r>
                      <a:r>
                        <a:rPr lang="en-GB" sz="1200" b="0" baseline="0" dirty="0">
                          <a:solidFill>
                            <a:schemeClr val="tx1"/>
                          </a:solidFill>
                          <a:effectLst/>
                        </a:rPr>
                        <a:t> lead to ensure staff are confident in using the Get Set 4 PE site and assessment/clubs are  complete accurately.</a:t>
                      </a:r>
                      <a:endParaRPr lang="en-GB" sz="1200" b="0" dirty="0">
                        <a:solidFill>
                          <a:schemeClr val="tx1"/>
                        </a:solidFill>
                        <a:effectLst/>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rPr>
                        <a:t>Continue with cricket CPD with Cheshire Cricket –</a:t>
                      </a:r>
                      <a:r>
                        <a:rPr lang="en-GB" sz="1200" b="0" baseline="0" dirty="0">
                          <a:solidFill>
                            <a:schemeClr val="tx1"/>
                          </a:solidFill>
                        </a:rPr>
                        <a:t>2023-24, (FS2-Y6)</a:t>
                      </a:r>
                      <a:endParaRPr lang="en-GB" sz="1200" b="0" dirty="0">
                        <a:solidFill>
                          <a:schemeClr val="tx1"/>
                        </a:solidFill>
                      </a:endParaRPr>
                    </a:p>
                    <a:p>
                      <a:pPr>
                        <a:lnSpc>
                          <a:spcPct val="107000"/>
                        </a:lnSpc>
                        <a:spcAft>
                          <a:spcPts val="0"/>
                        </a:spcAft>
                      </a:pPr>
                      <a:endParaRPr lang="en-GB" sz="1200" b="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Beth </a:t>
                      </a:r>
                      <a:r>
                        <a:rPr lang="en-GB" sz="12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Tweddle</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Gymnastics to work with specified year groups (x4 over spring term).</a:t>
                      </a:r>
                      <a:endParaRPr lang="en-GB" sz="1200" b="0" dirty="0">
                        <a:solidFill>
                          <a:schemeClr val="tx1"/>
                        </a:solidFill>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Get Set 4 PE subscription</a:t>
                      </a:r>
                      <a:r>
                        <a:rPr lang="en-GB" sz="1200" b="0" baseline="0" dirty="0">
                          <a:solidFill>
                            <a:schemeClr val="tx1"/>
                          </a:solidFill>
                          <a:effectLst/>
                        </a:rPr>
                        <a:t> </a:t>
                      </a: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(£1778)</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£2,500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£1,300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47944809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734068927"/>
              </p:ext>
            </p:extLst>
          </p:nvPr>
        </p:nvGraphicFramePr>
        <p:xfrm>
          <a:off x="608102" y="896326"/>
          <a:ext cx="10982323" cy="1017431"/>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6">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1">
                  <a:extLst>
                    <a:ext uri="{9D8B030D-6E8A-4147-A177-3AD203B41FA5}">
                      <a16:colId xmlns:a16="http://schemas.microsoft.com/office/drawing/2014/main" val="2789054106"/>
                    </a:ext>
                  </a:extLst>
                </a:gridCol>
              </a:tblGrid>
              <a:tr h="1017431">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211330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38354" cy="63835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46287" y="328611"/>
            <a:ext cx="702838" cy="70283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2973166916"/>
              </p:ext>
            </p:extLst>
          </p:nvPr>
        </p:nvGraphicFramePr>
        <p:xfrm>
          <a:off x="609600" y="2279561"/>
          <a:ext cx="10982324" cy="4296918"/>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468642868"/>
                    </a:ext>
                  </a:extLst>
                </a:gridCol>
                <a:gridCol w="1366674">
                  <a:extLst>
                    <a:ext uri="{9D8B030D-6E8A-4147-A177-3AD203B41FA5}">
                      <a16:colId xmlns:a16="http://schemas.microsoft.com/office/drawing/2014/main" val="4144079634"/>
                    </a:ext>
                  </a:extLst>
                </a:gridCol>
                <a:gridCol w="1610473">
                  <a:extLst>
                    <a:ext uri="{9D8B030D-6E8A-4147-A177-3AD203B41FA5}">
                      <a16:colId xmlns:a16="http://schemas.microsoft.com/office/drawing/2014/main" val="3291949848"/>
                    </a:ext>
                  </a:extLst>
                </a:gridCol>
                <a:gridCol w="1267056">
                  <a:extLst>
                    <a:ext uri="{9D8B030D-6E8A-4147-A177-3AD203B41FA5}">
                      <a16:colId xmlns:a16="http://schemas.microsoft.com/office/drawing/2014/main" val="3668628869"/>
                    </a:ext>
                  </a:extLst>
                </a:gridCol>
                <a:gridCol w="2029912">
                  <a:extLst>
                    <a:ext uri="{9D8B030D-6E8A-4147-A177-3AD203B41FA5}">
                      <a16:colId xmlns:a16="http://schemas.microsoft.com/office/drawing/2014/main" val="1320497375"/>
                    </a:ext>
                  </a:extLst>
                </a:gridCol>
                <a:gridCol w="1283660">
                  <a:extLst>
                    <a:ext uri="{9D8B030D-6E8A-4147-A177-3AD203B41FA5}">
                      <a16:colId xmlns:a16="http://schemas.microsoft.com/office/drawing/2014/main" val="1580259556"/>
                    </a:ext>
                  </a:extLst>
                </a:gridCol>
                <a:gridCol w="1592123">
                  <a:extLst>
                    <a:ext uri="{9D8B030D-6E8A-4147-A177-3AD203B41FA5}">
                      <a16:colId xmlns:a16="http://schemas.microsoft.com/office/drawing/2014/main" val="1417037033"/>
                    </a:ext>
                  </a:extLst>
                </a:gridCol>
              </a:tblGrid>
              <a:tr h="2913329">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rPr>
                        <a:t>3. Increased confidence, knowledge and skills of all staff in the teaching of PE and sport.</a:t>
                      </a:r>
                    </a:p>
                    <a:p>
                      <a:pPr>
                        <a:lnSpc>
                          <a:spcPct val="107000"/>
                        </a:lnSpc>
                        <a:spcAft>
                          <a:spcPts val="0"/>
                        </a:spcAft>
                      </a:pP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rPr>
                        <a:t>To access relevant PE training/CPD that supports staff in the effective teaching of P.E and the health and safety.</a:t>
                      </a: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rugby CDP with Will Gardener from Rugby Tots for Years 1 and 2 in Spring/Summer.</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Port Sunlight Tennis Coaching with Bill Connell.</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Create</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Dance Wirral – Hayley Rooney</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FOB used to give CPD to class TA’s year 4, 5 and 6</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£1,800</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 weeks)</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£3658.20 per term (total £10,947)</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47944809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217594980"/>
              </p:ext>
            </p:extLst>
          </p:nvPr>
        </p:nvGraphicFramePr>
        <p:xfrm>
          <a:off x="609600" y="1223493"/>
          <a:ext cx="10982325" cy="1043189"/>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043189">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2554202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73960" cy="57396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9317" y="328612"/>
            <a:ext cx="599807" cy="59980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754744874"/>
              </p:ext>
            </p:extLst>
          </p:nvPr>
        </p:nvGraphicFramePr>
        <p:xfrm>
          <a:off x="609599" y="1070371"/>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466838849"/>
              </p:ext>
            </p:extLst>
          </p:nvPr>
        </p:nvGraphicFramePr>
        <p:xfrm>
          <a:off x="609598" y="2339511"/>
          <a:ext cx="10982326" cy="3400552"/>
        </p:xfrm>
        <a:graphic>
          <a:graphicData uri="http://schemas.openxmlformats.org/drawingml/2006/table">
            <a:tbl>
              <a:tblPr firstRow="1" firstCol="1" bandRow="1">
                <a:tableStyleId>{5C22544A-7EE6-4342-B048-85BDC9FD1C3A}</a:tableStyleId>
              </a:tblPr>
              <a:tblGrid>
                <a:gridCol w="1840091">
                  <a:extLst>
                    <a:ext uri="{9D8B030D-6E8A-4147-A177-3AD203B41FA5}">
                      <a16:colId xmlns:a16="http://schemas.microsoft.com/office/drawing/2014/main" val="20000"/>
                    </a:ext>
                  </a:extLst>
                </a:gridCol>
                <a:gridCol w="1377244">
                  <a:extLst>
                    <a:ext uri="{9D8B030D-6E8A-4147-A177-3AD203B41FA5}">
                      <a16:colId xmlns:a16="http://schemas.microsoft.com/office/drawing/2014/main" val="20001"/>
                    </a:ext>
                  </a:extLst>
                </a:gridCol>
                <a:gridCol w="1591734">
                  <a:extLst>
                    <a:ext uri="{9D8B030D-6E8A-4147-A177-3AD203B41FA5}">
                      <a16:colId xmlns:a16="http://schemas.microsoft.com/office/drawing/2014/main" val="20002"/>
                    </a:ext>
                  </a:extLst>
                </a:gridCol>
                <a:gridCol w="1286933">
                  <a:extLst>
                    <a:ext uri="{9D8B030D-6E8A-4147-A177-3AD203B41FA5}">
                      <a16:colId xmlns:a16="http://schemas.microsoft.com/office/drawing/2014/main" val="20003"/>
                    </a:ext>
                  </a:extLst>
                </a:gridCol>
                <a:gridCol w="2032000">
                  <a:extLst>
                    <a:ext uri="{9D8B030D-6E8A-4147-A177-3AD203B41FA5}">
                      <a16:colId xmlns:a16="http://schemas.microsoft.com/office/drawing/2014/main" val="20004"/>
                    </a:ext>
                  </a:extLst>
                </a:gridCol>
                <a:gridCol w="1286933">
                  <a:extLst>
                    <a:ext uri="{9D8B030D-6E8A-4147-A177-3AD203B41FA5}">
                      <a16:colId xmlns:a16="http://schemas.microsoft.com/office/drawing/2014/main" val="20005"/>
                    </a:ext>
                  </a:extLst>
                </a:gridCol>
                <a:gridCol w="1567391">
                  <a:extLst>
                    <a:ext uri="{9D8B030D-6E8A-4147-A177-3AD203B41FA5}">
                      <a16:colId xmlns:a16="http://schemas.microsoft.com/office/drawing/2014/main" val="20006"/>
                    </a:ext>
                  </a:extLst>
                </a:gridCol>
              </a:tblGrid>
              <a:tr h="847725">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3. Increased confidence, knowledge and skills of all staff in the teaching of PE and sport.</a:t>
                      </a:r>
                    </a:p>
                    <a:p>
                      <a:pPr marL="0" lvl="0" indent="0" hangingPunct="0">
                        <a:lnSpc>
                          <a:spcPct val="107000"/>
                        </a:lnSpc>
                        <a:spcAft>
                          <a:spcPts val="0"/>
                        </a:spcAft>
                        <a:buFont typeface="+mj-lt"/>
                        <a:buNone/>
                      </a:pP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a:solidFill>
                            <a:schemeClr val="tx1"/>
                          </a:solidFill>
                          <a:effectLst/>
                        </a:rPr>
                        <a:t>Teachers fully</a:t>
                      </a:r>
                      <a:r>
                        <a:rPr lang="en-GB" sz="1200" u="sng" baseline="0" dirty="0">
                          <a:solidFill>
                            <a:schemeClr val="tx1"/>
                          </a:solidFill>
                          <a:effectLst/>
                        </a:rPr>
                        <a:t> trained to lead a group of swimmers during swimming their lessons.</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rPr>
                        <a:t>(Use of trained instructors to teach non-swimmer groups)</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Any staff new to Y3/4/5</a:t>
                      </a:r>
                      <a:r>
                        <a:rPr lang="en-GB" sz="11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who do not hold the swimming certificate or require retraining, to be sent on next course.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r>
                        <a:rPr lang="en-GB" sz="1200" b="0" dirty="0">
                          <a:solidFill>
                            <a:schemeClr val="tx1"/>
                          </a:solidFill>
                          <a:effectLst/>
                        </a:rPr>
                        <a:t>£168 for staff training.</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txBody>
                  <a:tcPr marL="68580" marR="68580" marT="0" marB="0">
                    <a:solidFill>
                      <a:srgbClr val="E8F5A5"/>
                    </a:solidFill>
                  </a:tcPr>
                </a:tc>
                <a:tc>
                  <a:txBody>
                    <a:bodyPr/>
                    <a:lstStyle/>
                    <a:p>
                      <a:pPr>
                        <a:lnSpc>
                          <a:spcPct val="107000"/>
                        </a:lnSpc>
                        <a:spcAft>
                          <a:spcPts val="0"/>
                        </a:spcAft>
                      </a:pPr>
                      <a:endParaRPr lang="en-GB" sz="1200" b="0" dirty="0">
                        <a:solidFill>
                          <a:schemeClr val="tx1"/>
                        </a:solidFill>
                        <a:effectLst/>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10080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982" y="122551"/>
            <a:ext cx="651233" cy="65123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9165" y="122551"/>
            <a:ext cx="664201" cy="664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3534350045"/>
              </p:ext>
            </p:extLst>
          </p:nvPr>
        </p:nvGraphicFramePr>
        <p:xfrm>
          <a:off x="609599" y="786753"/>
          <a:ext cx="10982325" cy="1003411"/>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003411">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915980973"/>
              </p:ext>
            </p:extLst>
          </p:nvPr>
        </p:nvGraphicFramePr>
        <p:xfrm>
          <a:off x="609598" y="1806208"/>
          <a:ext cx="10982325" cy="4477004"/>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4438752">
                <a:tc>
                  <a:txBody>
                    <a:bodyPr/>
                    <a:lstStyle/>
                    <a:p>
                      <a:pPr marL="0" lvl="0" indent="0" hangingPunct="0">
                        <a:lnSpc>
                          <a:spcPct val="107000"/>
                        </a:lnSpc>
                        <a:spcAft>
                          <a:spcPts val="0"/>
                        </a:spcAft>
                        <a:buFont typeface="+mj-lt"/>
                        <a:buNone/>
                      </a:pPr>
                      <a:r>
                        <a:rPr lang="en-GB" sz="1200" dirty="0">
                          <a:solidFill>
                            <a:schemeClr val="tx1"/>
                          </a:solidFill>
                          <a:effectLst/>
                        </a:rPr>
                        <a:t>4. </a:t>
                      </a:r>
                      <a:r>
                        <a:rPr lang="en-GB" sz="1200" u="none" dirty="0">
                          <a:solidFill>
                            <a:schemeClr val="tx1"/>
                          </a:solidFill>
                        </a:rPr>
                        <a:t>Broader experience of a range of sports and activities offered to all pupils</a:t>
                      </a:r>
                      <a:endParaRPr lang="en-GB" sz="1200" u="none" dirty="0">
                        <a:solidFill>
                          <a:schemeClr val="tx1"/>
                        </a:solidFill>
                        <a:effectLst/>
                      </a:endParaRPr>
                    </a:p>
                    <a:p>
                      <a:pPr marL="0" lvl="0" indent="0" hangingPunct="0">
                        <a:lnSpc>
                          <a:spcPct val="107000"/>
                        </a:lnSpc>
                        <a:spcAft>
                          <a:spcPts val="0"/>
                        </a:spcAft>
                        <a:buFont typeface="+mj-lt"/>
                        <a:buNone/>
                      </a:pPr>
                      <a:endParaRPr lang="en-GB" sz="1200" dirty="0">
                        <a:solidFill>
                          <a:schemeClr val="tx1"/>
                        </a:solidFill>
                        <a:effectLst/>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a:solidFill>
                            <a:schemeClr val="tx1"/>
                          </a:solidFill>
                          <a:effectLst/>
                        </a:rPr>
                        <a:t>To strengthen the link between physical and mental health and support the well-being of our children. </a:t>
                      </a:r>
                      <a:endParaRPr lang="en-GB" sz="12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rPr>
                        <a:t>To reintroduce a wider range of extra-curricular sports clubs to encourage pupils to experience a wider range of sports and activities both in school and outside of school. </a:t>
                      </a: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PE lead to reach out to local clubs to try arrange taster sessions,</a:t>
                      </a:r>
                      <a:r>
                        <a:rPr lang="en-GB" sz="1200" b="0" baseline="0" dirty="0">
                          <a:solidFill>
                            <a:schemeClr val="tx1"/>
                          </a:solidFill>
                        </a:rPr>
                        <a:t> lunchtime/before or after school clubs.</a:t>
                      </a:r>
                      <a:endParaRPr lang="en-GB" sz="1200" b="0" dirty="0">
                        <a:solidFill>
                          <a:schemeClr val="tx1"/>
                        </a:solidFill>
                      </a:endParaRPr>
                    </a:p>
                    <a:p>
                      <a:pPr>
                        <a:lnSpc>
                          <a:spcPct val="107000"/>
                        </a:lnSpc>
                        <a:spcAft>
                          <a:spcPts val="0"/>
                        </a:spcAft>
                      </a:pPr>
                      <a:endParaRPr lang="en-GB" sz="1200" b="0" dirty="0">
                        <a:solidFill>
                          <a:schemeClr val="tx1"/>
                        </a:solidFill>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rPr>
                        <a:t>Staff to record club participants on Get set 4 PE, tracking progress. PE lead to keep</a:t>
                      </a:r>
                      <a:r>
                        <a:rPr lang="en-GB" sz="1200" b="0" baseline="0" dirty="0">
                          <a:solidFill>
                            <a:schemeClr val="tx1"/>
                          </a:solidFill>
                          <a:effectLst/>
                        </a:rPr>
                        <a:t> track ensuring all children have the opportunity to take part.</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dirty="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£500</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potential coaching charge</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Potential</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coaching fees.</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89278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12596" cy="6125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3561" y="328611"/>
            <a:ext cx="625564" cy="625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p:cNvGraphicFramePr>
            <a:graphicFrameLocks noGrp="1"/>
          </p:cNvGraphicFramePr>
          <p:nvPr>
            <p:extLst>
              <p:ext uri="{D42A27DB-BD31-4B8C-83A1-F6EECF244321}">
                <p14:modId xmlns:p14="http://schemas.microsoft.com/office/powerpoint/2010/main" val="266920531"/>
              </p:ext>
            </p:extLst>
          </p:nvPr>
        </p:nvGraphicFramePr>
        <p:xfrm>
          <a:off x="595223" y="2277483"/>
          <a:ext cx="10982325" cy="4296918"/>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3678505660"/>
                    </a:ext>
                  </a:extLst>
                </a:gridCol>
                <a:gridCol w="1366673">
                  <a:extLst>
                    <a:ext uri="{9D8B030D-6E8A-4147-A177-3AD203B41FA5}">
                      <a16:colId xmlns:a16="http://schemas.microsoft.com/office/drawing/2014/main" val="1707880982"/>
                    </a:ext>
                  </a:extLst>
                </a:gridCol>
                <a:gridCol w="1610473">
                  <a:extLst>
                    <a:ext uri="{9D8B030D-6E8A-4147-A177-3AD203B41FA5}">
                      <a16:colId xmlns:a16="http://schemas.microsoft.com/office/drawing/2014/main" val="3761563881"/>
                    </a:ext>
                  </a:extLst>
                </a:gridCol>
                <a:gridCol w="1267058">
                  <a:extLst>
                    <a:ext uri="{9D8B030D-6E8A-4147-A177-3AD203B41FA5}">
                      <a16:colId xmlns:a16="http://schemas.microsoft.com/office/drawing/2014/main" val="1192374931"/>
                    </a:ext>
                  </a:extLst>
                </a:gridCol>
                <a:gridCol w="2029913">
                  <a:extLst>
                    <a:ext uri="{9D8B030D-6E8A-4147-A177-3AD203B41FA5}">
                      <a16:colId xmlns:a16="http://schemas.microsoft.com/office/drawing/2014/main" val="1442526503"/>
                    </a:ext>
                  </a:extLst>
                </a:gridCol>
                <a:gridCol w="1283660">
                  <a:extLst>
                    <a:ext uri="{9D8B030D-6E8A-4147-A177-3AD203B41FA5}">
                      <a16:colId xmlns:a16="http://schemas.microsoft.com/office/drawing/2014/main" val="3526939403"/>
                    </a:ext>
                  </a:extLst>
                </a:gridCol>
                <a:gridCol w="1592122">
                  <a:extLst>
                    <a:ext uri="{9D8B030D-6E8A-4147-A177-3AD203B41FA5}">
                      <a16:colId xmlns:a16="http://schemas.microsoft.com/office/drawing/2014/main" val="147108809"/>
                    </a:ext>
                  </a:extLst>
                </a:gridCol>
              </a:tblGrid>
              <a:tr h="348694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rPr>
                        <a:t>4. </a:t>
                      </a:r>
                      <a:r>
                        <a:rPr lang="en-GB" sz="1200" u="none" dirty="0">
                          <a:solidFill>
                            <a:schemeClr val="tx1"/>
                          </a:solidFill>
                        </a:rPr>
                        <a:t>Broader experience of a range of sports and activities offered to all pupils</a:t>
                      </a:r>
                      <a:endParaRPr lang="en-GB" sz="1200" u="none" dirty="0">
                        <a:solidFill>
                          <a:schemeClr val="tx1"/>
                        </a:solidFill>
                        <a:effectLst/>
                      </a:endParaRPr>
                    </a:p>
                    <a:p>
                      <a:pPr>
                        <a:lnSpc>
                          <a:spcPct val="107000"/>
                        </a:lnSpc>
                        <a:spcAft>
                          <a:spcPts val="0"/>
                        </a:spcAft>
                      </a:pP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FC000"/>
                    </a:solidFill>
                  </a:tcPr>
                </a:tc>
                <a:tc>
                  <a:txBody>
                    <a:bodyPr/>
                    <a:lstStyle/>
                    <a:p>
                      <a:pPr>
                        <a:lnSpc>
                          <a:spcPct val="107000"/>
                        </a:lnSpc>
                        <a:spcAft>
                          <a:spcPts val="0"/>
                        </a:spcAft>
                      </a:pPr>
                      <a:r>
                        <a:rPr lang="en-GB" sz="1200" b="1" u="sng" dirty="0">
                          <a:solidFill>
                            <a:schemeClr val="tx1"/>
                          </a:solidFill>
                          <a:effectLst/>
                        </a:rPr>
                        <a:t>Children have the opportunity to attend a variety of extra-curricular sports clubs-</a:t>
                      </a:r>
                      <a:r>
                        <a:rPr lang="en-GB" sz="1200" b="1" u="sng" baseline="0" dirty="0">
                          <a:solidFill>
                            <a:schemeClr val="tx1"/>
                          </a:solidFill>
                          <a:effectLst/>
                        </a:rPr>
                        <a:t> </a:t>
                      </a:r>
                      <a:r>
                        <a:rPr lang="en-GB" sz="1200" b="1" u="sng" dirty="0">
                          <a:solidFill>
                            <a:schemeClr val="tx1"/>
                          </a:solidFill>
                          <a:effectLst/>
                        </a:rPr>
                        <a:t> </a:t>
                      </a:r>
                      <a:r>
                        <a:rPr lang="en-GB" sz="1200" b="0" dirty="0">
                          <a:solidFill>
                            <a:schemeClr val="tx1"/>
                          </a:solidFill>
                          <a:effectLst/>
                        </a:rPr>
                        <a:t>varying sports for age</a:t>
                      </a:r>
                      <a:r>
                        <a:rPr lang="en-GB" sz="1200" b="0" baseline="0" dirty="0">
                          <a:solidFill>
                            <a:schemeClr val="tx1"/>
                          </a:solidFill>
                          <a:effectLst/>
                        </a:rPr>
                        <a:t> groups across school year based on pupil voice</a:t>
                      </a: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To review the curriculum and extra curriculum opportunities and ensure they meet the needs of the pupils to ensure all pupils have the opportunity to be active in and out of school. (Pupil</a:t>
                      </a:r>
                      <a:r>
                        <a:rPr lang="en-GB" sz="1200" b="0" baseline="0" dirty="0">
                          <a:solidFill>
                            <a:schemeClr val="tx1"/>
                          </a:solidFill>
                          <a:effectLst/>
                        </a:rPr>
                        <a:t> voice)</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endParaRPr>
                    </a:p>
                    <a:p>
                      <a:pPr>
                        <a:lnSpc>
                          <a:spcPct val="107000"/>
                        </a:lnSpc>
                        <a:spcAft>
                          <a:spcPts val="0"/>
                        </a:spcAft>
                      </a:pPr>
                      <a:r>
                        <a:rPr lang="en-GB" sz="1200" b="0" dirty="0">
                          <a:solidFill>
                            <a:schemeClr val="tx1"/>
                          </a:solidFill>
                          <a:effectLst/>
                        </a:rPr>
                        <a:t>Afterschool clubs such as </a:t>
                      </a:r>
                      <a:r>
                        <a:rPr lang="en-GB" sz="1200" b="0" dirty="0" err="1">
                          <a:solidFill>
                            <a:schemeClr val="tx1"/>
                          </a:solidFill>
                          <a:effectLst/>
                        </a:rPr>
                        <a:t>FoB</a:t>
                      </a:r>
                      <a:r>
                        <a:rPr lang="en-GB" sz="1200" b="0" dirty="0">
                          <a:solidFill>
                            <a:schemeClr val="tx1"/>
                          </a:solidFill>
                          <a:effectLst/>
                        </a:rPr>
                        <a:t> to run an extra-curricular for KS1 and KS2 each half term based off pupil voice through school council</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Lunchtime clubs to be added for FOB for KS1 and KS2</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Estimate £2,000 for after school clubs such as Full of Beans clubs x2 each half term (1</a:t>
                      </a:r>
                      <a:r>
                        <a:rPr lang="en-GB" sz="1200" b="0" baseline="0" dirty="0">
                          <a:solidFill>
                            <a:schemeClr val="tx1"/>
                          </a:solidFill>
                          <a:effectLst/>
                        </a:rPr>
                        <a:t> for KS1 and 1 for KS2)</a:t>
                      </a:r>
                      <a:r>
                        <a:rPr lang="en-GB" sz="1200" b="0" dirty="0">
                          <a:solidFill>
                            <a:schemeClr val="tx1"/>
                          </a:solidFill>
                          <a:effectLst/>
                        </a:rPr>
                        <a:t>. (Lunch time clubs paid for by parents)</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extLst>
                  <a:ext uri="{0D108BD9-81ED-4DB2-BD59-A6C34878D82A}">
                    <a16:rowId xmlns:a16="http://schemas.microsoft.com/office/drawing/2014/main" val="361936443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114354465"/>
              </p:ext>
            </p:extLst>
          </p:nvPr>
        </p:nvGraphicFramePr>
        <p:xfrm>
          <a:off x="609600" y="1005692"/>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437740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12596" cy="6125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6439" y="328611"/>
            <a:ext cx="612686" cy="6126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p:cNvGraphicFramePr>
            <a:graphicFrameLocks noGrp="1"/>
          </p:cNvGraphicFramePr>
          <p:nvPr>
            <p:extLst>
              <p:ext uri="{D42A27DB-BD31-4B8C-83A1-F6EECF244321}">
                <p14:modId xmlns:p14="http://schemas.microsoft.com/office/powerpoint/2010/main" val="3199141859"/>
              </p:ext>
            </p:extLst>
          </p:nvPr>
        </p:nvGraphicFramePr>
        <p:xfrm>
          <a:off x="609600" y="2274832"/>
          <a:ext cx="10982325" cy="3486945"/>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3678505660"/>
                    </a:ext>
                  </a:extLst>
                </a:gridCol>
                <a:gridCol w="1366673">
                  <a:extLst>
                    <a:ext uri="{9D8B030D-6E8A-4147-A177-3AD203B41FA5}">
                      <a16:colId xmlns:a16="http://schemas.microsoft.com/office/drawing/2014/main" val="1707880982"/>
                    </a:ext>
                  </a:extLst>
                </a:gridCol>
                <a:gridCol w="1610473">
                  <a:extLst>
                    <a:ext uri="{9D8B030D-6E8A-4147-A177-3AD203B41FA5}">
                      <a16:colId xmlns:a16="http://schemas.microsoft.com/office/drawing/2014/main" val="3761563881"/>
                    </a:ext>
                  </a:extLst>
                </a:gridCol>
                <a:gridCol w="1267058">
                  <a:extLst>
                    <a:ext uri="{9D8B030D-6E8A-4147-A177-3AD203B41FA5}">
                      <a16:colId xmlns:a16="http://schemas.microsoft.com/office/drawing/2014/main" val="1192374931"/>
                    </a:ext>
                  </a:extLst>
                </a:gridCol>
                <a:gridCol w="2029913">
                  <a:extLst>
                    <a:ext uri="{9D8B030D-6E8A-4147-A177-3AD203B41FA5}">
                      <a16:colId xmlns:a16="http://schemas.microsoft.com/office/drawing/2014/main" val="1442526503"/>
                    </a:ext>
                  </a:extLst>
                </a:gridCol>
                <a:gridCol w="1283660">
                  <a:extLst>
                    <a:ext uri="{9D8B030D-6E8A-4147-A177-3AD203B41FA5}">
                      <a16:colId xmlns:a16="http://schemas.microsoft.com/office/drawing/2014/main" val="3526939403"/>
                    </a:ext>
                  </a:extLst>
                </a:gridCol>
                <a:gridCol w="1592122">
                  <a:extLst>
                    <a:ext uri="{9D8B030D-6E8A-4147-A177-3AD203B41FA5}">
                      <a16:colId xmlns:a16="http://schemas.microsoft.com/office/drawing/2014/main" val="147108809"/>
                    </a:ext>
                  </a:extLst>
                </a:gridCol>
              </a:tblGrid>
              <a:tr h="348694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rPr>
                        <a:t>4. </a:t>
                      </a:r>
                      <a:r>
                        <a:rPr lang="en-GB" sz="1200" u="none" dirty="0">
                          <a:solidFill>
                            <a:schemeClr val="tx1"/>
                          </a:solidFill>
                        </a:rPr>
                        <a:t>Broader experience of a range of sports and activities offered to all pupils</a:t>
                      </a:r>
                      <a:endParaRPr lang="en-GB" sz="1200" u="none" dirty="0">
                        <a:solidFill>
                          <a:schemeClr val="tx1"/>
                        </a:solidFill>
                        <a:effectLst/>
                      </a:endParaRPr>
                    </a:p>
                    <a:p>
                      <a:pPr>
                        <a:lnSpc>
                          <a:spcPct val="107000"/>
                        </a:lnSpc>
                        <a:spcAft>
                          <a:spcPts val="0"/>
                        </a:spcAft>
                      </a:pP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FC000"/>
                    </a:solidFill>
                  </a:tcPr>
                </a:tc>
                <a:tc>
                  <a:txBody>
                    <a:bodyPr/>
                    <a:lstStyle/>
                    <a:p>
                      <a:pPr>
                        <a:lnSpc>
                          <a:spcPct val="107000"/>
                        </a:lnSpc>
                        <a:spcAft>
                          <a:spcPts val="0"/>
                        </a:spcAft>
                      </a:pPr>
                      <a:r>
                        <a:rPr lang="en-GB" sz="1200" b="1" u="sng" dirty="0">
                          <a:solidFill>
                            <a:schemeClr val="tx1"/>
                          </a:solidFill>
                        </a:rPr>
                        <a:t>To increase focus and support of pupils who do not partake in sporting</a:t>
                      </a:r>
                      <a:r>
                        <a:rPr lang="en-GB" sz="1200" b="1" u="sng" baseline="0" dirty="0">
                          <a:solidFill>
                            <a:schemeClr val="tx1"/>
                          </a:solidFill>
                        </a:rPr>
                        <a:t> or active </a:t>
                      </a:r>
                      <a:r>
                        <a:rPr lang="en-GB" sz="1200" b="1" u="sng" dirty="0">
                          <a:solidFill>
                            <a:schemeClr val="tx1"/>
                          </a:solidFill>
                        </a:rPr>
                        <a:t>opportunities. </a:t>
                      </a: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rPr>
                        <a:t>PE lead and SENDCo to consider % of pupils accessing extra-curricular clubs and removing barriers where possible</a:t>
                      </a:r>
                      <a:r>
                        <a:rPr lang="en-GB" sz="1200" b="0" baseline="0" dirty="0">
                          <a:solidFill>
                            <a:schemeClr val="tx1"/>
                          </a:solidFill>
                        </a:rPr>
                        <a:t> – 1:1 support, or specific needs requiring specific catering for use of whole school spreadsheet for clubs to help identify.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 SL time out.</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extLst>
                  <a:ext uri="{0D108BD9-81ED-4DB2-BD59-A6C34878D82A}">
                    <a16:rowId xmlns:a16="http://schemas.microsoft.com/office/drawing/2014/main" val="361936443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210892480"/>
              </p:ext>
            </p:extLst>
          </p:nvPr>
        </p:nvGraphicFramePr>
        <p:xfrm>
          <a:off x="609600" y="1005692"/>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2389341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3"/>
            <a:ext cx="689869" cy="689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3407" y="328612"/>
            <a:ext cx="715717" cy="7157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1049832994"/>
              </p:ext>
            </p:extLst>
          </p:nvPr>
        </p:nvGraphicFramePr>
        <p:xfrm>
          <a:off x="609600" y="1147644"/>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220458679"/>
              </p:ext>
            </p:extLst>
          </p:nvPr>
        </p:nvGraphicFramePr>
        <p:xfrm>
          <a:off x="609600" y="2416784"/>
          <a:ext cx="10982323" cy="3954209"/>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u="sng" dirty="0">
                          <a:solidFill>
                            <a:schemeClr val="tx1"/>
                          </a:solidFill>
                        </a:rPr>
                        <a:t>To increase participation levels in inter and intra school sporting opportunities </a:t>
                      </a:r>
                      <a:r>
                        <a:rPr lang="en-GB" sz="1200" b="0" u="none" dirty="0">
                          <a:solidFill>
                            <a:schemeClr val="tx1"/>
                          </a:solidFill>
                        </a:rPr>
                        <a:t>-</a:t>
                      </a:r>
                      <a:r>
                        <a:rPr lang="en-GB" sz="1200" b="0" u="none" baseline="0" dirty="0">
                          <a:solidFill>
                            <a:schemeClr val="tx1"/>
                          </a:solidFill>
                        </a:rPr>
                        <a:t> </a:t>
                      </a:r>
                      <a:r>
                        <a:rPr lang="en-GB" sz="1200" b="0" dirty="0">
                          <a:solidFill>
                            <a:schemeClr val="tx1"/>
                          </a:solidFill>
                        </a:rPr>
                        <a:t> promote wider participating amongst all children</a:t>
                      </a: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r>
                        <a:rPr lang="en-GB" sz="1200" u="sng" dirty="0">
                          <a:solidFill>
                            <a:schemeClr val="tx1"/>
                          </a:solidFill>
                        </a:rPr>
                        <a:t>Continue to increase and promote team competitions and matches </a:t>
                      </a:r>
                      <a:endParaRPr lang="en-GB" sz="1200" b="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100" b="0" dirty="0">
                          <a:solidFill>
                            <a:schemeClr val="tx1"/>
                          </a:solidFill>
                        </a:rPr>
                        <a:t>To introduce intra school competitions once each half term with help from SGC</a:t>
                      </a:r>
                    </a:p>
                    <a:p>
                      <a:pPr>
                        <a:lnSpc>
                          <a:spcPct val="107000"/>
                        </a:lnSpc>
                        <a:spcAft>
                          <a:spcPts val="0"/>
                        </a:spcAft>
                      </a:pPr>
                      <a:endParaRPr lang="en-GB" sz="1100" b="0" dirty="0">
                        <a:solidFill>
                          <a:schemeClr val="tx1"/>
                        </a:solidFill>
                      </a:endParaRPr>
                    </a:p>
                    <a:p>
                      <a:pPr>
                        <a:lnSpc>
                          <a:spcPct val="107000"/>
                        </a:lnSpc>
                        <a:spcAft>
                          <a:spcPts val="0"/>
                        </a:spcAft>
                      </a:pPr>
                      <a:r>
                        <a:rPr lang="en-GB" sz="1100" b="0" dirty="0">
                          <a:solidFill>
                            <a:schemeClr val="tx1"/>
                          </a:solidFill>
                        </a:rPr>
                        <a:t>To encourage intra school competition during</a:t>
                      </a:r>
                      <a:r>
                        <a:rPr lang="en-GB" sz="1100" b="0" baseline="0" dirty="0">
                          <a:solidFill>
                            <a:schemeClr val="tx1"/>
                          </a:solidFill>
                        </a:rPr>
                        <a:t> </a:t>
                      </a:r>
                      <a:r>
                        <a:rPr lang="en-GB" sz="1100" b="0" dirty="0">
                          <a:solidFill>
                            <a:schemeClr val="tx1"/>
                          </a:solidFill>
                        </a:rPr>
                        <a:t>PE lessons highlighting SGV</a:t>
                      </a:r>
                    </a:p>
                    <a:p>
                      <a:pPr>
                        <a:lnSpc>
                          <a:spcPct val="107000"/>
                        </a:lnSpc>
                        <a:spcAft>
                          <a:spcPts val="0"/>
                        </a:spcAft>
                      </a:pPr>
                      <a:endParaRPr lang="en-GB" sz="1100" b="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pupil voice to get children’s views on what they would like to help encourage participation and enjoyment.  Potentially skills based to link to new learning.</a:t>
                      </a:r>
                    </a:p>
                    <a:p>
                      <a:pPr>
                        <a:lnSpc>
                          <a:spcPct val="107000"/>
                        </a:lnSpc>
                        <a:spcAft>
                          <a:spcPts val="0"/>
                        </a:spcAft>
                      </a:pPr>
                      <a:endParaRPr lang="en-GB" sz="1100" b="0" dirty="0">
                        <a:solidFill>
                          <a:schemeClr val="tx1"/>
                        </a:solidFill>
                      </a:endParaRPr>
                    </a:p>
                    <a:p>
                      <a:pPr>
                        <a:lnSpc>
                          <a:spcPct val="107000"/>
                        </a:lnSpc>
                        <a:spcAft>
                          <a:spcPts val="0"/>
                        </a:spcAft>
                      </a:pPr>
                      <a:r>
                        <a:rPr lang="en-GB" sz="1100" b="0" dirty="0">
                          <a:solidFill>
                            <a:schemeClr val="tx1"/>
                          </a:solidFill>
                        </a:rPr>
                        <a:t>Participate in a variety of Wirral School Games and outside competitions/festivals</a:t>
                      </a:r>
                    </a:p>
                    <a:p>
                      <a:pPr>
                        <a:lnSpc>
                          <a:spcPct val="107000"/>
                        </a:lnSpc>
                        <a:spcAft>
                          <a:spcPts val="0"/>
                        </a:spcAft>
                      </a:pPr>
                      <a:endParaRPr lang="en-GB" sz="1200" dirty="0">
                        <a:solidFill>
                          <a:schemeClr val="tx1"/>
                        </a:solidFill>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rPr>
                        <a:t>Supply cover to release PE lead to organise PESSPA events/ competitions/ courses</a:t>
                      </a: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3512195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3"/>
            <a:ext cx="560030" cy="56003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10681" y="328612"/>
            <a:ext cx="638443" cy="6384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189437854"/>
              </p:ext>
            </p:extLst>
          </p:nvPr>
        </p:nvGraphicFramePr>
        <p:xfrm>
          <a:off x="638656" y="967056"/>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172489111"/>
              </p:ext>
            </p:extLst>
          </p:nvPr>
        </p:nvGraphicFramePr>
        <p:xfrm>
          <a:off x="638656" y="2252866"/>
          <a:ext cx="10982323" cy="3905504"/>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u="sng" dirty="0">
                          <a:solidFill>
                            <a:schemeClr val="tx1"/>
                          </a:solidFill>
                        </a:rPr>
                        <a:t>To increase participation levels in inter and intra school sporting opportunities </a:t>
                      </a:r>
                      <a:r>
                        <a:rPr lang="en-GB" sz="1200" b="0" u="none" dirty="0">
                          <a:solidFill>
                            <a:schemeClr val="tx1"/>
                          </a:solidFill>
                        </a:rPr>
                        <a:t>-</a:t>
                      </a:r>
                      <a:r>
                        <a:rPr lang="en-GB" sz="1200" b="0" u="none" baseline="0" dirty="0">
                          <a:solidFill>
                            <a:schemeClr val="tx1"/>
                          </a:solidFill>
                        </a:rPr>
                        <a:t> </a:t>
                      </a:r>
                      <a:r>
                        <a:rPr lang="en-GB" sz="1200" b="0" dirty="0">
                          <a:solidFill>
                            <a:schemeClr val="tx1"/>
                          </a:solidFill>
                        </a:rPr>
                        <a:t> promote wider participating amongst all children</a:t>
                      </a: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r>
                        <a:rPr lang="en-GB" sz="1200" u="sng" dirty="0">
                          <a:solidFill>
                            <a:schemeClr val="tx1"/>
                          </a:solidFill>
                        </a:rPr>
                        <a:t>Continue to increase and promote team competitions and matches </a:t>
                      </a:r>
                      <a:endParaRPr lang="en-GB" sz="1200" b="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register to identify</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and highlight e</a:t>
                      </a:r>
                      <a:r>
                        <a:rPr lang="en-GB" sz="1200" b="0" dirty="0">
                          <a:solidFill>
                            <a:schemeClr val="tx1"/>
                          </a:solidFill>
                        </a:rPr>
                        <a:t>nsuring vulnerable and least active children using Get Set 4 PE</a:t>
                      </a:r>
                      <a:r>
                        <a:rPr lang="en-GB" sz="1200" b="0" baseline="0" dirty="0">
                          <a:solidFill>
                            <a:schemeClr val="tx1"/>
                          </a:solidFill>
                        </a:rPr>
                        <a:t> each half term.</a:t>
                      </a:r>
                      <a:endParaRPr lang="en-GB" sz="1200" b="0" dirty="0">
                        <a:solidFill>
                          <a:schemeClr val="tx1"/>
                        </a:solidFill>
                      </a:endParaRP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Enter into football/futsal</a:t>
                      </a:r>
                      <a:r>
                        <a:rPr lang="en-GB" sz="1200" b="0" baseline="0" dirty="0">
                          <a:solidFill>
                            <a:schemeClr val="tx1"/>
                          </a:solidFill>
                        </a:rPr>
                        <a:t> competitions/tournaments organised each year in Wirral.</a:t>
                      </a:r>
                      <a:endParaRPr lang="en-GB" sz="1200" b="0" dirty="0">
                        <a:solidFill>
                          <a:schemeClr val="tx1"/>
                        </a:solidFill>
                      </a:endParaRP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Organise/participate in friendlies with local primary schools/cluster in a</a:t>
                      </a:r>
                      <a:r>
                        <a:rPr lang="en-GB" sz="1200" b="0" baseline="0" dirty="0">
                          <a:solidFill>
                            <a:schemeClr val="tx1"/>
                          </a:solidFill>
                        </a:rPr>
                        <a:t> variety</a:t>
                      </a:r>
                      <a:r>
                        <a:rPr lang="en-GB" sz="1200" b="0" dirty="0">
                          <a:solidFill>
                            <a:schemeClr val="tx1"/>
                          </a:solidFill>
                        </a:rPr>
                        <a:t> of sports</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release cover (£200)</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Free</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through WSG</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release time potential charge x1 afternoon (£120)</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1561024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5" name="Text Box 2"/>
          <p:cNvSpPr txBox="1">
            <a:spLocks noChangeArrowheads="1"/>
          </p:cNvSpPr>
          <p:nvPr/>
        </p:nvSpPr>
        <p:spPr bwMode="auto">
          <a:xfrm>
            <a:off x="1670366" y="1606164"/>
            <a:ext cx="8867775" cy="920115"/>
          </a:xfrm>
          <a:prstGeom prst="rect">
            <a:avLst/>
          </a:prstGeom>
          <a:solidFill>
            <a:srgbClr val="C00000">
              <a:alpha val="10000"/>
            </a:srgbClr>
          </a:solid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en-GB" sz="1400" b="1" dirty="0">
                <a:solidFill>
                  <a:srgbClr val="FFC000"/>
                </a:solidFill>
                <a:effectLst/>
                <a:latin typeface="Trajan Pro"/>
                <a:ea typeface="Calibri" panose="020F0502020204030204" pitchFamily="34" charset="0"/>
                <a:cs typeface="Times New Roman" panose="02020603050405020304" pitchFamily="18" charset="0"/>
              </a:rPr>
              <a:t>Department for Education Vision for the Primary PE and Sport Premium</a:t>
            </a:r>
            <a:endParaRPr lang="en-GB" sz="1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400" b="1" dirty="0">
                <a:solidFill>
                  <a:srgbClr val="FFC000"/>
                </a:solidFill>
                <a:effectLst/>
                <a:latin typeface="Minion Pro"/>
                <a:ea typeface="Times New Roman" panose="02020603050405020304" pitchFamily="18" charset="0"/>
                <a:cs typeface="Times New Roman" panose="02020603050405020304" pitchFamily="18" charset="0"/>
              </a:rPr>
              <a:t>ALL pupils leaving primary school physically literate and with the knowledge, skills and motivation necessary to equip them for a healthy, active lifestyle and lifelong participation in physical activity and sport.</a:t>
            </a:r>
            <a:endParaRPr lang="en-GB" sz="1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14" name="Rectangle 18"/>
          <p:cNvSpPr>
            <a:spLocks noChangeArrowheads="1"/>
          </p:cNvSpPr>
          <p:nvPr/>
        </p:nvSpPr>
        <p:spPr bwMode="auto">
          <a:xfrm>
            <a:off x="363699" y="2523025"/>
            <a:ext cx="11696920" cy="3170099"/>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GB" altLang="en-US" sz="1400" b="0" i="0" u="none" strike="noStrike" cap="none" normalizeH="0" baseline="0" dirty="0">
              <a:ln>
                <a:noFill/>
              </a:ln>
              <a:solidFill>
                <a:srgbClr val="000000"/>
              </a:solidFill>
              <a:effectLst/>
              <a:latin typeface="Minion Pro"/>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The funding has been provided to ensure impact against the following OBJECTIVE</a:t>
            </a:r>
            <a:r>
              <a:rPr kumimoji="0" lang="en-GB" altLang="en-US" sz="1400" b="1" i="0" u="none" strike="noStrike" cap="none" normalizeH="0" baseline="0" dirty="0">
                <a:ln>
                  <a:noFill/>
                </a:ln>
                <a:solidFill>
                  <a:srgbClr val="FFC000"/>
                </a:solidFill>
                <a:effectLst/>
                <a:latin typeface="Trajan Pro" charset="0"/>
                <a:ea typeface="Calibri" panose="020F0502020204030204" pitchFamily="34" charset="0"/>
                <a:cs typeface="Times New Roman" panose="02020603050405020304" pitchFamily="18" charset="0"/>
              </a:rPr>
              <a:t>:</a:t>
            </a: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a:t>
            </a:r>
            <a:b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br>
            <a:b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b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To achieve </a:t>
            </a:r>
            <a:r>
              <a:rPr kumimoji="0" lang="en-GB" altLang="en-US" sz="1400" b="1" i="0" u="sng"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self-sustaining improvement</a:t>
            </a: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in the quality of PE and sport in primary schools.</a:t>
            </a:r>
            <a:r>
              <a:rPr kumimoji="0" lang="en-GB" altLang="en-US" sz="14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It is important to emphasise that the focus of </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spending must</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lead to long lasting impact against the vision </a:t>
            </a:r>
            <a:r>
              <a:rPr kumimoji="0" lang="en-GB" altLang="en-US" sz="1400" b="1" i="1"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(above)</a:t>
            </a: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that will live on well beyond the Primary PE and Sport Premium funding. 	</a:t>
            </a:r>
            <a:b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br>
            <a:b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b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It is expected that schools will see an improvement against the following 5 key indicators:</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the engagement of </a:t>
            </a:r>
            <a:r>
              <a:rPr kumimoji="0" lang="en-GB" altLang="en-US" sz="1400" b="1" i="0" u="sng"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all</a:t>
            </a: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 pupils in regular physical activity – kick-starting healthy active lifestyles</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the profile of PE and sport being raised across the school as a tool for whole school improvement</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increased confidence, knowledge and skills of all staff in teaching PE and sport</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broader experience of a range of sports and activities offered to all pupils</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increased participation in competitive sport</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16" name="Rectangle 19"/>
          <p:cNvSpPr>
            <a:spLocks noChangeArrowheads="1"/>
          </p:cNvSpPr>
          <p:nvPr/>
        </p:nvSpPr>
        <p:spPr bwMode="auto">
          <a:xfrm>
            <a:off x="288925" y="5192196"/>
            <a:ext cx="12821139"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200" b="1" i="0" u="none" strike="noStrike" cap="none" normalizeH="0" baseline="0" dirty="0">
                <a:ln>
                  <a:noFill/>
                </a:ln>
                <a:solidFill>
                  <a:schemeClr val="tx1"/>
                </a:solidFill>
                <a:effectLst/>
                <a:latin typeface="Minion Pro"/>
              </a:rPr>
            </a:br>
            <a:r>
              <a:rPr kumimoji="0" lang="en-GB" altLang="en-US" sz="1400" b="1" i="0" u="none" strike="noStrike" cap="none" normalizeH="0" baseline="0" dirty="0">
                <a:ln>
                  <a:noFill/>
                </a:ln>
                <a:solidFill>
                  <a:srgbClr val="FFC000"/>
                </a:solidFill>
                <a:effectLst/>
                <a:latin typeface="Minion Pro"/>
              </a:rPr>
              <a:t>Under the new Inspection Framework, Ofsted inspectors will assess how effectively leaders use the Primary PE and Sport Premium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C000"/>
                </a:solidFill>
                <a:effectLst/>
                <a:latin typeface="Minion Pro"/>
              </a:rPr>
              <a:t>and measure its impact on outcomes for pupils, and how effectively governors hold them to account for this. Improvements should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C000"/>
                </a:solidFill>
                <a:effectLst/>
                <a:latin typeface="Minion Pro"/>
              </a:rPr>
              <a:t>enhance, rather than maintain existing provision. For example, where schools are using their funding to employ specialist coaches, these should be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C000"/>
                </a:solidFill>
                <a:effectLst/>
                <a:latin typeface="Minion Pro"/>
              </a:rPr>
              <a:t>deployed alongside class teachers rather than displacing them, in order for their impact to be sustainable and to enable the upskilling of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C000"/>
                </a:solidFill>
                <a:effectLst/>
                <a:latin typeface="Minion Pro"/>
              </a:rPr>
              <a:t>existing teachers.</a:t>
            </a:r>
            <a:endParaRPr kumimoji="0" lang="en-GB" altLang="en-US" sz="1400" b="1" i="0" u="none" strike="noStrike" cap="none" normalizeH="0" baseline="0" dirty="0">
              <a:ln>
                <a:noFill/>
              </a:ln>
              <a:solidFill>
                <a:srgbClr val="FFC000"/>
              </a:solidFill>
              <a:effectLst/>
              <a:latin typeface="Arial" panose="020B0604020202020204" pitchFamily="34" charset="0"/>
            </a:endParaRPr>
          </a:p>
        </p:txBody>
      </p:sp>
      <p:sp>
        <p:nvSpPr>
          <p:cNvPr id="23" name="Rectangle 22"/>
          <p:cNvSpPr/>
          <p:nvPr/>
        </p:nvSpPr>
        <p:spPr>
          <a:xfrm>
            <a:off x="2251958" y="382491"/>
            <a:ext cx="7426999" cy="107721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3200" b="1" dirty="0">
                <a:ln/>
                <a:solidFill>
                  <a:schemeClr val="accent4"/>
                </a:solidFill>
                <a:effectLst>
                  <a:outerShdw blurRad="50800" dist="50800" dir="5400000" algn="ctr" rotWithShape="0">
                    <a:schemeClr val="tx1"/>
                  </a:outerShdw>
                </a:effectLst>
              </a:rPr>
              <a:t>Evidencing the Impact of Primary PE and Sport Premium</a:t>
            </a:r>
          </a:p>
        </p:txBody>
      </p:sp>
    </p:spTree>
    <p:extLst>
      <p:ext uri="{BB962C8B-B14F-4D97-AF65-F5344CB8AC3E}">
        <p14:creationId xmlns:p14="http://schemas.microsoft.com/office/powerpoint/2010/main" val="1734930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86838" cy="58683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97803" y="328611"/>
            <a:ext cx="651322" cy="65132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1095793781"/>
              </p:ext>
            </p:extLst>
          </p:nvPr>
        </p:nvGraphicFramePr>
        <p:xfrm>
          <a:off x="609600" y="1070370"/>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381367024"/>
              </p:ext>
            </p:extLst>
          </p:nvPr>
        </p:nvGraphicFramePr>
        <p:xfrm>
          <a:off x="609602" y="2339510"/>
          <a:ext cx="10982323" cy="3709797"/>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a:solidFill>
                            <a:schemeClr val="tx1"/>
                          </a:solidFill>
                          <a:effectLst/>
                        </a:rPr>
                        <a:t>Transport to/from festivals/ competitions in various locations in Wirral/Liverpool </a:t>
                      </a:r>
                      <a:r>
                        <a:rPr lang="en-GB" sz="1200" b="0" u="none" dirty="0">
                          <a:solidFill>
                            <a:schemeClr val="tx1"/>
                          </a:solidFill>
                          <a:effectLst/>
                        </a:rPr>
                        <a:t>-</a:t>
                      </a:r>
                      <a:r>
                        <a:rPr lang="en-GB" sz="1200" b="0" u="none" baseline="0" dirty="0">
                          <a:solidFill>
                            <a:schemeClr val="tx1"/>
                          </a:solidFill>
                          <a:effectLst/>
                        </a:rPr>
                        <a:t> </a:t>
                      </a:r>
                      <a:endParaRPr lang="en-GB" sz="1200" b="0" u="none" dirty="0">
                        <a:solidFill>
                          <a:schemeClr val="tx1"/>
                        </a:solidFill>
                        <a:effectLst/>
                      </a:endParaRPr>
                    </a:p>
                    <a:p>
                      <a:pPr>
                        <a:lnSpc>
                          <a:spcPct val="107000"/>
                        </a:lnSpc>
                        <a:spcAft>
                          <a:spcPts val="0"/>
                        </a:spcAft>
                      </a:pPr>
                      <a:r>
                        <a:rPr lang="en-GB" sz="1200" b="0" u="none" dirty="0">
                          <a:solidFill>
                            <a:schemeClr val="tx1"/>
                          </a:solidFill>
                          <a:effectLst/>
                        </a:rPr>
                        <a:t>Pupils</a:t>
                      </a:r>
                      <a:r>
                        <a:rPr lang="en-GB" sz="1200" b="0" u="none" baseline="0" dirty="0">
                          <a:solidFill>
                            <a:schemeClr val="tx1"/>
                          </a:solidFill>
                          <a:effectLst/>
                        </a:rPr>
                        <a:t> to</a:t>
                      </a:r>
                      <a:r>
                        <a:rPr lang="en-GB" sz="1200" b="0" u="none" dirty="0">
                          <a:solidFill>
                            <a:schemeClr val="tx1"/>
                          </a:solidFill>
                          <a:effectLst/>
                        </a:rPr>
                        <a:t> take part in festivals and competitions </a:t>
                      </a:r>
                      <a:r>
                        <a:rPr lang="en-GB" sz="1200" b="0" dirty="0">
                          <a:solidFill>
                            <a:schemeClr val="tx1"/>
                          </a:solidFill>
                          <a:effectLst/>
                        </a:rPr>
                        <a:t>made available to school</a:t>
                      </a:r>
                      <a:r>
                        <a:rPr lang="en-GB" sz="1200" b="0" baseline="0" dirty="0">
                          <a:solidFill>
                            <a:schemeClr val="tx1"/>
                          </a:solidFill>
                          <a:effectLst/>
                        </a:rPr>
                        <a:t> through Wirral School Games and cluster events.</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Transport (coach/minibus) to take children to/from events.</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there is enough kit for</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KS2 pupils to wear to sporting events when representing our school. Monitor its return</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Potential £1,000 </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Potential £400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1540154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86838" cy="58683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9317" y="328612"/>
            <a:ext cx="599807" cy="59980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90145162"/>
              </p:ext>
            </p:extLst>
          </p:nvPr>
        </p:nvGraphicFramePr>
        <p:xfrm>
          <a:off x="609600" y="1070370"/>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495354441"/>
              </p:ext>
            </p:extLst>
          </p:nvPr>
        </p:nvGraphicFramePr>
        <p:xfrm>
          <a:off x="609602" y="2339510"/>
          <a:ext cx="10982323" cy="2225516"/>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Cover for PE</a:t>
                      </a:r>
                      <a:r>
                        <a:rPr lang="en-GB" sz="120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Lead/staff to attend sporting events during the school day -</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ratios of adult/child for the age group attending.</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 released</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from class.</a:t>
                      </a: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Continue participating</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with WSG and encouraging children of all abilities to attend festivals and events.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£1,000 for supply cover if events should fall within the school day.</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12345313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p:cNvGraphicFramePr>
            <a:graphicFrameLocks noGrp="1"/>
          </p:cNvGraphicFramePr>
          <p:nvPr>
            <p:extLst>
              <p:ext uri="{D42A27DB-BD31-4B8C-83A1-F6EECF244321}">
                <p14:modId xmlns:p14="http://schemas.microsoft.com/office/powerpoint/2010/main" val="609586891"/>
              </p:ext>
            </p:extLst>
          </p:nvPr>
        </p:nvGraphicFramePr>
        <p:xfrm>
          <a:off x="610897" y="1738647"/>
          <a:ext cx="10902816" cy="4222542"/>
        </p:xfrm>
        <a:graphic>
          <a:graphicData uri="http://schemas.openxmlformats.org/drawingml/2006/table">
            <a:tbl>
              <a:tblPr firstRow="1" bandRow="1">
                <a:tableStyleId>{5C22544A-7EE6-4342-B048-85BDC9FD1C3A}</a:tableStyleId>
              </a:tblPr>
              <a:tblGrid>
                <a:gridCol w="7622374">
                  <a:extLst>
                    <a:ext uri="{9D8B030D-6E8A-4147-A177-3AD203B41FA5}">
                      <a16:colId xmlns:a16="http://schemas.microsoft.com/office/drawing/2014/main" val="20000"/>
                    </a:ext>
                  </a:extLst>
                </a:gridCol>
                <a:gridCol w="3280442">
                  <a:extLst>
                    <a:ext uri="{9D8B030D-6E8A-4147-A177-3AD203B41FA5}">
                      <a16:colId xmlns:a16="http://schemas.microsoft.com/office/drawing/2014/main" val="20001"/>
                    </a:ext>
                  </a:extLst>
                </a:gridCol>
              </a:tblGrid>
              <a:tr h="437883">
                <a:tc>
                  <a:txBody>
                    <a:bodyPr/>
                    <a:lstStyle/>
                    <a:p>
                      <a:pPr algn="ctr"/>
                      <a:r>
                        <a:rPr lang="en-GB" sz="1800" b="1" dirty="0">
                          <a:solidFill>
                            <a:schemeClr val="tx1"/>
                          </a:solidFill>
                          <a:latin typeface="+mn-lt"/>
                        </a:rPr>
                        <a:t>Meeting National Curriculum Requirements for Swimming and Water Safety</a:t>
                      </a:r>
                    </a:p>
                  </a:txBody>
                  <a:tcPr>
                    <a:solidFill>
                      <a:srgbClr val="FFC000"/>
                    </a:solidFill>
                  </a:tcPr>
                </a:tc>
                <a:tc>
                  <a:txBody>
                    <a:bodyPr/>
                    <a:lstStyle/>
                    <a:p>
                      <a:endParaRPr lang="en-GB" sz="1400" dirty="0">
                        <a:latin typeface="+mn-lt"/>
                      </a:endParaRPr>
                    </a:p>
                  </a:txBody>
                  <a:tcPr>
                    <a:solidFill>
                      <a:srgbClr val="FFC000"/>
                    </a:solidFill>
                  </a:tcPr>
                </a:tc>
                <a:extLst>
                  <a:ext uri="{0D108BD9-81ED-4DB2-BD59-A6C34878D82A}">
                    <a16:rowId xmlns:a16="http://schemas.microsoft.com/office/drawing/2014/main" val="10000"/>
                  </a:ext>
                </a:extLst>
              </a:tr>
              <a:tr h="733233">
                <a:tc>
                  <a:txBody>
                    <a:bodyPr/>
                    <a:lstStyle/>
                    <a:p>
                      <a:r>
                        <a:rPr lang="en-GB" sz="1400" dirty="0">
                          <a:latin typeface="+mn-lt"/>
                        </a:rPr>
                        <a:t>What percentage of your current Year 6 cohort swim competently, confidently and proficiently over a distance of at least 25 metres? </a:t>
                      </a:r>
                    </a:p>
                  </a:txBody>
                  <a:tcPr>
                    <a:solidFill>
                      <a:srgbClr val="F2FB9F"/>
                    </a:solidFill>
                  </a:tcPr>
                </a:tc>
                <a:tc>
                  <a:txBody>
                    <a:bodyPr/>
                    <a:lstStyle/>
                    <a:p>
                      <a:r>
                        <a:rPr lang="fr-FR" sz="1400" dirty="0">
                          <a:latin typeface="+mn-lt"/>
                        </a:rPr>
                        <a:t>80% </a:t>
                      </a:r>
                    </a:p>
                  </a:txBody>
                  <a:tcPr>
                    <a:solidFill>
                      <a:srgbClr val="E8F5A5"/>
                    </a:solidFill>
                  </a:tcPr>
                </a:tc>
                <a:extLst>
                  <a:ext uri="{0D108BD9-81ED-4DB2-BD59-A6C34878D82A}">
                    <a16:rowId xmlns:a16="http://schemas.microsoft.com/office/drawing/2014/main" val="10001"/>
                  </a:ext>
                </a:extLst>
              </a:tr>
              <a:tr h="733233">
                <a:tc>
                  <a:txBody>
                    <a:bodyPr/>
                    <a:lstStyle/>
                    <a:p>
                      <a:r>
                        <a:rPr lang="en-GB" sz="1400" dirty="0">
                          <a:latin typeface="+mn-lt"/>
                        </a:rPr>
                        <a:t>What percentage of your current Year 6 cohort use a range of strokes effectively [for example, front crawl, backstroke and breaststroke]? </a:t>
                      </a:r>
                    </a:p>
                  </a:txBody>
                  <a:tcPr>
                    <a:solidFill>
                      <a:srgbClr val="F2FB9F"/>
                    </a:solidFill>
                  </a:tcPr>
                </a:tc>
                <a:tc>
                  <a:txBody>
                    <a:bodyPr/>
                    <a:lstStyle/>
                    <a:p>
                      <a:r>
                        <a:rPr lang="fr-FR" sz="1400" dirty="0">
                          <a:latin typeface="+mn-lt"/>
                        </a:rPr>
                        <a:t>85% </a:t>
                      </a:r>
                    </a:p>
                  </a:txBody>
                  <a:tcPr>
                    <a:solidFill>
                      <a:srgbClr val="E8F5A5"/>
                    </a:solidFill>
                  </a:tcPr>
                </a:tc>
                <a:extLst>
                  <a:ext uri="{0D108BD9-81ED-4DB2-BD59-A6C34878D82A}">
                    <a16:rowId xmlns:a16="http://schemas.microsoft.com/office/drawing/2014/main" val="10002"/>
                  </a:ext>
                </a:extLst>
              </a:tr>
              <a:tr h="733233">
                <a:tc>
                  <a:txBody>
                    <a:bodyPr/>
                    <a:lstStyle/>
                    <a:p>
                      <a:r>
                        <a:rPr lang="en-GB" sz="1400" dirty="0">
                          <a:latin typeface="+mn-lt"/>
                        </a:rPr>
                        <a:t>What percentage of your current Year 6 cohort perform safe self-rescue in different water-based situations? </a:t>
                      </a:r>
                    </a:p>
                  </a:txBody>
                  <a:tcPr>
                    <a:solidFill>
                      <a:srgbClr val="F2FB9F"/>
                    </a:solidFill>
                  </a:tcPr>
                </a:tc>
                <a:tc>
                  <a:txBody>
                    <a:bodyPr/>
                    <a:lstStyle/>
                    <a:p>
                      <a:r>
                        <a:rPr lang="fr-FR" sz="1400" dirty="0">
                          <a:latin typeface="+mn-lt"/>
                        </a:rPr>
                        <a:t>80% </a:t>
                      </a:r>
                    </a:p>
                  </a:txBody>
                  <a:tcPr>
                    <a:solidFill>
                      <a:srgbClr val="E8F5A5"/>
                    </a:solidFill>
                  </a:tcPr>
                </a:tc>
                <a:extLst>
                  <a:ext uri="{0D108BD9-81ED-4DB2-BD59-A6C34878D82A}">
                    <a16:rowId xmlns:a16="http://schemas.microsoft.com/office/drawing/2014/main" val="10003"/>
                  </a:ext>
                </a:extLst>
              </a:tr>
              <a:tr h="733233">
                <a:tc>
                  <a:txBody>
                    <a:bodyPr/>
                    <a:lstStyle/>
                    <a:p>
                      <a:r>
                        <a:rPr lang="en-GB" sz="1400" dirty="0">
                          <a:latin typeface="+mn-lt"/>
                        </a:rPr>
                        <a:t>What percentage of your</a:t>
                      </a:r>
                      <a:r>
                        <a:rPr lang="en-GB" sz="1400" baseline="0" dirty="0">
                          <a:latin typeface="+mn-lt"/>
                        </a:rPr>
                        <a:t> current Y6 cohort have achieved </a:t>
                      </a:r>
                      <a:r>
                        <a:rPr lang="en-GB" sz="1400" dirty="0">
                          <a:latin typeface="+mn-lt"/>
                        </a:rPr>
                        <a:t>National</a:t>
                      </a:r>
                      <a:r>
                        <a:rPr lang="en-GB" sz="1400" baseline="0" dirty="0">
                          <a:latin typeface="+mn-lt"/>
                        </a:rPr>
                        <a:t> Curriculum standard in swimming?</a:t>
                      </a:r>
                      <a:endParaRPr lang="en-GB" sz="1400" dirty="0">
                        <a:latin typeface="+mn-lt"/>
                      </a:endParaRPr>
                    </a:p>
                    <a:p>
                      <a:endParaRPr lang="en-GB" sz="1400" dirty="0">
                        <a:latin typeface="+mn-lt"/>
                      </a:endParaRPr>
                    </a:p>
                    <a:p>
                      <a:endParaRPr lang="en-GB" sz="1400" dirty="0">
                        <a:latin typeface="+mn-lt"/>
                      </a:endParaRPr>
                    </a:p>
                    <a:p>
                      <a:endParaRPr lang="en-GB" sz="1400" dirty="0">
                        <a:latin typeface="+mn-lt"/>
                      </a:endParaRPr>
                    </a:p>
                    <a:p>
                      <a:r>
                        <a:rPr lang="en-GB" sz="1400" dirty="0">
                          <a:latin typeface="+mn-lt"/>
                        </a:rPr>
                        <a:t>Schools can choose to use the Primary PE and Sport Premium to provide additional provision for swimming but this must be for activity over and above the national curriculum requirements. Have you used it in this way? </a:t>
                      </a:r>
                    </a:p>
                  </a:txBody>
                  <a:tcPr>
                    <a:solidFill>
                      <a:srgbClr val="F2FB9F"/>
                    </a:solidFill>
                  </a:tcPr>
                </a:tc>
                <a:tc>
                  <a:txBody>
                    <a:bodyPr/>
                    <a:lstStyle/>
                    <a:p>
                      <a:r>
                        <a:rPr lang="en-GB" sz="1600" b="1" dirty="0">
                          <a:latin typeface="+mn-lt"/>
                        </a:rPr>
                        <a:t>80%</a:t>
                      </a:r>
                    </a:p>
                    <a:p>
                      <a:endParaRPr lang="en-GB" sz="1400" dirty="0">
                        <a:latin typeface="+mn-lt"/>
                      </a:endParaRPr>
                    </a:p>
                    <a:p>
                      <a:endParaRPr lang="en-GB" sz="1400" dirty="0">
                        <a:latin typeface="+mn-lt"/>
                      </a:endParaRPr>
                    </a:p>
                    <a:p>
                      <a:endParaRPr lang="en-GB" sz="1400" dirty="0">
                        <a:latin typeface="+mn-lt"/>
                      </a:endParaRPr>
                    </a:p>
                    <a:p>
                      <a:endParaRPr lang="en-GB" sz="1400" dirty="0">
                        <a:latin typeface="+mn-lt"/>
                      </a:endParaRPr>
                    </a:p>
                    <a:p>
                      <a:r>
                        <a:rPr lang="en-GB" sz="1400" dirty="0">
                          <a:latin typeface="+mn-lt"/>
                        </a:rPr>
                        <a:t>No</a:t>
                      </a:r>
                    </a:p>
                  </a:txBody>
                  <a:tcPr>
                    <a:solidFill>
                      <a:srgbClr val="E8F5A5"/>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95617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23" name="Rectangle 22"/>
          <p:cNvSpPr/>
          <p:nvPr/>
        </p:nvSpPr>
        <p:spPr>
          <a:xfrm>
            <a:off x="2251958" y="382491"/>
            <a:ext cx="7426999" cy="107721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3200" b="1" dirty="0">
                <a:ln/>
                <a:solidFill>
                  <a:schemeClr val="accent4"/>
                </a:solidFill>
                <a:effectLst>
                  <a:outerShdw blurRad="50800" dist="50800" dir="5400000" algn="ctr" rotWithShape="0">
                    <a:schemeClr val="tx1"/>
                  </a:outerShdw>
                </a:effectLst>
              </a:rPr>
              <a:t>Evidencing the Impact of Primary PE and Sport Premium</a:t>
            </a:r>
          </a:p>
        </p:txBody>
      </p:sp>
      <p:sp>
        <p:nvSpPr>
          <p:cNvPr id="4" name="Rectangle 3"/>
          <p:cNvSpPr/>
          <p:nvPr/>
        </p:nvSpPr>
        <p:spPr>
          <a:xfrm>
            <a:off x="388620" y="1712890"/>
            <a:ext cx="11315700" cy="3233642"/>
          </a:xfrm>
          <a:prstGeom prst="rect">
            <a:avLst/>
          </a:prstGeom>
        </p:spPr>
        <p:txBody>
          <a:bodyPr wrap="square">
            <a:spAutoFit/>
          </a:bodyPr>
          <a:lstStyle/>
          <a:p>
            <a:pPr algn="just">
              <a:lnSpc>
                <a:spcPct val="107000"/>
              </a:lnSpc>
              <a:spcAft>
                <a:spcPts val="800"/>
              </a:spcAft>
            </a:pPr>
            <a:r>
              <a:rPr lang="en-GB" sz="1600" b="1" dirty="0">
                <a:solidFill>
                  <a:srgbClr val="FFC000"/>
                </a:solidFill>
                <a:latin typeface="Minion Pro"/>
                <a:ea typeface="Calibri" panose="020F0502020204030204" pitchFamily="34" charset="0"/>
                <a:cs typeface="Times New Roman" panose="02020603050405020304" pitchFamily="18" charset="0"/>
              </a:rPr>
              <a:t>You should ensure that information about your use of the premium is available on your school website in order to keep parents and others informed. This should be clear and easily accessible and we recommend that you upload the following template to your website for this purpose.</a:t>
            </a:r>
            <a:endParaRPr lang="en-GB" sz="1600" b="1"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600" b="1" dirty="0">
                <a:solidFill>
                  <a:srgbClr val="FFC000"/>
                </a:solidFill>
                <a:latin typeface="Minion Pro"/>
                <a:ea typeface="Calibri" panose="020F0502020204030204" pitchFamily="34" charset="0"/>
                <a:cs typeface="Times New Roman" panose="02020603050405020304" pitchFamily="18" charset="0"/>
              </a:rPr>
              <a:t>Primary Physical Education and Sport premium planning and actions should show how use of funding contributes to this vision through identified school priorities which can be measured through reference to key outcome indicators. It is important that the main drivers for improvement are those identified by the school through their self-review. Each school should aim to achieve the following objective:	</a:t>
            </a:r>
            <a:br>
              <a:rPr lang="en-GB" sz="1600" b="1" dirty="0">
                <a:solidFill>
                  <a:srgbClr val="FFC000"/>
                </a:solidFill>
                <a:latin typeface="Minion Pro"/>
                <a:ea typeface="Calibri" panose="020F0502020204030204" pitchFamily="34" charset="0"/>
                <a:cs typeface="Times New Roman" panose="02020603050405020304" pitchFamily="18" charset="0"/>
              </a:rPr>
            </a:br>
            <a:br>
              <a:rPr lang="en-GB" sz="1600" b="1" dirty="0">
                <a:solidFill>
                  <a:srgbClr val="FFC000"/>
                </a:solidFill>
                <a:latin typeface="Minion Pro"/>
                <a:ea typeface="Calibri" panose="020F0502020204030204" pitchFamily="34" charset="0"/>
                <a:cs typeface="Times New Roman" panose="02020603050405020304" pitchFamily="18" charset="0"/>
              </a:rPr>
            </a:br>
            <a:r>
              <a:rPr lang="en-GB" sz="1600" b="1" dirty="0">
                <a:solidFill>
                  <a:srgbClr val="FFC000"/>
                </a:solidFill>
                <a:latin typeface="Trajan Pro"/>
                <a:ea typeface="Times New Roman" panose="02020603050405020304" pitchFamily="18" charset="0"/>
                <a:cs typeface="Times New Roman" panose="02020603050405020304" pitchFamily="18" charset="0"/>
              </a:rPr>
              <a:t>OBJECTIVE: To</a:t>
            </a:r>
            <a:r>
              <a:rPr lang="en-GB" sz="1600" b="1" dirty="0">
                <a:solidFill>
                  <a:srgbClr val="FFC000"/>
                </a:solidFill>
                <a:latin typeface="Minion Pro"/>
                <a:ea typeface="Times New Roman" panose="02020603050405020304" pitchFamily="18" charset="0"/>
                <a:cs typeface="Times New Roman" panose="02020603050405020304" pitchFamily="18" charset="0"/>
              </a:rPr>
              <a:t> achieve </a:t>
            </a:r>
            <a:r>
              <a:rPr lang="en-GB" sz="1600" b="1" u="sng" dirty="0">
                <a:solidFill>
                  <a:srgbClr val="FFC000"/>
                </a:solidFill>
                <a:latin typeface="Minion Pro"/>
                <a:ea typeface="Times New Roman" panose="02020603050405020304" pitchFamily="18" charset="0"/>
                <a:cs typeface="Times New Roman" panose="02020603050405020304" pitchFamily="18" charset="0"/>
              </a:rPr>
              <a:t>self-sustaining improvement </a:t>
            </a:r>
            <a:r>
              <a:rPr lang="en-GB" sz="1600" b="1" dirty="0">
                <a:solidFill>
                  <a:srgbClr val="FFC000"/>
                </a:solidFill>
                <a:latin typeface="Minion Pro"/>
                <a:ea typeface="Times New Roman" panose="02020603050405020304" pitchFamily="18" charset="0"/>
                <a:cs typeface="Times New Roman" panose="02020603050405020304" pitchFamily="18" charset="0"/>
              </a:rPr>
              <a:t>in the quality of PE and sport in primary schools.</a:t>
            </a:r>
            <a:endParaRPr lang="en-GB" sz="1600" b="1"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430"/>
              </a:spcBef>
              <a:spcAft>
                <a:spcPts val="800"/>
              </a:spcAft>
            </a:pPr>
            <a:br>
              <a:rPr lang="en-GB" sz="1600" b="1" dirty="0">
                <a:solidFill>
                  <a:srgbClr val="FFC000"/>
                </a:solidFill>
                <a:latin typeface="Minion Pro"/>
                <a:ea typeface="Calibri" panose="020F0502020204030204" pitchFamily="34" charset="0"/>
                <a:cs typeface="Times New Roman" panose="02020603050405020304" pitchFamily="18" charset="0"/>
              </a:rPr>
            </a:br>
            <a:r>
              <a:rPr lang="en-GB" sz="1600" b="1" dirty="0">
                <a:solidFill>
                  <a:srgbClr val="FFC000"/>
                </a:solidFill>
                <a:latin typeface="Minion Pro"/>
                <a:ea typeface="Calibri" panose="020F0502020204030204" pitchFamily="34" charset="0"/>
                <a:cs typeface="Times New Roman" panose="02020603050405020304" pitchFamily="18" charset="0"/>
              </a:rPr>
              <a:t>Please see Figure 1 (next page): A process model to support your thinking:</a:t>
            </a:r>
            <a:endParaRPr lang="en-GB" sz="16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3565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pic>
        <p:nvPicPr>
          <p:cNvPr id="18" name="Picture 17" descr="C:\Users\AFPEPC02\Desktop\Impact 2.png"/>
          <p:cNvPicPr/>
          <p:nvPr/>
        </p:nvPicPr>
        <p:blipFill>
          <a:blip r:embed="rId3">
            <a:extLst>
              <a:ext uri="{28A0092B-C50C-407E-A947-70E740481C1C}">
                <a14:useLocalDpi xmlns:a14="http://schemas.microsoft.com/office/drawing/2010/main" val="0"/>
              </a:ext>
            </a:extLst>
          </a:blip>
          <a:srcRect/>
          <a:stretch>
            <a:fillRect/>
          </a:stretch>
        </p:blipFill>
        <p:spPr bwMode="auto">
          <a:xfrm>
            <a:off x="1920240" y="0"/>
            <a:ext cx="7532370" cy="6851332"/>
          </a:xfrm>
          <a:prstGeom prst="rect">
            <a:avLst/>
          </a:prstGeom>
          <a:noFill/>
          <a:ln>
            <a:noFill/>
          </a:ln>
        </p:spPr>
      </p:pic>
    </p:spTree>
    <p:extLst>
      <p:ext uri="{BB962C8B-B14F-4D97-AF65-F5344CB8AC3E}">
        <p14:creationId xmlns:p14="http://schemas.microsoft.com/office/powerpoint/2010/main" val="2178239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5" name="Rectangle 6"/>
          <p:cNvSpPr>
            <a:spLocks noChangeArrowheads="1"/>
          </p:cNvSpPr>
          <p:nvPr/>
        </p:nvSpPr>
        <p:spPr bwMode="auto">
          <a:xfrm>
            <a:off x="1943100" y="19335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8"/>
          <p:cNvSpPr>
            <a:spLocks noChangeArrowheads="1"/>
          </p:cNvSpPr>
          <p:nvPr/>
        </p:nvSpPr>
        <p:spPr bwMode="auto">
          <a:xfrm>
            <a:off x="288925" y="1307236"/>
            <a:ext cx="12405897" cy="5432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chemeClr val="tx1"/>
              </a:solidFill>
              <a:effectLst/>
              <a:latin typeface="Minion Pr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600" b="0" i="0" u="none" strike="noStrike" cap="none" normalizeH="0" baseline="0" dirty="0">
                <a:ln>
                  <a:noFill/>
                </a:ln>
                <a:solidFill>
                  <a:schemeClr val="tx1"/>
                </a:solidFill>
                <a:effectLst/>
                <a:latin typeface="Minion Pro" charset="0"/>
                <a:ea typeface="Calibri" panose="020F0502020204030204" pitchFamily="34" charset="0"/>
                <a:cs typeface="Times New Roman" panose="02020603050405020304" pitchFamily="18" charset="0"/>
              </a:rPr>
            </a:b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Schools must use the funding to make additional and sustainable improvements to the quality of PE and sport they offer.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This means that you should use the premium to:</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develop or add to the PE and sport  activities that your school already offers</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make improvements now that will benefit pupils joining the school in future years</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For example, you can use your funding to:</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hire qualified sports coaches to work with teachers </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provide existing staff with training or resources to help them teach PE and sport more effectively</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introduce new sports or activities and encourage more pupils to take up sport </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support and involve the least active children by running or extending school sports clubs, holiday clubs and </a:t>
            </a:r>
          </a:p>
          <a:p>
            <a:pPr marL="0" marR="0" lvl="0" indent="0" algn="l" defTabSz="914400" rtl="0" eaLnBrk="0" fontAlgn="base" latinLnBrk="0" hangingPunct="0">
              <a:lnSpc>
                <a:spcPct val="100000"/>
              </a:lnSpc>
              <a:spcBef>
                <a:spcPct val="0"/>
              </a:spcBef>
              <a:spcAft>
                <a:spcPct val="0"/>
              </a:spcAft>
              <a:buClrTx/>
              <a:buSzTx/>
              <a:tabLst/>
            </a:pPr>
            <a:r>
              <a:rPr lang="en-GB" altLang="en-US" sz="1600" b="1">
                <a:solidFill>
                  <a:srgbClr val="FFC000"/>
                </a:solidFill>
                <a:latin typeface="Minion Pro" charset="0"/>
                <a:ea typeface="Calibri" panose="020F0502020204030204" pitchFamily="34" charset="0"/>
                <a:cs typeface="Times New Roman" panose="02020603050405020304" pitchFamily="18" charset="0"/>
              </a:rPr>
              <a:t> Change </a:t>
            </a:r>
            <a:r>
              <a:rPr lang="en-GB" altLang="en-US" sz="1600" b="1" dirty="0">
                <a:solidFill>
                  <a:srgbClr val="FFC000"/>
                </a:solidFill>
                <a:latin typeface="Minion Pro" charset="0"/>
                <a:ea typeface="Calibri" panose="020F0502020204030204" pitchFamily="34" charset="0"/>
                <a:cs typeface="Times New Roman" panose="02020603050405020304" pitchFamily="18" charset="0"/>
              </a:rPr>
              <a:t>for Life </a:t>
            </a: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clubs</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run sport competitions </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increase pupils</a:t>
            </a:r>
            <a:r>
              <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 participation in the School Games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run sports activities with other schools</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You should not use your funding to:</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employ coaches or specialist teachers to cover planning preparation and assessment (PPA) arrangements – </a:t>
            </a:r>
          </a:p>
          <a:p>
            <a:pPr marL="0" marR="0" lvl="0" indent="0" algn="l" defTabSz="914400" rtl="0" eaLnBrk="0" fontAlgn="base" latinLnBrk="0" hangingPunct="0">
              <a:lnSpc>
                <a:spcPct val="100000"/>
              </a:lnSpc>
              <a:spcBef>
                <a:spcPct val="0"/>
              </a:spcBef>
              <a:spcAft>
                <a:spcPct val="0"/>
              </a:spcAft>
              <a:buClrTx/>
              <a:buSzTx/>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 these should come out of your core staffing budgets  </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teach the minimum requirements of the national curriculum </a:t>
            </a:r>
            <a:r>
              <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 including those specified for swimming. </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0" i="0" u="none" strike="noStrike" cap="none" normalizeH="0" baseline="0" dirty="0">
              <a:ln>
                <a:noFill/>
              </a:ln>
              <a:solidFill>
                <a:schemeClr val="tx1"/>
              </a:solidFill>
              <a:effectLst/>
              <a:latin typeface="Arial" panose="020B0604020202020204" pitchFamily="34" charset="0"/>
            </a:endParaRPr>
          </a:p>
        </p:txBody>
      </p:sp>
      <p:sp>
        <p:nvSpPr>
          <p:cNvPr id="14" name="Rectangle 13"/>
          <p:cNvSpPr/>
          <p:nvPr/>
        </p:nvSpPr>
        <p:spPr>
          <a:xfrm>
            <a:off x="2183378" y="348197"/>
            <a:ext cx="7426999" cy="132343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000" b="1" dirty="0">
                <a:ln/>
                <a:solidFill>
                  <a:schemeClr val="accent4"/>
                </a:solidFill>
                <a:effectLst>
                  <a:outerShdw blurRad="50800" dist="50800" dir="5400000" algn="ctr" rotWithShape="0">
                    <a:schemeClr val="tx1"/>
                  </a:outerShdw>
                </a:effectLst>
              </a:rPr>
              <a:t>How to use the Primary PE </a:t>
            </a:r>
          </a:p>
          <a:p>
            <a:pPr algn="ctr"/>
            <a:r>
              <a:rPr lang="en-US" sz="4000" b="1" dirty="0">
                <a:ln/>
                <a:solidFill>
                  <a:schemeClr val="accent4"/>
                </a:solidFill>
                <a:effectLst>
                  <a:outerShdw blurRad="50800" dist="50800" dir="5400000" algn="ctr" rotWithShape="0">
                    <a:schemeClr val="tx1"/>
                  </a:outerShdw>
                </a:effectLst>
              </a:rPr>
              <a:t>and Sport Premium</a:t>
            </a:r>
          </a:p>
        </p:txBody>
      </p:sp>
    </p:spTree>
    <p:extLst>
      <p:ext uri="{BB962C8B-B14F-4D97-AF65-F5344CB8AC3E}">
        <p14:creationId xmlns:p14="http://schemas.microsoft.com/office/powerpoint/2010/main" val="270584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2" name="Rectangle 1"/>
          <p:cNvSpPr>
            <a:spLocks noChangeArrowheads="1"/>
          </p:cNvSpPr>
          <p:nvPr/>
        </p:nvSpPr>
        <p:spPr bwMode="auto">
          <a:xfrm>
            <a:off x="174608" y="2333104"/>
            <a:ext cx="12017392" cy="2077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100" b="0" i="0" u="none" strike="noStrike" cap="none" normalizeH="0" baseline="0" dirty="0">
                <a:ln>
                  <a:noFill/>
                </a:ln>
                <a:solidFill>
                  <a:schemeClr val="tx1"/>
                </a:solidFill>
                <a:effectLst/>
                <a:latin typeface="Minion Pro"/>
                <a:ea typeface="Calibri" panose="020F0502020204030204" pitchFamily="34" charset="0"/>
                <a:cs typeface="Times New Roman" panose="02020603050405020304" pitchFamily="18" charset="0"/>
              </a:rPr>
            </a:br>
            <a:br>
              <a:rPr kumimoji="0" lang="en-GB" altLang="en-US" sz="1100" b="0" i="0" u="none" strike="noStrike" cap="none" normalizeH="0" baseline="0" dirty="0">
                <a:ln>
                  <a:noFill/>
                </a:ln>
                <a:solidFill>
                  <a:schemeClr val="tx1"/>
                </a:solidFill>
                <a:effectLst/>
                <a:latin typeface="Minion Pro"/>
                <a:ea typeface="Calibri" panose="020F0502020204030204" pitchFamily="34" charset="0"/>
                <a:cs typeface="Times New Roman" panose="02020603050405020304" pitchFamily="18" charset="0"/>
              </a:rPr>
            </a:br>
            <a:br>
              <a:rPr kumimoji="0" lang="en-GB" altLang="en-US" sz="1100" b="0" i="0" u="none" strike="noStrike" cap="none" normalizeH="0" baseline="0" dirty="0">
                <a:ln>
                  <a:noFill/>
                </a:ln>
                <a:solidFill>
                  <a:schemeClr val="tx1"/>
                </a:solidFill>
                <a:effectLst/>
                <a:latin typeface="Minion Pro"/>
                <a:ea typeface="Calibri" panose="020F0502020204030204" pitchFamily="34" charset="0"/>
                <a:cs typeface="Times New Roman" panose="02020603050405020304" pitchFamily="18" charset="0"/>
              </a:rPr>
            </a:b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In previous years, have you completed a self-review of PE, physical activity and school sport?	</a:t>
            </a:r>
            <a:r>
              <a:rPr kumimoji="0" lang="en-GB" altLang="en-US" sz="1600" b="1" i="0" u="sng"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YES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Have you completed a PE, physical activity and sport action plan/ plan for the Primary PE and Sport Premium spend? </a:t>
            </a:r>
            <a:r>
              <a:rPr kumimoji="0" lang="en-GB" altLang="en-US" sz="1600" b="1" i="0" u="sng"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YES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Are your PE and sport premium spend and priorities included on your school website? </a:t>
            </a:r>
            <a:r>
              <a:rPr kumimoji="0" lang="en-GB" altLang="en-US" sz="1600" b="1" i="0" u="sng"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YES</a:t>
            </a: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a:t>
            </a:r>
            <a:endParaRPr kumimoji="0" lang="en-GB" altLang="en-US" sz="1600" b="1" i="0" u="none" strike="noStrike" cap="none" normalizeH="0" baseline="0" dirty="0">
              <a:ln>
                <a:noFill/>
              </a:ln>
              <a:solidFill>
                <a:srgbClr val="FFC000"/>
              </a:solidFill>
              <a:effectLst/>
              <a:latin typeface="Arial" panose="020B0604020202020204" pitchFamily="34" charset="0"/>
            </a:endParaRPr>
          </a:p>
        </p:txBody>
      </p:sp>
      <p:sp>
        <p:nvSpPr>
          <p:cNvPr id="9" name="Rectangle 8"/>
          <p:cNvSpPr/>
          <p:nvPr/>
        </p:nvSpPr>
        <p:spPr>
          <a:xfrm>
            <a:off x="2144646" y="328611"/>
            <a:ext cx="7426999" cy="144655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400" b="1" dirty="0">
                <a:ln/>
                <a:solidFill>
                  <a:schemeClr val="accent4"/>
                </a:solidFill>
                <a:effectLst>
                  <a:outerShdw blurRad="50800" dist="50800" dir="5400000" algn="ctr" rotWithShape="0">
                    <a:schemeClr val="tx1"/>
                  </a:outerShdw>
                </a:effectLst>
              </a:rPr>
              <a:t>Evaluation of Impact/</a:t>
            </a:r>
          </a:p>
          <a:p>
            <a:pPr algn="ctr"/>
            <a:r>
              <a:rPr lang="en-US" sz="4400" b="1" dirty="0">
                <a:ln/>
                <a:solidFill>
                  <a:schemeClr val="accent4"/>
                </a:solidFill>
                <a:effectLst>
                  <a:outerShdw blurRad="50800" dist="50800" dir="5400000" algn="ctr" rotWithShape="0">
                    <a:schemeClr val="tx1"/>
                  </a:outerShdw>
                </a:effectLst>
              </a:rPr>
              <a:t>Learning to Date</a:t>
            </a:r>
          </a:p>
        </p:txBody>
      </p:sp>
    </p:spTree>
    <p:extLst>
      <p:ext uri="{BB962C8B-B14F-4D97-AF65-F5344CB8AC3E}">
        <p14:creationId xmlns:p14="http://schemas.microsoft.com/office/powerpoint/2010/main" val="2030871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6641" y="404055"/>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6" name="Google Shape;93;p14"/>
          <p:cNvSpPr txBox="1">
            <a:spLocks/>
          </p:cNvSpPr>
          <p:nvPr/>
        </p:nvSpPr>
        <p:spPr>
          <a:xfrm>
            <a:off x="491066" y="1675350"/>
            <a:ext cx="10887075" cy="5095875"/>
          </a:xfrm>
          <a:prstGeom prst="rect">
            <a:avLst/>
          </a:prstGeom>
          <a:noFill/>
          <a:ln>
            <a:noFill/>
          </a:ln>
        </p:spPr>
        <p:txBody>
          <a:bodyPr spcFirstLastPara="1" vert="horz" wrap="square" lIns="91425" tIns="45700" rIns="91425" bIns="457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215900" algn="l">
              <a:spcBef>
                <a:spcPts val="400"/>
              </a:spcBef>
              <a:buClr>
                <a:schemeClr val="dk1"/>
              </a:buClr>
              <a:buSzPts val="2000"/>
              <a:buFont typeface="Arial"/>
              <a:buNone/>
            </a:pPr>
            <a:endParaRPr lang="en-GB" sz="2000" dirty="0">
              <a:solidFill>
                <a:schemeClr val="dk1"/>
              </a:solidFill>
              <a:latin typeface="Arial"/>
              <a:ea typeface="Arial"/>
              <a:cs typeface="Arial"/>
              <a:sym typeface="Arial"/>
            </a:endParaRPr>
          </a:p>
        </p:txBody>
      </p:sp>
      <p:graphicFrame>
        <p:nvGraphicFramePr>
          <p:cNvPr id="4" name="Table 3"/>
          <p:cNvGraphicFramePr>
            <a:graphicFrameLocks noGrp="1"/>
          </p:cNvGraphicFramePr>
          <p:nvPr>
            <p:extLst>
              <p:ext uri="{D42A27DB-BD31-4B8C-83A1-F6EECF244321}">
                <p14:modId xmlns:p14="http://schemas.microsoft.com/office/powerpoint/2010/main" val="2852385591"/>
              </p:ext>
            </p:extLst>
          </p:nvPr>
        </p:nvGraphicFramePr>
        <p:xfrm>
          <a:off x="3387145" y="163036"/>
          <a:ext cx="5277748" cy="1755916"/>
        </p:xfrm>
        <a:graphic>
          <a:graphicData uri="http://schemas.openxmlformats.org/drawingml/2006/table">
            <a:tbl>
              <a:tblPr firstRow="1" firstCol="1" bandRow="1">
                <a:tableStyleId>{5C22544A-7EE6-4342-B048-85BDC9FD1C3A}</a:tableStyleId>
              </a:tblPr>
              <a:tblGrid>
                <a:gridCol w="2778521">
                  <a:extLst>
                    <a:ext uri="{9D8B030D-6E8A-4147-A177-3AD203B41FA5}">
                      <a16:colId xmlns:a16="http://schemas.microsoft.com/office/drawing/2014/main" val="2475008130"/>
                    </a:ext>
                  </a:extLst>
                </a:gridCol>
                <a:gridCol w="2499227">
                  <a:extLst>
                    <a:ext uri="{9D8B030D-6E8A-4147-A177-3AD203B41FA5}">
                      <a16:colId xmlns:a16="http://schemas.microsoft.com/office/drawing/2014/main" val="1511170713"/>
                    </a:ext>
                  </a:extLst>
                </a:gridCol>
              </a:tblGrid>
              <a:tr h="1755916">
                <a:tc>
                  <a:txBody>
                    <a:bodyPr/>
                    <a:lstStyle/>
                    <a:p>
                      <a:pPr algn="ctr">
                        <a:lnSpc>
                          <a:spcPct val="107000"/>
                        </a:lnSpc>
                        <a:spcAft>
                          <a:spcPts val="0"/>
                        </a:spcAft>
                      </a:pPr>
                      <a:r>
                        <a:rPr lang="en-GB" sz="1200" dirty="0">
                          <a:solidFill>
                            <a:schemeClr val="tx1"/>
                          </a:solidFill>
                          <a:effectLst/>
                        </a:rPr>
                        <a:t>Academic Year:</a:t>
                      </a:r>
                      <a:br>
                        <a:rPr lang="en-GB" sz="1200" dirty="0">
                          <a:solidFill>
                            <a:schemeClr val="tx1"/>
                          </a:solidFill>
                          <a:effectLst/>
                        </a:rPr>
                      </a:br>
                      <a:r>
                        <a:rPr lang="en-GB" sz="1200" dirty="0">
                          <a:solidFill>
                            <a:schemeClr val="tx1"/>
                          </a:solidFill>
                          <a:effectLst/>
                        </a:rPr>
                        <a:t>2025-2026</a:t>
                      </a:r>
                    </a:p>
                    <a:p>
                      <a:pPr algn="ctr">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ctr">
                        <a:lnSpc>
                          <a:spcPct val="107000"/>
                        </a:lnSpc>
                        <a:spcAft>
                          <a:spcPts val="0"/>
                        </a:spcAft>
                      </a:pPr>
                      <a:r>
                        <a:rPr lang="en-GB" sz="1200" dirty="0">
                          <a:solidFill>
                            <a:schemeClr val="tx1"/>
                          </a:solidFill>
                          <a:effectLst/>
                        </a:rPr>
                        <a:t>Total fund allocated 2024-25</a:t>
                      </a:r>
                      <a:br>
                        <a:rPr lang="en-GB" sz="1200" dirty="0">
                          <a:solidFill>
                            <a:schemeClr val="tx1"/>
                          </a:solidFill>
                          <a:effectLst/>
                        </a:rPr>
                      </a:br>
                      <a:r>
                        <a:rPr lang="en-GB" sz="1200" dirty="0">
                          <a:solidFill>
                            <a:schemeClr val="tx1"/>
                          </a:solidFill>
                          <a:effectLst/>
                        </a:rPr>
                        <a:t>= £19322</a:t>
                      </a:r>
                    </a:p>
                    <a:p>
                      <a:pPr algn="ctr">
                        <a:lnSpc>
                          <a:spcPct val="107000"/>
                        </a:lnSpc>
                        <a:spcAft>
                          <a:spcPts val="0"/>
                        </a:spcAft>
                      </a:pPr>
                      <a:endParaRPr lang="en-GB" sz="1100" dirty="0">
                        <a:solidFill>
                          <a:schemeClr val="tx1"/>
                        </a:solidFill>
                        <a:effectLst/>
                      </a:endParaRPr>
                    </a:p>
                    <a:p>
                      <a:pPr algn="ctr">
                        <a:lnSpc>
                          <a:spcPct val="107000"/>
                        </a:lnSpc>
                        <a:spcAft>
                          <a:spcPts val="0"/>
                        </a:spcAft>
                      </a:pPr>
                      <a:r>
                        <a:rPr lang="en-GB" sz="1200" dirty="0">
                          <a:solidFill>
                            <a:schemeClr val="tx1"/>
                          </a:solidFill>
                          <a:effectLst/>
                        </a:rPr>
                        <a:t>Carried over from 2023-24 </a:t>
                      </a:r>
                    </a:p>
                    <a:p>
                      <a:pPr algn="ctr">
                        <a:lnSpc>
                          <a:spcPct val="107000"/>
                        </a:lnSpc>
                        <a:spcAft>
                          <a:spcPts val="0"/>
                        </a:spcAft>
                      </a:pPr>
                      <a:r>
                        <a:rPr lang="en-GB" sz="1200" dirty="0">
                          <a:solidFill>
                            <a:schemeClr val="tx1"/>
                          </a:solidFill>
                          <a:effectLst/>
                        </a:rPr>
                        <a:t>= £ 4866</a:t>
                      </a:r>
                      <a:endParaRPr lang="en-GB" sz="1100" dirty="0">
                        <a:solidFill>
                          <a:schemeClr val="tx1"/>
                        </a:solidFill>
                        <a:effectLst/>
                      </a:endParaRPr>
                    </a:p>
                    <a:p>
                      <a:pPr algn="ctr">
                        <a:lnSpc>
                          <a:spcPct val="107000"/>
                        </a:lnSpc>
                        <a:spcAft>
                          <a:spcPts val="0"/>
                        </a:spcAft>
                      </a:pPr>
                      <a:r>
                        <a:rPr lang="en-GB" sz="1200" dirty="0">
                          <a:solidFill>
                            <a:schemeClr val="tx1"/>
                          </a:solidFill>
                          <a:effectLst/>
                        </a:rPr>
                        <a:t>Total to spend 2024-25 </a:t>
                      </a:r>
                    </a:p>
                    <a:p>
                      <a:pPr algn="ctr">
                        <a:lnSpc>
                          <a:spcPct val="107000"/>
                        </a:lnSpc>
                        <a:spcAft>
                          <a:spcPts val="0"/>
                        </a:spcAft>
                      </a:pPr>
                      <a:r>
                        <a:rPr lang="en-GB" sz="1200" dirty="0">
                          <a:solidFill>
                            <a:schemeClr val="tx1"/>
                          </a:solidFill>
                          <a:effectLst/>
                        </a:rPr>
                        <a:t>= £ 26621.06</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75314905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10339007"/>
              </p:ext>
            </p:extLst>
          </p:nvPr>
        </p:nvGraphicFramePr>
        <p:xfrm>
          <a:off x="495300" y="2318160"/>
          <a:ext cx="10982325" cy="3810254"/>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467500371"/>
                    </a:ext>
                  </a:extLst>
                </a:gridCol>
                <a:gridCol w="1366675">
                  <a:extLst>
                    <a:ext uri="{9D8B030D-6E8A-4147-A177-3AD203B41FA5}">
                      <a16:colId xmlns:a16="http://schemas.microsoft.com/office/drawing/2014/main" val="392386450"/>
                    </a:ext>
                  </a:extLst>
                </a:gridCol>
                <a:gridCol w="1610473">
                  <a:extLst>
                    <a:ext uri="{9D8B030D-6E8A-4147-A177-3AD203B41FA5}">
                      <a16:colId xmlns:a16="http://schemas.microsoft.com/office/drawing/2014/main" val="3497989034"/>
                    </a:ext>
                  </a:extLst>
                </a:gridCol>
                <a:gridCol w="1267057">
                  <a:extLst>
                    <a:ext uri="{9D8B030D-6E8A-4147-A177-3AD203B41FA5}">
                      <a16:colId xmlns:a16="http://schemas.microsoft.com/office/drawing/2014/main" val="954591458"/>
                    </a:ext>
                  </a:extLst>
                </a:gridCol>
                <a:gridCol w="2029912">
                  <a:extLst>
                    <a:ext uri="{9D8B030D-6E8A-4147-A177-3AD203B41FA5}">
                      <a16:colId xmlns:a16="http://schemas.microsoft.com/office/drawing/2014/main" val="3279801585"/>
                    </a:ext>
                  </a:extLst>
                </a:gridCol>
                <a:gridCol w="1283659">
                  <a:extLst>
                    <a:ext uri="{9D8B030D-6E8A-4147-A177-3AD203B41FA5}">
                      <a16:colId xmlns:a16="http://schemas.microsoft.com/office/drawing/2014/main" val="2028689231"/>
                    </a:ext>
                  </a:extLst>
                </a:gridCol>
                <a:gridCol w="1592122">
                  <a:extLst>
                    <a:ext uri="{9D8B030D-6E8A-4147-A177-3AD203B41FA5}">
                      <a16:colId xmlns:a16="http://schemas.microsoft.com/office/drawing/2014/main" val="2281287862"/>
                    </a:ext>
                  </a:extLst>
                </a:gridCol>
              </a:tblGrid>
              <a:tr h="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2667957254"/>
                  </a:ext>
                </a:extLst>
              </a:tr>
              <a:tr h="2509250">
                <a:tc>
                  <a:txBody>
                    <a:bodyPr/>
                    <a:lstStyle/>
                    <a:p>
                      <a:pPr marL="228600" indent="-228600" algn="l">
                        <a:lnSpc>
                          <a:spcPct val="107000"/>
                        </a:lnSpc>
                        <a:spcAft>
                          <a:spcPts val="800"/>
                        </a:spcAft>
                        <a:buAutoNum type="arabicPeriod"/>
                      </a:pPr>
                      <a:r>
                        <a:rPr lang="en-GB" sz="1200" dirty="0">
                          <a:solidFill>
                            <a:schemeClr val="tx1"/>
                          </a:solidFill>
                          <a:effectLst/>
                        </a:rPr>
                        <a:t>The engagement of all pupils in regular physical activity</a:t>
                      </a:r>
                      <a:r>
                        <a:rPr lang="en-GB" sz="1200" baseline="0" dirty="0">
                          <a:solidFill>
                            <a:schemeClr val="tx1"/>
                          </a:solidFill>
                          <a:effectLst/>
                        </a:rPr>
                        <a:t> - </a:t>
                      </a:r>
                      <a:r>
                        <a:rPr lang="en-GB" sz="1200" b="0" dirty="0">
                          <a:solidFill>
                            <a:schemeClr val="tx1"/>
                          </a:solidFill>
                        </a:rPr>
                        <a:t>Chief Medical Officer guidelines recommend that primary school pupils undertake at least 30 minutes of physical activity a day in school.</a:t>
                      </a:r>
                      <a:endParaRPr lang="en-GB" sz="1200" b="0" dirty="0">
                        <a:solidFill>
                          <a:schemeClr val="tx1"/>
                        </a:solidFill>
                        <a:effectLst/>
                      </a:endParaRPr>
                    </a:p>
                    <a:p>
                      <a:pPr marL="0" indent="0" algn="l">
                        <a:lnSpc>
                          <a:spcPct val="107000"/>
                        </a:lnSpc>
                        <a:spcAft>
                          <a:spcPts val="800"/>
                        </a:spcAft>
                        <a:buNone/>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gn="l">
                        <a:lnSpc>
                          <a:spcPct val="107000"/>
                        </a:lnSpc>
                        <a:spcAft>
                          <a:spcPts val="800"/>
                        </a:spcAft>
                        <a:buAutoNum type="arabicPeriod"/>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gn="l">
                        <a:lnSpc>
                          <a:spcPct val="107000"/>
                        </a:lnSpc>
                        <a:spcAft>
                          <a:spcPts val="800"/>
                        </a:spcAft>
                        <a:buAutoNum type="arabicPeriod"/>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l">
                        <a:lnSpc>
                          <a:spcPct val="107000"/>
                        </a:lnSpc>
                        <a:spcAft>
                          <a:spcPts val="0"/>
                        </a:spcAft>
                      </a:pPr>
                      <a:r>
                        <a:rPr lang="en-GB" sz="1200" b="1" u="sng" dirty="0">
                          <a:solidFill>
                            <a:schemeClr val="tx1"/>
                          </a:solidFill>
                          <a:effectLst/>
                        </a:rPr>
                        <a:t>To provide a broad and balanced curriculum and a related extra curriculum.</a:t>
                      </a:r>
                      <a:r>
                        <a:rPr lang="en-GB" sz="1200" dirty="0">
                          <a:solidFill>
                            <a:schemeClr val="tx1"/>
                          </a:solidFill>
                          <a:effectLst/>
                        </a:rPr>
                        <a:t> </a:t>
                      </a:r>
                    </a:p>
                    <a:p>
                      <a:pPr algn="l">
                        <a:lnSpc>
                          <a:spcPct val="107000"/>
                        </a:lnSpc>
                        <a:spcAft>
                          <a:spcPts val="0"/>
                        </a:spcAft>
                      </a:pPr>
                      <a:endParaRPr lang="en-GB" sz="1200" dirty="0">
                        <a:solidFill>
                          <a:schemeClr val="tx1"/>
                        </a:solidFill>
                        <a:effectLst/>
                      </a:endParaRPr>
                    </a:p>
                    <a:p>
                      <a:pPr algn="l">
                        <a:lnSpc>
                          <a:spcPct val="107000"/>
                        </a:lnSpc>
                        <a:spcAft>
                          <a:spcPts val="0"/>
                        </a:spcAft>
                      </a:pPr>
                      <a:endParaRPr lang="en-GB" sz="1200" dirty="0">
                        <a:solidFill>
                          <a:schemeClr val="tx1"/>
                        </a:solidFill>
                        <a:effectLst/>
                      </a:endParaRPr>
                    </a:p>
                    <a:p>
                      <a:pPr algn="l">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2FB9F"/>
                    </a:solidFill>
                  </a:tcPr>
                </a:tc>
                <a:tc>
                  <a:txBody>
                    <a:bodyPr/>
                    <a:lstStyle/>
                    <a:p>
                      <a:pPr algn="l">
                        <a:lnSpc>
                          <a:spcPct val="107000"/>
                        </a:lnSpc>
                        <a:spcAft>
                          <a:spcPts val="0"/>
                        </a:spcAft>
                      </a:pPr>
                      <a:r>
                        <a:rPr lang="en-GB" sz="1200" dirty="0">
                          <a:solidFill>
                            <a:schemeClr val="tx1"/>
                          </a:solidFill>
                          <a:effectLst/>
                        </a:rPr>
                        <a:t>To ensure equipment is available and in good working condition for lessons in hall, playground, field and for active play.</a:t>
                      </a:r>
                    </a:p>
                    <a:p>
                      <a:pPr algn="l">
                        <a:lnSpc>
                          <a:spcPct val="107000"/>
                        </a:lnSpc>
                        <a:spcAft>
                          <a:spcPts val="0"/>
                        </a:spcAft>
                      </a:pPr>
                      <a:r>
                        <a:rPr lang="en-GB" sz="1200" dirty="0">
                          <a:solidFill>
                            <a:schemeClr val="tx1"/>
                          </a:solidFill>
                          <a:effectLst/>
                        </a:rPr>
                        <a:t> </a:t>
                      </a:r>
                    </a:p>
                    <a:p>
                      <a:pPr algn="l">
                        <a:lnSpc>
                          <a:spcPct val="107000"/>
                        </a:lnSpc>
                        <a:spcAft>
                          <a:spcPts val="0"/>
                        </a:spcAft>
                      </a:pPr>
                      <a:endParaRPr lang="en-GB" sz="1200" dirty="0">
                        <a:solidFill>
                          <a:schemeClr val="tx1"/>
                        </a:solidFill>
                        <a:effectLst/>
                      </a:endParaRPr>
                    </a:p>
                    <a:p>
                      <a:pPr algn="l">
                        <a:lnSpc>
                          <a:spcPct val="107000"/>
                        </a:lnSpc>
                        <a:spcAft>
                          <a:spcPts val="0"/>
                        </a:spcAft>
                      </a:pPr>
                      <a:r>
                        <a:rPr lang="en-GB" sz="1200" dirty="0">
                          <a:solidFill>
                            <a:schemeClr val="tx1"/>
                          </a:solidFill>
                          <a:effectLst/>
                        </a:rPr>
                        <a:t>To ensure halls are safe to use, floors to be treated if needed</a:t>
                      </a:r>
                    </a:p>
                  </a:txBody>
                  <a:tcPr marL="63533" marR="63533" marT="0" marB="0">
                    <a:solidFill>
                      <a:srgbClr val="F2FB9F"/>
                    </a:solidFill>
                  </a:tcPr>
                </a:tc>
                <a:tc>
                  <a:txBody>
                    <a:bodyPr/>
                    <a:lstStyle/>
                    <a:p>
                      <a:pPr algn="l">
                        <a:lnSpc>
                          <a:spcPct val="107000"/>
                        </a:lnSpc>
                        <a:spcAft>
                          <a:spcPts val="0"/>
                        </a:spcAft>
                      </a:pPr>
                      <a:r>
                        <a:rPr lang="en-GB" sz="1200" dirty="0">
                          <a:solidFill>
                            <a:schemeClr val="tx1"/>
                          </a:solidFill>
                          <a:effectLst/>
                        </a:rPr>
                        <a:t>£1,</a:t>
                      </a:r>
                      <a:r>
                        <a:rPr lang="en-GB" sz="1200" baseline="0" dirty="0">
                          <a:solidFill>
                            <a:schemeClr val="tx1"/>
                          </a:solidFill>
                          <a:effectLst/>
                        </a:rPr>
                        <a:t>500</a:t>
                      </a:r>
                      <a:r>
                        <a:rPr lang="en-GB" sz="1200" dirty="0">
                          <a:solidFill>
                            <a:schemeClr val="tx1"/>
                          </a:solidFill>
                          <a:effectLst/>
                        </a:rPr>
                        <a:t> to</a:t>
                      </a:r>
                      <a:r>
                        <a:rPr lang="en-GB" sz="1200" baseline="0" dirty="0">
                          <a:solidFill>
                            <a:schemeClr val="tx1"/>
                          </a:solidFill>
                          <a:effectLst/>
                        </a:rPr>
                        <a:t> replace/new</a:t>
                      </a:r>
                      <a:r>
                        <a:rPr lang="en-GB" sz="1200" dirty="0">
                          <a:solidFill>
                            <a:schemeClr val="tx1"/>
                          </a:solidFill>
                          <a:effectLst/>
                        </a:rPr>
                        <a:t> equipment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p>
                      <a:pPr algn="l">
                        <a:lnSpc>
                          <a:spcPct val="107000"/>
                        </a:lnSpc>
                        <a:spcAft>
                          <a:spcPts val="0"/>
                        </a:spcAft>
                      </a:pPr>
                      <a:endParaRPr lang="en-GB" sz="1200" dirty="0">
                        <a:solidFill>
                          <a:schemeClr val="tx1"/>
                        </a:solidFill>
                        <a:effectLst/>
                      </a:endParaRPr>
                    </a:p>
                    <a:p>
                      <a:pPr algn="l">
                        <a:lnSpc>
                          <a:spcPct val="107000"/>
                        </a:lnSpc>
                        <a:spcAft>
                          <a:spcPts val="0"/>
                        </a:spcAft>
                      </a:pPr>
                      <a:endParaRPr lang="en-GB" sz="1200" dirty="0">
                        <a:solidFill>
                          <a:schemeClr val="tx1"/>
                        </a:solidFill>
                        <a:effectLst/>
                      </a:endParaRPr>
                    </a:p>
                  </a:txBody>
                  <a:tcPr marL="63533" marR="63533" marT="0" marB="0">
                    <a:solidFill>
                      <a:srgbClr val="F2FB9F"/>
                    </a:solidFill>
                  </a:tcPr>
                </a:tc>
                <a:tc>
                  <a:txBody>
                    <a:bodyPr/>
                    <a:lstStyle/>
                    <a:p>
                      <a:pPr algn="l">
                        <a:lnSpc>
                          <a:spcPct val="107000"/>
                        </a:lnSpc>
                        <a:spcAft>
                          <a:spcPts val="0"/>
                        </a:spcAft>
                      </a:pPr>
                      <a:r>
                        <a:rPr lang="en-GB" sz="1200" dirty="0">
                          <a:solidFill>
                            <a:schemeClr val="tx1"/>
                          </a:solidFill>
                          <a:effectLst/>
                        </a:rPr>
                        <a:t> </a:t>
                      </a:r>
                    </a:p>
                  </a:txBody>
                  <a:tcPr marL="63533" marR="63533" marT="0" marB="0">
                    <a:solidFill>
                      <a:srgbClr val="F2FB9F"/>
                    </a:solidFill>
                  </a:tcPr>
                </a:tc>
                <a:tc>
                  <a:txBody>
                    <a:bodyPr/>
                    <a:lstStyle/>
                    <a:p>
                      <a:pPr algn="l">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2FB9F"/>
                    </a:solidFill>
                  </a:tcPr>
                </a:tc>
                <a:tc>
                  <a:txBody>
                    <a:bodyPr/>
                    <a:lstStyle/>
                    <a:p>
                      <a:pPr algn="l">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2FB9F"/>
                    </a:solidFill>
                  </a:tcPr>
                </a:tc>
                <a:extLst>
                  <a:ext uri="{0D108BD9-81ED-4DB2-BD59-A6C34878D82A}">
                    <a16:rowId xmlns:a16="http://schemas.microsoft.com/office/drawing/2014/main" val="2979605501"/>
                  </a:ext>
                </a:extLst>
              </a:tr>
            </a:tbl>
          </a:graphicData>
        </a:graphic>
      </p:graphicFrame>
      <p:pic>
        <p:nvPicPr>
          <p:cNvPr id="7" name="Picture 6">
            <a:extLst>
              <a:ext uri="{FF2B5EF4-FFF2-40B4-BE49-F238E27FC236}">
                <a16:creationId xmlns:a16="http://schemas.microsoft.com/office/drawing/2014/main" id="{A60CD885-42BC-44A7-B241-78BF1C3015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8513" y="724636"/>
            <a:ext cx="3572058" cy="658996"/>
          </a:xfrm>
          <a:prstGeom prst="rect">
            <a:avLst/>
          </a:prstGeom>
        </p:spPr>
      </p:pic>
    </p:spTree>
    <p:extLst>
      <p:ext uri="{BB962C8B-B14F-4D97-AF65-F5344CB8AC3E}">
        <p14:creationId xmlns:p14="http://schemas.microsoft.com/office/powerpoint/2010/main" val="1870112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12596" cy="6125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6527" y="328612"/>
            <a:ext cx="612597" cy="61259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452180462"/>
              </p:ext>
            </p:extLst>
          </p:nvPr>
        </p:nvGraphicFramePr>
        <p:xfrm>
          <a:off x="595223" y="1083249"/>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339903305"/>
              </p:ext>
            </p:extLst>
          </p:nvPr>
        </p:nvGraphicFramePr>
        <p:xfrm>
          <a:off x="595223" y="2352389"/>
          <a:ext cx="10982325" cy="3709797"/>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3576981">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1. The engagement of all pupils in regular physical activity</a:t>
                      </a:r>
                      <a:r>
                        <a:rPr lang="en-GB" sz="1200" baseline="0" dirty="0">
                          <a:solidFill>
                            <a:schemeClr val="tx1"/>
                          </a:solidFill>
                          <a:effectLst/>
                        </a:rPr>
                        <a:t> - </a:t>
                      </a:r>
                      <a:r>
                        <a:rPr lang="en-GB" sz="1200" b="0" dirty="0">
                          <a:solidFill>
                            <a:schemeClr val="tx1"/>
                          </a:solidFill>
                        </a:rPr>
                        <a:t>Chief Medical Officer guidelines recommend that primary school pupils undertake at least 30 minutes of physical activity a day in school.</a:t>
                      </a:r>
                      <a:endParaRPr lang="en-GB" sz="1200" b="0" dirty="0">
                        <a:solidFill>
                          <a:schemeClr val="tx1"/>
                        </a:solidFill>
                        <a:effectLst/>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txBody>
                  <a:tcPr marL="68580" marR="68580" marT="0" marB="0">
                    <a:solidFill>
                      <a:srgbClr val="FFC000"/>
                    </a:solidFill>
                  </a:tcPr>
                </a:tc>
                <a:tc>
                  <a:txBody>
                    <a:bodyPr/>
                    <a:lstStyle/>
                    <a:p>
                      <a:pPr marL="0" lvl="0" indent="0" hangingPunct="0">
                        <a:lnSpc>
                          <a:spcPct val="107000"/>
                        </a:lnSpc>
                        <a:spcAft>
                          <a:spcPts val="0"/>
                        </a:spcAft>
                        <a:buFont typeface="+mj-lt"/>
                        <a:buNone/>
                      </a:pPr>
                      <a:r>
                        <a:rPr lang="en-GB" sz="1200" b="1" u="sng" dirty="0">
                          <a:solidFill>
                            <a:schemeClr val="tx1"/>
                          </a:solidFill>
                        </a:rPr>
                        <a:t>Encourage</a:t>
                      </a:r>
                      <a:r>
                        <a:rPr lang="en-GB" sz="1200" b="1" u="sng" baseline="0" dirty="0">
                          <a:solidFill>
                            <a:schemeClr val="tx1"/>
                          </a:solidFill>
                        </a:rPr>
                        <a:t> </a:t>
                      </a:r>
                      <a:r>
                        <a:rPr lang="en-GB" sz="1200" b="1" u="sng" dirty="0">
                          <a:solidFill>
                            <a:schemeClr val="tx1"/>
                          </a:solidFill>
                        </a:rPr>
                        <a:t>children to take on leadership roles that support physical and mental health activities within school – </a:t>
                      </a:r>
                      <a:r>
                        <a:rPr lang="en-GB" sz="1200" b="0" u="sng" dirty="0">
                          <a:solidFill>
                            <a:schemeClr val="tx1"/>
                          </a:solidFill>
                        </a:rPr>
                        <a:t>Continue with</a:t>
                      </a:r>
                      <a:r>
                        <a:rPr lang="en-GB" sz="1200" b="0" baseline="0" dirty="0">
                          <a:solidFill>
                            <a:schemeClr val="tx1"/>
                          </a:solidFill>
                        </a:rPr>
                        <a:t> </a:t>
                      </a:r>
                      <a:r>
                        <a:rPr lang="en-GB" sz="1200" b="0" dirty="0">
                          <a:solidFill>
                            <a:schemeClr val="tx1"/>
                          </a:solidFill>
                        </a:rPr>
                        <a:t>Play Leaders</a:t>
                      </a:r>
                    </a:p>
                    <a:p>
                      <a:pPr marL="0" lvl="0" indent="0" hangingPunct="0">
                        <a:lnSpc>
                          <a:spcPct val="107000"/>
                        </a:lnSpc>
                        <a:spcAft>
                          <a:spcPts val="0"/>
                        </a:spcAft>
                        <a:buFont typeface="+mj-lt"/>
                        <a:buNone/>
                      </a:pPr>
                      <a:endParaRPr lang="en-GB" sz="1200" b="0" dirty="0">
                        <a:solidFill>
                          <a:schemeClr val="tx1"/>
                        </a:solidFill>
                      </a:endParaRPr>
                    </a:p>
                    <a:p>
                      <a:pPr marL="0" lvl="0" indent="0" hangingPunct="0">
                        <a:lnSpc>
                          <a:spcPct val="107000"/>
                        </a:lnSpc>
                        <a:spcAft>
                          <a:spcPts val="0"/>
                        </a:spcAft>
                        <a:buFont typeface="+mj-lt"/>
                        <a:buNone/>
                      </a:pPr>
                      <a:r>
                        <a:rPr lang="en-GB" sz="1200" b="1" u="sng" dirty="0">
                          <a:solidFill>
                            <a:schemeClr val="tx1"/>
                          </a:solidFill>
                        </a:rPr>
                        <a:t>Increase amount of activity during</a:t>
                      </a:r>
                      <a:r>
                        <a:rPr lang="en-GB" sz="1200" b="1" u="sng" baseline="0" dirty="0">
                          <a:solidFill>
                            <a:schemeClr val="tx1"/>
                          </a:solidFill>
                        </a:rPr>
                        <a:t> both lunch and playtimes </a:t>
                      </a:r>
                      <a:r>
                        <a:rPr lang="en-GB" sz="1200" b="0" u="none" baseline="0" dirty="0">
                          <a:solidFill>
                            <a:schemeClr val="tx1"/>
                          </a:solidFill>
                        </a:rPr>
                        <a:t>- </a:t>
                      </a:r>
                      <a:r>
                        <a:rPr lang="en-GB" sz="1200" b="0" baseline="0" dirty="0">
                          <a:solidFill>
                            <a:schemeClr val="tx1"/>
                          </a:solidFill>
                        </a:rPr>
                        <a:t>p</a:t>
                      </a:r>
                      <a:r>
                        <a:rPr lang="en-GB" sz="1200" b="0" dirty="0">
                          <a:solidFill>
                            <a:schemeClr val="tx1"/>
                          </a:solidFill>
                        </a:rPr>
                        <a:t>rovide opportunities for all abilities/needs with rotation</a:t>
                      </a:r>
                      <a:r>
                        <a:rPr lang="en-GB" sz="1200" b="0" baseline="0" dirty="0">
                          <a:solidFill>
                            <a:schemeClr val="tx1"/>
                          </a:solidFill>
                        </a:rPr>
                        <a:t> for each class/year group.</a:t>
                      </a:r>
                      <a:endParaRPr lang="en-GB" sz="1200" dirty="0">
                        <a:solidFill>
                          <a:schemeClr val="tx1"/>
                        </a:solidFill>
                      </a:endParaRPr>
                    </a:p>
                    <a:p>
                      <a:pPr marL="0" lvl="0" indent="0" hangingPunct="0">
                        <a:lnSpc>
                          <a:spcPct val="107000"/>
                        </a:lnSpc>
                        <a:spcAft>
                          <a:spcPts val="0"/>
                        </a:spcAft>
                        <a:buFont typeface="+mj-lt"/>
                        <a:buNone/>
                      </a:pPr>
                      <a:endParaRPr lang="en-GB" sz="1200" b="0" dirty="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Play leaders from Y5 to be trained by FOB </a:t>
                      </a:r>
                      <a:endParaRPr lang="en-GB" sz="1200" b="0" baseline="0" dirty="0">
                        <a:solidFill>
                          <a:schemeClr val="tx1"/>
                        </a:solidFill>
                        <a:effectLst/>
                      </a:endParaRPr>
                    </a:p>
                    <a:p>
                      <a:pPr>
                        <a:lnSpc>
                          <a:spcPct val="107000"/>
                        </a:lnSpc>
                        <a:spcAft>
                          <a:spcPts val="0"/>
                        </a:spcAft>
                      </a:pPr>
                      <a:endParaRPr lang="en-GB" sz="1200" b="0" baseline="0" dirty="0">
                        <a:solidFill>
                          <a:schemeClr val="tx1"/>
                        </a:solidFill>
                        <a:effectLst/>
                      </a:endParaRPr>
                    </a:p>
                    <a:p>
                      <a:pPr>
                        <a:lnSpc>
                          <a:spcPct val="107000"/>
                        </a:lnSpc>
                        <a:spcAft>
                          <a:spcPts val="0"/>
                        </a:spcAft>
                      </a:pPr>
                      <a:endParaRPr lang="en-GB" sz="1200" b="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Play</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leaders to plan and set up areas during playtimes. (Each day a different year group.) Creating PB areas so children can gain confidence in being competitive.</a:t>
                      </a:r>
                    </a:p>
                  </a:txBody>
                  <a:tcPr marL="68580" marR="68580" marT="0" marB="0">
                    <a:solidFill>
                      <a:srgbClr val="F2FB9F"/>
                    </a:solidFill>
                  </a:tcPr>
                </a:tc>
                <a:tc>
                  <a:txBody>
                    <a:bodyPr/>
                    <a:lstStyle/>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 of Beans staff to aid running - £2,250 (£30 x20 weeks)</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1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14272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73960" cy="57396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3561" y="328611"/>
            <a:ext cx="625564" cy="625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3981488723"/>
              </p:ext>
            </p:extLst>
          </p:nvPr>
        </p:nvGraphicFramePr>
        <p:xfrm>
          <a:off x="609598" y="915452"/>
          <a:ext cx="10982325" cy="1270564"/>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70564">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334921582"/>
              </p:ext>
            </p:extLst>
          </p:nvPr>
        </p:nvGraphicFramePr>
        <p:xfrm>
          <a:off x="609598" y="2189409"/>
          <a:ext cx="10982325" cy="4585716"/>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3889419">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1. The engagement of all pupils in regular physical activity</a:t>
                      </a:r>
                      <a:r>
                        <a:rPr lang="en-GB" sz="1200" baseline="0" dirty="0">
                          <a:solidFill>
                            <a:schemeClr val="tx1"/>
                          </a:solidFill>
                          <a:effectLst/>
                        </a:rPr>
                        <a:t> - </a:t>
                      </a:r>
                      <a:r>
                        <a:rPr lang="en-GB" sz="1200" b="0" dirty="0">
                          <a:solidFill>
                            <a:schemeClr val="tx1"/>
                          </a:solidFill>
                        </a:rPr>
                        <a:t>Chief Medical Officer guidelines recommend that primary school pupils undertake at least 30 minutes of physical activity a day in school.</a:t>
                      </a:r>
                      <a:endParaRPr lang="en-GB" sz="1200" b="0" dirty="0">
                        <a:solidFill>
                          <a:schemeClr val="tx1"/>
                        </a:solidFill>
                        <a:effectLst/>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txBody>
                  <a:tcPr marL="68580" marR="68580" marT="0" marB="0">
                    <a:solidFill>
                      <a:srgbClr val="FFC000"/>
                    </a:solidFill>
                  </a:tcPr>
                </a:tc>
                <a:tc>
                  <a:txBody>
                    <a:bodyPr/>
                    <a:lstStyle/>
                    <a:p>
                      <a:pPr marL="0" lvl="0" indent="0" hangingPunct="0">
                        <a:lnSpc>
                          <a:spcPct val="107000"/>
                        </a:lnSpc>
                        <a:spcAft>
                          <a:spcPts val="0"/>
                        </a:spcAft>
                        <a:buFont typeface="+mj-lt"/>
                        <a:buNone/>
                      </a:pPr>
                      <a:r>
                        <a:rPr lang="en-GB" sz="1200" b="1" u="sng" dirty="0">
                          <a:solidFill>
                            <a:schemeClr val="tx1"/>
                          </a:solidFill>
                        </a:rPr>
                        <a:t>To continue monitor uptake of pupils in regular activities and look to support those who are not engaging.</a:t>
                      </a: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rPr>
                        <a:t>PE lead to survey pupils and monitor uptake of pupils in activities – thinking of possible ways to increase participation? </a:t>
                      </a: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VIP Clubs for targeted children who have not previously engaged.  Funded before school clubs identified through school clubs spreadsheet. </a:t>
                      </a:r>
                    </a:p>
                    <a:p>
                      <a:pPr>
                        <a:lnSpc>
                          <a:spcPct val="107000"/>
                        </a:lnSpc>
                        <a:spcAft>
                          <a:spcPts val="0"/>
                        </a:spcAft>
                      </a:pPr>
                      <a:endParaRPr lang="en-GB" sz="1200" b="0" dirty="0">
                        <a:solidFill>
                          <a:schemeClr val="tx1"/>
                        </a:solidFill>
                      </a:endParaRPr>
                    </a:p>
                    <a:p>
                      <a:r>
                        <a:rPr lang="en-GB" sz="1200" b="0" i="0" u="none" strike="noStrike" kern="1200" baseline="0" dirty="0">
                          <a:solidFill>
                            <a:schemeClr val="tx1"/>
                          </a:solidFill>
                          <a:latin typeface="+mn-lt"/>
                          <a:ea typeface="+mn-ea"/>
                          <a:cs typeface="+mn-cs"/>
                        </a:rPr>
                        <a:t>PE Lead and Play Leaders</a:t>
                      </a:r>
                    </a:p>
                    <a:p>
                      <a:r>
                        <a:rPr lang="en-GB" sz="1200" b="0" i="0" u="none" strike="noStrike" kern="1200" baseline="0" dirty="0">
                          <a:solidFill>
                            <a:schemeClr val="tx1"/>
                          </a:solidFill>
                          <a:latin typeface="+mn-lt"/>
                          <a:ea typeface="+mn-ea"/>
                          <a:cs typeface="+mn-cs"/>
                        </a:rPr>
                        <a:t>to promote and</a:t>
                      </a:r>
                    </a:p>
                    <a:p>
                      <a:r>
                        <a:rPr lang="en-GB" sz="1200" b="0" i="0" u="none" strike="noStrike" kern="1200" baseline="0" dirty="0">
                          <a:solidFill>
                            <a:schemeClr val="tx1"/>
                          </a:solidFill>
                          <a:latin typeface="+mn-lt"/>
                          <a:ea typeface="+mn-ea"/>
                          <a:cs typeface="+mn-cs"/>
                        </a:rPr>
                        <a:t>encourage the use of both boards through lunchtime</a:t>
                      </a:r>
                    </a:p>
                    <a:p>
                      <a:r>
                        <a:rPr lang="en-GB" sz="1200" b="0" i="0" u="none" strike="noStrike" kern="1200" baseline="0" dirty="0">
                          <a:solidFill>
                            <a:schemeClr val="tx1"/>
                          </a:solidFill>
                          <a:latin typeface="+mn-lt"/>
                          <a:ea typeface="+mn-ea"/>
                          <a:cs typeface="+mn-cs"/>
                        </a:rPr>
                        <a:t>games and potential competitions.</a:t>
                      </a:r>
                      <a:endParaRPr lang="en-GB" sz="1200" b="0" i="0" u="none" strike="noStrike" kern="1200" baseline="0" dirty="0">
                        <a:solidFill>
                          <a:schemeClr val="tx1"/>
                        </a:solidFill>
                        <a:effectLst/>
                        <a:latin typeface="+mn-lt"/>
                        <a:ea typeface="+mn-ea"/>
                        <a:cs typeface="Times New Roman" panose="02020603050405020304" pitchFamily="18" charset="0"/>
                      </a:endParaRPr>
                    </a:p>
                    <a:p>
                      <a:pPr>
                        <a:lnSpc>
                          <a:spcPct val="107000"/>
                        </a:lnSpc>
                        <a:spcAft>
                          <a:spcPts val="0"/>
                        </a:spcAft>
                      </a:pPr>
                      <a:endParaRPr lang="en-GB" sz="1200" b="0" dirty="0">
                        <a:solidFill>
                          <a:schemeClr val="tx1"/>
                        </a:solidFill>
                      </a:endParaRPr>
                    </a:p>
                  </a:txBody>
                  <a:tcPr marL="68580" marR="68580" marT="0" marB="0">
                    <a:solidFill>
                      <a:srgbClr val="F2FB9F"/>
                    </a:solidFill>
                  </a:tcPr>
                </a:tc>
                <a:tc>
                  <a:txBody>
                    <a:bodyPr/>
                    <a:lstStyle/>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Included in SL time out (£200)</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endParaRPr lang="en-GB" sz="1100" b="0" i="0" u="none" strike="noStrike" kern="1200" baseline="0" dirty="0">
                        <a:solidFill>
                          <a:schemeClr val="tx1"/>
                        </a:solidFill>
                        <a:effectLst/>
                        <a:latin typeface="+mn-lt"/>
                        <a:ea typeface="+mn-ea"/>
                        <a:cs typeface="Times New Roman" panose="02020603050405020304" pitchFamily="18" charset="0"/>
                      </a:endParaRPr>
                    </a:p>
                    <a:p>
                      <a:endParaRPr lang="en-GB" sz="1100" b="0" i="0" u="none" strike="noStrike" kern="1200" baseline="0" dirty="0">
                        <a:solidFill>
                          <a:schemeClr val="tx1"/>
                        </a:solidFill>
                        <a:effectLst/>
                        <a:latin typeface="+mn-lt"/>
                        <a:ea typeface="+mn-ea"/>
                        <a:cs typeface="Times New Roman" panose="02020603050405020304" pitchFamily="18" charset="0"/>
                      </a:endParaRPr>
                    </a:p>
                    <a:p>
                      <a:endParaRPr lang="en-GB" sz="1100" b="0" i="0" u="none" strike="noStrike" kern="1200" baseline="0" dirty="0">
                        <a:solidFill>
                          <a:schemeClr val="tx1"/>
                        </a:solidFill>
                        <a:effectLst/>
                        <a:latin typeface="+mn-lt"/>
                        <a:ea typeface="+mn-ea"/>
                        <a:cs typeface="Times New Roman" panose="02020603050405020304" pitchFamily="18" charset="0"/>
                      </a:endParaRPr>
                    </a:p>
                    <a:p>
                      <a:endParaRPr lang="en-GB" sz="1100" b="0" i="0" u="none" strike="noStrike" kern="1200" baseline="0" dirty="0">
                        <a:solidFill>
                          <a:schemeClr val="tx1"/>
                        </a:solidFill>
                        <a:effectLst/>
                        <a:latin typeface="+mn-lt"/>
                        <a:ea typeface="+mn-ea"/>
                        <a:cs typeface="Times New Roman" panose="02020603050405020304" pitchFamily="18" charset="0"/>
                      </a:endParaRPr>
                    </a:p>
                    <a:p>
                      <a:endParaRPr lang="en-GB" sz="1100" b="0" i="0" u="none" strike="noStrike" kern="1200" baseline="0" dirty="0">
                        <a:solidFill>
                          <a:schemeClr val="tx1"/>
                        </a:solidFill>
                        <a:latin typeface="+mn-lt"/>
                        <a:ea typeface="+mn-ea"/>
                        <a:cs typeface="+mn-cs"/>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75796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1489</TotalTime>
  <Words>3070</Words>
  <Application>Microsoft Office PowerPoint</Application>
  <PresentationFormat>Widescreen</PresentationFormat>
  <Paragraphs>636</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Minion Pro</vt:lpstr>
      <vt:lpstr>Trajan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KHASSAN</dc:creator>
  <cp:lastModifiedBy>MJames</cp:lastModifiedBy>
  <cp:revision>216</cp:revision>
  <dcterms:created xsi:type="dcterms:W3CDTF">2021-10-21T13:21:03Z</dcterms:created>
  <dcterms:modified xsi:type="dcterms:W3CDTF">2025-11-06T12:40:41Z</dcterms:modified>
</cp:coreProperties>
</file>