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0" r:id="rId3"/>
    <p:sldId id="271" r:id="rId4"/>
    <p:sldId id="272" r:id="rId5"/>
    <p:sldId id="273" r:id="rId6"/>
    <p:sldId id="274" r:id="rId7"/>
    <p:sldId id="257" r:id="rId8"/>
    <p:sldId id="264" r:id="rId9"/>
    <p:sldId id="276" r:id="rId10"/>
    <p:sldId id="279" r:id="rId11"/>
    <p:sldId id="263" r:id="rId12"/>
    <p:sldId id="277" r:id="rId13"/>
    <p:sldId id="266" r:id="rId14"/>
    <p:sldId id="259" r:id="rId15"/>
    <p:sldId id="261" r:id="rId16"/>
    <p:sldId id="262" r:id="rId17"/>
    <p:sldId id="258" r:id="rId18"/>
    <p:sldId id="278" r:id="rId19"/>
    <p:sldId id="260" r:id="rId20"/>
    <p:sldId id="269" r:id="rId21"/>
    <p:sldId id="268" r:id="rId22"/>
    <p:sldId id="267" r:id="rId23"/>
    <p:sldId id="275"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8F5A5"/>
    <a:srgbClr val="F2FB9F"/>
    <a:srgbClr val="A500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1" autoAdjust="0"/>
    <p:restoredTop sz="95179" autoAdjust="0"/>
  </p:normalViewPr>
  <p:slideViewPr>
    <p:cSldViewPr snapToGrid="0">
      <p:cViewPr varScale="1">
        <p:scale>
          <a:sx n="73" d="100"/>
          <a:sy n="73" d="100"/>
        </p:scale>
        <p:origin x="54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15/10/2023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0312921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15/10/2023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994568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15/10/2023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3145313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CF8460DF-225A-40A3-AF41-4E9987F86999}" type="datetimeFigureOut">
              <a:rPr lang="en-GB" smtClean="0"/>
              <a:t>15/10/2023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298447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F8460DF-225A-40A3-AF41-4E9987F86999}" type="datetimeFigureOut">
              <a:rPr lang="en-GB" smtClean="0"/>
              <a:t>15/10/2023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62474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CF8460DF-225A-40A3-AF41-4E9987F86999}" type="datetimeFigureOut">
              <a:rPr lang="en-GB" smtClean="0"/>
              <a:t>15/10/2023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781217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CF8460DF-225A-40A3-AF41-4E9987F86999}" type="datetimeFigureOut">
              <a:rPr lang="en-GB" smtClean="0"/>
              <a:t>15/10/2023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341451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CF8460DF-225A-40A3-AF41-4E9987F86999}" type="datetimeFigureOut">
              <a:rPr lang="en-GB" smtClean="0"/>
              <a:t>15/10/2023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7444575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460DF-225A-40A3-AF41-4E9987F86999}" type="datetimeFigureOut">
              <a:rPr lang="en-GB" smtClean="0"/>
              <a:t>15/10/2023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1630068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8460DF-225A-40A3-AF41-4E9987F86999}" type="datetimeFigureOut">
              <a:rPr lang="en-GB" smtClean="0"/>
              <a:t>15/10/2023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69791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F8460DF-225A-40A3-AF41-4E9987F86999}" type="datetimeFigureOut">
              <a:rPr lang="en-GB" smtClean="0"/>
              <a:t>15/10/2023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DD3CD8C-F237-49C1-97E3-E89FE601F78E}" type="slidenum">
              <a:rPr lang="en-GB" smtClean="0"/>
              <a:t>‹#›</a:t>
            </a:fld>
            <a:endParaRPr lang="en-GB"/>
          </a:p>
        </p:txBody>
      </p:sp>
    </p:spTree>
    <p:extLst>
      <p:ext uri="{BB962C8B-B14F-4D97-AF65-F5344CB8AC3E}">
        <p14:creationId xmlns:p14="http://schemas.microsoft.com/office/powerpoint/2010/main" val="28896136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460DF-225A-40A3-AF41-4E9987F86999}" type="datetimeFigureOut">
              <a:rPr lang="en-GB" smtClean="0"/>
              <a:t>15/10/2023</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3CD8C-F237-49C1-97E3-E89FE601F78E}" type="slidenum">
              <a:rPr lang="en-GB" smtClean="0"/>
              <a:t>‹#›</a:t>
            </a:fld>
            <a:endParaRPr lang="en-GB"/>
          </a:p>
        </p:txBody>
      </p:sp>
    </p:spTree>
    <p:extLst>
      <p:ext uri="{BB962C8B-B14F-4D97-AF65-F5344CB8AC3E}">
        <p14:creationId xmlns:p14="http://schemas.microsoft.com/office/powerpoint/2010/main" val="6616004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1.xml"/><Relationship Id="rId6" Type="http://schemas.microsoft.com/office/2007/relationships/hdphoto" Target="../media/hdphoto2.wdp"/><Relationship Id="rId5" Type="http://schemas.openxmlformats.org/officeDocument/2006/relationships/image" Target="../media/image5.png"/><Relationship Id="rId4" Type="http://schemas.microsoft.com/office/2007/relationships/hdphoto" Target="../media/hdphoto1.wdp"/></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descr="Coming soon!  Sports Premium Action Plan 2021-2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33573" y="4406548"/>
            <a:ext cx="2445455" cy="159226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1631276" y="1932638"/>
            <a:ext cx="8912899" cy="212365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6600" b="1" dirty="0" smtClean="0">
                <a:ln/>
                <a:solidFill>
                  <a:schemeClr val="accent4"/>
                </a:solidFill>
                <a:effectLst>
                  <a:outerShdw blurRad="50800" dist="50800" dir="5400000" algn="ctr" rotWithShape="0">
                    <a:schemeClr val="tx1"/>
                  </a:outerShdw>
                </a:effectLst>
              </a:rPr>
              <a:t>Christ the King </a:t>
            </a:r>
          </a:p>
          <a:p>
            <a:pPr algn="ctr"/>
            <a:r>
              <a:rPr lang="en-US" sz="6600" b="1" dirty="0" smtClean="0">
                <a:ln/>
                <a:solidFill>
                  <a:schemeClr val="accent4"/>
                </a:solidFill>
                <a:effectLst>
                  <a:outerShdw blurRad="50800" dist="50800" dir="5400000" algn="ctr" rotWithShape="0">
                    <a:schemeClr val="tx1"/>
                  </a:outerShdw>
                </a:effectLst>
              </a:rPr>
              <a:t>Catholic Primary School</a:t>
            </a:r>
            <a:endParaRPr lang="en-US" sz="6600" b="1" cap="none" spc="0" dirty="0">
              <a:ln/>
              <a:solidFill>
                <a:schemeClr val="accent4"/>
              </a:solidFill>
              <a:effectLst>
                <a:outerShdw blurRad="50800" dist="50800" dir="5400000" algn="ctr" rotWithShape="0">
                  <a:schemeClr val="tx1"/>
                </a:outerShdw>
              </a:effectLst>
            </a:endParaRPr>
          </a:p>
        </p:txBody>
      </p:sp>
    </p:spTree>
    <p:extLst>
      <p:ext uri="{BB962C8B-B14F-4D97-AF65-F5344CB8AC3E}">
        <p14:creationId xmlns:p14="http://schemas.microsoft.com/office/powerpoint/2010/main" val="28123544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73960" cy="5739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3561" y="328611"/>
            <a:ext cx="625564" cy="625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382616653"/>
              </p:ext>
            </p:extLst>
          </p:nvPr>
        </p:nvGraphicFramePr>
        <p:xfrm>
          <a:off x="609598" y="915452"/>
          <a:ext cx="10982325" cy="1270564"/>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70564">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424398434"/>
              </p:ext>
            </p:extLst>
          </p:nvPr>
        </p:nvGraphicFramePr>
        <p:xfrm>
          <a:off x="609598" y="2189409"/>
          <a:ext cx="10982325" cy="388941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3889419">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smtClean="0">
                          <a:solidFill>
                            <a:schemeClr val="tx1"/>
                          </a:solidFill>
                          <a:effectLst/>
                        </a:rPr>
                        <a:t>1. The engagement of all pupils in regular physical activity</a:t>
                      </a:r>
                      <a:r>
                        <a:rPr lang="en-GB" sz="1200" baseline="0" dirty="0" smtClean="0">
                          <a:solidFill>
                            <a:schemeClr val="tx1"/>
                          </a:solidFill>
                          <a:effectLst/>
                        </a:rPr>
                        <a:t> - </a:t>
                      </a:r>
                      <a:r>
                        <a:rPr lang="en-GB" sz="1200" b="0" dirty="0" smtClean="0">
                          <a:solidFill>
                            <a:schemeClr val="tx1"/>
                          </a:solidFill>
                        </a:rPr>
                        <a:t>Chief Medical Officer guidelines recommend that primary school pupils undertake at least 30 minutes of physical activity a day in school.</a:t>
                      </a:r>
                      <a:endParaRPr lang="en-GB" sz="1200" b="0" dirty="0" smtClean="0">
                        <a:solidFill>
                          <a:schemeClr val="tx1"/>
                        </a:solidFill>
                        <a:effectLst/>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txBody>
                  <a:tcPr marL="68580" marR="68580" marT="0" marB="0">
                    <a:solidFill>
                      <a:srgbClr val="FFC000"/>
                    </a:solidFill>
                  </a:tcPr>
                </a:tc>
                <a:tc>
                  <a:txBody>
                    <a:bodyPr/>
                    <a:lstStyle/>
                    <a:p>
                      <a:pPr marL="0" lvl="0" indent="0" hangingPunct="0">
                        <a:lnSpc>
                          <a:spcPct val="107000"/>
                        </a:lnSpc>
                        <a:spcAft>
                          <a:spcPts val="0"/>
                        </a:spcAft>
                        <a:buFont typeface="+mj-lt"/>
                        <a:buNone/>
                      </a:pPr>
                      <a:r>
                        <a:rPr lang="en-GB" sz="1200" b="0" u="none" dirty="0" smtClean="0">
                          <a:solidFill>
                            <a:schemeClr val="tx1"/>
                          </a:solidFill>
                        </a:rPr>
                        <a:t>Install</a:t>
                      </a:r>
                      <a:r>
                        <a:rPr lang="en-GB" sz="1200" b="0" u="none" baseline="0" dirty="0" smtClean="0">
                          <a:solidFill>
                            <a:schemeClr val="tx1"/>
                          </a:solidFill>
                        </a:rPr>
                        <a:t> a bike shelter at the front of school to encourage more children to cycle to school when possible and store their bike safely.</a:t>
                      </a:r>
                      <a:endParaRPr lang="en-GB" sz="1200" b="0" u="none" dirty="0" smtClean="0">
                        <a:solidFill>
                          <a:schemeClr val="tx1"/>
                        </a:solidFill>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rPr>
                        <a:t>STL Shelters to</a:t>
                      </a:r>
                      <a:r>
                        <a:rPr lang="en-GB" sz="1200" b="0" baseline="0" dirty="0" smtClean="0">
                          <a:solidFill>
                            <a:schemeClr val="tx1"/>
                          </a:solidFill>
                        </a:rPr>
                        <a:t> install – Autumn 2022</a:t>
                      </a:r>
                      <a:endParaRPr lang="en-GB" sz="1200" b="0" dirty="0" smtClean="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baseline="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£2825</a:t>
                      </a: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whose</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classrooms are at the front of the school building have a space to park their bikes and scooters by their classroom.</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like to bring their bikes</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scooters to school and feel more confident they can leave them by their classroom.</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 Lead and Play Leaders to work with Travelling Ambassadors to continue to encourage as many children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as possible to ride their bikes or scooters to school.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9273807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79" y="60950"/>
            <a:ext cx="535323" cy="535323"/>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514852" y="88305"/>
            <a:ext cx="534272" cy="53427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273043127"/>
              </p:ext>
            </p:extLst>
          </p:nvPr>
        </p:nvGraphicFramePr>
        <p:xfrm>
          <a:off x="626302" y="648884"/>
          <a:ext cx="10982325" cy="978535"/>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875763">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610740762"/>
              </p:ext>
            </p:extLst>
          </p:nvPr>
        </p:nvGraphicFramePr>
        <p:xfrm>
          <a:off x="626302" y="1618783"/>
          <a:ext cx="10982323" cy="4936563"/>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2">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1">
                  <a:extLst>
                    <a:ext uri="{9D8B030D-6E8A-4147-A177-3AD203B41FA5}">
                      <a16:colId xmlns:a16="http://schemas.microsoft.com/office/drawing/2014/main" val="20006"/>
                    </a:ext>
                  </a:extLst>
                </a:gridCol>
              </a:tblGrid>
              <a:tr h="4936563">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smtClean="0">
                          <a:solidFill>
                            <a:schemeClr val="tx1"/>
                          </a:solidFill>
                          <a:effectLst/>
                        </a:rPr>
                        <a:t>2. The profile of PE and sport is raised across school.</a:t>
                      </a:r>
                      <a:endParaRPr lang="en-GB" sz="1100" dirty="0" smtClean="0">
                        <a:solidFill>
                          <a:schemeClr val="tx1"/>
                        </a:solidFill>
                        <a:effectLst/>
                      </a:endParaRPr>
                    </a:p>
                    <a:p>
                      <a:pPr marL="0" marR="0" lvl="0" indent="0" algn="l" defTabSz="914400" rtl="0" eaLnBrk="1" fontAlgn="auto" latinLnBrk="0" hangingPunct="0">
                        <a:lnSpc>
                          <a:spcPct val="107000"/>
                        </a:lnSpc>
                        <a:spcBef>
                          <a:spcPts val="0"/>
                        </a:spcBef>
                        <a:spcAft>
                          <a:spcPts val="0"/>
                        </a:spcAft>
                        <a:buClrTx/>
                        <a:buSzTx/>
                        <a:buFont typeface="+mj-lt"/>
                        <a:buNone/>
                        <a:tabLst/>
                        <a:defRPr/>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1" u="sng" dirty="0" smtClean="0">
                          <a:solidFill>
                            <a:schemeClr val="tx1"/>
                          </a:solidFill>
                        </a:rPr>
                        <a:t>Celebration of sports within school </a:t>
                      </a:r>
                      <a:r>
                        <a:rPr lang="en-GB" sz="1200" b="0" dirty="0" smtClean="0">
                          <a:solidFill>
                            <a:schemeClr val="tx1"/>
                          </a:solidFill>
                        </a:rPr>
                        <a:t>- </a:t>
                      </a:r>
                      <a:r>
                        <a:rPr lang="en-GB" sz="1200" b="0" baseline="0" dirty="0" smtClean="0">
                          <a:solidFill>
                            <a:schemeClr val="tx1"/>
                          </a:solidFill>
                        </a:rPr>
                        <a:t>t</a:t>
                      </a:r>
                      <a:r>
                        <a:rPr lang="en-GB" sz="1200" b="0" dirty="0" smtClean="0">
                          <a:solidFill>
                            <a:schemeClr val="tx1"/>
                          </a:solidFill>
                        </a:rPr>
                        <a:t>ermly newsletter on school website/hall noticeboard to be updated (SGV)/Tweets/end of year sports awards.</a:t>
                      </a: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latin typeface="+mn-lt"/>
                      </a:endParaRPr>
                    </a:p>
                    <a:p>
                      <a:pPr>
                        <a:lnSpc>
                          <a:spcPct val="107000"/>
                        </a:lnSpc>
                        <a:spcAft>
                          <a:spcPts val="0"/>
                        </a:spcAft>
                      </a:pPr>
                      <a:endParaRPr lang="en-GB" sz="1200" b="0" dirty="0" smtClean="0">
                        <a:solidFill>
                          <a:schemeClr val="tx1"/>
                        </a:solidFill>
                        <a:latin typeface="+mn-lt"/>
                      </a:endParaRPr>
                    </a:p>
                    <a:p>
                      <a:pPr>
                        <a:lnSpc>
                          <a:spcPct val="107000"/>
                        </a:lnSpc>
                        <a:spcAft>
                          <a:spcPts val="0"/>
                        </a:spcAft>
                      </a:pPr>
                      <a:endParaRPr lang="en-GB" sz="1200" b="0" dirty="0" smtClean="0">
                        <a:solidFill>
                          <a:schemeClr val="tx1"/>
                        </a:solidFill>
                        <a:latin typeface="+mn-lt"/>
                      </a:endParaRPr>
                    </a:p>
                    <a:p>
                      <a:pPr>
                        <a:lnSpc>
                          <a:spcPct val="107000"/>
                        </a:lnSpc>
                        <a:spcAft>
                          <a:spcPts val="0"/>
                        </a:spcAft>
                      </a:pPr>
                      <a:endParaRPr lang="en-GB" sz="1200" b="0" dirty="0" smtClean="0">
                        <a:solidFill>
                          <a:schemeClr val="tx1"/>
                        </a:solidFill>
                        <a:latin typeface="+mn-lt"/>
                      </a:endParaRPr>
                    </a:p>
                    <a:p>
                      <a:pPr>
                        <a:lnSpc>
                          <a:spcPct val="107000"/>
                        </a:lnSpc>
                        <a:spcAft>
                          <a:spcPts val="0"/>
                        </a:spcAft>
                      </a:pPr>
                      <a:endParaRPr lang="en-GB" sz="1200" b="0" dirty="0" smtClean="0">
                        <a:solidFill>
                          <a:schemeClr val="tx1"/>
                        </a:solidFill>
                        <a:latin typeface="+mn-lt"/>
                      </a:endParaRPr>
                    </a:p>
                    <a:p>
                      <a:pPr>
                        <a:lnSpc>
                          <a:spcPct val="107000"/>
                        </a:lnSpc>
                        <a:spcAft>
                          <a:spcPts val="0"/>
                        </a:spcAft>
                      </a:pP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rPr>
                        <a:t>PE/Sport achievements to be celebrated in assemblies/lessons (SGV)</a:t>
                      </a: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Celebrate swimming success/attainment with certificates once block has been completed </a:t>
                      </a: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Celebrate PBs from half-termly intra comps</a:t>
                      </a:r>
                      <a:r>
                        <a:rPr lang="en-GB" sz="1200" b="0" baseline="0" dirty="0" smtClean="0">
                          <a:solidFill>
                            <a:schemeClr val="tx1"/>
                          </a:solidFill>
                        </a:rPr>
                        <a:t> </a:t>
                      </a:r>
                      <a:r>
                        <a:rPr lang="en-GB" sz="1200" b="0" dirty="0" smtClean="0">
                          <a:solidFill>
                            <a:schemeClr val="tx1"/>
                          </a:solidFill>
                        </a:rPr>
                        <a:t>through certificates.</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Skipping</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Workshops to come in to work across year groups. (skipping identified as an area in need of improvement last year).  </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£500 – medals/cup end of year sports assembly</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 – certificates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 – certificates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rPr>
                        <a:t>Subject Leader time £360 (3 x SL afternoons)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£740</a:t>
                      </a: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hotos and information of festivals and competitions attended on Twitter/PE display board/school newsletter.</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Medals given out to those who participated in an event.</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loved to see their photos on Twitter/PE display board/newsletter.</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were excited to receive their medals and others felt encouraged to participate next academic year.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participation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in Wirral School Games events (festivals and competition for all abilities).  Local events also outside of WSG and through extra curricular clubs.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9961890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07306" y="205737"/>
            <a:ext cx="442097" cy="4420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600497" y="251845"/>
            <a:ext cx="455158" cy="45515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926217066"/>
              </p:ext>
            </p:extLst>
          </p:nvPr>
        </p:nvGraphicFramePr>
        <p:xfrm>
          <a:off x="747577" y="445316"/>
          <a:ext cx="10982325" cy="978535"/>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875763">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400012762"/>
              </p:ext>
            </p:extLst>
          </p:nvPr>
        </p:nvGraphicFramePr>
        <p:xfrm>
          <a:off x="747579" y="1423851"/>
          <a:ext cx="10982323" cy="5088382"/>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2">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1">
                  <a:extLst>
                    <a:ext uri="{9D8B030D-6E8A-4147-A177-3AD203B41FA5}">
                      <a16:colId xmlns:a16="http://schemas.microsoft.com/office/drawing/2014/main" val="20006"/>
                    </a:ext>
                  </a:extLst>
                </a:gridCol>
              </a:tblGrid>
              <a:tr h="4884040">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smtClean="0">
                          <a:solidFill>
                            <a:schemeClr val="tx1"/>
                          </a:solidFill>
                          <a:effectLst/>
                        </a:rPr>
                        <a:t>2. The profile of PE and sport is raised across school.</a:t>
                      </a:r>
                      <a:endParaRPr lang="en-GB" sz="1100" dirty="0" smtClean="0">
                        <a:solidFill>
                          <a:schemeClr val="tx1"/>
                        </a:solidFill>
                        <a:effectLst/>
                      </a:endParaRPr>
                    </a:p>
                    <a:p>
                      <a:pPr marL="0" marR="0" lvl="0" indent="0" algn="l" defTabSz="914400" rtl="0" eaLnBrk="1" fontAlgn="auto" latinLnBrk="0" hangingPunct="0">
                        <a:lnSpc>
                          <a:spcPct val="107000"/>
                        </a:lnSpc>
                        <a:spcBef>
                          <a:spcPts val="0"/>
                        </a:spcBef>
                        <a:spcAft>
                          <a:spcPts val="0"/>
                        </a:spcAft>
                        <a:buClrTx/>
                        <a:buSzTx/>
                        <a:buFont typeface="+mj-lt"/>
                        <a:buNone/>
                        <a:tabLst/>
                        <a:defRPr/>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0" dirty="0" smtClean="0">
                          <a:solidFill>
                            <a:schemeClr val="tx1"/>
                          </a:solidFill>
                        </a:rPr>
                        <a:t>Freddie Fit</a:t>
                      </a: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rPr>
                        <a:t>To continue to raise the profile of PESSPA through continuing to work towards the Primary School Games Gold Award.</a:t>
                      </a:r>
                    </a:p>
                    <a:p>
                      <a:pPr>
                        <a:lnSpc>
                          <a:spcPct val="107000"/>
                        </a:lnSpc>
                        <a:spcAft>
                          <a:spcPts val="0"/>
                        </a:spcAft>
                      </a:pPr>
                      <a:endParaRPr lang="en-GB" sz="1200" b="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smtClean="0">
                        <a:solidFill>
                          <a:schemeClr val="tx1"/>
                        </a:solidFill>
                        <a:latin typeface="+mn-l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latin typeface="+mn-lt"/>
                        </a:rPr>
                        <a:t>To develop the Daily Mile competition within school to ensure engagement with regular physical activity.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rPr>
                        <a:t>To implement a programme for Y6 pupils to give stress relief prior SATS</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rPr>
                        <a:t>See subject leader action plan. Preparation of data for Gold application.</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latin typeface="+mn-lt"/>
                        </a:rPr>
                        <a:t>Subject co-ordinator</a:t>
                      </a:r>
                      <a:r>
                        <a:rPr lang="en-GB" sz="1200" b="0" baseline="0" dirty="0" smtClean="0">
                          <a:solidFill>
                            <a:schemeClr val="tx1"/>
                          </a:solidFill>
                          <a:latin typeface="+mn-lt"/>
                        </a:rPr>
                        <a:t> </a:t>
                      </a:r>
                      <a:r>
                        <a:rPr lang="en-GB" sz="1200" b="0" dirty="0" smtClean="0">
                          <a:solidFill>
                            <a:schemeClr val="tx1"/>
                          </a:solidFill>
                          <a:latin typeface="+mn-lt"/>
                        </a:rPr>
                        <a:t> to ensure Daily Mile is actively promoted within the school and all classes take part. Ensure</a:t>
                      </a:r>
                      <a:r>
                        <a:rPr lang="en-GB" sz="1200" b="0" baseline="0" dirty="0" smtClean="0">
                          <a:solidFill>
                            <a:schemeClr val="tx1"/>
                          </a:solidFill>
                          <a:latin typeface="+mn-lt"/>
                        </a:rPr>
                        <a:t> profile raised</a:t>
                      </a:r>
                      <a:r>
                        <a:rPr lang="en-GB" sz="1200" b="0" dirty="0" smtClean="0">
                          <a:solidFill>
                            <a:schemeClr val="tx1"/>
                          </a:solidFill>
                          <a:latin typeface="+mn-lt"/>
                        </a:rPr>
                        <a:t> in class, assemblies, Twitter and</a:t>
                      </a:r>
                      <a:r>
                        <a:rPr lang="en-GB" sz="1200" b="0" baseline="0" dirty="0" smtClean="0">
                          <a:solidFill>
                            <a:schemeClr val="tx1"/>
                          </a:solidFill>
                          <a:latin typeface="+mn-lt"/>
                        </a:rPr>
                        <a:t> </a:t>
                      </a:r>
                      <a:r>
                        <a:rPr lang="en-GB" sz="1200" b="0" dirty="0" smtClean="0">
                          <a:solidFill>
                            <a:schemeClr val="tx1"/>
                          </a:solidFill>
                          <a:latin typeface="+mn-lt"/>
                        </a:rPr>
                        <a:t>newsletter.</a:t>
                      </a:r>
                      <a:endParaRPr lang="en-GB" sz="1200" b="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£400</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SL time out (£200)</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rPr>
                        <a:t>Subject Leader time £300 (3 x SL afternoons)</a:t>
                      </a: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Not booked this</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academic year due to increase in price in </a:t>
                      </a:r>
                      <a:r>
                        <a:rPr lang="en-GB" sz="1200" b="0" baseline="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ActivAll</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boards.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Time out covered in house.</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Active Mile covered in Y4/5/6 but within  school day so SL time not required.</a:t>
                      </a: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NA</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WSG</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Gold</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achieved 2022-23.</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enjoyed their active mile each morning but did not do this competitively.  Gardens by right hand side of the track had building equipment out making it unsafe to use for a period of time.</a:t>
                      </a: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Look into booking for Y6 children next academic year.</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working with WSG leaders 2023-24.</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 track is maintained and introduce class competitive events, including</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PB competitions and/or intra comp.</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73487776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38354" cy="63835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72045" y="328611"/>
            <a:ext cx="677080" cy="67708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1950508400"/>
              </p:ext>
            </p:extLst>
          </p:nvPr>
        </p:nvGraphicFramePr>
        <p:xfrm>
          <a:off x="608102" y="1924317"/>
          <a:ext cx="10982324" cy="4696968"/>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468642868"/>
                    </a:ext>
                  </a:extLst>
                </a:gridCol>
                <a:gridCol w="1366674">
                  <a:extLst>
                    <a:ext uri="{9D8B030D-6E8A-4147-A177-3AD203B41FA5}">
                      <a16:colId xmlns:a16="http://schemas.microsoft.com/office/drawing/2014/main" val="4144079634"/>
                    </a:ext>
                  </a:extLst>
                </a:gridCol>
                <a:gridCol w="1610473">
                  <a:extLst>
                    <a:ext uri="{9D8B030D-6E8A-4147-A177-3AD203B41FA5}">
                      <a16:colId xmlns:a16="http://schemas.microsoft.com/office/drawing/2014/main" val="3291949848"/>
                    </a:ext>
                  </a:extLst>
                </a:gridCol>
                <a:gridCol w="1267056">
                  <a:extLst>
                    <a:ext uri="{9D8B030D-6E8A-4147-A177-3AD203B41FA5}">
                      <a16:colId xmlns:a16="http://schemas.microsoft.com/office/drawing/2014/main" val="3668628869"/>
                    </a:ext>
                  </a:extLst>
                </a:gridCol>
                <a:gridCol w="2029912">
                  <a:extLst>
                    <a:ext uri="{9D8B030D-6E8A-4147-A177-3AD203B41FA5}">
                      <a16:colId xmlns:a16="http://schemas.microsoft.com/office/drawing/2014/main" val="1320497375"/>
                    </a:ext>
                  </a:extLst>
                </a:gridCol>
                <a:gridCol w="1283660">
                  <a:extLst>
                    <a:ext uri="{9D8B030D-6E8A-4147-A177-3AD203B41FA5}">
                      <a16:colId xmlns:a16="http://schemas.microsoft.com/office/drawing/2014/main" val="1580259556"/>
                    </a:ext>
                  </a:extLst>
                </a:gridCol>
                <a:gridCol w="1592123">
                  <a:extLst>
                    <a:ext uri="{9D8B030D-6E8A-4147-A177-3AD203B41FA5}">
                      <a16:colId xmlns:a16="http://schemas.microsoft.com/office/drawing/2014/main" val="1417037033"/>
                    </a:ext>
                  </a:extLst>
                </a:gridCol>
              </a:tblGrid>
              <a:tr h="3753009">
                <a:tc>
                  <a:txBody>
                    <a:bodyPr/>
                    <a:lstStyle/>
                    <a:p>
                      <a:pPr>
                        <a:lnSpc>
                          <a:spcPct val="107000"/>
                        </a:lnSpc>
                        <a:spcAft>
                          <a:spcPts val="0"/>
                        </a:spcAft>
                      </a:pPr>
                      <a:r>
                        <a:rPr lang="en-GB" sz="1200" dirty="0" smtClean="0">
                          <a:solidFill>
                            <a:schemeClr val="tx1"/>
                          </a:solidFill>
                          <a:effectLst/>
                        </a:rPr>
                        <a:t>3. Increased confidence, knowledge and skills of all staff in the teaching of PE and sport.</a:t>
                      </a:r>
                    </a:p>
                    <a:p>
                      <a:pPr>
                        <a:lnSpc>
                          <a:spcPct val="107000"/>
                        </a:lnSpc>
                        <a:spcAft>
                          <a:spcPts val="0"/>
                        </a:spcAft>
                      </a:pPr>
                      <a:endParaRPr lang="en-GB" sz="1200" dirty="0" smtClean="0">
                        <a:solidFill>
                          <a:schemeClr val="tx1"/>
                        </a:solidFill>
                        <a:effectLst/>
                      </a:endParaRPr>
                    </a:p>
                    <a:p>
                      <a:pPr>
                        <a:lnSpc>
                          <a:spcPct val="107000"/>
                        </a:lnSpc>
                        <a:spcAft>
                          <a:spcPts val="0"/>
                        </a:spcAft>
                      </a:pPr>
                      <a:endParaRPr lang="en-GB" sz="1200" dirty="0" smtClean="0">
                        <a:solidFill>
                          <a:schemeClr val="tx1"/>
                        </a:solidFill>
                      </a:endParaRPr>
                    </a:p>
                    <a:p>
                      <a:pPr>
                        <a:lnSpc>
                          <a:spcPct val="107000"/>
                        </a:lnSpc>
                        <a:spcAft>
                          <a:spcPts val="0"/>
                        </a:spcAft>
                      </a:pPr>
                      <a:endParaRPr lang="en-GB" sz="1200" dirty="0" smtClean="0">
                        <a:solidFill>
                          <a:schemeClr val="tx1"/>
                        </a:solidFill>
                      </a:endParaRPr>
                    </a:p>
                    <a:p>
                      <a:pPr>
                        <a:lnSpc>
                          <a:spcPct val="107000"/>
                        </a:lnSpc>
                        <a:spcAft>
                          <a:spcPts val="0"/>
                        </a:spcAft>
                      </a:pPr>
                      <a:endParaRPr lang="en-GB" sz="1200" dirty="0" smtClean="0">
                        <a:solidFill>
                          <a:schemeClr val="tx1"/>
                        </a:solidFill>
                      </a:endParaRPr>
                    </a:p>
                    <a:p>
                      <a:pPr>
                        <a:lnSpc>
                          <a:spcPct val="107000"/>
                        </a:lnSpc>
                        <a:spcAft>
                          <a:spcPts val="0"/>
                        </a:spcAft>
                      </a:pPr>
                      <a:r>
                        <a:rPr lang="en-GB" sz="1200" dirty="0">
                          <a:solidFill>
                            <a:schemeClr val="tx1"/>
                          </a:solidFill>
                          <a:effectLst/>
                        </a:rPr>
                        <a:t> </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b="1" u="sng" dirty="0" smtClean="0">
                          <a:solidFill>
                            <a:schemeClr val="tx1"/>
                          </a:solidFill>
                          <a:effectLst/>
                        </a:rPr>
                        <a:t>Staff continue to have access to Get set 4 PE planning and media resources</a:t>
                      </a:r>
                      <a:r>
                        <a:rPr lang="en-GB" sz="1200" b="0" dirty="0" smtClean="0">
                          <a:solidFill>
                            <a:schemeClr val="tx1"/>
                          </a:solidFill>
                          <a:effectLst/>
                        </a:rPr>
                        <a:t>. </a:t>
                      </a:r>
                    </a:p>
                    <a:p>
                      <a:pPr>
                        <a:lnSpc>
                          <a:spcPct val="107000"/>
                        </a:lnSpc>
                        <a:spcAft>
                          <a:spcPts val="0"/>
                        </a:spcAft>
                      </a:pPr>
                      <a:endParaRPr lang="en-GB" sz="1200" b="0" dirty="0" smtClean="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1" u="sng" dirty="0" smtClean="0">
                          <a:solidFill>
                            <a:schemeClr val="tx1"/>
                          </a:solidFill>
                        </a:rPr>
                        <a:t>To access relevant PE training/CPD that supports staff in the effective teaching of P.E and the health and safety </a:t>
                      </a:r>
                      <a:endParaRPr lang="en-GB" sz="1200" b="1" u="sng"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r>
                        <a:rPr lang="en-GB" sz="1200" b="0" dirty="0" smtClean="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rPr>
                        <a:t>PE</a:t>
                      </a:r>
                      <a:r>
                        <a:rPr lang="en-GB" sz="1200" b="0" baseline="0" dirty="0" smtClean="0">
                          <a:solidFill>
                            <a:schemeClr val="tx1"/>
                          </a:solidFill>
                          <a:effectLst/>
                        </a:rPr>
                        <a:t> lead to ensure staff are confident in using the Get Set 4 PE site and assessment/clubs are  complete accurately.</a:t>
                      </a: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rPr>
                        <a:t>Continue with cricket CPD with Cheshire Cricket –</a:t>
                      </a:r>
                      <a:r>
                        <a:rPr lang="en-GB" sz="1200" b="0" baseline="0" dirty="0" smtClean="0">
                          <a:solidFill>
                            <a:schemeClr val="tx1"/>
                          </a:solidFill>
                        </a:rPr>
                        <a:t>2022-23, (FS2-Y6)</a:t>
                      </a:r>
                      <a:endParaRPr lang="en-GB" sz="1200" b="0" dirty="0" smtClean="0">
                        <a:solidFill>
                          <a:schemeClr val="tx1"/>
                        </a:solidFill>
                      </a:endParaRPr>
                    </a:p>
                    <a:p>
                      <a:pPr>
                        <a:lnSpc>
                          <a:spcPct val="107000"/>
                        </a:lnSpc>
                        <a:spcAft>
                          <a:spcPts val="0"/>
                        </a:spcAft>
                      </a:pPr>
                      <a:endParaRPr lang="en-GB" sz="1200" b="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Beth </a:t>
                      </a:r>
                      <a:r>
                        <a:rPr lang="en-GB" sz="1200" b="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Tweddle</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Gymnastics to work with specified year groups (x4 over spring term</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GB" sz="1200" b="0" dirty="0" smtClean="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rPr>
                        <a:t>£660 Get Set 4 PE subscription</a:t>
                      </a:r>
                      <a:r>
                        <a:rPr lang="en-GB" sz="1200" b="0" baseline="0" dirty="0" smtClean="0">
                          <a:solidFill>
                            <a:schemeClr val="tx1"/>
                          </a:solidFill>
                          <a:effectLst/>
                        </a:rPr>
                        <a:t> (paid for 3 years, £440 paid from previous year’s funding).  </a:t>
                      </a: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£2,500</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£1,300</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rPr>
                        <a:t>To further develop the whole school tracking system of assessment for PE, highlighting non-participants,</a:t>
                      </a:r>
                      <a:r>
                        <a:rPr lang="en-GB" sz="1200" b="0" baseline="0" dirty="0" smtClean="0">
                          <a:solidFill>
                            <a:schemeClr val="tx1"/>
                          </a:solidFill>
                          <a:effectLst/>
                        </a:rPr>
                        <a:t> PP and SEND to use data for future plans/intra/inter comps to make inclusive for all.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KS2</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classes had the opportunity to work with Cheshire cricket.  Actual amount £540 spent.</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Get</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Set 4 PE fully implemented throughout KS1/2.</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and staff enjoyed lessons and learning skills linking to cricket and those they could transfer to other sports.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using</a:t>
                      </a:r>
                      <a:r>
                        <a:rPr lang="en-GB" sz="11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the Get Set scheme, implementing skill based lessons across school.  PE Lead to work alongside FS1/2 when identifying learning links.</a:t>
                      </a:r>
                    </a:p>
                    <a:p>
                      <a:r>
                        <a:rPr lang="en-GB" sz="1100" b="0" i="0" u="none" strike="noStrike" kern="1200" baseline="0" dirty="0" smtClean="0">
                          <a:solidFill>
                            <a:schemeClr val="tx1"/>
                          </a:solidFill>
                          <a:latin typeface="+mn-lt"/>
                          <a:ea typeface="+mn-ea"/>
                          <a:cs typeface="+mn-cs"/>
                        </a:rPr>
                        <a:t>PE Lead to continue to</a:t>
                      </a:r>
                    </a:p>
                    <a:p>
                      <a:r>
                        <a:rPr lang="en-GB" sz="1100" b="0" i="0" u="none" strike="noStrike" kern="1200" baseline="0" dirty="0" smtClean="0">
                          <a:solidFill>
                            <a:schemeClr val="tx1"/>
                          </a:solidFill>
                          <a:latin typeface="+mn-lt"/>
                          <a:ea typeface="+mn-ea"/>
                          <a:cs typeface="+mn-cs"/>
                        </a:rPr>
                        <a:t>support staff to ensure</a:t>
                      </a:r>
                    </a:p>
                    <a:p>
                      <a:r>
                        <a:rPr lang="en-GB" sz="1100" b="0" i="0" u="none" strike="noStrike" kern="1200" baseline="0" dirty="0" smtClean="0">
                          <a:solidFill>
                            <a:schemeClr val="tx1"/>
                          </a:solidFill>
                          <a:latin typeface="+mn-lt"/>
                          <a:ea typeface="+mn-ea"/>
                          <a:cs typeface="+mn-cs"/>
                        </a:rPr>
                        <a:t>that assessment</a:t>
                      </a:r>
                    </a:p>
                    <a:p>
                      <a:r>
                        <a:rPr lang="en-GB" sz="1100" b="0" i="0" u="none" strike="noStrike" kern="1200" baseline="0" dirty="0" smtClean="0">
                          <a:solidFill>
                            <a:schemeClr val="tx1"/>
                          </a:solidFill>
                          <a:latin typeface="+mn-lt"/>
                          <a:ea typeface="+mn-ea"/>
                          <a:cs typeface="+mn-cs"/>
                        </a:rPr>
                        <a:t>information gathered is</a:t>
                      </a:r>
                    </a:p>
                    <a:p>
                      <a:r>
                        <a:rPr lang="en-GB" sz="1100" b="0" i="0" u="none" strike="noStrike" kern="1200" baseline="0" dirty="0" smtClean="0">
                          <a:solidFill>
                            <a:schemeClr val="tx1"/>
                          </a:solidFill>
                          <a:latin typeface="+mn-lt"/>
                          <a:ea typeface="+mn-ea"/>
                          <a:cs typeface="+mn-cs"/>
                        </a:rPr>
                        <a:t>use purposefully to</a:t>
                      </a:r>
                    </a:p>
                    <a:p>
                      <a:r>
                        <a:rPr lang="en-GB" sz="1100" b="0" i="0" u="none" strike="noStrike" kern="1200" baseline="0" dirty="0" smtClean="0">
                          <a:solidFill>
                            <a:schemeClr val="tx1"/>
                          </a:solidFill>
                          <a:latin typeface="+mn-lt"/>
                          <a:ea typeface="+mn-ea"/>
                          <a:cs typeface="+mn-cs"/>
                        </a:rPr>
                        <a:t>support the children with</a:t>
                      </a:r>
                    </a:p>
                    <a:p>
                      <a:r>
                        <a:rPr lang="en-GB" sz="1100" b="0" i="0" u="none" strike="noStrike" kern="1200" baseline="0" dirty="0" smtClean="0">
                          <a:solidFill>
                            <a:schemeClr val="tx1"/>
                          </a:solidFill>
                          <a:latin typeface="+mn-lt"/>
                          <a:ea typeface="+mn-ea"/>
                          <a:cs typeface="+mn-cs"/>
                        </a:rPr>
                        <a:t>developing their PE skills.</a:t>
                      </a:r>
                      <a:endParaRPr lang="en-GB" sz="1100" b="0" baseline="0" dirty="0" smtClean="0">
                        <a:solidFill>
                          <a:schemeClr val="tx1"/>
                        </a:solidFill>
                        <a:effectLst/>
                        <a:latin typeface="+mn-lt"/>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Possibly use again next academic year and positive links have been made and linked to PE curriculum.</a:t>
                      </a:r>
                    </a:p>
                  </a:txBody>
                  <a:tcPr marL="68580" marR="68580" marT="0" marB="0">
                    <a:solidFill>
                      <a:srgbClr val="F2FB9F"/>
                    </a:solidFill>
                  </a:tcPr>
                </a:tc>
                <a:extLst>
                  <a:ext uri="{0D108BD9-81ED-4DB2-BD59-A6C34878D82A}">
                    <a16:rowId xmlns:a16="http://schemas.microsoft.com/office/drawing/2014/main" val="47944809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419343813"/>
              </p:ext>
            </p:extLst>
          </p:nvPr>
        </p:nvGraphicFramePr>
        <p:xfrm>
          <a:off x="608102" y="896326"/>
          <a:ext cx="10982323" cy="1017431"/>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6">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1">
                  <a:extLst>
                    <a:ext uri="{9D8B030D-6E8A-4147-A177-3AD203B41FA5}">
                      <a16:colId xmlns:a16="http://schemas.microsoft.com/office/drawing/2014/main" val="2789054106"/>
                    </a:ext>
                  </a:extLst>
                </a:gridCol>
              </a:tblGrid>
              <a:tr h="1017431">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1133019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38354" cy="638355"/>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46287" y="328611"/>
            <a:ext cx="702838" cy="70283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2" name="Table 1"/>
          <p:cNvGraphicFramePr>
            <a:graphicFrameLocks noGrp="1"/>
          </p:cNvGraphicFramePr>
          <p:nvPr>
            <p:extLst>
              <p:ext uri="{D42A27DB-BD31-4B8C-83A1-F6EECF244321}">
                <p14:modId xmlns:p14="http://schemas.microsoft.com/office/powerpoint/2010/main" val="440610496"/>
              </p:ext>
            </p:extLst>
          </p:nvPr>
        </p:nvGraphicFramePr>
        <p:xfrm>
          <a:off x="609600" y="2279561"/>
          <a:ext cx="10982324" cy="291332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468642868"/>
                    </a:ext>
                  </a:extLst>
                </a:gridCol>
                <a:gridCol w="1366674">
                  <a:extLst>
                    <a:ext uri="{9D8B030D-6E8A-4147-A177-3AD203B41FA5}">
                      <a16:colId xmlns:a16="http://schemas.microsoft.com/office/drawing/2014/main" val="4144079634"/>
                    </a:ext>
                  </a:extLst>
                </a:gridCol>
                <a:gridCol w="1610473">
                  <a:extLst>
                    <a:ext uri="{9D8B030D-6E8A-4147-A177-3AD203B41FA5}">
                      <a16:colId xmlns:a16="http://schemas.microsoft.com/office/drawing/2014/main" val="3291949848"/>
                    </a:ext>
                  </a:extLst>
                </a:gridCol>
                <a:gridCol w="1267056">
                  <a:extLst>
                    <a:ext uri="{9D8B030D-6E8A-4147-A177-3AD203B41FA5}">
                      <a16:colId xmlns:a16="http://schemas.microsoft.com/office/drawing/2014/main" val="3668628869"/>
                    </a:ext>
                  </a:extLst>
                </a:gridCol>
                <a:gridCol w="2029912">
                  <a:extLst>
                    <a:ext uri="{9D8B030D-6E8A-4147-A177-3AD203B41FA5}">
                      <a16:colId xmlns:a16="http://schemas.microsoft.com/office/drawing/2014/main" val="1320497375"/>
                    </a:ext>
                  </a:extLst>
                </a:gridCol>
                <a:gridCol w="1283660">
                  <a:extLst>
                    <a:ext uri="{9D8B030D-6E8A-4147-A177-3AD203B41FA5}">
                      <a16:colId xmlns:a16="http://schemas.microsoft.com/office/drawing/2014/main" val="1580259556"/>
                    </a:ext>
                  </a:extLst>
                </a:gridCol>
                <a:gridCol w="1592123">
                  <a:extLst>
                    <a:ext uri="{9D8B030D-6E8A-4147-A177-3AD203B41FA5}">
                      <a16:colId xmlns:a16="http://schemas.microsoft.com/office/drawing/2014/main" val="1417037033"/>
                    </a:ext>
                  </a:extLst>
                </a:gridCol>
              </a:tblGrid>
              <a:tr h="291332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solidFill>
                            <a:schemeClr val="tx1"/>
                          </a:solidFill>
                          <a:effectLst/>
                        </a:rPr>
                        <a:t>3. Increased confidence, knowledge and skills of all staff in the teaching of PE and sport.</a:t>
                      </a: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rPr>
                        <a:t>To access relevant PE training/CPD that supports staff in the effective teaching of P.E and the health and safety.</a:t>
                      </a: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r>
                        <a:rPr lang="en-GB" sz="1200" b="0" dirty="0" smtClean="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rugby CDP with Will Gardener from Rugby Tots for Years 1 and 2.</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Port Sunlight Tennis Coaching with Bill Connell.</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Create</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Dance Wirral – Hayley Rooney</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£1,800</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 weeks)</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£360</a:t>
                      </a: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(18</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weeks)</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£400</a:t>
                      </a: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 </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more secure and confident when implementing rugby skills.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staff thoroughly enjoyed their lessons and gained a lot.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Booked in again for 2023-24.</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479448099"/>
                  </a:ext>
                </a:extLst>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1849749722"/>
              </p:ext>
            </p:extLst>
          </p:nvPr>
        </p:nvGraphicFramePr>
        <p:xfrm>
          <a:off x="609600" y="1223493"/>
          <a:ext cx="10982325" cy="1043189"/>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043189">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smtClean="0">
                          <a:solidFill>
                            <a:schemeClr val="tx1"/>
                          </a:solidFill>
                          <a:effectLst/>
                        </a:rPr>
                        <a:t>School Focus/ planned </a:t>
                      </a:r>
                      <a:r>
                        <a:rPr lang="en-GB" sz="1200" u="sng" dirty="0" smtClean="0">
                          <a:solidFill>
                            <a:schemeClr val="tx1"/>
                          </a:solidFill>
                          <a:effectLst/>
                        </a:rPr>
                        <a:t>Impact </a:t>
                      </a:r>
                      <a:r>
                        <a:rPr lang="en-GB" sz="1200" dirty="0" smtClean="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55420298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73960" cy="5739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9317" y="328612"/>
            <a:ext cx="599807" cy="5998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925020526"/>
              </p:ext>
            </p:extLst>
          </p:nvPr>
        </p:nvGraphicFramePr>
        <p:xfrm>
          <a:off x="609599" y="1070371"/>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952507136"/>
              </p:ext>
            </p:extLst>
          </p:nvPr>
        </p:nvGraphicFramePr>
        <p:xfrm>
          <a:off x="609598" y="2339511"/>
          <a:ext cx="10982326" cy="2919286"/>
        </p:xfrm>
        <a:graphic>
          <a:graphicData uri="http://schemas.openxmlformats.org/drawingml/2006/table">
            <a:tbl>
              <a:tblPr firstRow="1" firstCol="1" bandRow="1">
                <a:tableStyleId>{5C22544A-7EE6-4342-B048-85BDC9FD1C3A}</a:tableStyleId>
              </a:tblPr>
              <a:tblGrid>
                <a:gridCol w="1840091">
                  <a:extLst>
                    <a:ext uri="{9D8B030D-6E8A-4147-A177-3AD203B41FA5}">
                      <a16:colId xmlns:a16="http://schemas.microsoft.com/office/drawing/2014/main" val="20000"/>
                    </a:ext>
                  </a:extLst>
                </a:gridCol>
                <a:gridCol w="1377244">
                  <a:extLst>
                    <a:ext uri="{9D8B030D-6E8A-4147-A177-3AD203B41FA5}">
                      <a16:colId xmlns:a16="http://schemas.microsoft.com/office/drawing/2014/main" val="20001"/>
                    </a:ext>
                  </a:extLst>
                </a:gridCol>
                <a:gridCol w="1591734">
                  <a:extLst>
                    <a:ext uri="{9D8B030D-6E8A-4147-A177-3AD203B41FA5}">
                      <a16:colId xmlns:a16="http://schemas.microsoft.com/office/drawing/2014/main" val="20002"/>
                    </a:ext>
                  </a:extLst>
                </a:gridCol>
                <a:gridCol w="1286933">
                  <a:extLst>
                    <a:ext uri="{9D8B030D-6E8A-4147-A177-3AD203B41FA5}">
                      <a16:colId xmlns:a16="http://schemas.microsoft.com/office/drawing/2014/main" val="20003"/>
                    </a:ext>
                  </a:extLst>
                </a:gridCol>
                <a:gridCol w="2032000">
                  <a:extLst>
                    <a:ext uri="{9D8B030D-6E8A-4147-A177-3AD203B41FA5}">
                      <a16:colId xmlns:a16="http://schemas.microsoft.com/office/drawing/2014/main" val="20004"/>
                    </a:ext>
                  </a:extLst>
                </a:gridCol>
                <a:gridCol w="1286933">
                  <a:extLst>
                    <a:ext uri="{9D8B030D-6E8A-4147-A177-3AD203B41FA5}">
                      <a16:colId xmlns:a16="http://schemas.microsoft.com/office/drawing/2014/main" val="20005"/>
                    </a:ext>
                  </a:extLst>
                </a:gridCol>
                <a:gridCol w="1567391">
                  <a:extLst>
                    <a:ext uri="{9D8B030D-6E8A-4147-A177-3AD203B41FA5}">
                      <a16:colId xmlns:a16="http://schemas.microsoft.com/office/drawing/2014/main" val="20006"/>
                    </a:ext>
                  </a:extLst>
                </a:gridCol>
              </a:tblGrid>
              <a:tr h="847725">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smtClean="0">
                          <a:solidFill>
                            <a:schemeClr val="tx1"/>
                          </a:solidFill>
                          <a:effectLst/>
                        </a:rPr>
                        <a:t>3. Increased confidence, knowledge and skills of all staff in the teaching of PE and sport.</a:t>
                      </a:r>
                    </a:p>
                    <a:p>
                      <a:pPr marL="0" lvl="0" indent="0" hangingPunct="0">
                        <a:lnSpc>
                          <a:spcPct val="107000"/>
                        </a:lnSpc>
                        <a:spcAft>
                          <a:spcPts val="0"/>
                        </a:spcAft>
                        <a:buFont typeface="+mj-lt"/>
                        <a:buNone/>
                      </a:pPr>
                      <a:endParaRPr lang="en-GB" sz="1200"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smtClean="0">
                          <a:solidFill>
                            <a:schemeClr val="tx1"/>
                          </a:solidFill>
                          <a:effectLst/>
                        </a:rPr>
                        <a:t>Teachers fully</a:t>
                      </a:r>
                      <a:r>
                        <a:rPr lang="en-GB" sz="1200" u="sng" baseline="0" dirty="0" smtClean="0">
                          <a:solidFill>
                            <a:schemeClr val="tx1"/>
                          </a:solidFill>
                          <a:effectLst/>
                        </a:rPr>
                        <a:t> trained to lead a group of swimmers during swimming their lessons.</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u="sng"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effectLst/>
                        </a:rPr>
                        <a:t>(Use of trained instructors to teach non-swimmer groups)</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r>
                        <a:rPr lang="en-GB" sz="1200" b="0" dirty="0" smtClean="0">
                          <a:solidFill>
                            <a:schemeClr val="tx1"/>
                          </a:solidFill>
                          <a:effectLst/>
                        </a:rPr>
                        <a:t>New staff in Y5 to </a:t>
                      </a:r>
                      <a:r>
                        <a:rPr lang="en-GB" sz="1200" b="0" dirty="0">
                          <a:solidFill>
                            <a:schemeClr val="tx1"/>
                          </a:solidFill>
                          <a:effectLst/>
                        </a:rPr>
                        <a:t>attend training </a:t>
                      </a:r>
                      <a:r>
                        <a:rPr lang="en-GB" sz="1200" b="0" dirty="0" smtClean="0">
                          <a:solidFill>
                            <a:schemeClr val="tx1"/>
                          </a:solidFill>
                          <a:effectLst/>
                        </a:rPr>
                        <a:t>in February 2023.</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r>
                        <a:rPr lang="en-GB" sz="1200" b="0" dirty="0" smtClean="0">
                          <a:solidFill>
                            <a:schemeClr val="tx1"/>
                          </a:solidFill>
                          <a:effectLst/>
                        </a:rPr>
                        <a:t>£168 </a:t>
                      </a:r>
                      <a:r>
                        <a:rPr lang="en-GB" sz="1200" b="0" dirty="0">
                          <a:solidFill>
                            <a:schemeClr val="tx1"/>
                          </a:solidFill>
                          <a:effectLst/>
                        </a:rPr>
                        <a:t>for </a:t>
                      </a:r>
                      <a:r>
                        <a:rPr lang="en-GB" sz="1200" b="0" dirty="0" smtClean="0">
                          <a:solidFill>
                            <a:schemeClr val="tx1"/>
                          </a:solidFill>
                          <a:effectLst/>
                        </a:rPr>
                        <a:t>staff </a:t>
                      </a:r>
                      <a:r>
                        <a:rPr lang="en-GB" sz="1200" b="0" dirty="0">
                          <a:solidFill>
                            <a:schemeClr val="tx1"/>
                          </a:solidFill>
                          <a:effectLst/>
                        </a:rPr>
                        <a:t>training.</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txBody>
                  <a:tcPr marL="68580" marR="68580" marT="0" marB="0">
                    <a:solidFill>
                      <a:srgbClr val="E8F5A5"/>
                    </a:solidFill>
                  </a:tcPr>
                </a:tc>
                <a:tc>
                  <a:txBody>
                    <a:bodyPr/>
                    <a:lstStyle/>
                    <a:p>
                      <a:pPr>
                        <a:lnSpc>
                          <a:spcPct val="107000"/>
                        </a:lnSpc>
                        <a:spcAft>
                          <a:spcPts val="0"/>
                        </a:spcAft>
                      </a:pPr>
                      <a:r>
                        <a:rPr lang="en-GB" sz="1200" b="0" dirty="0" smtClean="0">
                          <a:solidFill>
                            <a:schemeClr val="tx1"/>
                          </a:solidFill>
                          <a:effectLst/>
                        </a:rPr>
                        <a:t>Groups will be smaller allowing time for pool</a:t>
                      </a:r>
                      <a:r>
                        <a:rPr lang="en-GB" sz="1200" b="0" baseline="0" dirty="0" smtClean="0">
                          <a:solidFill>
                            <a:schemeClr val="tx1"/>
                          </a:solidFill>
                          <a:effectLst/>
                        </a:rPr>
                        <a:t> staff to focus on non-swimmers whist school s</a:t>
                      </a:r>
                      <a:r>
                        <a:rPr lang="en-GB" sz="1200" b="0" dirty="0" smtClean="0">
                          <a:solidFill>
                            <a:schemeClr val="tx1"/>
                          </a:solidFill>
                          <a:effectLst/>
                        </a:rPr>
                        <a:t>taff trained</a:t>
                      </a:r>
                      <a:r>
                        <a:rPr lang="en-GB" sz="1200" b="0" baseline="0" dirty="0" smtClean="0">
                          <a:solidFill>
                            <a:schemeClr val="tx1"/>
                          </a:solidFill>
                          <a:effectLst/>
                        </a:rPr>
                        <a:t> to lead a group of swimmers in the water.</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effectLst/>
                        </a:rPr>
                        <a:t>More</a:t>
                      </a:r>
                      <a:r>
                        <a:rPr lang="en-GB" sz="1100" b="0" baseline="0" dirty="0" smtClean="0">
                          <a:solidFill>
                            <a:schemeClr val="tx1"/>
                          </a:solidFill>
                          <a:effectLst/>
                        </a:rPr>
                        <a:t> </a:t>
                      </a:r>
                      <a:r>
                        <a:rPr lang="en-GB" sz="1200" b="0" dirty="0" smtClean="0">
                          <a:solidFill>
                            <a:schemeClr val="tx1"/>
                          </a:solidFill>
                          <a:effectLst/>
                        </a:rPr>
                        <a:t>pupils able to swim competently, confidently and proficiently over a distance of at least 25 metres.  Higher achievements</a:t>
                      </a:r>
                      <a:r>
                        <a:rPr lang="en-GB" sz="1200" b="0" baseline="0" dirty="0" smtClean="0">
                          <a:solidFill>
                            <a:schemeClr val="tx1"/>
                          </a:solidFill>
                          <a:effectLst/>
                        </a:rPr>
                        <a:t> in NC targets.</a:t>
                      </a:r>
                      <a:endParaRPr lang="en-GB" sz="1200" b="0" dirty="0" smtClean="0">
                        <a:solidFill>
                          <a:schemeClr val="tx1"/>
                        </a:solidFill>
                        <a:effectLst/>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 can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lead a group at class swimming sessions, working alongside pool staff.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Any staff new to Y3/4/5</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who do not hold the swimming certificate or require retraining, to be sent on next course.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E8F5A5"/>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21008089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982" y="122551"/>
            <a:ext cx="651233" cy="651234"/>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9165" y="122551"/>
            <a:ext cx="664201" cy="66420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204572484"/>
              </p:ext>
            </p:extLst>
          </p:nvPr>
        </p:nvGraphicFramePr>
        <p:xfrm>
          <a:off x="609599" y="786753"/>
          <a:ext cx="10982325" cy="1003411"/>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003411">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4133169300"/>
              </p:ext>
            </p:extLst>
          </p:nvPr>
        </p:nvGraphicFramePr>
        <p:xfrm>
          <a:off x="609598" y="1806208"/>
          <a:ext cx="10982325" cy="4680649"/>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4520397">
                <a:tc>
                  <a:txBody>
                    <a:bodyPr/>
                    <a:lstStyle/>
                    <a:p>
                      <a:pPr marL="0" lvl="0" indent="0" hangingPunct="0">
                        <a:lnSpc>
                          <a:spcPct val="107000"/>
                        </a:lnSpc>
                        <a:spcAft>
                          <a:spcPts val="0"/>
                        </a:spcAft>
                        <a:buFont typeface="+mj-lt"/>
                        <a:buNone/>
                      </a:pPr>
                      <a:r>
                        <a:rPr lang="en-GB" sz="1200" dirty="0" smtClean="0">
                          <a:solidFill>
                            <a:schemeClr val="tx1"/>
                          </a:solidFill>
                          <a:effectLst/>
                        </a:rPr>
                        <a:t>4. </a:t>
                      </a:r>
                      <a:r>
                        <a:rPr lang="en-GB" sz="1200" u="none" dirty="0" smtClean="0">
                          <a:solidFill>
                            <a:schemeClr val="tx1"/>
                          </a:solidFill>
                        </a:rPr>
                        <a:t>Broader experience of a range of sports and activities offered to all pupils</a:t>
                      </a:r>
                      <a:endParaRPr lang="en-GB" sz="1200" u="none" dirty="0" smtClean="0">
                        <a:solidFill>
                          <a:schemeClr val="tx1"/>
                        </a:solidFill>
                        <a:effectLst/>
                      </a:endParaRPr>
                    </a:p>
                    <a:p>
                      <a:pPr marL="0" lvl="0" indent="0" hangingPunct="0">
                        <a:lnSpc>
                          <a:spcPct val="107000"/>
                        </a:lnSpc>
                        <a:spcAft>
                          <a:spcPts val="0"/>
                        </a:spcAft>
                        <a:buFont typeface="+mj-lt"/>
                        <a:buNone/>
                      </a:pPr>
                      <a:endParaRPr lang="en-GB" sz="1200" dirty="0" smtClean="0">
                        <a:solidFill>
                          <a:schemeClr val="tx1"/>
                        </a:solidFill>
                        <a:effectLst/>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smtClean="0">
                          <a:solidFill>
                            <a:schemeClr val="tx1"/>
                          </a:solidFill>
                          <a:effectLst/>
                        </a:rPr>
                        <a:t>To strengthen the link between physical and mental health and support the well-being of our children. </a:t>
                      </a:r>
                      <a:endParaRPr lang="en-GB" sz="1200" u="sng" dirty="0" smtClean="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rPr>
                        <a:t>To reintroduce a wider range of extra-curricular sports clubs to encourage pupils to experience a wider range of sports and activities both in school and outside of school. </a:t>
                      </a:r>
                    </a:p>
                    <a:p>
                      <a:pPr>
                        <a:lnSpc>
                          <a:spcPct val="107000"/>
                        </a:lnSpc>
                        <a:spcAft>
                          <a:spcPts val="0"/>
                        </a:spcAft>
                      </a:pPr>
                      <a:endParaRPr lang="en-GB" sz="1200" b="0" dirty="0" smtClean="0">
                        <a:solidFill>
                          <a:schemeClr val="tx1"/>
                        </a:solidFill>
                      </a:endParaRP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PE lead to reach out to local clubs to try arrange taster sessions,</a:t>
                      </a:r>
                      <a:r>
                        <a:rPr lang="en-GB" sz="1200" b="0" baseline="0" dirty="0" smtClean="0">
                          <a:solidFill>
                            <a:schemeClr val="tx1"/>
                          </a:solidFill>
                        </a:rPr>
                        <a:t> lunchtime/before or after school clubs.</a:t>
                      </a:r>
                      <a:endParaRPr lang="en-GB" sz="1200" b="0" dirty="0" smtClean="0">
                        <a:solidFill>
                          <a:schemeClr val="tx1"/>
                        </a:solidFill>
                      </a:endParaRPr>
                    </a:p>
                    <a:p>
                      <a:pPr>
                        <a:lnSpc>
                          <a:spcPct val="107000"/>
                        </a:lnSpc>
                        <a:spcAft>
                          <a:spcPts val="0"/>
                        </a:spcAft>
                      </a:pPr>
                      <a:endParaRPr lang="en-GB" sz="1200" b="0" dirty="0" smtClean="0">
                        <a:solidFill>
                          <a:schemeClr val="tx1"/>
                        </a:solidFill>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effectLst/>
                        </a:rPr>
                        <a:t>Staff to record club participants on Get set 4 PE, tracking progress. PE lead to keep</a:t>
                      </a:r>
                      <a:r>
                        <a:rPr lang="en-GB" sz="1200" b="0" baseline="0" dirty="0" smtClean="0">
                          <a:solidFill>
                            <a:schemeClr val="tx1"/>
                          </a:solidFill>
                          <a:effectLst/>
                        </a:rPr>
                        <a:t> track ensuring all children have the opportunity to take part</a:t>
                      </a:r>
                      <a:r>
                        <a:rPr lang="en-GB" sz="1200" b="0" baseline="0" dirty="0" smtClean="0">
                          <a:solidFill>
                            <a:schemeClr val="tx1"/>
                          </a:solidFill>
                          <a:effectLst/>
                        </a:rPr>
                        <a:t>.</a:t>
                      </a: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100" b="0" dirty="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£500</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potential coaching charge</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Potential</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coaching fees.</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 Lead led extra curricular clubs,</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some </a:t>
                      </a: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 preparation for events</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/festivals/competitions. No charge.</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Local</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Taekwondo club to come into school next academic year to do a morning, lunch or after school club.</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enjoyed experiencing a</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wide range of extra curricular clubs and new equipment in clubs.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 above.</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Source</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outside companies to take clubs where possible exposing the children to even more events.  Look at pupil voice to see ideas the children would like.</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As above.</a:t>
                      </a: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38892782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3561" y="328611"/>
            <a:ext cx="625564" cy="625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p:cNvGraphicFramePr>
            <a:graphicFrameLocks noGrp="1"/>
          </p:cNvGraphicFramePr>
          <p:nvPr>
            <p:extLst>
              <p:ext uri="{D42A27DB-BD31-4B8C-83A1-F6EECF244321}">
                <p14:modId xmlns:p14="http://schemas.microsoft.com/office/powerpoint/2010/main" val="3473862639"/>
              </p:ext>
            </p:extLst>
          </p:nvPr>
        </p:nvGraphicFramePr>
        <p:xfrm>
          <a:off x="595223" y="2277483"/>
          <a:ext cx="10982325" cy="3486945"/>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3678505660"/>
                    </a:ext>
                  </a:extLst>
                </a:gridCol>
                <a:gridCol w="1366673">
                  <a:extLst>
                    <a:ext uri="{9D8B030D-6E8A-4147-A177-3AD203B41FA5}">
                      <a16:colId xmlns:a16="http://schemas.microsoft.com/office/drawing/2014/main" val="1707880982"/>
                    </a:ext>
                  </a:extLst>
                </a:gridCol>
                <a:gridCol w="1610473">
                  <a:extLst>
                    <a:ext uri="{9D8B030D-6E8A-4147-A177-3AD203B41FA5}">
                      <a16:colId xmlns:a16="http://schemas.microsoft.com/office/drawing/2014/main" val="3761563881"/>
                    </a:ext>
                  </a:extLst>
                </a:gridCol>
                <a:gridCol w="1267058">
                  <a:extLst>
                    <a:ext uri="{9D8B030D-6E8A-4147-A177-3AD203B41FA5}">
                      <a16:colId xmlns:a16="http://schemas.microsoft.com/office/drawing/2014/main" val="1192374931"/>
                    </a:ext>
                  </a:extLst>
                </a:gridCol>
                <a:gridCol w="2029913">
                  <a:extLst>
                    <a:ext uri="{9D8B030D-6E8A-4147-A177-3AD203B41FA5}">
                      <a16:colId xmlns:a16="http://schemas.microsoft.com/office/drawing/2014/main" val="1442526503"/>
                    </a:ext>
                  </a:extLst>
                </a:gridCol>
                <a:gridCol w="1283660">
                  <a:extLst>
                    <a:ext uri="{9D8B030D-6E8A-4147-A177-3AD203B41FA5}">
                      <a16:colId xmlns:a16="http://schemas.microsoft.com/office/drawing/2014/main" val="3526939403"/>
                    </a:ext>
                  </a:extLst>
                </a:gridCol>
                <a:gridCol w="1592122">
                  <a:extLst>
                    <a:ext uri="{9D8B030D-6E8A-4147-A177-3AD203B41FA5}">
                      <a16:colId xmlns:a16="http://schemas.microsoft.com/office/drawing/2014/main" val="147108809"/>
                    </a:ext>
                  </a:extLst>
                </a:gridCol>
              </a:tblGrid>
              <a:tr h="348694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solidFill>
                            <a:schemeClr val="tx1"/>
                          </a:solidFill>
                          <a:effectLst/>
                        </a:rPr>
                        <a:t>4. </a:t>
                      </a:r>
                      <a:r>
                        <a:rPr lang="en-GB" sz="1200" u="none" dirty="0" smtClean="0">
                          <a:solidFill>
                            <a:schemeClr val="tx1"/>
                          </a:solidFill>
                        </a:rPr>
                        <a:t>Broader experience of a range of sports and activities offered to all pupils</a:t>
                      </a:r>
                      <a:endParaRPr lang="en-GB" sz="1200" u="none" dirty="0" smtClean="0">
                        <a:solidFill>
                          <a:schemeClr val="tx1"/>
                        </a:solidFill>
                        <a:effectLst/>
                      </a:endParaRP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FC000"/>
                    </a:solidFill>
                  </a:tcPr>
                </a:tc>
                <a:tc>
                  <a:txBody>
                    <a:bodyPr/>
                    <a:lstStyle/>
                    <a:p>
                      <a:pPr>
                        <a:lnSpc>
                          <a:spcPct val="107000"/>
                        </a:lnSpc>
                        <a:spcAft>
                          <a:spcPts val="0"/>
                        </a:spcAft>
                      </a:pPr>
                      <a:r>
                        <a:rPr lang="en-GB" sz="1200" b="1" u="sng" dirty="0">
                          <a:solidFill>
                            <a:schemeClr val="tx1"/>
                          </a:solidFill>
                          <a:effectLst/>
                        </a:rPr>
                        <a:t>Children have the opportunity to attend a variety of extra-curricular sports </a:t>
                      </a:r>
                      <a:r>
                        <a:rPr lang="en-GB" sz="1200" b="1" u="sng" dirty="0" smtClean="0">
                          <a:solidFill>
                            <a:schemeClr val="tx1"/>
                          </a:solidFill>
                          <a:effectLst/>
                        </a:rPr>
                        <a:t>clubs-</a:t>
                      </a:r>
                      <a:r>
                        <a:rPr lang="en-GB" sz="1200" b="1" u="sng" baseline="0" dirty="0" smtClean="0">
                          <a:solidFill>
                            <a:schemeClr val="tx1"/>
                          </a:solidFill>
                          <a:effectLst/>
                        </a:rPr>
                        <a:t> </a:t>
                      </a:r>
                      <a:r>
                        <a:rPr lang="en-GB" sz="1200" b="1" u="sng" dirty="0" smtClean="0">
                          <a:solidFill>
                            <a:schemeClr val="tx1"/>
                          </a:solidFill>
                          <a:effectLst/>
                        </a:rPr>
                        <a:t> </a:t>
                      </a:r>
                      <a:r>
                        <a:rPr lang="en-GB" sz="1200" b="0" dirty="0" smtClean="0">
                          <a:solidFill>
                            <a:schemeClr val="tx1"/>
                          </a:solidFill>
                          <a:effectLst/>
                        </a:rPr>
                        <a:t>varying sports for age</a:t>
                      </a:r>
                      <a:r>
                        <a:rPr lang="en-GB" sz="1200" b="0" baseline="0" dirty="0" smtClean="0">
                          <a:solidFill>
                            <a:schemeClr val="tx1"/>
                          </a:solidFill>
                          <a:effectLst/>
                        </a:rPr>
                        <a:t> groups across school year based on pupil voice</a:t>
                      </a:r>
                      <a:r>
                        <a:rPr lang="en-GB" sz="1200" b="0" dirty="0" smtClean="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To review the curriculum and extra curriculum opportunities and ensure they meet the needs of the pupils to ensure all pupils have the opportunity to be active in and out of </a:t>
                      </a:r>
                      <a:r>
                        <a:rPr lang="en-GB" sz="1200" b="0" dirty="0" smtClean="0">
                          <a:solidFill>
                            <a:schemeClr val="tx1"/>
                          </a:solidFill>
                          <a:effectLst/>
                        </a:rPr>
                        <a:t>school. (Pupil</a:t>
                      </a:r>
                      <a:r>
                        <a:rPr lang="en-GB" sz="1200" b="0" baseline="0" dirty="0" smtClean="0">
                          <a:solidFill>
                            <a:schemeClr val="tx1"/>
                          </a:solidFill>
                          <a:effectLst/>
                        </a:rPr>
                        <a:t> voice)</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Full of </a:t>
                      </a:r>
                      <a:r>
                        <a:rPr lang="en-GB" sz="1200" b="0" dirty="0" smtClean="0">
                          <a:solidFill>
                            <a:schemeClr val="tx1"/>
                          </a:solidFill>
                          <a:effectLst/>
                        </a:rPr>
                        <a:t>Beans </a:t>
                      </a:r>
                      <a:r>
                        <a:rPr lang="en-GB" sz="1200" b="0" dirty="0">
                          <a:solidFill>
                            <a:schemeClr val="tx1"/>
                          </a:solidFill>
                          <a:effectLst/>
                        </a:rPr>
                        <a:t>to run an extra-curricular for </a:t>
                      </a:r>
                      <a:r>
                        <a:rPr lang="en-GB" sz="1200" b="0" dirty="0" smtClean="0">
                          <a:solidFill>
                            <a:schemeClr val="tx1"/>
                          </a:solidFill>
                          <a:effectLst/>
                        </a:rPr>
                        <a:t>KS1 </a:t>
                      </a:r>
                      <a:r>
                        <a:rPr lang="en-GB" sz="1200" b="0" dirty="0">
                          <a:solidFill>
                            <a:schemeClr val="tx1"/>
                          </a:solidFill>
                          <a:effectLst/>
                        </a:rPr>
                        <a:t>and </a:t>
                      </a:r>
                      <a:r>
                        <a:rPr lang="en-GB" sz="1200" b="0" dirty="0" smtClean="0">
                          <a:solidFill>
                            <a:schemeClr val="tx1"/>
                          </a:solidFill>
                          <a:effectLst/>
                        </a:rPr>
                        <a:t>KS2 </a:t>
                      </a:r>
                      <a:r>
                        <a:rPr lang="en-GB" sz="1200" b="0" dirty="0">
                          <a:solidFill>
                            <a:schemeClr val="tx1"/>
                          </a:solidFill>
                          <a:effectLst/>
                        </a:rPr>
                        <a:t>(in year group bubbles) each half term.</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a:t>
                      </a:r>
                      <a:r>
                        <a:rPr lang="en-GB" sz="1200" b="0" dirty="0" smtClean="0">
                          <a:solidFill>
                            <a:schemeClr val="tx1"/>
                          </a:solidFill>
                          <a:effectLst/>
                        </a:rPr>
                        <a:t>1,800 Full </a:t>
                      </a:r>
                      <a:r>
                        <a:rPr lang="en-GB" sz="1200" b="0" dirty="0">
                          <a:solidFill>
                            <a:schemeClr val="tx1"/>
                          </a:solidFill>
                          <a:effectLst/>
                        </a:rPr>
                        <a:t>of </a:t>
                      </a:r>
                      <a:r>
                        <a:rPr lang="en-GB" sz="1200" b="0" dirty="0" smtClean="0">
                          <a:solidFill>
                            <a:schemeClr val="tx1"/>
                          </a:solidFill>
                          <a:effectLst/>
                        </a:rPr>
                        <a:t>Beans clubs x2 each half term (1</a:t>
                      </a:r>
                      <a:r>
                        <a:rPr lang="en-GB" sz="1200" b="0" baseline="0" dirty="0" smtClean="0">
                          <a:solidFill>
                            <a:schemeClr val="tx1"/>
                          </a:solidFill>
                          <a:effectLst/>
                        </a:rPr>
                        <a:t> for KS1 and 1 for KS2)</a:t>
                      </a:r>
                      <a:r>
                        <a:rPr lang="en-GB" sz="1200" b="0" dirty="0" smtClean="0">
                          <a:solidFill>
                            <a:schemeClr val="tx1"/>
                          </a:solidFill>
                          <a:effectLst/>
                        </a:rPr>
                        <a:t>.</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To look at impact of children taking part in extracurricular clubs</a:t>
                      </a:r>
                      <a:r>
                        <a:rPr lang="en-GB" sz="1200" b="0" dirty="0" smtClean="0">
                          <a:solidFill>
                            <a:schemeClr val="tx1"/>
                          </a:solidFill>
                          <a:effectLst/>
                        </a:rPr>
                        <a:t>.</a:t>
                      </a:r>
                    </a:p>
                    <a:p>
                      <a:pPr>
                        <a:lnSpc>
                          <a:spcPct val="107000"/>
                        </a:lnSpc>
                        <a:spcAft>
                          <a:spcPts val="0"/>
                        </a:spcAft>
                      </a:pPr>
                      <a:endParaRPr lang="en-GB" sz="1100" b="0" dirty="0">
                        <a:solidFill>
                          <a:schemeClr val="tx1"/>
                        </a:solidFill>
                        <a:effectLst/>
                      </a:endParaRPr>
                    </a:p>
                    <a:p>
                      <a:pPr>
                        <a:lnSpc>
                          <a:spcPct val="107000"/>
                        </a:lnSpc>
                        <a:spcAft>
                          <a:spcPts val="0"/>
                        </a:spcAft>
                      </a:pPr>
                      <a:r>
                        <a:rPr lang="en-GB" sz="1200" b="0" dirty="0" smtClean="0">
                          <a:solidFill>
                            <a:schemeClr val="tx1"/>
                          </a:solidFill>
                          <a:effectLst/>
                        </a:rPr>
                        <a:t>Confidence and </a:t>
                      </a:r>
                      <a:r>
                        <a:rPr lang="en-GB" sz="1200" b="0" dirty="0">
                          <a:solidFill>
                            <a:schemeClr val="tx1"/>
                          </a:solidFill>
                          <a:effectLst/>
                        </a:rPr>
                        <a:t>skill </a:t>
                      </a:r>
                      <a:r>
                        <a:rPr lang="en-GB" sz="1200" b="0" dirty="0" smtClean="0">
                          <a:solidFill>
                            <a:schemeClr val="tx1"/>
                          </a:solidFill>
                          <a:effectLst/>
                        </a:rPr>
                        <a:t>set increased </a:t>
                      </a:r>
                      <a:r>
                        <a:rPr lang="en-GB" sz="1200" b="0" dirty="0">
                          <a:solidFill>
                            <a:schemeClr val="tx1"/>
                          </a:solidFill>
                          <a:effectLst/>
                        </a:rPr>
                        <a:t>and enjoyment of PE for both </a:t>
                      </a:r>
                      <a:r>
                        <a:rPr lang="en-GB" sz="1200" b="0" dirty="0" smtClean="0">
                          <a:solidFill>
                            <a:schemeClr val="tx1"/>
                          </a:solidFill>
                          <a:effectLst/>
                        </a:rPr>
                        <a:t>teachers </a:t>
                      </a:r>
                      <a:r>
                        <a:rPr lang="en-GB" sz="1200" b="0" dirty="0">
                          <a:solidFill>
                            <a:schemeClr val="tx1"/>
                          </a:solidFill>
                          <a:effectLst/>
                        </a:rPr>
                        <a:t>and children.</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Increased</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participation compared to when parents paid </a:t>
                      </a:r>
                      <a:r>
                        <a:rPr lang="en-GB" sz="1200" b="0" baseline="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FoB</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activities.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PE Lead and staff offered a range of clubs to attend.  </a:t>
                      </a:r>
                    </a:p>
                  </a:txBody>
                  <a:tcPr marL="66296" marR="66296" marT="0" marB="0">
                    <a:solidFill>
                      <a:srgbClr val="F2FB9F"/>
                    </a:solidFill>
                  </a:tcPr>
                </a:tc>
                <a:tc>
                  <a:txBody>
                    <a:bodyPr/>
                    <a:lstStyle/>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outside companies to take extra curricular clubs, giving the children expert coaching in a specific sport/art. </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extLst>
                  <a:ext uri="{0D108BD9-81ED-4DB2-BD59-A6C34878D82A}">
                    <a16:rowId xmlns:a16="http://schemas.microsoft.com/office/drawing/2014/main" val="36193644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608896034"/>
              </p:ext>
            </p:extLst>
          </p:nvPr>
        </p:nvGraphicFramePr>
        <p:xfrm>
          <a:off x="609600" y="1005692"/>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4377401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6439" y="328611"/>
            <a:ext cx="612686" cy="612687"/>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p:cNvGraphicFramePr>
            <a:graphicFrameLocks noGrp="1"/>
          </p:cNvGraphicFramePr>
          <p:nvPr>
            <p:extLst>
              <p:ext uri="{D42A27DB-BD31-4B8C-83A1-F6EECF244321}">
                <p14:modId xmlns:p14="http://schemas.microsoft.com/office/powerpoint/2010/main" val="1020948897"/>
              </p:ext>
            </p:extLst>
          </p:nvPr>
        </p:nvGraphicFramePr>
        <p:xfrm>
          <a:off x="609600" y="2274832"/>
          <a:ext cx="10982325" cy="3486945"/>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3678505660"/>
                    </a:ext>
                  </a:extLst>
                </a:gridCol>
                <a:gridCol w="1366673">
                  <a:extLst>
                    <a:ext uri="{9D8B030D-6E8A-4147-A177-3AD203B41FA5}">
                      <a16:colId xmlns:a16="http://schemas.microsoft.com/office/drawing/2014/main" val="1707880982"/>
                    </a:ext>
                  </a:extLst>
                </a:gridCol>
                <a:gridCol w="1610473">
                  <a:extLst>
                    <a:ext uri="{9D8B030D-6E8A-4147-A177-3AD203B41FA5}">
                      <a16:colId xmlns:a16="http://schemas.microsoft.com/office/drawing/2014/main" val="3761563881"/>
                    </a:ext>
                  </a:extLst>
                </a:gridCol>
                <a:gridCol w="1267058">
                  <a:extLst>
                    <a:ext uri="{9D8B030D-6E8A-4147-A177-3AD203B41FA5}">
                      <a16:colId xmlns:a16="http://schemas.microsoft.com/office/drawing/2014/main" val="1192374931"/>
                    </a:ext>
                  </a:extLst>
                </a:gridCol>
                <a:gridCol w="2029913">
                  <a:extLst>
                    <a:ext uri="{9D8B030D-6E8A-4147-A177-3AD203B41FA5}">
                      <a16:colId xmlns:a16="http://schemas.microsoft.com/office/drawing/2014/main" val="1442526503"/>
                    </a:ext>
                  </a:extLst>
                </a:gridCol>
                <a:gridCol w="1283660">
                  <a:extLst>
                    <a:ext uri="{9D8B030D-6E8A-4147-A177-3AD203B41FA5}">
                      <a16:colId xmlns:a16="http://schemas.microsoft.com/office/drawing/2014/main" val="3526939403"/>
                    </a:ext>
                  </a:extLst>
                </a:gridCol>
                <a:gridCol w="1592122">
                  <a:extLst>
                    <a:ext uri="{9D8B030D-6E8A-4147-A177-3AD203B41FA5}">
                      <a16:colId xmlns:a16="http://schemas.microsoft.com/office/drawing/2014/main" val="147108809"/>
                    </a:ext>
                  </a:extLst>
                </a:gridCol>
              </a:tblGrid>
              <a:tr h="3486945">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dirty="0" smtClean="0">
                          <a:solidFill>
                            <a:schemeClr val="tx1"/>
                          </a:solidFill>
                          <a:effectLst/>
                        </a:rPr>
                        <a:t>4. </a:t>
                      </a:r>
                      <a:r>
                        <a:rPr lang="en-GB" sz="1200" u="none" dirty="0" smtClean="0">
                          <a:solidFill>
                            <a:schemeClr val="tx1"/>
                          </a:solidFill>
                        </a:rPr>
                        <a:t>Broader experience of a range of sports and activities offered to all pupils</a:t>
                      </a:r>
                      <a:endParaRPr lang="en-GB" sz="1200" u="none" dirty="0" smtClean="0">
                        <a:solidFill>
                          <a:schemeClr val="tx1"/>
                        </a:solidFill>
                        <a:effectLst/>
                      </a:endParaRPr>
                    </a:p>
                    <a:p>
                      <a:pPr>
                        <a:lnSpc>
                          <a:spcPct val="107000"/>
                        </a:lnSpc>
                        <a:spcAft>
                          <a:spcPts val="0"/>
                        </a:spcAft>
                      </a:pP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FC000"/>
                    </a:solidFill>
                  </a:tcPr>
                </a:tc>
                <a:tc>
                  <a:txBody>
                    <a:bodyPr/>
                    <a:lstStyle/>
                    <a:p>
                      <a:pPr>
                        <a:lnSpc>
                          <a:spcPct val="107000"/>
                        </a:lnSpc>
                        <a:spcAft>
                          <a:spcPts val="0"/>
                        </a:spcAft>
                      </a:pPr>
                      <a:r>
                        <a:rPr lang="en-GB" sz="1200" b="1" u="sng" dirty="0" smtClean="0">
                          <a:solidFill>
                            <a:schemeClr val="tx1"/>
                          </a:solidFill>
                        </a:rPr>
                        <a:t>To increase focus and support of pupils who do not partake in sporting</a:t>
                      </a:r>
                      <a:r>
                        <a:rPr lang="en-GB" sz="1200" b="1" u="sng" baseline="0" dirty="0" smtClean="0">
                          <a:solidFill>
                            <a:schemeClr val="tx1"/>
                          </a:solidFill>
                        </a:rPr>
                        <a:t> or active </a:t>
                      </a:r>
                      <a:r>
                        <a:rPr lang="en-GB" sz="1200" b="1" u="sng" dirty="0" smtClean="0">
                          <a:solidFill>
                            <a:schemeClr val="tx1"/>
                          </a:solidFill>
                        </a:rPr>
                        <a:t>opportunities. </a:t>
                      </a:r>
                    </a:p>
                    <a:p>
                      <a:pPr>
                        <a:lnSpc>
                          <a:spcPct val="107000"/>
                        </a:lnSpc>
                        <a:spcAft>
                          <a:spcPts val="0"/>
                        </a:spcAft>
                      </a:pPr>
                      <a:endParaRPr lang="en-GB" sz="1200" b="1"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1"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smtClean="0">
                          <a:solidFill>
                            <a:schemeClr val="tx1"/>
                          </a:solidFill>
                        </a:rPr>
                        <a:t>PE lead and </a:t>
                      </a:r>
                      <a:r>
                        <a:rPr lang="en-GB" sz="1200" b="0" dirty="0" err="1" smtClean="0">
                          <a:solidFill>
                            <a:schemeClr val="tx1"/>
                          </a:solidFill>
                        </a:rPr>
                        <a:t>SENDCo</a:t>
                      </a:r>
                      <a:r>
                        <a:rPr lang="en-GB" sz="1200" b="0" dirty="0" smtClean="0">
                          <a:solidFill>
                            <a:schemeClr val="tx1"/>
                          </a:solidFill>
                        </a:rPr>
                        <a:t> to consider % of pupils accessing extra-curricular clubs and removing barriers where possible</a:t>
                      </a:r>
                      <a:r>
                        <a:rPr lang="en-GB" sz="1200" b="0" baseline="0" dirty="0" smtClean="0">
                          <a:solidFill>
                            <a:schemeClr val="tx1"/>
                          </a:solidFill>
                        </a:rPr>
                        <a:t> – 1:1 support, or specific needs requiring specific catering for.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a:t>
                      </a:r>
                      <a:r>
                        <a:rPr lang="en-GB" sz="1200" b="0" dirty="0" smtClean="0">
                          <a:solidFill>
                            <a:schemeClr val="tx1"/>
                          </a:solidFill>
                          <a:effectLst/>
                        </a:rPr>
                        <a:t>SL time out.</a:t>
                      </a:r>
                      <a:endParaRPr lang="en-GB" sz="1100" b="0" dirty="0">
                        <a:solidFill>
                          <a:schemeClr val="tx1"/>
                        </a:solidFill>
                        <a:effectLst/>
                      </a:endParaRPr>
                    </a:p>
                    <a:p>
                      <a:pPr>
                        <a:lnSpc>
                          <a:spcPct val="107000"/>
                        </a:lnSpc>
                        <a:spcAft>
                          <a:spcPts val="0"/>
                        </a:spcAft>
                      </a:pPr>
                      <a:r>
                        <a:rPr lang="en-GB" sz="1200" b="0" dirty="0">
                          <a:solidFill>
                            <a:schemeClr val="tx1"/>
                          </a:solidFill>
                          <a:effectLst/>
                        </a:rPr>
                        <a:t> </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a:solidFill>
                            <a:schemeClr val="tx1"/>
                          </a:solidFill>
                          <a:effectLst/>
                        </a:rPr>
                        <a:t> </a:t>
                      </a:r>
                      <a:r>
                        <a:rPr lang="en-GB" sz="1200" b="0" dirty="0" smtClean="0">
                          <a:solidFill>
                            <a:schemeClr val="tx1"/>
                          </a:solidFill>
                          <a:effectLst/>
                        </a:rPr>
                        <a:t>Keeping track of class lists and identifying the PP/SEND/Non</a:t>
                      </a:r>
                      <a:r>
                        <a:rPr lang="en-GB" sz="1200" b="0" baseline="0" dirty="0" smtClean="0">
                          <a:solidFill>
                            <a:schemeClr val="tx1"/>
                          </a:solidFill>
                          <a:effectLst/>
                        </a:rPr>
                        <a:t> SEND children who are/are not participating.  Using this information to track these children and find ways forward to encourage those who are not taking part, to take part.</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identified through pupil voice what they would like to see to help them take part in an extra curricula activity.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to track and monitor pupils.  Work with Play Leaders to source more lunch time activities that encourage and will increase participation.</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200" b="0" i="0" u="none" strike="noStrike" kern="1200" baseline="0" dirty="0" smtClean="0">
                          <a:solidFill>
                            <a:schemeClr val="tx1"/>
                          </a:solidFill>
                          <a:latin typeface="+mn-lt"/>
                          <a:ea typeface="+mn-ea"/>
                          <a:cs typeface="+mn-cs"/>
                        </a:rPr>
                        <a:t>Continue to promote and raise</a:t>
                      </a:r>
                    </a:p>
                    <a:p>
                      <a:r>
                        <a:rPr lang="en-GB" sz="1200" b="0" i="0" u="none" strike="noStrike" kern="1200" baseline="0" dirty="0" smtClean="0">
                          <a:solidFill>
                            <a:schemeClr val="tx1"/>
                          </a:solidFill>
                          <a:latin typeface="+mn-lt"/>
                          <a:ea typeface="+mn-ea"/>
                          <a:cs typeface="+mn-cs"/>
                        </a:rPr>
                        <a:t>the profile of PESSPA (Physical</a:t>
                      </a:r>
                    </a:p>
                    <a:p>
                      <a:r>
                        <a:rPr lang="en-GB" sz="1200" b="0" i="0" u="none" strike="noStrike" kern="1200" baseline="0" dirty="0" smtClean="0">
                          <a:solidFill>
                            <a:schemeClr val="tx1"/>
                          </a:solidFill>
                          <a:latin typeface="+mn-lt"/>
                          <a:ea typeface="+mn-ea"/>
                          <a:cs typeface="+mn-cs"/>
                        </a:rPr>
                        <a:t>Education, School Sport, Physical</a:t>
                      </a:r>
                    </a:p>
                    <a:p>
                      <a:r>
                        <a:rPr lang="en-GB" sz="1200" b="0" i="0" u="none" strike="noStrike" kern="1200" baseline="0" dirty="0" smtClean="0">
                          <a:solidFill>
                            <a:schemeClr val="tx1"/>
                          </a:solidFill>
                          <a:latin typeface="+mn-lt"/>
                          <a:ea typeface="+mn-ea"/>
                          <a:cs typeface="+mn-cs"/>
                        </a:rPr>
                        <a:t>Activity) across the school.</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296" marR="66296" marT="0" marB="0">
                    <a:solidFill>
                      <a:srgbClr val="F2FB9F"/>
                    </a:solidFill>
                  </a:tcPr>
                </a:tc>
                <a:extLst>
                  <a:ext uri="{0D108BD9-81ED-4DB2-BD59-A6C34878D82A}">
                    <a16:rowId xmlns:a16="http://schemas.microsoft.com/office/drawing/2014/main" val="3619364439"/>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608896034"/>
              </p:ext>
            </p:extLst>
          </p:nvPr>
        </p:nvGraphicFramePr>
        <p:xfrm>
          <a:off x="609600" y="1005692"/>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spTree>
    <p:extLst>
      <p:ext uri="{BB962C8B-B14F-4D97-AF65-F5344CB8AC3E}">
        <p14:creationId xmlns:p14="http://schemas.microsoft.com/office/powerpoint/2010/main" val="23893418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3"/>
            <a:ext cx="689869" cy="689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33407" y="328612"/>
            <a:ext cx="715717" cy="71571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868593090"/>
              </p:ext>
            </p:extLst>
          </p:nvPr>
        </p:nvGraphicFramePr>
        <p:xfrm>
          <a:off x="609600" y="1147644"/>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1522065956"/>
              </p:ext>
            </p:extLst>
          </p:nvPr>
        </p:nvGraphicFramePr>
        <p:xfrm>
          <a:off x="609600" y="2416784"/>
          <a:ext cx="10982323" cy="3718433"/>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u="sng" dirty="0" smtClean="0">
                          <a:solidFill>
                            <a:schemeClr val="tx1"/>
                          </a:solidFill>
                        </a:rPr>
                        <a:t>To increase participation levels in inter and intra school sporting opportunities </a:t>
                      </a:r>
                      <a:r>
                        <a:rPr lang="en-GB" sz="1200" b="0" u="none" dirty="0" smtClean="0">
                          <a:solidFill>
                            <a:schemeClr val="tx1"/>
                          </a:solidFill>
                        </a:rPr>
                        <a:t>-</a:t>
                      </a:r>
                      <a:r>
                        <a:rPr lang="en-GB" sz="1200" b="0" u="none" baseline="0" dirty="0" smtClean="0">
                          <a:solidFill>
                            <a:schemeClr val="tx1"/>
                          </a:solidFill>
                        </a:rPr>
                        <a:t> </a:t>
                      </a:r>
                      <a:r>
                        <a:rPr lang="en-GB" sz="1200" b="0" dirty="0" smtClean="0">
                          <a:solidFill>
                            <a:schemeClr val="tx1"/>
                          </a:solidFill>
                        </a:rPr>
                        <a:t> promote wider participating amongst all children</a:t>
                      </a:r>
                    </a:p>
                    <a:p>
                      <a:pPr>
                        <a:lnSpc>
                          <a:spcPct val="107000"/>
                        </a:lnSpc>
                        <a:spcAft>
                          <a:spcPts val="0"/>
                        </a:spcAft>
                      </a:pPr>
                      <a:endParaRPr lang="en-GB" sz="1200" dirty="0" smtClean="0">
                        <a:solidFill>
                          <a:schemeClr val="tx1"/>
                        </a:solidFill>
                      </a:endParaRPr>
                    </a:p>
                    <a:p>
                      <a:pPr>
                        <a:lnSpc>
                          <a:spcPct val="107000"/>
                        </a:lnSpc>
                        <a:spcAft>
                          <a:spcPts val="0"/>
                        </a:spcAft>
                      </a:pPr>
                      <a:endParaRPr lang="en-GB" sz="1200" dirty="0" smtClean="0">
                        <a:solidFill>
                          <a:schemeClr val="tx1"/>
                        </a:solidFill>
                      </a:endParaRPr>
                    </a:p>
                    <a:p>
                      <a:pPr>
                        <a:lnSpc>
                          <a:spcPct val="107000"/>
                        </a:lnSpc>
                        <a:spcAft>
                          <a:spcPts val="0"/>
                        </a:spcAft>
                      </a:pPr>
                      <a:r>
                        <a:rPr lang="en-GB" sz="1200" u="sng" dirty="0" smtClean="0">
                          <a:solidFill>
                            <a:schemeClr val="tx1"/>
                          </a:solidFill>
                        </a:rPr>
                        <a:t>Continue to increase and promote team competitions and matches </a:t>
                      </a:r>
                      <a:endParaRPr lang="en-GB" sz="1200" b="0" u="sng"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u="sng"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rPr>
                        <a:t>To introduce intra school competitions once each half term with help from SGC</a:t>
                      </a: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To encourage intra school competition during</a:t>
                      </a:r>
                      <a:r>
                        <a:rPr lang="en-GB" sz="1200" b="0" baseline="0" dirty="0" smtClean="0">
                          <a:solidFill>
                            <a:schemeClr val="tx1"/>
                          </a:solidFill>
                        </a:rPr>
                        <a:t> </a:t>
                      </a:r>
                      <a:r>
                        <a:rPr lang="en-GB" sz="1200" b="0" dirty="0" smtClean="0">
                          <a:solidFill>
                            <a:schemeClr val="tx1"/>
                          </a:solidFill>
                        </a:rPr>
                        <a:t>PE lessons highlighting SGV</a:t>
                      </a:r>
                    </a:p>
                    <a:p>
                      <a:pPr>
                        <a:lnSpc>
                          <a:spcPct val="107000"/>
                        </a:lnSpc>
                        <a:spcAft>
                          <a:spcPts val="0"/>
                        </a:spcAft>
                      </a:pPr>
                      <a:endParaRPr lang="en-GB" sz="1200" b="0" dirty="0" smtClean="0">
                        <a:solidFill>
                          <a:schemeClr val="tx1"/>
                        </a:solidFill>
                      </a:endParaRP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Participate in a variety of Wirral School Games and outside competitions/festivals</a:t>
                      </a:r>
                    </a:p>
                    <a:p>
                      <a:pPr>
                        <a:lnSpc>
                          <a:spcPct val="107000"/>
                        </a:lnSpc>
                        <a:spcAft>
                          <a:spcPts val="0"/>
                        </a:spcAft>
                      </a:pPr>
                      <a:endParaRPr lang="en-GB" sz="1200" dirty="0" smtClean="0">
                        <a:solidFill>
                          <a:schemeClr val="tx1"/>
                        </a:solidFill>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rPr>
                        <a:t>Supply cover to release PE lead to organise PESSPA events/ competitions/ courses</a:t>
                      </a: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(£200)</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Intra</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comps run smoothly from FS2-Y6, adjusting accordingly.  </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cost incurred, covered in house.</a:t>
                      </a: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Take part in as many competitions through WSG and those within clusters and community as possible.  </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took part in a half termly intra/PB competition. </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participated in almost every WSG activity available across all sports and aimed at different abilities. </a:t>
                      </a: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Introduce more intra events across school.</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Use pupil voice to get children’s views on what they would like to help encourage participation and enjoyment.  Potentially skills based to link to new learning.</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sign up to WSG events each term when dates are released.</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35121956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5" name="Text Box 2"/>
          <p:cNvSpPr txBox="1">
            <a:spLocks noChangeArrowheads="1"/>
          </p:cNvSpPr>
          <p:nvPr/>
        </p:nvSpPr>
        <p:spPr bwMode="auto">
          <a:xfrm>
            <a:off x="1670366" y="1606164"/>
            <a:ext cx="8867775" cy="920115"/>
          </a:xfrm>
          <a:prstGeom prst="rect">
            <a:avLst/>
          </a:prstGeom>
          <a:solidFill>
            <a:srgbClr val="C00000">
              <a:alpha val="10000"/>
            </a:srgbClr>
          </a:solidFill>
          <a:ln w="9525">
            <a:noFill/>
            <a:miter lim="800000"/>
            <a:headEnd/>
            <a:tailEnd/>
          </a:ln>
        </p:spPr>
        <p:txBody>
          <a:bodyPr rot="0" vert="horz" wrap="square" lIns="91440" tIns="45720" rIns="91440" bIns="45720" anchor="t" anchorCtr="0">
            <a:noAutofit/>
          </a:bodyPr>
          <a:lstStyle/>
          <a:p>
            <a:pPr algn="ctr">
              <a:lnSpc>
                <a:spcPct val="107000"/>
              </a:lnSpc>
              <a:spcAft>
                <a:spcPts val="800"/>
              </a:spcAft>
            </a:pPr>
            <a:r>
              <a:rPr lang="en-GB" sz="1400" b="1" dirty="0">
                <a:solidFill>
                  <a:srgbClr val="FFC000"/>
                </a:solidFill>
                <a:effectLst/>
                <a:latin typeface="Trajan Pro"/>
                <a:ea typeface="Calibri" panose="020F0502020204030204" pitchFamily="34" charset="0"/>
                <a:cs typeface="Times New Roman" panose="02020603050405020304" pitchFamily="18" charset="0"/>
              </a:rPr>
              <a:t>Department for Education Vision for the Primary PE and Sport Premium</a:t>
            </a:r>
            <a:endParaRPr lang="en-GB" sz="1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400" b="1" dirty="0">
                <a:solidFill>
                  <a:srgbClr val="FFC000"/>
                </a:solidFill>
                <a:effectLst/>
                <a:latin typeface="Minion Pro"/>
                <a:ea typeface="Times New Roman" panose="02020603050405020304" pitchFamily="18" charset="0"/>
                <a:cs typeface="Times New Roman" panose="02020603050405020304" pitchFamily="18" charset="0"/>
              </a:rPr>
              <a:t>ALL pupils leaving primary school physically literate and with the knowledge, skills and motivation necessary to equip them for a healthy, active lifestyle and lifelong participation in physical activity and </a:t>
            </a:r>
            <a:r>
              <a:rPr lang="en-GB" sz="1400" b="1" dirty="0" smtClean="0">
                <a:solidFill>
                  <a:srgbClr val="FFC000"/>
                </a:solidFill>
                <a:effectLst/>
                <a:latin typeface="Minion Pro"/>
                <a:ea typeface="Times New Roman" panose="02020603050405020304" pitchFamily="18" charset="0"/>
                <a:cs typeface="Times New Roman" panose="02020603050405020304" pitchFamily="18" charset="0"/>
              </a:rPr>
              <a:t>sport.</a:t>
            </a:r>
            <a:endParaRPr lang="en-GB" sz="14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14" name="Rectangle 18"/>
          <p:cNvSpPr>
            <a:spLocks noChangeArrowheads="1"/>
          </p:cNvSpPr>
          <p:nvPr/>
        </p:nvSpPr>
        <p:spPr bwMode="auto">
          <a:xfrm>
            <a:off x="363699" y="2523025"/>
            <a:ext cx="11696920" cy="3170099"/>
          </a:xfrm>
          <a:prstGeom prst="rect">
            <a:avLst/>
          </a:prstGeom>
          <a:noFill/>
          <a:ln>
            <a:noFill/>
          </a:ln>
          <a:effec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tabLst>
                <a:tab pos="457200" algn="l"/>
              </a:tabLst>
              <a:defRPr>
                <a:solidFill>
                  <a:schemeClr val="tx1"/>
                </a:solidFill>
                <a:latin typeface="Arial" panose="020B0604020202020204" pitchFamily="34" charset="0"/>
              </a:defRPr>
            </a:lvl1pPr>
            <a:lvl2pPr eaLnBrk="0" fontAlgn="base" hangingPunct="0">
              <a:spcBef>
                <a:spcPct val="0"/>
              </a:spcBef>
              <a:spcAft>
                <a:spcPct val="0"/>
              </a:spcAft>
              <a:tabLst>
                <a:tab pos="457200" algn="l"/>
              </a:tabLst>
              <a:defRPr>
                <a:solidFill>
                  <a:schemeClr val="tx1"/>
                </a:solidFill>
                <a:latin typeface="Arial" panose="020B0604020202020204" pitchFamily="34" charset="0"/>
              </a:defRPr>
            </a:lvl2pPr>
            <a:lvl3pPr eaLnBrk="0" fontAlgn="base" hangingPunct="0">
              <a:spcBef>
                <a:spcPct val="0"/>
              </a:spcBef>
              <a:spcAft>
                <a:spcPct val="0"/>
              </a:spcAft>
              <a:tabLst>
                <a:tab pos="457200" algn="l"/>
              </a:tabLst>
              <a:defRPr>
                <a:solidFill>
                  <a:schemeClr val="tx1"/>
                </a:solidFill>
                <a:latin typeface="Arial" panose="020B0604020202020204" pitchFamily="34" charset="0"/>
              </a:defRPr>
            </a:lvl3pPr>
            <a:lvl4pPr eaLnBrk="0" fontAlgn="base" hangingPunct="0">
              <a:spcBef>
                <a:spcPct val="0"/>
              </a:spcBef>
              <a:spcAft>
                <a:spcPct val="0"/>
              </a:spcAft>
              <a:tabLst>
                <a:tab pos="457200" algn="l"/>
              </a:tabLst>
              <a:defRPr>
                <a:solidFill>
                  <a:schemeClr val="tx1"/>
                </a:solidFill>
                <a:latin typeface="Arial" panose="020B0604020202020204" pitchFamily="34" charset="0"/>
              </a:defRPr>
            </a:lvl4pPr>
            <a:lvl5pPr eaLnBrk="0" fontAlgn="base" hangingPunct="0">
              <a:spcBef>
                <a:spcPct val="0"/>
              </a:spcBef>
              <a:spcAft>
                <a:spcPct val="0"/>
              </a:spcAft>
              <a:tabLst>
                <a:tab pos="457200" algn="l"/>
              </a:tabLst>
              <a:defRPr>
                <a:solidFill>
                  <a:schemeClr val="tx1"/>
                </a:solidFill>
                <a:latin typeface="Arial" panose="020B0604020202020204" pitchFamily="34" charset="0"/>
              </a:defRPr>
            </a:lvl5pPr>
            <a:lvl6pPr eaLnBrk="0" fontAlgn="base" hangingPunct="0">
              <a:spcBef>
                <a:spcPct val="0"/>
              </a:spcBef>
              <a:spcAft>
                <a:spcPct val="0"/>
              </a:spcAft>
              <a:tabLst>
                <a:tab pos="457200" algn="l"/>
              </a:tabLst>
              <a:defRPr>
                <a:solidFill>
                  <a:schemeClr val="tx1"/>
                </a:solidFill>
                <a:latin typeface="Arial" panose="020B0604020202020204" pitchFamily="34" charset="0"/>
              </a:defRPr>
            </a:lvl6pPr>
            <a:lvl7pPr eaLnBrk="0" fontAlgn="base" hangingPunct="0">
              <a:spcBef>
                <a:spcPct val="0"/>
              </a:spcBef>
              <a:spcAft>
                <a:spcPct val="0"/>
              </a:spcAft>
              <a:tabLst>
                <a:tab pos="457200" algn="l"/>
              </a:tabLst>
              <a:defRPr>
                <a:solidFill>
                  <a:schemeClr val="tx1"/>
                </a:solidFill>
                <a:latin typeface="Arial" panose="020B0604020202020204" pitchFamily="34" charset="0"/>
              </a:defRPr>
            </a:lvl7pPr>
            <a:lvl8pPr eaLnBrk="0" fontAlgn="base" hangingPunct="0">
              <a:spcBef>
                <a:spcPct val="0"/>
              </a:spcBef>
              <a:spcAft>
                <a:spcPct val="0"/>
              </a:spcAft>
              <a:tabLst>
                <a:tab pos="457200" algn="l"/>
              </a:tabLst>
              <a:defRPr>
                <a:solidFill>
                  <a:schemeClr val="tx1"/>
                </a:solidFill>
                <a:latin typeface="Arial" panose="020B0604020202020204" pitchFamily="34" charset="0"/>
              </a:defRPr>
            </a:lvl8pPr>
            <a:lvl9pPr eaLnBrk="0" fontAlgn="base" hangingPunct="0">
              <a:spcBef>
                <a:spcPct val="0"/>
              </a:spcBef>
              <a:spcAft>
                <a:spcPct val="0"/>
              </a:spcAft>
              <a:tabLst>
                <a:tab pos="45720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sz="1400" b="0" i="0" u="none" strike="noStrike" cap="none" normalizeH="0" baseline="0" dirty="0" smtClean="0">
              <a:ln>
                <a:noFill/>
              </a:ln>
              <a:solidFill>
                <a:srgbClr val="000000"/>
              </a:solidFill>
              <a:effectLst/>
              <a:latin typeface="Minion Pro"/>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The funding has been provided to ensure impact against the following OBJECTIVE</a:t>
            </a:r>
            <a:r>
              <a:rPr kumimoji="0" lang="en-GB" altLang="en-US" sz="1400" b="1" i="0" u="none" strike="noStrike" cap="none" normalizeH="0" baseline="0" dirty="0" smtClean="0">
                <a:ln>
                  <a:noFill/>
                </a:ln>
                <a:solidFill>
                  <a:srgbClr val="FFC000"/>
                </a:solidFill>
                <a:effectLst/>
                <a:latin typeface="Trajan Pro" charset="0"/>
                <a:ea typeface="Calibri" panose="020F0502020204030204" pitchFamily="34" charset="0"/>
                <a:cs typeface="Times New Roman" panose="02020603050405020304" pitchFamily="18" charset="0"/>
              </a:rPr>
              <a:t>:</a:t>
            </a: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a:t>
            </a:r>
            <a:b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a:r>
            <a:b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To achieve </a:t>
            </a:r>
            <a:r>
              <a:rPr kumimoji="0" lang="en-GB" altLang="en-US" sz="1400" b="1" i="0" u="sng"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self-sustaining improvement</a:t>
            </a: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in the quality of PE and sport in primary schools.</a:t>
            </a:r>
            <a:r>
              <a:rPr kumimoji="0" lang="en-GB" altLang="en-US" sz="14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It is important to emphasise that the focus of </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spending must</a:t>
            </a: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lead to long lasting impact against the vision </a:t>
            </a:r>
            <a:r>
              <a:rPr kumimoji="0" lang="en-GB" altLang="en-US" sz="1400" b="1" i="1"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(above)</a:t>
            </a: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that will live on well beyond the Primary PE and Sport Premium funding. 	</a:t>
            </a:r>
            <a:b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a:r>
            <a:b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br>
            <a:r>
              <a:rPr kumimoji="0" lang="en-GB" altLang="en-US" sz="14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It is expected that schools will see an improvement against the following 5 key indicators:</a:t>
            </a:r>
            <a:endParaRPr kumimoji="0" lang="en-GB" altLang="en-US" sz="14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smtClean="0">
                <a:ln>
                  <a:noFill/>
                </a:ln>
                <a:solidFill>
                  <a:srgbClr val="FFC000"/>
                </a:solidFill>
                <a:effectLst/>
                <a:latin typeface="Minion Pro"/>
                <a:ea typeface="Times New Roman" panose="02020603050405020304" pitchFamily="18" charset="0"/>
                <a:cs typeface="Arial" panose="020B0604020202020204" pitchFamily="34" charset="0"/>
              </a:rPr>
              <a:t>the engagement of </a:t>
            </a:r>
            <a:r>
              <a:rPr kumimoji="0" lang="en-GB" altLang="en-US" sz="1400" b="1" i="0" u="sng" strike="noStrike" cap="none" normalizeH="0" baseline="0" dirty="0" smtClean="0">
                <a:ln>
                  <a:noFill/>
                </a:ln>
                <a:solidFill>
                  <a:srgbClr val="FFC000"/>
                </a:solidFill>
                <a:effectLst/>
                <a:latin typeface="Minion Pro"/>
                <a:ea typeface="Times New Roman" panose="02020603050405020304" pitchFamily="18" charset="0"/>
                <a:cs typeface="Arial" panose="020B0604020202020204" pitchFamily="34" charset="0"/>
              </a:rPr>
              <a:t>all</a:t>
            </a:r>
            <a:r>
              <a:rPr kumimoji="0" lang="en-GB" altLang="en-US" sz="1400" b="1" i="0" u="none" strike="noStrike" cap="none" normalizeH="0" baseline="0" dirty="0" smtClean="0">
                <a:ln>
                  <a:noFill/>
                </a:ln>
                <a:solidFill>
                  <a:srgbClr val="FFC000"/>
                </a:solidFill>
                <a:effectLst/>
                <a:latin typeface="Minion Pro"/>
                <a:ea typeface="Times New Roman" panose="02020603050405020304" pitchFamily="18" charset="0"/>
                <a:cs typeface="Arial" panose="020B0604020202020204" pitchFamily="34" charset="0"/>
              </a:rPr>
              <a:t> pupils in regular physical activity – kick-starting healthy active lifestyles</a:t>
            </a:r>
            <a:endParaRPr kumimoji="0" lang="en-GB" altLang="en-US" sz="14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smtClean="0">
                <a:ln>
                  <a:noFill/>
                </a:ln>
                <a:solidFill>
                  <a:srgbClr val="FFC000"/>
                </a:solidFill>
                <a:effectLst/>
                <a:latin typeface="Minion Pro"/>
                <a:ea typeface="Times New Roman" panose="02020603050405020304" pitchFamily="18" charset="0"/>
                <a:cs typeface="Arial" panose="020B0604020202020204" pitchFamily="34" charset="0"/>
              </a:rPr>
              <a:t>the profile of PE and sport being raised across the school as a tool for whole school improvement</a:t>
            </a:r>
            <a:endParaRPr kumimoji="0" lang="en-GB" altLang="en-US" sz="14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smtClean="0">
                <a:ln>
                  <a:noFill/>
                </a:ln>
                <a:solidFill>
                  <a:srgbClr val="FFC000"/>
                </a:solidFill>
                <a:effectLst/>
                <a:latin typeface="Minion Pro"/>
                <a:ea typeface="Times New Roman" panose="02020603050405020304" pitchFamily="18" charset="0"/>
                <a:cs typeface="Arial" panose="020B0604020202020204" pitchFamily="34" charset="0"/>
              </a:rPr>
              <a:t>increased confidence, knowledge and skills of all staff in teaching PE and sport</a:t>
            </a:r>
            <a:endParaRPr kumimoji="0" lang="en-GB" altLang="en-US" sz="14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smtClean="0">
                <a:ln>
                  <a:noFill/>
                </a:ln>
                <a:solidFill>
                  <a:srgbClr val="FFC000"/>
                </a:solidFill>
                <a:effectLst/>
                <a:latin typeface="Minion Pro"/>
                <a:ea typeface="Times New Roman" panose="02020603050405020304" pitchFamily="18" charset="0"/>
                <a:cs typeface="Arial" panose="020B0604020202020204" pitchFamily="34" charset="0"/>
              </a:rPr>
              <a:t>broader experience of a range of sports and activities offered to all pupils</a:t>
            </a:r>
            <a:endParaRPr kumimoji="0" lang="en-GB" altLang="en-US" sz="14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n-GB" altLang="en-US" sz="1400" b="1" i="0" u="none" strike="noStrike" cap="none" normalizeH="0" baseline="0" dirty="0" smtClean="0">
                <a:ln>
                  <a:noFill/>
                </a:ln>
                <a:solidFill>
                  <a:srgbClr val="FFC000"/>
                </a:solidFill>
                <a:effectLst/>
                <a:latin typeface="Minion Pro"/>
                <a:ea typeface="Times New Roman" panose="02020603050405020304" pitchFamily="18" charset="0"/>
                <a:cs typeface="Arial" panose="020B0604020202020204" pitchFamily="34" charset="0"/>
              </a:rPr>
              <a:t>increased participation in competitive sport</a:t>
            </a:r>
            <a:endParaRPr kumimoji="0" lang="en-GB" altLang="en-US" sz="14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en-GB"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16" name="Rectangle 19"/>
          <p:cNvSpPr>
            <a:spLocks noChangeArrowheads="1"/>
          </p:cNvSpPr>
          <p:nvPr/>
        </p:nvSpPr>
        <p:spPr bwMode="auto">
          <a:xfrm>
            <a:off x="288925" y="5192196"/>
            <a:ext cx="12821139" cy="13542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1" i="0" u="none" strike="noStrike" cap="none" normalizeH="0" baseline="0" dirty="0" smtClean="0">
                <a:ln>
                  <a:noFill/>
                </a:ln>
                <a:solidFill>
                  <a:schemeClr val="tx1"/>
                </a:solidFill>
                <a:effectLst/>
                <a:latin typeface="Minion Pro"/>
              </a:rPr>
              <a:t/>
            </a:r>
            <a:br>
              <a:rPr kumimoji="0" lang="en-GB" altLang="en-US" sz="1200" b="1" i="0" u="none" strike="noStrike" cap="none" normalizeH="0" baseline="0" dirty="0" smtClean="0">
                <a:ln>
                  <a:noFill/>
                </a:ln>
                <a:solidFill>
                  <a:schemeClr val="tx1"/>
                </a:solidFill>
                <a:effectLst/>
                <a:latin typeface="Minion Pro"/>
              </a:rPr>
            </a:br>
            <a:r>
              <a:rPr kumimoji="0" lang="en-GB" altLang="en-US" sz="1400" b="1" i="0" u="none" strike="noStrike" cap="none" normalizeH="0" baseline="0" dirty="0" smtClean="0">
                <a:ln>
                  <a:noFill/>
                </a:ln>
                <a:solidFill>
                  <a:srgbClr val="FFC000"/>
                </a:solidFill>
                <a:effectLst/>
                <a:latin typeface="Minion Pro"/>
              </a:rPr>
              <a:t>Under the new Inspection Framework, Ofsted inspectors will assess how effectively leaders use the Primary PE and Sport Premium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rgbClr val="FFC000"/>
                </a:solidFill>
                <a:effectLst/>
                <a:latin typeface="Minion Pro"/>
              </a:rPr>
              <a:t>and measure its impact on outcomes for pupils, and how effectively governors hold them to account for this. Improvements should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rgbClr val="FFC000"/>
                </a:solidFill>
                <a:effectLst/>
                <a:latin typeface="Minion Pro"/>
              </a:rPr>
              <a:t>enhance, rather than maintain existing provision. For example, where schools are using their funding to employ specialist coaches, these should be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rgbClr val="FFC000"/>
                </a:solidFill>
                <a:effectLst/>
                <a:latin typeface="Minion Pro"/>
              </a:rPr>
              <a:t>deployed alongside class teachers rather than displacing them, in order for their impact to be sustainable and to enable the upskilling of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400" b="1" i="0" u="none" strike="noStrike" cap="none" normalizeH="0" baseline="0" dirty="0" smtClean="0">
                <a:ln>
                  <a:noFill/>
                </a:ln>
                <a:solidFill>
                  <a:srgbClr val="FFC000"/>
                </a:solidFill>
                <a:effectLst/>
                <a:latin typeface="Minion Pro"/>
              </a:rPr>
              <a:t>existing teachers.</a:t>
            </a:r>
            <a:endParaRPr kumimoji="0" lang="en-GB" altLang="en-US" sz="1400" b="1" i="0" u="none" strike="noStrike" cap="none" normalizeH="0" baseline="0" dirty="0" smtClean="0">
              <a:ln>
                <a:noFill/>
              </a:ln>
              <a:solidFill>
                <a:srgbClr val="FFC000"/>
              </a:solidFill>
              <a:effectLst/>
              <a:latin typeface="Arial" panose="020B0604020202020204" pitchFamily="34" charset="0"/>
            </a:endParaRPr>
          </a:p>
        </p:txBody>
      </p:sp>
      <p:sp>
        <p:nvSpPr>
          <p:cNvPr id="23" name="Rectangle 22"/>
          <p:cNvSpPr/>
          <p:nvPr/>
        </p:nvSpPr>
        <p:spPr>
          <a:xfrm>
            <a:off x="2251958" y="382491"/>
            <a:ext cx="7426999" cy="107721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3200" b="1" dirty="0" smtClean="0">
                <a:ln/>
                <a:solidFill>
                  <a:schemeClr val="accent4"/>
                </a:solidFill>
                <a:effectLst>
                  <a:outerShdw blurRad="50800" dist="50800" dir="5400000" algn="ctr" rotWithShape="0">
                    <a:schemeClr val="tx1"/>
                  </a:outerShdw>
                </a:effectLst>
              </a:rPr>
              <a:t>Evidencing the Impact of Primary PE and Sport Premium</a:t>
            </a:r>
          </a:p>
        </p:txBody>
      </p:sp>
    </p:spTree>
    <p:extLst>
      <p:ext uri="{BB962C8B-B14F-4D97-AF65-F5344CB8AC3E}">
        <p14:creationId xmlns:p14="http://schemas.microsoft.com/office/powerpoint/2010/main" val="173493089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3"/>
            <a:ext cx="560030" cy="56003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10681" y="328612"/>
            <a:ext cx="638443" cy="638444"/>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1058381198"/>
              </p:ext>
            </p:extLst>
          </p:nvPr>
        </p:nvGraphicFramePr>
        <p:xfrm>
          <a:off x="638656" y="967056"/>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265935120"/>
              </p:ext>
            </p:extLst>
          </p:nvPr>
        </p:nvGraphicFramePr>
        <p:xfrm>
          <a:off x="638656" y="2252866"/>
          <a:ext cx="10982323" cy="3905504"/>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nSpc>
                          <a:spcPct val="107000"/>
                        </a:lnSpc>
                        <a:spcAft>
                          <a:spcPts val="0"/>
                        </a:spcAft>
                      </a:pPr>
                      <a:r>
                        <a:rPr lang="en-GB" sz="1200" u="sng" dirty="0" smtClean="0">
                          <a:solidFill>
                            <a:schemeClr val="tx1"/>
                          </a:solidFill>
                        </a:rPr>
                        <a:t>To increase participation levels in inter and intra school sporting opportunities </a:t>
                      </a:r>
                      <a:r>
                        <a:rPr lang="en-GB" sz="1200" b="0" u="none" dirty="0" smtClean="0">
                          <a:solidFill>
                            <a:schemeClr val="tx1"/>
                          </a:solidFill>
                        </a:rPr>
                        <a:t>-</a:t>
                      </a:r>
                      <a:r>
                        <a:rPr lang="en-GB" sz="1200" b="0" u="none" baseline="0" dirty="0" smtClean="0">
                          <a:solidFill>
                            <a:schemeClr val="tx1"/>
                          </a:solidFill>
                        </a:rPr>
                        <a:t> </a:t>
                      </a:r>
                      <a:r>
                        <a:rPr lang="en-GB" sz="1200" b="0" dirty="0" smtClean="0">
                          <a:solidFill>
                            <a:schemeClr val="tx1"/>
                          </a:solidFill>
                        </a:rPr>
                        <a:t> promote wider participating amongst all children</a:t>
                      </a:r>
                    </a:p>
                    <a:p>
                      <a:pPr>
                        <a:lnSpc>
                          <a:spcPct val="107000"/>
                        </a:lnSpc>
                        <a:spcAft>
                          <a:spcPts val="0"/>
                        </a:spcAft>
                      </a:pPr>
                      <a:endParaRPr lang="en-GB" sz="1200" dirty="0" smtClean="0">
                        <a:solidFill>
                          <a:schemeClr val="tx1"/>
                        </a:solidFill>
                      </a:endParaRPr>
                    </a:p>
                    <a:p>
                      <a:pPr>
                        <a:lnSpc>
                          <a:spcPct val="107000"/>
                        </a:lnSpc>
                        <a:spcAft>
                          <a:spcPts val="0"/>
                        </a:spcAft>
                      </a:pPr>
                      <a:endParaRPr lang="en-GB" sz="1200" dirty="0" smtClean="0">
                        <a:solidFill>
                          <a:schemeClr val="tx1"/>
                        </a:solidFill>
                      </a:endParaRPr>
                    </a:p>
                    <a:p>
                      <a:pPr>
                        <a:lnSpc>
                          <a:spcPct val="107000"/>
                        </a:lnSpc>
                        <a:spcAft>
                          <a:spcPts val="0"/>
                        </a:spcAft>
                      </a:pPr>
                      <a:endParaRPr lang="en-GB" sz="1200" dirty="0" smtClean="0">
                        <a:solidFill>
                          <a:schemeClr val="tx1"/>
                        </a:solidFill>
                      </a:endParaRPr>
                    </a:p>
                    <a:p>
                      <a:pPr>
                        <a:lnSpc>
                          <a:spcPct val="107000"/>
                        </a:lnSpc>
                        <a:spcAft>
                          <a:spcPts val="0"/>
                        </a:spcAft>
                      </a:pPr>
                      <a:r>
                        <a:rPr lang="en-GB" sz="1200" u="sng" dirty="0" smtClean="0">
                          <a:solidFill>
                            <a:schemeClr val="tx1"/>
                          </a:solidFill>
                        </a:rPr>
                        <a:t>Continue to increase and promote team competitions and matches </a:t>
                      </a:r>
                      <a:endParaRPr lang="en-GB" sz="1200" b="0" u="sng"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rPr>
                        <a:t>Ensure and track vulnerable and least active children using Get Set 4 PE</a:t>
                      </a:r>
                      <a:r>
                        <a:rPr lang="en-GB" sz="1200" b="0" baseline="0" dirty="0" smtClean="0">
                          <a:solidFill>
                            <a:schemeClr val="tx1"/>
                          </a:solidFill>
                        </a:rPr>
                        <a:t> each half term.</a:t>
                      </a:r>
                      <a:endParaRPr lang="en-GB" sz="1200" b="0" dirty="0" smtClean="0">
                        <a:solidFill>
                          <a:schemeClr val="tx1"/>
                        </a:solidFill>
                      </a:endParaRP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Enter into football/futsal</a:t>
                      </a:r>
                      <a:r>
                        <a:rPr lang="en-GB" sz="1200" b="0" baseline="0" dirty="0" smtClean="0">
                          <a:solidFill>
                            <a:schemeClr val="tx1"/>
                          </a:solidFill>
                        </a:rPr>
                        <a:t> competitions/tournaments organised each year in Wirral.</a:t>
                      </a:r>
                      <a:endParaRPr lang="en-GB" sz="1200" b="0" dirty="0" smtClean="0">
                        <a:solidFill>
                          <a:schemeClr val="tx1"/>
                        </a:solidFill>
                      </a:endParaRP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Organise/participate in friendlies with local primary schools/cluster in a</a:t>
                      </a:r>
                      <a:r>
                        <a:rPr lang="en-GB" sz="1200" b="0" baseline="0" dirty="0" smtClean="0">
                          <a:solidFill>
                            <a:schemeClr val="tx1"/>
                          </a:solidFill>
                        </a:rPr>
                        <a:t> variety</a:t>
                      </a:r>
                      <a:r>
                        <a:rPr lang="en-GB" sz="1200" b="0" dirty="0" smtClean="0">
                          <a:solidFill>
                            <a:schemeClr val="tx1"/>
                          </a:solidFill>
                        </a:rPr>
                        <a:t> of sports</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release cover (£200)</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Free</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through WSG</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release time x1 afternoon (£120)</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participants identified through school register.  No cost involved.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Games arranged and matches played against other schools.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Cluster schools discussed sports each school could host depending on grounds/space.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South Wirral hosted events for local primary schools.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costs incurred.  </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encouraged and targeted through Play Leaders.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thoroughly enjoyed playing in each match.</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Festivals and tournaments well</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organised and attended.  The children very much enjoyed their experience.</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register to identify</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highlight those vulnerable and least active.</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participation in events organised.  </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Liaise and organise events with local schools to give children more opportunity to experience competition and friendly events. </a:t>
                      </a: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5610249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86838" cy="58683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97803" y="328611"/>
            <a:ext cx="651322" cy="651323"/>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696907897"/>
              </p:ext>
            </p:extLst>
          </p:nvPr>
        </p:nvGraphicFramePr>
        <p:xfrm>
          <a:off x="609600" y="1070370"/>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864089639"/>
              </p:ext>
            </p:extLst>
          </p:nvPr>
        </p:nvGraphicFramePr>
        <p:xfrm>
          <a:off x="609602" y="2339510"/>
          <a:ext cx="10982323" cy="3318383"/>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smtClean="0">
                          <a:solidFill>
                            <a:schemeClr val="tx1"/>
                          </a:solidFill>
                          <a:effectLst/>
                        </a:rPr>
                        <a:t>Transport to/from festivals/ competitions in various locations in Wirral/Liverpool </a:t>
                      </a:r>
                      <a:r>
                        <a:rPr lang="en-GB" sz="1200" b="0" u="none" dirty="0" smtClean="0">
                          <a:solidFill>
                            <a:schemeClr val="tx1"/>
                          </a:solidFill>
                          <a:effectLst/>
                        </a:rPr>
                        <a:t>-</a:t>
                      </a:r>
                      <a:r>
                        <a:rPr lang="en-GB" sz="1200" b="0" u="none" baseline="0" dirty="0" smtClean="0">
                          <a:solidFill>
                            <a:schemeClr val="tx1"/>
                          </a:solidFill>
                          <a:effectLst/>
                        </a:rPr>
                        <a:t> </a:t>
                      </a:r>
                      <a:endParaRPr lang="en-GB" sz="1200" b="0" u="none" dirty="0" smtClean="0">
                        <a:solidFill>
                          <a:schemeClr val="tx1"/>
                        </a:solidFill>
                        <a:effectLst/>
                      </a:endParaRPr>
                    </a:p>
                    <a:p>
                      <a:pPr>
                        <a:lnSpc>
                          <a:spcPct val="107000"/>
                        </a:lnSpc>
                        <a:spcAft>
                          <a:spcPts val="0"/>
                        </a:spcAft>
                      </a:pPr>
                      <a:r>
                        <a:rPr lang="en-GB" sz="1200" b="0" u="none" dirty="0" smtClean="0">
                          <a:solidFill>
                            <a:schemeClr val="tx1"/>
                          </a:solidFill>
                          <a:effectLst/>
                        </a:rPr>
                        <a:t>Pupils</a:t>
                      </a:r>
                      <a:r>
                        <a:rPr lang="en-GB" sz="1200" b="0" u="none" baseline="0" dirty="0" smtClean="0">
                          <a:solidFill>
                            <a:schemeClr val="tx1"/>
                          </a:solidFill>
                          <a:effectLst/>
                        </a:rPr>
                        <a:t> to</a:t>
                      </a:r>
                      <a:r>
                        <a:rPr lang="en-GB" sz="1200" b="0" u="none" dirty="0" smtClean="0">
                          <a:solidFill>
                            <a:schemeClr val="tx1"/>
                          </a:solidFill>
                          <a:effectLst/>
                        </a:rPr>
                        <a:t> </a:t>
                      </a:r>
                      <a:r>
                        <a:rPr lang="en-GB" sz="1200" b="0" u="none" dirty="0">
                          <a:solidFill>
                            <a:schemeClr val="tx1"/>
                          </a:solidFill>
                          <a:effectLst/>
                        </a:rPr>
                        <a:t>take part in festivals and competitions </a:t>
                      </a:r>
                      <a:r>
                        <a:rPr lang="en-GB" sz="1200" b="0" dirty="0">
                          <a:solidFill>
                            <a:schemeClr val="tx1"/>
                          </a:solidFill>
                          <a:effectLst/>
                        </a:rPr>
                        <a:t>made available to </a:t>
                      </a:r>
                      <a:r>
                        <a:rPr lang="en-GB" sz="1200" b="0" dirty="0" smtClean="0">
                          <a:solidFill>
                            <a:schemeClr val="tx1"/>
                          </a:solidFill>
                          <a:effectLst/>
                        </a:rPr>
                        <a:t>school</a:t>
                      </a:r>
                      <a:r>
                        <a:rPr lang="en-GB" sz="1200" b="0" baseline="0" dirty="0" smtClean="0">
                          <a:solidFill>
                            <a:schemeClr val="tx1"/>
                          </a:solidFill>
                          <a:effectLst/>
                        </a:rPr>
                        <a:t> through Wirral School Games and cluster events.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Transport (coach/minibus) to take children to/from events</a:t>
                      </a:r>
                      <a:r>
                        <a:rPr lang="en-GB" sz="1200" b="0" dirty="0" smtClean="0">
                          <a:solidFill>
                            <a:schemeClr val="tx1"/>
                          </a:solidFill>
                          <a:effectLst/>
                        </a:rPr>
                        <a:t>.</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Purchase kit for</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KS2 pupils to wear to sporting events when representing our school.</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a:t>
                      </a:r>
                      <a:r>
                        <a:rPr lang="en-GB" sz="1200" b="0" dirty="0" smtClean="0">
                          <a:solidFill>
                            <a:schemeClr val="tx1"/>
                          </a:solidFill>
                          <a:effectLst/>
                        </a:rPr>
                        <a:t>1,000 </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£400</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a:solidFill>
                            <a:schemeClr val="tx1"/>
                          </a:solidFill>
                          <a:effectLst/>
                        </a:rPr>
                        <a:t>Higher </a:t>
                      </a:r>
                      <a:r>
                        <a:rPr lang="en-GB" sz="1200" b="0" dirty="0" smtClean="0">
                          <a:solidFill>
                            <a:schemeClr val="tx1"/>
                          </a:solidFill>
                          <a:effectLst/>
                        </a:rPr>
                        <a:t>participation </a:t>
                      </a:r>
                      <a:r>
                        <a:rPr lang="en-GB" sz="1200" b="0" dirty="0">
                          <a:solidFill>
                            <a:schemeClr val="tx1"/>
                          </a:solidFill>
                          <a:effectLst/>
                        </a:rPr>
                        <a:t>in inter </a:t>
                      </a:r>
                      <a:r>
                        <a:rPr lang="en-GB" sz="1200" b="0" dirty="0" smtClean="0">
                          <a:solidFill>
                            <a:schemeClr val="tx1"/>
                          </a:solidFill>
                          <a:effectLst/>
                        </a:rPr>
                        <a:t>competitions/festivals where parents cannot help with transportation</a:t>
                      </a:r>
                      <a:r>
                        <a:rPr lang="en-GB" sz="1200" b="0" dirty="0" smtClean="0">
                          <a:solidFill>
                            <a:schemeClr val="tx1"/>
                          </a:solidFill>
                          <a:effectLst/>
                        </a:rPr>
                        <a:t>. No transport costs incurred</a:t>
                      </a:r>
                      <a:r>
                        <a:rPr lang="en-GB" sz="1200" b="0" baseline="0" dirty="0" smtClean="0">
                          <a:solidFill>
                            <a:schemeClr val="tx1"/>
                          </a:solidFill>
                          <a:effectLst/>
                        </a:rPr>
                        <a:t> as parents/staff (those insured) took children to events.</a:t>
                      </a: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endParaRPr>
                    </a:p>
                    <a:p>
                      <a:pPr>
                        <a:lnSpc>
                          <a:spcPct val="107000"/>
                        </a:lnSpc>
                        <a:spcAft>
                          <a:spcPts val="0"/>
                        </a:spcAft>
                      </a:pPr>
                      <a:r>
                        <a:rPr lang="en-GB" sz="1200" b="0" dirty="0" smtClean="0">
                          <a:solidFill>
                            <a:schemeClr val="tx1"/>
                          </a:solidFill>
                          <a:effectLst/>
                        </a:rPr>
                        <a:t>Kits were purchased for football</a:t>
                      </a:r>
                      <a:r>
                        <a:rPr lang="en-GB" sz="1200" b="0" baseline="0" dirty="0" smtClean="0">
                          <a:solidFill>
                            <a:schemeClr val="tx1"/>
                          </a:solidFill>
                          <a:effectLst/>
                        </a:rPr>
                        <a:t> and separate events across KS2.</a:t>
                      </a:r>
                      <a:endParaRPr lang="en-GB" sz="1200" b="0" dirty="0" smtClean="0">
                        <a:solidFill>
                          <a:schemeClr val="tx1"/>
                        </a:solidFill>
                        <a:effectLst/>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were able to attend, represent</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school and take part in a variety of events.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 loved kits and were excited to wear a school kit.</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with parental transportation to/from events.  Staff to help when needed</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and if insured.</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Kits continue to be returned after events and monitored to ensure still intact.</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54015444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86838" cy="586839"/>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49317" y="328612"/>
            <a:ext cx="599807" cy="59980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599738132"/>
              </p:ext>
            </p:extLst>
          </p:nvPr>
        </p:nvGraphicFramePr>
        <p:xfrm>
          <a:off x="609600" y="1070370"/>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445155557"/>
              </p:ext>
            </p:extLst>
          </p:nvPr>
        </p:nvGraphicFramePr>
        <p:xfrm>
          <a:off x="609602" y="2339510"/>
          <a:ext cx="10982323" cy="2225516"/>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8487257"/>
                    </a:ext>
                  </a:extLst>
                </a:gridCol>
                <a:gridCol w="1366674">
                  <a:extLst>
                    <a:ext uri="{9D8B030D-6E8A-4147-A177-3AD203B41FA5}">
                      <a16:colId xmlns:a16="http://schemas.microsoft.com/office/drawing/2014/main" val="3325867877"/>
                    </a:ext>
                  </a:extLst>
                </a:gridCol>
                <a:gridCol w="1610472">
                  <a:extLst>
                    <a:ext uri="{9D8B030D-6E8A-4147-A177-3AD203B41FA5}">
                      <a16:colId xmlns:a16="http://schemas.microsoft.com/office/drawing/2014/main" val="2542708234"/>
                    </a:ext>
                  </a:extLst>
                </a:gridCol>
                <a:gridCol w="1267057">
                  <a:extLst>
                    <a:ext uri="{9D8B030D-6E8A-4147-A177-3AD203B41FA5}">
                      <a16:colId xmlns:a16="http://schemas.microsoft.com/office/drawing/2014/main" val="2038549165"/>
                    </a:ext>
                  </a:extLst>
                </a:gridCol>
                <a:gridCol w="2029912">
                  <a:extLst>
                    <a:ext uri="{9D8B030D-6E8A-4147-A177-3AD203B41FA5}">
                      <a16:colId xmlns:a16="http://schemas.microsoft.com/office/drawing/2014/main" val="3998669599"/>
                    </a:ext>
                  </a:extLst>
                </a:gridCol>
                <a:gridCol w="1283660">
                  <a:extLst>
                    <a:ext uri="{9D8B030D-6E8A-4147-A177-3AD203B41FA5}">
                      <a16:colId xmlns:a16="http://schemas.microsoft.com/office/drawing/2014/main" val="860783019"/>
                    </a:ext>
                  </a:extLst>
                </a:gridCol>
                <a:gridCol w="1592122">
                  <a:extLst>
                    <a:ext uri="{9D8B030D-6E8A-4147-A177-3AD203B41FA5}">
                      <a16:colId xmlns:a16="http://schemas.microsoft.com/office/drawing/2014/main" val="2019050065"/>
                    </a:ext>
                  </a:extLst>
                </a:gridCol>
              </a:tblGrid>
              <a:tr h="2225516">
                <a:tc>
                  <a:txBody>
                    <a:bodyPr/>
                    <a:lstStyle/>
                    <a:p>
                      <a:pPr>
                        <a:lnSpc>
                          <a:spcPct val="107000"/>
                        </a:lnSpc>
                        <a:spcAft>
                          <a:spcPts val="800"/>
                        </a:spcAft>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5. Increased participation in competitive sport.</a:t>
                      </a: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GB" sz="1200" u="sng"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Cover for PE</a:t>
                      </a:r>
                      <a:r>
                        <a:rPr lang="en-GB" sz="1200" u="sng"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Lead/staff to attend sporting events during the school day -</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ratios of adult/child for the age group attending.</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Staff released</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from class.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£1,000 for supply cover if events should fall within the school day.</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Increased participation in inter competitions/festivals</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across all year groups and sports.  </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No costs incurred as covered in house.</a:t>
                      </a: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Children</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attended a range of sporting evert throughout the school year, some new events.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participating</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with WSG and encouraging children of all abilities to attend festivals and events.  </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356729335"/>
                  </a:ext>
                </a:extLst>
              </a:tr>
            </a:tbl>
          </a:graphicData>
        </a:graphic>
      </p:graphicFrame>
    </p:spTree>
    <p:extLst>
      <p:ext uri="{BB962C8B-B14F-4D97-AF65-F5344CB8AC3E}">
        <p14:creationId xmlns:p14="http://schemas.microsoft.com/office/powerpoint/2010/main" val="12345313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3293699202"/>
              </p:ext>
            </p:extLst>
          </p:nvPr>
        </p:nvGraphicFramePr>
        <p:xfrm>
          <a:off x="610897" y="1738647"/>
          <a:ext cx="10902816" cy="4222542"/>
        </p:xfrm>
        <a:graphic>
          <a:graphicData uri="http://schemas.openxmlformats.org/drawingml/2006/table">
            <a:tbl>
              <a:tblPr firstRow="1" bandRow="1">
                <a:tableStyleId>{5C22544A-7EE6-4342-B048-85BDC9FD1C3A}</a:tableStyleId>
              </a:tblPr>
              <a:tblGrid>
                <a:gridCol w="7622374">
                  <a:extLst>
                    <a:ext uri="{9D8B030D-6E8A-4147-A177-3AD203B41FA5}">
                      <a16:colId xmlns:a16="http://schemas.microsoft.com/office/drawing/2014/main" val="20000"/>
                    </a:ext>
                  </a:extLst>
                </a:gridCol>
                <a:gridCol w="3280442">
                  <a:extLst>
                    <a:ext uri="{9D8B030D-6E8A-4147-A177-3AD203B41FA5}">
                      <a16:colId xmlns:a16="http://schemas.microsoft.com/office/drawing/2014/main" val="20001"/>
                    </a:ext>
                  </a:extLst>
                </a:gridCol>
              </a:tblGrid>
              <a:tr h="437883">
                <a:tc>
                  <a:txBody>
                    <a:bodyPr/>
                    <a:lstStyle/>
                    <a:p>
                      <a:pPr algn="ctr"/>
                      <a:r>
                        <a:rPr lang="en-GB" sz="1800" b="1" dirty="0" smtClean="0">
                          <a:solidFill>
                            <a:schemeClr val="tx1"/>
                          </a:solidFill>
                          <a:latin typeface="+mn-lt"/>
                        </a:rPr>
                        <a:t>Meeting National Curriculum Requirements for Swimming and Water Safety</a:t>
                      </a:r>
                      <a:endParaRPr lang="en-GB" sz="1800" b="1" dirty="0">
                        <a:solidFill>
                          <a:schemeClr val="tx1"/>
                        </a:solidFill>
                        <a:latin typeface="+mn-lt"/>
                      </a:endParaRPr>
                    </a:p>
                  </a:txBody>
                  <a:tcPr>
                    <a:solidFill>
                      <a:srgbClr val="FFC000"/>
                    </a:solidFill>
                  </a:tcPr>
                </a:tc>
                <a:tc>
                  <a:txBody>
                    <a:bodyPr/>
                    <a:lstStyle/>
                    <a:p>
                      <a:endParaRPr lang="en-GB" sz="1400" dirty="0">
                        <a:latin typeface="+mn-lt"/>
                      </a:endParaRPr>
                    </a:p>
                  </a:txBody>
                  <a:tcPr>
                    <a:solidFill>
                      <a:srgbClr val="FFC000"/>
                    </a:solidFill>
                  </a:tcPr>
                </a:tc>
                <a:extLst>
                  <a:ext uri="{0D108BD9-81ED-4DB2-BD59-A6C34878D82A}">
                    <a16:rowId xmlns:a16="http://schemas.microsoft.com/office/drawing/2014/main" val="10000"/>
                  </a:ext>
                </a:extLst>
              </a:tr>
              <a:tr h="733233">
                <a:tc>
                  <a:txBody>
                    <a:bodyPr/>
                    <a:lstStyle/>
                    <a:p>
                      <a:r>
                        <a:rPr lang="en-GB" sz="1400" dirty="0" smtClean="0">
                          <a:latin typeface="+mn-lt"/>
                        </a:rPr>
                        <a:t>What percentage of your current Year 6 cohort swim competently, confidently and proficiently over a distance of at least 25 metres? </a:t>
                      </a:r>
                      <a:endParaRPr lang="en-GB" sz="1400" dirty="0">
                        <a:latin typeface="+mn-lt"/>
                      </a:endParaRPr>
                    </a:p>
                  </a:txBody>
                  <a:tcPr>
                    <a:solidFill>
                      <a:srgbClr val="F2FB9F"/>
                    </a:solidFill>
                  </a:tcPr>
                </a:tc>
                <a:tc>
                  <a:txBody>
                    <a:bodyPr/>
                    <a:lstStyle/>
                    <a:p>
                      <a:r>
                        <a:rPr lang="fr-FR" sz="1400" dirty="0" smtClean="0">
                          <a:latin typeface="+mn-lt"/>
                        </a:rPr>
                        <a:t>80% </a:t>
                      </a:r>
                      <a:endParaRPr lang="fr-FR" sz="1400" dirty="0" smtClean="0">
                        <a:latin typeface="+mn-lt"/>
                      </a:endParaRPr>
                    </a:p>
                    <a:p>
                      <a:r>
                        <a:rPr lang="fr-FR" sz="1400" dirty="0" smtClean="0">
                          <a:latin typeface="+mn-lt"/>
                        </a:rPr>
                        <a:t>LA – </a:t>
                      </a:r>
                      <a:r>
                        <a:rPr lang="fr-FR" sz="1400" dirty="0" smtClean="0">
                          <a:latin typeface="+mn-lt"/>
                        </a:rPr>
                        <a:t>41% </a:t>
                      </a:r>
                      <a:endParaRPr lang="fr-FR" sz="1400" dirty="0" smtClean="0">
                        <a:latin typeface="+mn-lt"/>
                      </a:endParaRPr>
                    </a:p>
                    <a:p>
                      <a:r>
                        <a:rPr lang="fr-FR" sz="1400" dirty="0" smtClean="0">
                          <a:latin typeface="+mn-lt"/>
                        </a:rPr>
                        <a:t>National – 72%</a:t>
                      </a:r>
                      <a:endParaRPr lang="en-GB" sz="1400" dirty="0">
                        <a:latin typeface="+mn-lt"/>
                      </a:endParaRPr>
                    </a:p>
                  </a:txBody>
                  <a:tcPr>
                    <a:solidFill>
                      <a:srgbClr val="E8F5A5"/>
                    </a:solidFill>
                  </a:tcPr>
                </a:tc>
                <a:extLst>
                  <a:ext uri="{0D108BD9-81ED-4DB2-BD59-A6C34878D82A}">
                    <a16:rowId xmlns:a16="http://schemas.microsoft.com/office/drawing/2014/main" val="10001"/>
                  </a:ext>
                </a:extLst>
              </a:tr>
              <a:tr h="733233">
                <a:tc>
                  <a:txBody>
                    <a:bodyPr/>
                    <a:lstStyle/>
                    <a:p>
                      <a:r>
                        <a:rPr lang="en-GB" sz="1400" dirty="0" smtClean="0">
                          <a:latin typeface="+mn-lt"/>
                        </a:rPr>
                        <a:t>What percentage of your current Year 6 cohort use a range of strokes effectively [for example, front crawl, backstroke and breaststroke]? </a:t>
                      </a:r>
                      <a:endParaRPr lang="en-GB" sz="1400" dirty="0">
                        <a:latin typeface="+mn-lt"/>
                      </a:endParaRPr>
                    </a:p>
                  </a:txBody>
                  <a:tcPr>
                    <a:solidFill>
                      <a:srgbClr val="F2FB9F"/>
                    </a:solidFill>
                  </a:tcPr>
                </a:tc>
                <a:tc>
                  <a:txBody>
                    <a:bodyPr/>
                    <a:lstStyle/>
                    <a:p>
                      <a:r>
                        <a:rPr lang="fr-FR" sz="1400" dirty="0" smtClean="0">
                          <a:latin typeface="+mn-lt"/>
                        </a:rPr>
                        <a:t>85% </a:t>
                      </a:r>
                      <a:endParaRPr lang="fr-FR" sz="1400" dirty="0" smtClean="0">
                        <a:latin typeface="+mn-lt"/>
                      </a:endParaRPr>
                    </a:p>
                    <a:p>
                      <a:r>
                        <a:rPr lang="fr-FR" sz="1400" dirty="0" smtClean="0">
                          <a:latin typeface="+mn-lt"/>
                        </a:rPr>
                        <a:t>LA – </a:t>
                      </a:r>
                      <a:r>
                        <a:rPr lang="fr-FR" sz="1400" dirty="0" smtClean="0">
                          <a:latin typeface="+mn-lt"/>
                        </a:rPr>
                        <a:t>38% </a:t>
                      </a:r>
                      <a:endParaRPr lang="fr-FR" sz="1400" dirty="0" smtClean="0">
                        <a:latin typeface="+mn-lt"/>
                      </a:endParaRPr>
                    </a:p>
                    <a:p>
                      <a:r>
                        <a:rPr lang="fr-FR" sz="1400" dirty="0" smtClean="0">
                          <a:latin typeface="+mn-lt"/>
                        </a:rPr>
                        <a:t>National – </a:t>
                      </a:r>
                      <a:r>
                        <a:rPr lang="fr-FR" sz="1400" dirty="0" smtClean="0">
                          <a:latin typeface="+mn-lt"/>
                        </a:rPr>
                        <a:t>34%</a:t>
                      </a:r>
                      <a:endParaRPr lang="en-GB" sz="1400" dirty="0">
                        <a:latin typeface="+mn-lt"/>
                      </a:endParaRPr>
                    </a:p>
                  </a:txBody>
                  <a:tcPr>
                    <a:solidFill>
                      <a:srgbClr val="E8F5A5"/>
                    </a:solidFill>
                  </a:tcPr>
                </a:tc>
                <a:extLst>
                  <a:ext uri="{0D108BD9-81ED-4DB2-BD59-A6C34878D82A}">
                    <a16:rowId xmlns:a16="http://schemas.microsoft.com/office/drawing/2014/main" val="10002"/>
                  </a:ext>
                </a:extLst>
              </a:tr>
              <a:tr h="733233">
                <a:tc>
                  <a:txBody>
                    <a:bodyPr/>
                    <a:lstStyle/>
                    <a:p>
                      <a:r>
                        <a:rPr lang="en-GB" sz="1400" dirty="0" smtClean="0">
                          <a:latin typeface="+mn-lt"/>
                        </a:rPr>
                        <a:t>What percentage of your current Year 6 cohort perform safe self-rescue in different water-based situations? </a:t>
                      </a:r>
                      <a:endParaRPr lang="en-GB" sz="1400" dirty="0">
                        <a:latin typeface="+mn-lt"/>
                      </a:endParaRPr>
                    </a:p>
                  </a:txBody>
                  <a:tcPr>
                    <a:solidFill>
                      <a:srgbClr val="F2FB9F"/>
                    </a:solidFill>
                  </a:tcPr>
                </a:tc>
                <a:tc>
                  <a:txBody>
                    <a:bodyPr/>
                    <a:lstStyle/>
                    <a:p>
                      <a:r>
                        <a:rPr lang="fr-FR" sz="1400" dirty="0" smtClean="0">
                          <a:latin typeface="+mn-lt"/>
                        </a:rPr>
                        <a:t>80% </a:t>
                      </a:r>
                      <a:endParaRPr lang="fr-FR" sz="1400" dirty="0" smtClean="0">
                        <a:latin typeface="+mn-lt"/>
                      </a:endParaRPr>
                    </a:p>
                    <a:p>
                      <a:r>
                        <a:rPr lang="fr-FR" sz="1400" dirty="0" smtClean="0">
                          <a:latin typeface="+mn-lt"/>
                        </a:rPr>
                        <a:t>LA – </a:t>
                      </a:r>
                      <a:r>
                        <a:rPr lang="fr-FR" sz="1400" dirty="0" smtClean="0">
                          <a:latin typeface="+mn-lt"/>
                        </a:rPr>
                        <a:t>30% </a:t>
                      </a:r>
                      <a:endParaRPr lang="fr-FR" sz="1400" dirty="0" smtClean="0">
                        <a:latin typeface="+mn-lt"/>
                      </a:endParaRPr>
                    </a:p>
                    <a:p>
                      <a:r>
                        <a:rPr lang="fr-FR" sz="1400" dirty="0" smtClean="0">
                          <a:latin typeface="+mn-lt"/>
                        </a:rPr>
                        <a:t>National – </a:t>
                      </a:r>
                      <a:r>
                        <a:rPr lang="fr-FR" sz="1400" dirty="0" smtClean="0">
                          <a:latin typeface="+mn-lt"/>
                        </a:rPr>
                        <a:t>56%</a:t>
                      </a:r>
                      <a:endParaRPr lang="en-GB" sz="1400" dirty="0">
                        <a:latin typeface="+mn-lt"/>
                      </a:endParaRPr>
                    </a:p>
                  </a:txBody>
                  <a:tcPr>
                    <a:solidFill>
                      <a:srgbClr val="E8F5A5"/>
                    </a:solidFill>
                  </a:tcPr>
                </a:tc>
                <a:extLst>
                  <a:ext uri="{0D108BD9-81ED-4DB2-BD59-A6C34878D82A}">
                    <a16:rowId xmlns:a16="http://schemas.microsoft.com/office/drawing/2014/main" val="10003"/>
                  </a:ext>
                </a:extLst>
              </a:tr>
              <a:tr h="733233">
                <a:tc>
                  <a:txBody>
                    <a:bodyPr/>
                    <a:lstStyle/>
                    <a:p>
                      <a:r>
                        <a:rPr lang="en-GB" sz="1400" dirty="0" smtClean="0">
                          <a:latin typeface="+mn-lt"/>
                        </a:rPr>
                        <a:t>What percentage of your</a:t>
                      </a:r>
                      <a:r>
                        <a:rPr lang="en-GB" sz="1400" baseline="0" dirty="0" smtClean="0">
                          <a:latin typeface="+mn-lt"/>
                        </a:rPr>
                        <a:t> current Y6 cohort have achieved </a:t>
                      </a:r>
                      <a:r>
                        <a:rPr lang="en-GB" sz="1400" dirty="0" smtClean="0">
                          <a:latin typeface="+mn-lt"/>
                        </a:rPr>
                        <a:t>National</a:t>
                      </a:r>
                      <a:r>
                        <a:rPr lang="en-GB" sz="1400" baseline="0" dirty="0" smtClean="0">
                          <a:latin typeface="+mn-lt"/>
                        </a:rPr>
                        <a:t> Curriculum standard in swimming?</a:t>
                      </a:r>
                      <a:endParaRPr lang="en-GB" sz="1400" dirty="0" smtClean="0">
                        <a:latin typeface="+mn-lt"/>
                      </a:endParaRPr>
                    </a:p>
                    <a:p>
                      <a:endParaRPr lang="en-GB" sz="1400" dirty="0" smtClean="0">
                        <a:latin typeface="+mn-lt"/>
                      </a:endParaRPr>
                    </a:p>
                    <a:p>
                      <a:endParaRPr lang="en-GB" sz="1400" dirty="0" smtClean="0">
                        <a:latin typeface="+mn-lt"/>
                      </a:endParaRPr>
                    </a:p>
                    <a:p>
                      <a:endParaRPr lang="en-GB" sz="1400" dirty="0" smtClean="0">
                        <a:latin typeface="+mn-lt"/>
                      </a:endParaRPr>
                    </a:p>
                    <a:p>
                      <a:r>
                        <a:rPr lang="en-GB" sz="1400" dirty="0" smtClean="0">
                          <a:latin typeface="+mn-lt"/>
                        </a:rPr>
                        <a:t>Schools can choose to use the Primary PE and Sport Premium to provide additional provision for swimming but this must be for activity over and above the national curriculum requirements. Have you used it in this way? </a:t>
                      </a:r>
                      <a:endParaRPr lang="en-GB" sz="1400" dirty="0">
                        <a:latin typeface="+mn-lt"/>
                      </a:endParaRPr>
                    </a:p>
                  </a:txBody>
                  <a:tcPr>
                    <a:solidFill>
                      <a:srgbClr val="F2FB9F"/>
                    </a:solidFill>
                  </a:tcPr>
                </a:tc>
                <a:tc>
                  <a:txBody>
                    <a:bodyPr/>
                    <a:lstStyle/>
                    <a:p>
                      <a:r>
                        <a:rPr lang="en-GB" sz="1600" b="1" dirty="0" smtClean="0">
                          <a:latin typeface="+mn-lt"/>
                        </a:rPr>
                        <a:t>80%</a:t>
                      </a:r>
                    </a:p>
                    <a:p>
                      <a:r>
                        <a:rPr lang="en-GB" sz="1400" b="0" dirty="0" smtClean="0">
                          <a:latin typeface="+mn-lt"/>
                        </a:rPr>
                        <a:t>LA – </a:t>
                      </a:r>
                      <a:r>
                        <a:rPr lang="en-GB" sz="1400" b="0" dirty="0" smtClean="0">
                          <a:latin typeface="+mn-lt"/>
                        </a:rPr>
                        <a:t>27%</a:t>
                      </a:r>
                      <a:endParaRPr lang="en-GB" sz="1400" b="0" dirty="0" smtClean="0">
                        <a:latin typeface="+mn-lt"/>
                      </a:endParaRPr>
                    </a:p>
                    <a:p>
                      <a:r>
                        <a:rPr lang="en-GB" sz="1400" b="0" dirty="0" smtClean="0">
                          <a:latin typeface="+mn-lt"/>
                        </a:rPr>
                        <a:t>National – 34%</a:t>
                      </a:r>
                    </a:p>
                    <a:p>
                      <a:endParaRPr lang="en-GB" sz="1400" dirty="0" smtClean="0">
                        <a:latin typeface="+mn-lt"/>
                      </a:endParaRPr>
                    </a:p>
                    <a:p>
                      <a:r>
                        <a:rPr lang="en-GB" sz="1400" dirty="0" smtClean="0">
                          <a:latin typeface="+mn-lt"/>
                        </a:rPr>
                        <a:t>No</a:t>
                      </a:r>
                      <a:endParaRPr lang="en-GB" sz="1400" dirty="0" smtClean="0">
                        <a:latin typeface="+mn-lt"/>
                      </a:endParaRPr>
                    </a:p>
                  </a:txBody>
                  <a:tcPr>
                    <a:solidFill>
                      <a:srgbClr val="E8F5A5"/>
                    </a:solidFill>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2956176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23" name="Rectangle 22"/>
          <p:cNvSpPr/>
          <p:nvPr/>
        </p:nvSpPr>
        <p:spPr>
          <a:xfrm>
            <a:off x="2251958" y="382491"/>
            <a:ext cx="7426999" cy="1077218"/>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3200" b="1" dirty="0" smtClean="0">
                <a:ln/>
                <a:solidFill>
                  <a:schemeClr val="accent4"/>
                </a:solidFill>
                <a:effectLst>
                  <a:outerShdw blurRad="50800" dist="50800" dir="5400000" algn="ctr" rotWithShape="0">
                    <a:schemeClr val="tx1"/>
                  </a:outerShdw>
                </a:effectLst>
              </a:rPr>
              <a:t>Evidencing the Impact of Primary PE and Sport Premium</a:t>
            </a:r>
          </a:p>
        </p:txBody>
      </p:sp>
      <p:sp>
        <p:nvSpPr>
          <p:cNvPr id="4" name="Rectangle 3"/>
          <p:cNvSpPr/>
          <p:nvPr/>
        </p:nvSpPr>
        <p:spPr>
          <a:xfrm>
            <a:off x="388620" y="1712890"/>
            <a:ext cx="11315700" cy="3233642"/>
          </a:xfrm>
          <a:prstGeom prst="rect">
            <a:avLst/>
          </a:prstGeom>
        </p:spPr>
        <p:txBody>
          <a:bodyPr wrap="square">
            <a:spAutoFit/>
          </a:bodyPr>
          <a:lstStyle/>
          <a:p>
            <a:pPr algn="just">
              <a:lnSpc>
                <a:spcPct val="107000"/>
              </a:lnSpc>
              <a:spcAft>
                <a:spcPts val="800"/>
              </a:spcAft>
            </a:pPr>
            <a:r>
              <a:rPr lang="en-GB" sz="1600" b="1" dirty="0">
                <a:solidFill>
                  <a:srgbClr val="FFC000"/>
                </a:solidFill>
                <a:latin typeface="Minion Pro"/>
                <a:ea typeface="Calibri" panose="020F0502020204030204" pitchFamily="34" charset="0"/>
                <a:cs typeface="Times New Roman" panose="02020603050405020304" pitchFamily="18" charset="0"/>
              </a:rPr>
              <a:t>You should ensure that information about your use of the premium is available on your school website in order to keep parents and others informed. This should be clear and easily accessible and we recommend that you upload the following template to your website for this purpose.</a:t>
            </a:r>
            <a:endParaRPr lang="en-GB" sz="1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n-GB" sz="1600" b="1" dirty="0">
                <a:solidFill>
                  <a:srgbClr val="FFC000"/>
                </a:solidFill>
                <a:latin typeface="Minion Pro"/>
                <a:ea typeface="Calibri" panose="020F0502020204030204" pitchFamily="34" charset="0"/>
                <a:cs typeface="Times New Roman" panose="02020603050405020304" pitchFamily="18" charset="0"/>
              </a:rPr>
              <a:t>Primary Physical Education and Sport premium planning and actions should show how use of funding contributes to this vision through identified school priorities which can be measured through reference to key outcome indicators. It is important that the main drivers for improvement are those identified by the school through their self-review. Each school should aim to achieve the following objective:	</a:t>
            </a:r>
            <a:br>
              <a:rPr lang="en-GB" sz="1600" b="1" dirty="0">
                <a:solidFill>
                  <a:srgbClr val="FFC000"/>
                </a:solidFill>
                <a:latin typeface="Minion Pro"/>
                <a:ea typeface="Calibri" panose="020F0502020204030204" pitchFamily="34" charset="0"/>
                <a:cs typeface="Times New Roman" panose="02020603050405020304" pitchFamily="18" charset="0"/>
              </a:rPr>
            </a:br>
            <a:r>
              <a:rPr lang="en-GB" sz="1600" b="1" dirty="0">
                <a:solidFill>
                  <a:srgbClr val="FFC000"/>
                </a:solidFill>
                <a:latin typeface="Minion Pro"/>
                <a:ea typeface="Calibri" panose="020F0502020204030204" pitchFamily="34" charset="0"/>
                <a:cs typeface="Times New Roman" panose="02020603050405020304" pitchFamily="18" charset="0"/>
              </a:rPr>
              <a:t/>
            </a:r>
            <a:br>
              <a:rPr lang="en-GB" sz="1600" b="1" dirty="0">
                <a:solidFill>
                  <a:srgbClr val="FFC000"/>
                </a:solidFill>
                <a:latin typeface="Minion Pro"/>
                <a:ea typeface="Calibri" panose="020F0502020204030204" pitchFamily="34" charset="0"/>
                <a:cs typeface="Times New Roman" panose="02020603050405020304" pitchFamily="18" charset="0"/>
              </a:rPr>
            </a:br>
            <a:r>
              <a:rPr lang="en-GB" sz="1600" b="1" dirty="0" smtClean="0">
                <a:solidFill>
                  <a:srgbClr val="FFC000"/>
                </a:solidFill>
                <a:latin typeface="Trajan Pro"/>
                <a:ea typeface="Times New Roman" panose="02020603050405020304" pitchFamily="18" charset="0"/>
                <a:cs typeface="Times New Roman" panose="02020603050405020304" pitchFamily="18" charset="0"/>
              </a:rPr>
              <a:t>OBJECTIVE: To</a:t>
            </a:r>
            <a:r>
              <a:rPr lang="en-GB" sz="1600" b="1" dirty="0" smtClean="0">
                <a:solidFill>
                  <a:srgbClr val="FFC000"/>
                </a:solidFill>
                <a:latin typeface="Minion Pro"/>
                <a:ea typeface="Times New Roman" panose="02020603050405020304" pitchFamily="18" charset="0"/>
                <a:cs typeface="Times New Roman" panose="02020603050405020304" pitchFamily="18" charset="0"/>
              </a:rPr>
              <a:t> </a:t>
            </a:r>
            <a:r>
              <a:rPr lang="en-GB" sz="1600" b="1" dirty="0">
                <a:solidFill>
                  <a:srgbClr val="FFC000"/>
                </a:solidFill>
                <a:latin typeface="Minion Pro"/>
                <a:ea typeface="Times New Roman" panose="02020603050405020304" pitchFamily="18" charset="0"/>
                <a:cs typeface="Times New Roman" panose="02020603050405020304" pitchFamily="18" charset="0"/>
              </a:rPr>
              <a:t>achieve </a:t>
            </a:r>
            <a:r>
              <a:rPr lang="en-GB" sz="1600" b="1" u="sng" dirty="0">
                <a:solidFill>
                  <a:srgbClr val="FFC000"/>
                </a:solidFill>
                <a:latin typeface="Minion Pro"/>
                <a:ea typeface="Times New Roman" panose="02020603050405020304" pitchFamily="18" charset="0"/>
                <a:cs typeface="Times New Roman" panose="02020603050405020304" pitchFamily="18" charset="0"/>
              </a:rPr>
              <a:t>self-sustaining improvement </a:t>
            </a:r>
            <a:r>
              <a:rPr lang="en-GB" sz="1600" b="1" dirty="0">
                <a:solidFill>
                  <a:srgbClr val="FFC000"/>
                </a:solidFill>
                <a:latin typeface="Minion Pro"/>
                <a:ea typeface="Times New Roman" panose="02020603050405020304" pitchFamily="18" charset="0"/>
                <a:cs typeface="Times New Roman" panose="02020603050405020304" pitchFamily="18" charset="0"/>
              </a:rPr>
              <a:t>in the quality of PE and sport in primary schools.</a:t>
            </a:r>
            <a:endParaRPr lang="en-GB" sz="1600" b="1" dirty="0">
              <a:solidFill>
                <a:srgbClr val="FFC000"/>
              </a:solidFill>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Bef>
                <a:spcPts val="430"/>
              </a:spcBef>
              <a:spcAft>
                <a:spcPts val="800"/>
              </a:spcAft>
            </a:pPr>
            <a:r>
              <a:rPr lang="en-GB" sz="1600" b="1" dirty="0">
                <a:solidFill>
                  <a:srgbClr val="FFC000"/>
                </a:solidFill>
                <a:latin typeface="Minion Pro"/>
                <a:ea typeface="Calibri" panose="020F0502020204030204" pitchFamily="34" charset="0"/>
                <a:cs typeface="Times New Roman" panose="02020603050405020304" pitchFamily="18" charset="0"/>
              </a:rPr>
              <a:t/>
            </a:r>
            <a:br>
              <a:rPr lang="en-GB" sz="1600" b="1" dirty="0">
                <a:solidFill>
                  <a:srgbClr val="FFC000"/>
                </a:solidFill>
                <a:latin typeface="Minion Pro"/>
                <a:ea typeface="Calibri" panose="020F0502020204030204" pitchFamily="34" charset="0"/>
                <a:cs typeface="Times New Roman" panose="02020603050405020304" pitchFamily="18" charset="0"/>
              </a:rPr>
            </a:br>
            <a:r>
              <a:rPr lang="en-GB" sz="1600" b="1" dirty="0">
                <a:solidFill>
                  <a:srgbClr val="FFC000"/>
                </a:solidFill>
                <a:latin typeface="Minion Pro"/>
                <a:ea typeface="Calibri" panose="020F0502020204030204" pitchFamily="34" charset="0"/>
                <a:cs typeface="Times New Roman" panose="02020603050405020304" pitchFamily="18" charset="0"/>
              </a:rPr>
              <a:t>Please see Figure 1 </a:t>
            </a:r>
            <a:r>
              <a:rPr lang="en-GB" sz="1600" b="1" dirty="0" smtClean="0">
                <a:solidFill>
                  <a:srgbClr val="FFC000"/>
                </a:solidFill>
                <a:latin typeface="Minion Pro"/>
                <a:ea typeface="Calibri" panose="020F0502020204030204" pitchFamily="34" charset="0"/>
                <a:cs typeface="Times New Roman" panose="02020603050405020304" pitchFamily="18" charset="0"/>
              </a:rPr>
              <a:t>(next page): </a:t>
            </a:r>
            <a:r>
              <a:rPr lang="en-GB" sz="1600" b="1" dirty="0">
                <a:solidFill>
                  <a:srgbClr val="FFC000"/>
                </a:solidFill>
                <a:latin typeface="Minion Pro"/>
                <a:ea typeface="Calibri" panose="020F0502020204030204" pitchFamily="34" charset="0"/>
                <a:cs typeface="Times New Roman" panose="02020603050405020304" pitchFamily="18" charset="0"/>
              </a:rPr>
              <a:t>A process model to support your thinking:</a:t>
            </a:r>
            <a:endParaRPr lang="en-GB" sz="1600" b="1" dirty="0">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335658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pic>
        <p:nvPicPr>
          <p:cNvPr id="18" name="Picture 17" descr="C:\Users\AFPEPC02\Desktop\Impact 2.png"/>
          <p:cNvPicPr/>
          <p:nvPr/>
        </p:nvPicPr>
        <p:blipFill>
          <a:blip r:embed="rId3">
            <a:extLst>
              <a:ext uri="{28A0092B-C50C-407E-A947-70E740481C1C}">
                <a14:useLocalDpi xmlns:a14="http://schemas.microsoft.com/office/drawing/2010/main" val="0"/>
              </a:ext>
            </a:extLst>
          </a:blip>
          <a:srcRect/>
          <a:stretch>
            <a:fillRect/>
          </a:stretch>
        </p:blipFill>
        <p:spPr bwMode="auto">
          <a:xfrm>
            <a:off x="1920240" y="0"/>
            <a:ext cx="7532370" cy="6851332"/>
          </a:xfrm>
          <a:prstGeom prst="rect">
            <a:avLst/>
          </a:prstGeom>
          <a:noFill/>
          <a:ln>
            <a:noFill/>
          </a:ln>
        </p:spPr>
      </p:pic>
    </p:spTree>
    <p:extLst>
      <p:ext uri="{BB962C8B-B14F-4D97-AF65-F5344CB8AC3E}">
        <p14:creationId xmlns:p14="http://schemas.microsoft.com/office/powerpoint/2010/main" val="2178239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5" name="Rectangle 6"/>
          <p:cNvSpPr>
            <a:spLocks noChangeArrowheads="1"/>
          </p:cNvSpPr>
          <p:nvPr/>
        </p:nvSpPr>
        <p:spPr bwMode="auto">
          <a:xfrm>
            <a:off x="1943100" y="193357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7" name="Rectangle 8"/>
          <p:cNvSpPr>
            <a:spLocks noChangeArrowheads="1"/>
          </p:cNvSpPr>
          <p:nvPr/>
        </p:nvSpPr>
        <p:spPr bwMode="auto">
          <a:xfrm>
            <a:off x="288925" y="1307236"/>
            <a:ext cx="12405897" cy="54322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100" b="0" i="0" u="none" strike="noStrike" cap="none" normalizeH="0" baseline="0" dirty="0" smtClean="0">
              <a:ln>
                <a:noFill/>
              </a:ln>
              <a:solidFill>
                <a:schemeClr val="tx1"/>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0" i="0" u="none" strike="noStrike" cap="none" normalizeH="0" baseline="0" dirty="0" smtClean="0">
                <a:ln>
                  <a:noFill/>
                </a:ln>
                <a:solidFill>
                  <a:schemeClr val="tx1"/>
                </a:solidFill>
                <a:effectLst/>
                <a:latin typeface="Minion Pro" charset="0"/>
                <a:ea typeface="Calibri" panose="020F0502020204030204" pitchFamily="34" charset="0"/>
                <a:cs typeface="Times New Roman" panose="02020603050405020304" pitchFamily="18" charset="0"/>
              </a:rPr>
              <a:t/>
            </a:r>
            <a:br>
              <a:rPr kumimoji="0" lang="en-GB" altLang="en-US" sz="1600" b="0" i="0" u="none" strike="noStrike" cap="none" normalizeH="0" baseline="0" dirty="0" smtClean="0">
                <a:ln>
                  <a:noFill/>
                </a:ln>
                <a:solidFill>
                  <a:schemeClr val="tx1"/>
                </a:solidFill>
                <a:effectLst/>
                <a:latin typeface="Minion Pro" charset="0"/>
                <a:ea typeface="Calibri" panose="020F0502020204030204" pitchFamily="34" charset="0"/>
                <a:cs typeface="Times New Roman" panose="02020603050405020304" pitchFamily="18" charset="0"/>
              </a:rPr>
            </a:b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Schools must use the funding to make additional and sustainable improvements to the quality of PE and sport they offer. </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This means that you should use the premium to:</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develop or add to the PE and sport  activities that your school already offers</a:t>
            </a:r>
            <a:endPar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make improvements now that will benefit pupils joining the school in future years</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For example, you can use your funding to:</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hire qualified sports coaches to work with teachers </a:t>
            </a:r>
            <a:endPar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provide existing staff with training or resources to help them teach PE and sport more effectively</a:t>
            </a:r>
            <a:endPar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introduce new sports or activities and encourage more pupils to take up sport </a:t>
            </a:r>
            <a:endPar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support and involve the least active children by running or extending school sports clubs, holiday clubs and </a:t>
            </a:r>
          </a:p>
          <a:p>
            <a:pPr marL="0" marR="0" lvl="0" indent="0" algn="l" defTabSz="914400" rtl="0" eaLnBrk="0" fontAlgn="base" latinLnBrk="0" hangingPunct="0">
              <a:lnSpc>
                <a:spcPct val="100000"/>
              </a:lnSpc>
              <a:spcBef>
                <a:spcPct val="0"/>
              </a:spcBef>
              <a:spcAft>
                <a:spcPct val="0"/>
              </a:spcAft>
              <a:buClrTx/>
              <a:buSzTx/>
              <a:tabLst/>
            </a:pPr>
            <a:r>
              <a:rPr lang="en-GB" altLang="en-US" sz="1600" b="1" smtClean="0">
                <a:solidFill>
                  <a:srgbClr val="FFC000"/>
                </a:solidFill>
                <a:latin typeface="Minion Pro" charset="0"/>
                <a:ea typeface="Calibri" panose="020F0502020204030204" pitchFamily="34" charset="0"/>
                <a:cs typeface="Times New Roman" panose="02020603050405020304" pitchFamily="18" charset="0"/>
              </a:rPr>
              <a:t> Change </a:t>
            </a:r>
            <a:r>
              <a:rPr lang="en-GB" altLang="en-US" sz="1600" b="1" dirty="0" smtClean="0">
                <a:solidFill>
                  <a:srgbClr val="FFC000"/>
                </a:solidFill>
                <a:latin typeface="Minion Pro" charset="0"/>
                <a:ea typeface="Calibri" panose="020F0502020204030204" pitchFamily="34" charset="0"/>
                <a:cs typeface="Times New Roman" panose="02020603050405020304" pitchFamily="18" charset="0"/>
              </a:rPr>
              <a:t>for Life </a:t>
            </a: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clubs</a:t>
            </a:r>
            <a:endPar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run sport competitions </a:t>
            </a:r>
            <a:endPar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increase pupils</a:t>
            </a:r>
            <a:r>
              <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 participation in the School Games</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run sports activities with other schools</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You should not use your funding to:</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employ coaches or specialist teachers to cover planning preparation and assessment (PPA) arrangements – </a:t>
            </a:r>
          </a:p>
          <a:p>
            <a:pPr marL="0" marR="0" lvl="0" indent="0" algn="l" defTabSz="914400" rtl="0" eaLnBrk="0" fontAlgn="base" latinLnBrk="0" hangingPunct="0">
              <a:lnSpc>
                <a:spcPct val="100000"/>
              </a:lnSpc>
              <a:spcBef>
                <a:spcPct val="0"/>
              </a:spcBef>
              <a:spcAft>
                <a:spcPct val="0"/>
              </a:spcAft>
              <a:buClrTx/>
              <a:buSzTx/>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 these should come out of your core staffing budgets  </a:t>
            </a:r>
            <a:endPar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teach the minimum requirements of the national curriculum </a:t>
            </a:r>
            <a:r>
              <a:rPr kumimoji="0" lang="en-GB" altLang="en-US" sz="1600" b="1" i="0" u="none" strike="noStrike" cap="none" normalizeH="0" baseline="0" dirty="0" smtClean="0">
                <a:ln>
                  <a:noFill/>
                </a:ln>
                <a:solidFill>
                  <a:srgbClr val="FFC000"/>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sz="1600" b="1" i="0" u="none" strike="noStrike" cap="none" normalizeH="0" baseline="0" dirty="0" smtClean="0">
                <a:ln>
                  <a:noFill/>
                </a:ln>
                <a:solidFill>
                  <a:srgbClr val="FFC000"/>
                </a:solidFill>
                <a:effectLst/>
                <a:latin typeface="Minion Pro" charset="0"/>
                <a:ea typeface="Calibri" panose="020F0502020204030204" pitchFamily="34" charset="0"/>
                <a:cs typeface="Times New Roman" panose="02020603050405020304" pitchFamily="18" charset="0"/>
              </a:rPr>
              <a:t> including those specified for swimming. </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altLang="en-US" sz="1600" b="0" i="0" u="none" strike="noStrike" cap="none" normalizeH="0" baseline="0" dirty="0" smtClean="0">
              <a:ln>
                <a:noFill/>
              </a:ln>
              <a:solidFill>
                <a:schemeClr val="tx1"/>
              </a:solidFill>
              <a:effectLst/>
              <a:latin typeface="Arial" panose="020B0604020202020204" pitchFamily="34" charset="0"/>
            </a:endParaRPr>
          </a:p>
        </p:txBody>
      </p:sp>
      <p:sp>
        <p:nvSpPr>
          <p:cNvPr id="14" name="Rectangle 13"/>
          <p:cNvSpPr/>
          <p:nvPr/>
        </p:nvSpPr>
        <p:spPr>
          <a:xfrm>
            <a:off x="2183378" y="348197"/>
            <a:ext cx="7426999" cy="1323439"/>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000" b="1" dirty="0" smtClean="0">
                <a:ln/>
                <a:solidFill>
                  <a:schemeClr val="accent4"/>
                </a:solidFill>
                <a:effectLst>
                  <a:outerShdw blurRad="50800" dist="50800" dir="5400000" algn="ctr" rotWithShape="0">
                    <a:schemeClr val="tx1"/>
                  </a:outerShdw>
                </a:effectLst>
              </a:rPr>
              <a:t>How to use the Primary PE </a:t>
            </a:r>
          </a:p>
          <a:p>
            <a:pPr algn="ctr"/>
            <a:r>
              <a:rPr lang="en-US" sz="4000" b="1" dirty="0" smtClean="0">
                <a:ln/>
                <a:solidFill>
                  <a:schemeClr val="accent4"/>
                </a:solidFill>
                <a:effectLst>
                  <a:outerShdw blurRad="50800" dist="50800" dir="5400000" algn="ctr" rotWithShape="0">
                    <a:schemeClr val="tx1"/>
                  </a:outerShdw>
                </a:effectLst>
              </a:rPr>
              <a:t>and Sport Premium</a:t>
            </a:r>
          </a:p>
        </p:txBody>
      </p:sp>
    </p:spTree>
    <p:extLst>
      <p:ext uri="{BB962C8B-B14F-4D97-AF65-F5344CB8AC3E}">
        <p14:creationId xmlns:p14="http://schemas.microsoft.com/office/powerpoint/2010/main" val="2705845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06125" y="328611"/>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17" name="Text Box 2"/>
          <p:cNvSpPr txBox="1">
            <a:spLocks noChangeArrowheads="1"/>
          </p:cNvSpPr>
          <p:nvPr/>
        </p:nvSpPr>
        <p:spPr bwMode="auto">
          <a:xfrm>
            <a:off x="3430905" y="9585960"/>
            <a:ext cx="8867775" cy="742950"/>
          </a:xfrm>
          <a:prstGeom prst="rect">
            <a:avLst/>
          </a:prstGeom>
          <a:noFill/>
          <a:ln w="9525">
            <a:noFill/>
            <a:prstDash val="solid"/>
            <a:miter lim="800000"/>
            <a:headEnd/>
            <a:tailEnd/>
          </a:ln>
        </p:spPr>
        <p:txBody>
          <a:bodyPr rot="0" vert="horz" wrap="square" lIns="91440" tIns="45720" rIns="91440" bIns="45720" anchor="t" anchorCtr="0">
            <a:noAutofit/>
          </a:bodyPr>
          <a:lstStyle/>
          <a:p>
            <a:pPr algn="r">
              <a:lnSpc>
                <a:spcPct val="107000"/>
              </a:lnSpc>
              <a:spcAft>
                <a:spcPts val="800"/>
              </a:spcAft>
            </a:pPr>
            <a:r>
              <a:rPr lang="en-GB" sz="12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tangle 15"/>
          <p:cNvSpPr>
            <a:spLocks noChangeArrowheads="1"/>
          </p:cNvSpPr>
          <p:nvPr/>
        </p:nvSpPr>
        <p:spPr bwMode="auto">
          <a:xfrm>
            <a:off x="2526030" y="29146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13" name="Rectangle 16"/>
          <p:cNvSpPr>
            <a:spLocks noChangeArrowheads="1"/>
          </p:cNvSpPr>
          <p:nvPr/>
        </p:nvSpPr>
        <p:spPr bwMode="auto">
          <a:xfrm>
            <a:off x="2526030" y="3425825"/>
            <a:ext cx="0" cy="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endParaRPr lang="en-GB"/>
          </a:p>
        </p:txBody>
      </p:sp>
      <p:sp>
        <p:nvSpPr>
          <p:cNvPr id="2" name="Rectangle 1"/>
          <p:cNvSpPr>
            <a:spLocks noChangeArrowheads="1"/>
          </p:cNvSpPr>
          <p:nvPr/>
        </p:nvSpPr>
        <p:spPr bwMode="auto">
          <a:xfrm>
            <a:off x="174608" y="2333104"/>
            <a:ext cx="12017392" cy="20774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chemeClr val="tx1"/>
                </a:solidFill>
                <a:effectLst/>
                <a:latin typeface="Minion Pro"/>
                <a:ea typeface="Calibri" panose="020F0502020204030204" pitchFamily="34" charset="0"/>
                <a:cs typeface="Times New Roman" panose="02020603050405020304" pitchFamily="18" charset="0"/>
              </a:rPr>
              <a:t/>
            </a:r>
            <a:br>
              <a:rPr kumimoji="0" lang="en-GB" altLang="en-US" sz="1100" b="0" i="0" u="none" strike="noStrike" cap="none" normalizeH="0" baseline="0" dirty="0" smtClean="0">
                <a:ln>
                  <a:noFill/>
                </a:ln>
                <a:solidFill>
                  <a:schemeClr val="tx1"/>
                </a:solidFill>
                <a:effectLst/>
                <a:latin typeface="Minion Pro"/>
                <a:ea typeface="Calibri" panose="020F0502020204030204" pitchFamily="34" charset="0"/>
                <a:cs typeface="Times New Roman" panose="02020603050405020304" pitchFamily="18" charset="0"/>
              </a:rPr>
            </a:br>
            <a:r>
              <a:rPr kumimoji="0" lang="en-GB" altLang="en-US" sz="1100" b="0" i="0" u="none" strike="noStrike" cap="none" normalizeH="0" baseline="0" dirty="0" smtClean="0">
                <a:ln>
                  <a:noFill/>
                </a:ln>
                <a:solidFill>
                  <a:schemeClr val="tx1"/>
                </a:solidFill>
                <a:effectLst/>
                <a:latin typeface="Minion Pro"/>
                <a:ea typeface="Calibri" panose="020F0502020204030204" pitchFamily="34" charset="0"/>
                <a:cs typeface="Times New Roman" panose="02020603050405020304" pitchFamily="18" charset="0"/>
              </a:rPr>
              <a:t/>
            </a:r>
            <a:br>
              <a:rPr kumimoji="0" lang="en-GB" altLang="en-US" sz="1100" b="0" i="0" u="none" strike="noStrike" cap="none" normalizeH="0" baseline="0" dirty="0" smtClean="0">
                <a:ln>
                  <a:noFill/>
                </a:ln>
                <a:solidFill>
                  <a:schemeClr val="tx1"/>
                </a:solidFill>
                <a:effectLst/>
                <a:latin typeface="Minion Pro"/>
                <a:ea typeface="Calibri" panose="020F0502020204030204" pitchFamily="34" charset="0"/>
                <a:cs typeface="Times New Roman" panose="02020603050405020304" pitchFamily="18" charset="0"/>
              </a:rPr>
            </a:br>
            <a:r>
              <a:rPr kumimoji="0" lang="en-GB" altLang="en-US" sz="1100" b="0" i="0" u="none" strike="noStrike" cap="none" normalizeH="0" baseline="0" dirty="0" smtClean="0">
                <a:ln>
                  <a:noFill/>
                </a:ln>
                <a:solidFill>
                  <a:schemeClr val="tx1"/>
                </a:solidFill>
                <a:effectLst/>
                <a:latin typeface="Minion Pro"/>
                <a:ea typeface="Calibri" panose="020F0502020204030204" pitchFamily="34" charset="0"/>
                <a:cs typeface="Times New Roman" panose="02020603050405020304" pitchFamily="18" charset="0"/>
              </a:rPr>
              <a:t/>
            </a:r>
            <a:br>
              <a:rPr kumimoji="0" lang="en-GB" altLang="en-US" sz="1100" b="0" i="0" u="none" strike="noStrike" cap="none" normalizeH="0" baseline="0" dirty="0" smtClean="0">
                <a:ln>
                  <a:noFill/>
                </a:ln>
                <a:solidFill>
                  <a:schemeClr val="tx1"/>
                </a:solidFill>
                <a:effectLst/>
                <a:latin typeface="Minion Pro"/>
                <a:ea typeface="Calibri" panose="020F0502020204030204" pitchFamily="34" charset="0"/>
                <a:cs typeface="Times New Roman" panose="02020603050405020304" pitchFamily="18" charset="0"/>
              </a:rPr>
            </a:b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In previous years, have you completed a self-review of PE, physical activity and school sport?	</a:t>
            </a:r>
            <a:r>
              <a:rPr kumimoji="0" lang="en-GB" altLang="en-US" sz="1600" b="1" i="0" u="sng"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YES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Have you completed a PE, physical activity and sport action plan/ plan for the Primary PE and Sport Premium spend? </a:t>
            </a:r>
            <a:r>
              <a:rPr kumimoji="0" lang="en-GB" altLang="en-US" sz="1600" b="1" i="0" u="sng"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YES</a:t>
            </a: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smtClean="0">
              <a:ln>
                <a:noFill/>
              </a:ln>
              <a:solidFill>
                <a:srgbClr val="FFC000"/>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6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Are your PE and sport premium spend and priorities included on your school website? </a:t>
            </a:r>
            <a:r>
              <a:rPr kumimoji="0" lang="en-GB" altLang="en-US" sz="1600" b="1" i="0" u="sng"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YES</a:t>
            </a:r>
            <a:r>
              <a:rPr kumimoji="0" lang="en-GB" altLang="en-US" sz="1600" b="1" i="0" u="none" strike="noStrike" cap="none" normalizeH="0" baseline="0" dirty="0" smtClean="0">
                <a:ln>
                  <a:noFill/>
                </a:ln>
                <a:solidFill>
                  <a:srgbClr val="FFC000"/>
                </a:solidFill>
                <a:effectLst/>
                <a:latin typeface="Minion Pro"/>
                <a:ea typeface="Calibri" panose="020F0502020204030204" pitchFamily="34" charset="0"/>
                <a:cs typeface="Times New Roman" panose="02020603050405020304" pitchFamily="18" charset="0"/>
              </a:rPr>
              <a:t>		</a:t>
            </a:r>
            <a:endParaRPr kumimoji="0" lang="en-GB" altLang="en-US" sz="1600" b="1" i="0" u="none" strike="noStrike" cap="none" normalizeH="0" baseline="0" dirty="0" smtClean="0">
              <a:ln>
                <a:noFill/>
              </a:ln>
              <a:solidFill>
                <a:srgbClr val="FFC000"/>
              </a:solidFill>
              <a:effectLst/>
              <a:latin typeface="Arial" panose="020B0604020202020204" pitchFamily="34" charset="0"/>
            </a:endParaRPr>
          </a:p>
        </p:txBody>
      </p:sp>
      <p:sp>
        <p:nvSpPr>
          <p:cNvPr id="9" name="Rectangle 8"/>
          <p:cNvSpPr/>
          <p:nvPr/>
        </p:nvSpPr>
        <p:spPr>
          <a:xfrm>
            <a:off x="2144646" y="328611"/>
            <a:ext cx="7426999" cy="1446550"/>
          </a:xfrm>
          <a:prstGeom prst="rect">
            <a:avLst/>
          </a:prstGeom>
          <a:noFill/>
        </p:spPr>
        <p:txBody>
          <a:bodyPr wrap="square" lIns="91440" tIns="45720" rIns="91440" bIns="45720">
            <a:spAutoFit/>
            <a:scene3d>
              <a:camera prst="orthographicFront"/>
              <a:lightRig rig="soft" dir="t">
                <a:rot lat="0" lon="0" rev="15600000"/>
              </a:lightRig>
            </a:scene3d>
            <a:sp3d extrusionH="57150" prstMaterial="softEdge">
              <a:bevelT w="25400" h="38100"/>
            </a:sp3d>
          </a:bodyPr>
          <a:lstStyle/>
          <a:p>
            <a:pPr algn="ctr"/>
            <a:r>
              <a:rPr lang="en-US" sz="4400" b="1" dirty="0" smtClean="0">
                <a:ln/>
                <a:solidFill>
                  <a:schemeClr val="accent4"/>
                </a:solidFill>
                <a:effectLst>
                  <a:outerShdw blurRad="50800" dist="50800" dir="5400000" algn="ctr" rotWithShape="0">
                    <a:schemeClr val="tx1"/>
                  </a:outerShdw>
                </a:effectLst>
              </a:rPr>
              <a:t>Evaluation of Impact/</a:t>
            </a:r>
          </a:p>
          <a:p>
            <a:pPr algn="ctr"/>
            <a:r>
              <a:rPr lang="en-US" sz="4400" b="1" dirty="0" smtClean="0">
                <a:ln/>
                <a:solidFill>
                  <a:schemeClr val="accent4"/>
                </a:solidFill>
                <a:effectLst>
                  <a:outerShdw blurRad="50800" dist="50800" dir="5400000" algn="ctr" rotWithShape="0">
                    <a:schemeClr val="tx1"/>
                  </a:outerShdw>
                </a:effectLst>
              </a:rPr>
              <a:t>Learning to Date</a:t>
            </a:r>
          </a:p>
        </p:txBody>
      </p:sp>
    </p:spTree>
    <p:extLst>
      <p:ext uri="{BB962C8B-B14F-4D97-AF65-F5344CB8AC3E}">
        <p14:creationId xmlns:p14="http://schemas.microsoft.com/office/powerpoint/2010/main" val="2030871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1143000" cy="114300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06641" y="404055"/>
            <a:ext cx="1143000" cy="1143001"/>
          </a:xfrm>
          <a:prstGeom prst="rect">
            <a:avLst/>
          </a:prstGeom>
          <a:noFill/>
          <a:extLst>
            <a:ext uri="{909E8E84-426E-40DD-AFC4-6F175D3DCCD1}">
              <a14:hiddenFill xmlns:a14="http://schemas.microsoft.com/office/drawing/2010/main">
                <a:solidFill>
                  <a:srgbClr val="FFFFFF"/>
                </a:solidFill>
              </a14:hiddenFill>
            </a:ext>
          </a:extLst>
        </p:spPr>
      </p:pic>
      <p:sp>
        <p:nvSpPr>
          <p:cNvPr id="6" name="Google Shape;93;p14"/>
          <p:cNvSpPr txBox="1">
            <a:spLocks/>
          </p:cNvSpPr>
          <p:nvPr/>
        </p:nvSpPr>
        <p:spPr>
          <a:xfrm>
            <a:off x="491066" y="1675350"/>
            <a:ext cx="10887075" cy="5095875"/>
          </a:xfrm>
          <a:prstGeom prst="rect">
            <a:avLst/>
          </a:prstGeom>
          <a:noFill/>
          <a:ln>
            <a:noFill/>
          </a:ln>
        </p:spPr>
        <p:txBody>
          <a:bodyPr spcFirstLastPara="1" vert="horz" wrap="square" lIns="91425" tIns="45700" rIns="91425" bIns="45700" rtlCol="0" anchor="t" anchorCtr="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215900" algn="l">
              <a:spcBef>
                <a:spcPts val="400"/>
              </a:spcBef>
              <a:buClr>
                <a:schemeClr val="dk1"/>
              </a:buClr>
              <a:buSzPts val="2000"/>
              <a:buFont typeface="Arial"/>
              <a:buNone/>
            </a:pPr>
            <a:endParaRPr lang="en-GB" sz="2000" dirty="0">
              <a:solidFill>
                <a:schemeClr val="dk1"/>
              </a:solidFill>
              <a:latin typeface="Arial"/>
              <a:ea typeface="Arial"/>
              <a:cs typeface="Arial"/>
              <a:sym typeface="Arial"/>
            </a:endParaRPr>
          </a:p>
        </p:txBody>
      </p:sp>
      <p:graphicFrame>
        <p:nvGraphicFramePr>
          <p:cNvPr id="4" name="Table 3"/>
          <p:cNvGraphicFramePr>
            <a:graphicFrameLocks noGrp="1"/>
          </p:cNvGraphicFramePr>
          <p:nvPr>
            <p:extLst>
              <p:ext uri="{D42A27DB-BD31-4B8C-83A1-F6EECF244321}">
                <p14:modId xmlns:p14="http://schemas.microsoft.com/office/powerpoint/2010/main" val="1163882812"/>
              </p:ext>
            </p:extLst>
          </p:nvPr>
        </p:nvGraphicFramePr>
        <p:xfrm>
          <a:off x="3387145" y="163036"/>
          <a:ext cx="5277748" cy="1755916"/>
        </p:xfrm>
        <a:graphic>
          <a:graphicData uri="http://schemas.openxmlformats.org/drawingml/2006/table">
            <a:tbl>
              <a:tblPr firstRow="1" firstCol="1" bandRow="1">
                <a:tableStyleId>{5C22544A-7EE6-4342-B048-85BDC9FD1C3A}</a:tableStyleId>
              </a:tblPr>
              <a:tblGrid>
                <a:gridCol w="2778521">
                  <a:extLst>
                    <a:ext uri="{9D8B030D-6E8A-4147-A177-3AD203B41FA5}">
                      <a16:colId xmlns:a16="http://schemas.microsoft.com/office/drawing/2014/main" val="2475008130"/>
                    </a:ext>
                  </a:extLst>
                </a:gridCol>
                <a:gridCol w="2499227">
                  <a:extLst>
                    <a:ext uri="{9D8B030D-6E8A-4147-A177-3AD203B41FA5}">
                      <a16:colId xmlns:a16="http://schemas.microsoft.com/office/drawing/2014/main" val="1511170713"/>
                    </a:ext>
                  </a:extLst>
                </a:gridCol>
              </a:tblGrid>
              <a:tr h="1755916">
                <a:tc>
                  <a:txBody>
                    <a:bodyPr/>
                    <a:lstStyle/>
                    <a:p>
                      <a:pPr algn="ctr">
                        <a:lnSpc>
                          <a:spcPct val="107000"/>
                        </a:lnSpc>
                        <a:spcAft>
                          <a:spcPts val="0"/>
                        </a:spcAft>
                      </a:pPr>
                      <a:r>
                        <a:rPr lang="en-GB" sz="1200" dirty="0" smtClean="0">
                          <a:solidFill>
                            <a:schemeClr val="tx1"/>
                          </a:solidFill>
                          <a:effectLst/>
                        </a:rPr>
                        <a:t>Academic </a:t>
                      </a:r>
                      <a:r>
                        <a:rPr lang="en-GB" sz="1200" dirty="0">
                          <a:solidFill>
                            <a:schemeClr val="tx1"/>
                          </a:solidFill>
                          <a:effectLst/>
                        </a:rPr>
                        <a:t>Year:</a:t>
                      </a:r>
                      <a:br>
                        <a:rPr lang="en-GB" sz="1200" dirty="0">
                          <a:solidFill>
                            <a:schemeClr val="tx1"/>
                          </a:solidFill>
                          <a:effectLst/>
                        </a:rPr>
                      </a:br>
                      <a:r>
                        <a:rPr lang="en-GB" sz="1200" dirty="0" smtClean="0">
                          <a:solidFill>
                            <a:schemeClr val="tx1"/>
                          </a:solidFill>
                          <a:effectLst/>
                        </a:rPr>
                        <a:t>2022-2023</a:t>
                      </a:r>
                    </a:p>
                    <a:p>
                      <a:pPr algn="ctr">
                        <a:lnSpc>
                          <a:spcPct val="107000"/>
                        </a:lnSpc>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tc>
                  <a:txBody>
                    <a:bodyPr/>
                    <a:lstStyle/>
                    <a:p>
                      <a:pPr algn="ctr">
                        <a:lnSpc>
                          <a:spcPct val="107000"/>
                        </a:lnSpc>
                        <a:spcAft>
                          <a:spcPts val="0"/>
                        </a:spcAft>
                      </a:pPr>
                      <a:r>
                        <a:rPr lang="en-GB" sz="1200" dirty="0" smtClean="0">
                          <a:solidFill>
                            <a:schemeClr val="tx1"/>
                          </a:solidFill>
                          <a:effectLst/>
                        </a:rPr>
                        <a:t>Total </a:t>
                      </a:r>
                      <a:r>
                        <a:rPr lang="en-GB" sz="1200" dirty="0">
                          <a:solidFill>
                            <a:schemeClr val="tx1"/>
                          </a:solidFill>
                          <a:effectLst/>
                        </a:rPr>
                        <a:t>fund </a:t>
                      </a:r>
                      <a:r>
                        <a:rPr lang="en-GB" sz="1200" dirty="0" smtClean="0">
                          <a:solidFill>
                            <a:schemeClr val="tx1"/>
                          </a:solidFill>
                          <a:effectLst/>
                        </a:rPr>
                        <a:t>allocated 2021-22</a:t>
                      </a:r>
                      <a:r>
                        <a:rPr lang="en-GB" sz="1200" dirty="0">
                          <a:solidFill>
                            <a:schemeClr val="tx1"/>
                          </a:solidFill>
                          <a:effectLst/>
                        </a:rPr>
                        <a:t/>
                      </a:r>
                      <a:br>
                        <a:rPr lang="en-GB" sz="1200" dirty="0">
                          <a:solidFill>
                            <a:schemeClr val="tx1"/>
                          </a:solidFill>
                          <a:effectLst/>
                        </a:rPr>
                      </a:br>
                      <a:r>
                        <a:rPr lang="en-GB" sz="1200" dirty="0" smtClean="0">
                          <a:solidFill>
                            <a:schemeClr val="tx1"/>
                          </a:solidFill>
                          <a:effectLst/>
                        </a:rPr>
                        <a:t>= £19, 610</a:t>
                      </a:r>
                      <a:r>
                        <a:rPr lang="en-GB" sz="1200" dirty="0">
                          <a:solidFill>
                            <a:schemeClr val="tx1"/>
                          </a:solidFill>
                          <a:effectLst/>
                        </a:rPr>
                        <a:t> </a:t>
                      </a:r>
                      <a:endParaRPr lang="en-GB" sz="1200" dirty="0" smtClean="0">
                        <a:solidFill>
                          <a:schemeClr val="tx1"/>
                        </a:solidFill>
                        <a:effectLst/>
                      </a:endParaRPr>
                    </a:p>
                    <a:p>
                      <a:pPr algn="ctr">
                        <a:lnSpc>
                          <a:spcPct val="107000"/>
                        </a:lnSpc>
                        <a:spcAft>
                          <a:spcPts val="0"/>
                        </a:spcAft>
                      </a:pPr>
                      <a:endParaRPr lang="en-GB" sz="1100" dirty="0">
                        <a:solidFill>
                          <a:schemeClr val="tx1"/>
                        </a:solidFill>
                        <a:effectLst/>
                      </a:endParaRPr>
                    </a:p>
                    <a:p>
                      <a:pPr algn="ctr">
                        <a:lnSpc>
                          <a:spcPct val="107000"/>
                        </a:lnSpc>
                        <a:spcAft>
                          <a:spcPts val="0"/>
                        </a:spcAft>
                      </a:pPr>
                      <a:r>
                        <a:rPr lang="en-GB" sz="1200" dirty="0" smtClean="0">
                          <a:solidFill>
                            <a:schemeClr val="tx1"/>
                          </a:solidFill>
                          <a:effectLst/>
                        </a:rPr>
                        <a:t>Carried over from 2020-21 </a:t>
                      </a:r>
                    </a:p>
                    <a:p>
                      <a:pPr algn="ctr">
                        <a:lnSpc>
                          <a:spcPct val="107000"/>
                        </a:lnSpc>
                        <a:spcAft>
                          <a:spcPts val="0"/>
                        </a:spcAft>
                      </a:pPr>
                      <a:r>
                        <a:rPr lang="en-GB" sz="1200" dirty="0" smtClean="0">
                          <a:solidFill>
                            <a:schemeClr val="tx1"/>
                          </a:solidFill>
                          <a:effectLst/>
                        </a:rPr>
                        <a:t>= £12,</a:t>
                      </a:r>
                      <a:r>
                        <a:rPr lang="en-GB" sz="1200" baseline="0" dirty="0" smtClean="0">
                          <a:solidFill>
                            <a:schemeClr val="tx1"/>
                          </a:solidFill>
                          <a:effectLst/>
                        </a:rPr>
                        <a:t> 614.69</a:t>
                      </a:r>
                      <a:endParaRPr lang="en-GB" sz="1100" dirty="0">
                        <a:solidFill>
                          <a:schemeClr val="tx1"/>
                        </a:solidFill>
                        <a:effectLst/>
                      </a:endParaRPr>
                    </a:p>
                    <a:p>
                      <a:pPr algn="ctr">
                        <a:lnSpc>
                          <a:spcPct val="107000"/>
                        </a:lnSpc>
                        <a:spcAft>
                          <a:spcPts val="0"/>
                        </a:spcAft>
                      </a:pPr>
                      <a:r>
                        <a:rPr lang="en-GB" sz="1200" dirty="0">
                          <a:solidFill>
                            <a:schemeClr val="tx1"/>
                          </a:solidFill>
                          <a:effectLst/>
                        </a:rPr>
                        <a:t> </a:t>
                      </a:r>
                      <a:endParaRPr lang="en-GB" sz="1100" dirty="0">
                        <a:solidFill>
                          <a:schemeClr val="tx1"/>
                        </a:solidFill>
                        <a:effectLst/>
                      </a:endParaRPr>
                    </a:p>
                    <a:p>
                      <a:pPr algn="ctr">
                        <a:lnSpc>
                          <a:spcPct val="107000"/>
                        </a:lnSpc>
                        <a:spcAft>
                          <a:spcPts val="0"/>
                        </a:spcAft>
                      </a:pPr>
                      <a:r>
                        <a:rPr lang="en-GB" sz="1200" dirty="0">
                          <a:solidFill>
                            <a:schemeClr val="tx1"/>
                          </a:solidFill>
                          <a:effectLst/>
                        </a:rPr>
                        <a:t>Total to </a:t>
                      </a:r>
                      <a:r>
                        <a:rPr lang="en-GB" sz="1200" dirty="0" smtClean="0">
                          <a:solidFill>
                            <a:schemeClr val="tx1"/>
                          </a:solidFill>
                          <a:effectLst/>
                        </a:rPr>
                        <a:t>spend 2021-22 </a:t>
                      </a:r>
                    </a:p>
                    <a:p>
                      <a:pPr algn="ctr">
                        <a:lnSpc>
                          <a:spcPct val="107000"/>
                        </a:lnSpc>
                        <a:spcAft>
                          <a:spcPts val="0"/>
                        </a:spcAft>
                      </a:pPr>
                      <a:r>
                        <a:rPr lang="en-GB" sz="1200" dirty="0" smtClean="0">
                          <a:solidFill>
                            <a:schemeClr val="tx1"/>
                          </a:solidFill>
                          <a:effectLst/>
                        </a:rPr>
                        <a:t>= £</a:t>
                      </a:r>
                      <a:r>
                        <a:rPr lang="en-GB" sz="1200" dirty="0">
                          <a:solidFill>
                            <a:schemeClr val="tx1"/>
                          </a:solidFill>
                          <a:effectLst/>
                        </a:rPr>
                        <a:t> </a:t>
                      </a:r>
                      <a:r>
                        <a:rPr lang="en-GB" sz="1200" dirty="0" smtClean="0">
                          <a:solidFill>
                            <a:schemeClr val="tx1"/>
                          </a:solidFill>
                          <a:effectLst/>
                        </a:rPr>
                        <a:t>32. 224.69</a:t>
                      </a:r>
                      <a:endParaRPr lang="en-GB"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FC000"/>
                    </a:solidFill>
                  </a:tcPr>
                </a:tc>
                <a:extLst>
                  <a:ext uri="{0D108BD9-81ED-4DB2-BD59-A6C34878D82A}">
                    <a16:rowId xmlns:a16="http://schemas.microsoft.com/office/drawing/2014/main" val="753149054"/>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76613796"/>
              </p:ext>
            </p:extLst>
          </p:nvPr>
        </p:nvGraphicFramePr>
        <p:xfrm>
          <a:off x="495300" y="2318160"/>
          <a:ext cx="10982325" cy="3827526"/>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467500371"/>
                    </a:ext>
                  </a:extLst>
                </a:gridCol>
                <a:gridCol w="1366675">
                  <a:extLst>
                    <a:ext uri="{9D8B030D-6E8A-4147-A177-3AD203B41FA5}">
                      <a16:colId xmlns:a16="http://schemas.microsoft.com/office/drawing/2014/main" val="392386450"/>
                    </a:ext>
                  </a:extLst>
                </a:gridCol>
                <a:gridCol w="1610473">
                  <a:extLst>
                    <a:ext uri="{9D8B030D-6E8A-4147-A177-3AD203B41FA5}">
                      <a16:colId xmlns:a16="http://schemas.microsoft.com/office/drawing/2014/main" val="3497989034"/>
                    </a:ext>
                  </a:extLst>
                </a:gridCol>
                <a:gridCol w="1267057">
                  <a:extLst>
                    <a:ext uri="{9D8B030D-6E8A-4147-A177-3AD203B41FA5}">
                      <a16:colId xmlns:a16="http://schemas.microsoft.com/office/drawing/2014/main" val="954591458"/>
                    </a:ext>
                  </a:extLst>
                </a:gridCol>
                <a:gridCol w="2029912">
                  <a:extLst>
                    <a:ext uri="{9D8B030D-6E8A-4147-A177-3AD203B41FA5}">
                      <a16:colId xmlns:a16="http://schemas.microsoft.com/office/drawing/2014/main" val="3279801585"/>
                    </a:ext>
                  </a:extLst>
                </a:gridCol>
                <a:gridCol w="1283659">
                  <a:extLst>
                    <a:ext uri="{9D8B030D-6E8A-4147-A177-3AD203B41FA5}">
                      <a16:colId xmlns:a16="http://schemas.microsoft.com/office/drawing/2014/main" val="2028689231"/>
                    </a:ext>
                  </a:extLst>
                </a:gridCol>
                <a:gridCol w="1592122">
                  <a:extLst>
                    <a:ext uri="{9D8B030D-6E8A-4147-A177-3AD203B41FA5}">
                      <a16:colId xmlns:a16="http://schemas.microsoft.com/office/drawing/2014/main" val="2281287862"/>
                    </a:ext>
                  </a:extLst>
                </a:gridCol>
              </a:tblGrid>
              <a:tr h="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a:solidFill>
                            <a:schemeClr val="tx1"/>
                          </a:solidFill>
                          <a:effectLst/>
                        </a:rPr>
                        <a:t>REVIEW   </a:t>
                      </a:r>
                      <a:r>
                        <a:rPr lang="en-GB" sz="120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2667957254"/>
                  </a:ext>
                </a:extLst>
              </a:tr>
              <a:tr h="2509250">
                <a:tc>
                  <a:txBody>
                    <a:bodyPr/>
                    <a:lstStyle/>
                    <a:p>
                      <a:pPr marL="228600" indent="-228600" algn="l">
                        <a:lnSpc>
                          <a:spcPct val="107000"/>
                        </a:lnSpc>
                        <a:spcAft>
                          <a:spcPts val="800"/>
                        </a:spcAft>
                        <a:buAutoNum type="arabicPeriod"/>
                      </a:pPr>
                      <a:r>
                        <a:rPr lang="en-GB" sz="1200" dirty="0" smtClean="0">
                          <a:solidFill>
                            <a:schemeClr val="tx1"/>
                          </a:solidFill>
                          <a:effectLst/>
                        </a:rPr>
                        <a:t>The engagement of all pupils in regular physical activity</a:t>
                      </a:r>
                      <a:r>
                        <a:rPr lang="en-GB" sz="1200" baseline="0" dirty="0" smtClean="0">
                          <a:solidFill>
                            <a:schemeClr val="tx1"/>
                          </a:solidFill>
                          <a:effectLst/>
                        </a:rPr>
                        <a:t> - </a:t>
                      </a:r>
                      <a:r>
                        <a:rPr lang="en-GB" sz="1200" b="0" dirty="0" smtClean="0">
                          <a:solidFill>
                            <a:schemeClr val="tx1"/>
                          </a:solidFill>
                        </a:rPr>
                        <a:t>Chief Medical Officer guidelines recommend that primary school pupils undertake at least 30 minutes of physical activity a day in school.</a:t>
                      </a:r>
                      <a:endParaRPr lang="en-GB" sz="1200" b="0" dirty="0" smtClean="0">
                        <a:solidFill>
                          <a:schemeClr val="tx1"/>
                        </a:solidFill>
                        <a:effectLst/>
                      </a:endParaRPr>
                    </a:p>
                    <a:p>
                      <a:pPr marL="0" indent="0" algn="l">
                        <a:lnSpc>
                          <a:spcPct val="107000"/>
                        </a:lnSpc>
                        <a:spcAft>
                          <a:spcPts val="800"/>
                        </a:spcAft>
                        <a:buNone/>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gn="l">
                        <a:lnSpc>
                          <a:spcPct val="107000"/>
                        </a:lnSpc>
                        <a:spcAft>
                          <a:spcPts val="800"/>
                        </a:spcAft>
                        <a:buAutoNum type="arabicPeriod"/>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228600" indent="-228600" algn="l">
                        <a:lnSpc>
                          <a:spcPct val="107000"/>
                        </a:lnSpc>
                        <a:spcAft>
                          <a:spcPts val="800"/>
                        </a:spcAft>
                        <a:buAutoNum type="arabicPeriod"/>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l">
                        <a:lnSpc>
                          <a:spcPct val="107000"/>
                        </a:lnSpc>
                        <a:spcAft>
                          <a:spcPts val="0"/>
                        </a:spcAft>
                      </a:pPr>
                      <a:r>
                        <a:rPr lang="en-GB" sz="1200" b="1" u="sng" dirty="0" smtClean="0">
                          <a:solidFill>
                            <a:schemeClr val="tx1"/>
                          </a:solidFill>
                          <a:effectLst/>
                        </a:rPr>
                        <a:t>To provide a broad and balanced curriculum and a related extra curriculum.</a:t>
                      </a:r>
                      <a:r>
                        <a:rPr lang="en-GB" sz="1200" dirty="0" smtClean="0">
                          <a:solidFill>
                            <a:schemeClr val="tx1"/>
                          </a:solidFill>
                          <a:effectLst/>
                        </a:rPr>
                        <a:t> </a:t>
                      </a:r>
                    </a:p>
                    <a:p>
                      <a:pPr algn="l">
                        <a:lnSpc>
                          <a:spcPct val="107000"/>
                        </a:lnSpc>
                        <a:spcAft>
                          <a:spcPts val="0"/>
                        </a:spcAft>
                      </a:pPr>
                      <a:endParaRPr lang="en-GB" sz="1200" dirty="0" smtClean="0">
                        <a:solidFill>
                          <a:schemeClr val="tx1"/>
                        </a:solidFill>
                        <a:effectLst/>
                      </a:endParaRPr>
                    </a:p>
                    <a:p>
                      <a:pPr algn="l">
                        <a:lnSpc>
                          <a:spcPct val="107000"/>
                        </a:lnSpc>
                        <a:spcAft>
                          <a:spcPts val="0"/>
                        </a:spcAft>
                      </a:pPr>
                      <a:endParaRPr lang="en-GB" sz="1200" dirty="0" smtClean="0">
                        <a:solidFill>
                          <a:schemeClr val="tx1"/>
                        </a:solidFill>
                        <a:effectLst/>
                      </a:endParaRPr>
                    </a:p>
                    <a:p>
                      <a:pPr algn="l">
                        <a:lnSpc>
                          <a:spcPct val="107000"/>
                        </a:lnSpc>
                        <a:spcAft>
                          <a:spcPts val="0"/>
                        </a:spcAft>
                      </a:pPr>
                      <a:endPar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gn="l">
                        <a:lnSpc>
                          <a:spcPct val="107000"/>
                        </a:lnSpc>
                        <a:spcAft>
                          <a:spcPts val="0"/>
                        </a:spcAft>
                      </a:pP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tc>
                  <a:txBody>
                    <a:bodyPr/>
                    <a:lstStyle/>
                    <a:p>
                      <a:pPr algn="l">
                        <a:lnSpc>
                          <a:spcPct val="107000"/>
                        </a:lnSpc>
                        <a:spcAft>
                          <a:spcPts val="0"/>
                        </a:spcAft>
                      </a:pPr>
                      <a:r>
                        <a:rPr lang="en-GB" sz="1200" dirty="0" smtClean="0">
                          <a:solidFill>
                            <a:schemeClr val="tx1"/>
                          </a:solidFill>
                          <a:effectLst/>
                        </a:rPr>
                        <a:t>To </a:t>
                      </a:r>
                      <a:r>
                        <a:rPr lang="en-GB" sz="1200" dirty="0">
                          <a:solidFill>
                            <a:schemeClr val="tx1"/>
                          </a:solidFill>
                          <a:effectLst/>
                        </a:rPr>
                        <a:t>ensure equipment is available and in good working condition for lessons in hall, playground, field and for active play.</a:t>
                      </a:r>
                    </a:p>
                    <a:p>
                      <a:pPr algn="l">
                        <a:lnSpc>
                          <a:spcPct val="107000"/>
                        </a:lnSpc>
                        <a:spcAft>
                          <a:spcPts val="0"/>
                        </a:spcAft>
                      </a:pPr>
                      <a:r>
                        <a:rPr lang="en-GB" sz="1200" dirty="0">
                          <a:solidFill>
                            <a:schemeClr val="tx1"/>
                          </a:solidFill>
                          <a:effectLst/>
                        </a:rPr>
                        <a:t> </a:t>
                      </a:r>
                      <a:endParaRPr lang="en-GB" sz="1200" dirty="0" smtClean="0">
                        <a:solidFill>
                          <a:schemeClr val="tx1"/>
                        </a:solidFill>
                        <a:effectLst/>
                      </a:endParaRPr>
                    </a:p>
                    <a:p>
                      <a:pPr algn="l">
                        <a:lnSpc>
                          <a:spcPct val="107000"/>
                        </a:lnSpc>
                        <a:spcAft>
                          <a:spcPts val="0"/>
                        </a:spcAft>
                      </a:pPr>
                      <a:endParaRPr lang="en-GB" sz="1200" dirty="0">
                        <a:solidFill>
                          <a:schemeClr val="tx1"/>
                        </a:solidFill>
                        <a:effectLst/>
                      </a:endParaRPr>
                    </a:p>
                  </a:txBody>
                  <a:tcPr marL="63533" marR="63533" marT="0" marB="0">
                    <a:solidFill>
                      <a:srgbClr val="F2FB9F"/>
                    </a:solidFill>
                  </a:tcPr>
                </a:tc>
                <a:tc>
                  <a:txBody>
                    <a:bodyPr/>
                    <a:lstStyle/>
                    <a:p>
                      <a:pPr algn="l">
                        <a:lnSpc>
                          <a:spcPct val="107000"/>
                        </a:lnSpc>
                        <a:spcAft>
                          <a:spcPts val="0"/>
                        </a:spcAft>
                      </a:pPr>
                      <a:r>
                        <a:rPr lang="en-GB" sz="1200" dirty="0" smtClean="0">
                          <a:solidFill>
                            <a:schemeClr val="tx1"/>
                          </a:solidFill>
                          <a:effectLst/>
                        </a:rPr>
                        <a:t>£1,</a:t>
                      </a:r>
                      <a:r>
                        <a:rPr lang="en-GB" sz="1200" baseline="0" dirty="0" smtClean="0">
                          <a:solidFill>
                            <a:schemeClr val="tx1"/>
                          </a:solidFill>
                          <a:effectLst/>
                        </a:rPr>
                        <a:t>500</a:t>
                      </a:r>
                      <a:r>
                        <a:rPr lang="en-GB" sz="1200" dirty="0" smtClean="0">
                          <a:solidFill>
                            <a:schemeClr val="tx1"/>
                          </a:solidFill>
                          <a:effectLst/>
                        </a:rPr>
                        <a:t> to</a:t>
                      </a:r>
                      <a:r>
                        <a:rPr lang="en-GB" sz="1200" baseline="0" dirty="0" smtClean="0">
                          <a:solidFill>
                            <a:schemeClr val="tx1"/>
                          </a:solidFill>
                          <a:effectLst/>
                        </a:rPr>
                        <a:t> replace/new</a:t>
                      </a:r>
                      <a:r>
                        <a:rPr lang="en-GB" sz="1200" dirty="0" smtClean="0">
                          <a:solidFill>
                            <a:schemeClr val="tx1"/>
                          </a:solidFill>
                          <a:effectLst/>
                        </a:rPr>
                        <a:t> </a:t>
                      </a:r>
                      <a:r>
                        <a:rPr lang="en-GB" sz="1200" dirty="0">
                          <a:solidFill>
                            <a:schemeClr val="tx1"/>
                          </a:solidFill>
                          <a:effectLst/>
                        </a:rPr>
                        <a:t>equipment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p>
                      <a:pPr algn="l">
                        <a:lnSpc>
                          <a:spcPct val="107000"/>
                        </a:lnSpc>
                        <a:spcAft>
                          <a:spcPts val="0"/>
                        </a:spcAft>
                      </a:pPr>
                      <a:r>
                        <a:rPr lang="en-GB" sz="1200" dirty="0">
                          <a:solidFill>
                            <a:schemeClr val="tx1"/>
                          </a:solidFill>
                          <a:effectLst/>
                        </a:rPr>
                        <a:t> </a:t>
                      </a:r>
                    </a:p>
                  </a:txBody>
                  <a:tcPr marL="63533" marR="63533" marT="0" marB="0">
                    <a:solidFill>
                      <a:srgbClr val="F2FB9F"/>
                    </a:solidFill>
                  </a:tcPr>
                </a:tc>
                <a:tc>
                  <a:txBody>
                    <a:bodyPr/>
                    <a:lstStyle/>
                    <a:p>
                      <a:pPr algn="l">
                        <a:lnSpc>
                          <a:spcPct val="107000"/>
                        </a:lnSpc>
                        <a:spcAft>
                          <a:spcPts val="0"/>
                        </a:spcAft>
                      </a:pPr>
                      <a:r>
                        <a:rPr lang="en-GB" sz="1200" dirty="0">
                          <a:solidFill>
                            <a:schemeClr val="tx1"/>
                          </a:solidFill>
                          <a:effectLst/>
                        </a:rPr>
                        <a:t>Target PP, SEN and non-participants and track them using Get set 4 PE. </a:t>
                      </a:r>
                    </a:p>
                    <a:p>
                      <a:pPr algn="l">
                        <a:lnSpc>
                          <a:spcPct val="107000"/>
                        </a:lnSpc>
                        <a:spcAft>
                          <a:spcPts val="0"/>
                        </a:spcAft>
                      </a:pPr>
                      <a:r>
                        <a:rPr lang="en-GB" sz="1200" dirty="0">
                          <a:solidFill>
                            <a:schemeClr val="tx1"/>
                          </a:solidFill>
                          <a:effectLst/>
                        </a:rPr>
                        <a:t> </a:t>
                      </a:r>
                    </a:p>
                  </a:txBody>
                  <a:tcPr marL="63533" marR="63533" marT="0" marB="0">
                    <a:solidFill>
                      <a:srgbClr val="F2FB9F"/>
                    </a:solidFill>
                  </a:tcPr>
                </a:tc>
                <a:tc>
                  <a:txBody>
                    <a:bodyPr/>
                    <a:lstStyle/>
                    <a:p>
                      <a:pPr algn="l">
                        <a:lnSpc>
                          <a:spcPct val="107000"/>
                        </a:lnSpc>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Lots of new equipment</a:t>
                      </a:r>
                      <a:r>
                        <a:rPr lang="en-GB"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bought for curriculum to ensure both sports and the skills required can be accessed by all children.</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tc>
                  <a:txBody>
                    <a:bodyPr/>
                    <a:lstStyle/>
                    <a:p>
                      <a:pPr algn="l">
                        <a:lnSpc>
                          <a:spcPct val="107000"/>
                        </a:lnSpc>
                        <a:spcAft>
                          <a:spcPts val="0"/>
                        </a:spcAft>
                      </a:pPr>
                      <a:r>
                        <a:rPr lang="en-GB" sz="12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Ensure</a:t>
                      </a:r>
                      <a:r>
                        <a:rPr lang="en-GB" sz="120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all equipment is continued to be used so children can progress at their level and access the lessons/skills taught.  Continue to assess equipment, ensuring it is suitable for lessons.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2FB9F"/>
                    </a:solidFill>
                  </a:tcPr>
                </a:tc>
                <a:extLst>
                  <a:ext uri="{0D108BD9-81ED-4DB2-BD59-A6C34878D82A}">
                    <a16:rowId xmlns:a16="http://schemas.microsoft.com/office/drawing/2014/main" val="2979605501"/>
                  </a:ext>
                </a:extLst>
              </a:tr>
            </a:tbl>
          </a:graphicData>
        </a:graphic>
      </p:graphicFrame>
      <p:pic>
        <p:nvPicPr>
          <p:cNvPr id="1026" name="Picture 2" descr="School Games Award - Gold! | CHS South"/>
          <p:cNvPicPr>
            <a:picLocks noChangeAspect="1" noChangeArrowheads="1"/>
          </p:cNvPicPr>
          <p:nvPr/>
        </p:nvPicPr>
        <p:blipFill>
          <a:blip r:embed="rId3" cstate="print">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rcRect/>
          <a:stretch>
            <a:fillRect/>
          </a:stretch>
        </p:blipFill>
        <p:spPr bwMode="auto">
          <a:xfrm>
            <a:off x="3205973" y="399539"/>
            <a:ext cx="1918332" cy="1581044"/>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1"/>
          <p:cNvPicPr>
            <a:picLocks noChangeAspect="1"/>
          </p:cNvPicPr>
          <p:nvPr/>
        </p:nvPicPr>
        <p:blipFill>
          <a:blip r:embed="rId5" cstate="print">
            <a:extLst>
              <a:ext uri="{BEBA8EAE-BF5A-486C-A8C5-ECC9F3942E4B}">
                <a14:imgProps xmlns:a14="http://schemas.microsoft.com/office/drawing/2010/main">
                  <a14:imgLayer r:embed="rId6">
                    <a14:imgEffect>
                      <a14:backgroundRemoval t="0" b="99841" l="2240" r="100000">
                        <a14:backgroundMark x1="10080" y1="9634" x2="10080" y2="9634"/>
                        <a14:backgroundMark x1="92960" y1="7006" x2="92960" y2="7006"/>
                        <a14:backgroundMark x1="89040" y1="92118" x2="89040" y2="92118"/>
                        <a14:backgroundMark x1="12640" y1="90844" x2="13920" y2="90844"/>
                      </a14:backgroundRemoval>
                    </a14:imgEffect>
                  </a14:imgLayer>
                </a14:imgProps>
              </a:ext>
              <a:ext uri="{28A0092B-C50C-407E-A947-70E740481C1C}">
                <a14:useLocalDpi xmlns:a14="http://schemas.microsoft.com/office/drawing/2010/main" val="0"/>
              </a:ext>
            </a:extLst>
          </a:blip>
          <a:stretch>
            <a:fillRect/>
          </a:stretch>
        </p:blipFill>
        <p:spPr>
          <a:xfrm>
            <a:off x="4875428" y="648879"/>
            <a:ext cx="1133486" cy="1138927"/>
          </a:xfrm>
          <a:prstGeom prst="rect">
            <a:avLst/>
          </a:prstGeom>
        </p:spPr>
      </p:pic>
    </p:spTree>
    <p:extLst>
      <p:ext uri="{BB962C8B-B14F-4D97-AF65-F5344CB8AC3E}">
        <p14:creationId xmlns:p14="http://schemas.microsoft.com/office/powerpoint/2010/main" val="18701122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612596" cy="612597"/>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36527" y="328612"/>
            <a:ext cx="612597" cy="61259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77952766"/>
              </p:ext>
            </p:extLst>
          </p:nvPr>
        </p:nvGraphicFramePr>
        <p:xfrm>
          <a:off x="595223" y="1083249"/>
          <a:ext cx="10982325" cy="1269140"/>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69140">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932583816"/>
              </p:ext>
            </p:extLst>
          </p:nvPr>
        </p:nvGraphicFramePr>
        <p:xfrm>
          <a:off x="595223" y="2352389"/>
          <a:ext cx="10982325" cy="3718433"/>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3576981">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smtClean="0">
                          <a:solidFill>
                            <a:schemeClr val="tx1"/>
                          </a:solidFill>
                          <a:effectLst/>
                        </a:rPr>
                        <a:t>1. The engagement of all pupils in regular physical activity</a:t>
                      </a:r>
                      <a:r>
                        <a:rPr lang="en-GB" sz="1200" baseline="0" dirty="0" smtClean="0">
                          <a:solidFill>
                            <a:schemeClr val="tx1"/>
                          </a:solidFill>
                          <a:effectLst/>
                        </a:rPr>
                        <a:t> - </a:t>
                      </a:r>
                      <a:r>
                        <a:rPr lang="en-GB" sz="1200" b="0" dirty="0" smtClean="0">
                          <a:solidFill>
                            <a:schemeClr val="tx1"/>
                          </a:solidFill>
                        </a:rPr>
                        <a:t>Chief Medical Officer guidelines recommend that primary school pupils undertake at least 30 minutes of physical activity a day in school.</a:t>
                      </a:r>
                      <a:endParaRPr lang="en-GB" sz="1200" b="0" dirty="0" smtClean="0">
                        <a:solidFill>
                          <a:schemeClr val="tx1"/>
                        </a:solidFill>
                        <a:effectLst/>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txBody>
                  <a:tcPr marL="68580" marR="68580" marT="0" marB="0">
                    <a:solidFill>
                      <a:srgbClr val="FFC000"/>
                    </a:solidFill>
                  </a:tcPr>
                </a:tc>
                <a:tc>
                  <a:txBody>
                    <a:bodyPr/>
                    <a:lstStyle/>
                    <a:p>
                      <a:pPr marL="0" lvl="0" indent="0" hangingPunct="0">
                        <a:lnSpc>
                          <a:spcPct val="107000"/>
                        </a:lnSpc>
                        <a:spcAft>
                          <a:spcPts val="0"/>
                        </a:spcAft>
                        <a:buFont typeface="+mj-lt"/>
                        <a:buNone/>
                      </a:pPr>
                      <a:r>
                        <a:rPr lang="en-GB" sz="1200" b="1" u="sng" dirty="0" smtClean="0">
                          <a:solidFill>
                            <a:schemeClr val="tx1"/>
                          </a:solidFill>
                        </a:rPr>
                        <a:t>Encourage</a:t>
                      </a:r>
                      <a:r>
                        <a:rPr lang="en-GB" sz="1200" b="1" u="sng" baseline="0" dirty="0" smtClean="0">
                          <a:solidFill>
                            <a:schemeClr val="tx1"/>
                          </a:solidFill>
                        </a:rPr>
                        <a:t> </a:t>
                      </a:r>
                      <a:r>
                        <a:rPr lang="en-GB" sz="1200" b="1" u="sng" dirty="0" smtClean="0">
                          <a:solidFill>
                            <a:schemeClr val="tx1"/>
                          </a:solidFill>
                        </a:rPr>
                        <a:t>children to take on leadership roles that support physical and mental health activities within school – </a:t>
                      </a:r>
                      <a:r>
                        <a:rPr lang="en-GB" sz="1200" b="0" dirty="0" smtClean="0">
                          <a:solidFill>
                            <a:schemeClr val="tx1"/>
                          </a:solidFill>
                        </a:rPr>
                        <a:t>set</a:t>
                      </a:r>
                      <a:r>
                        <a:rPr lang="en-GB" sz="1200" b="0" baseline="0" dirty="0" smtClean="0">
                          <a:solidFill>
                            <a:schemeClr val="tx1"/>
                          </a:solidFill>
                        </a:rPr>
                        <a:t> up </a:t>
                      </a:r>
                      <a:r>
                        <a:rPr lang="en-GB" sz="1200" b="0" dirty="0" smtClean="0">
                          <a:solidFill>
                            <a:schemeClr val="tx1"/>
                          </a:solidFill>
                        </a:rPr>
                        <a:t>Play Leaders</a:t>
                      </a:r>
                    </a:p>
                    <a:p>
                      <a:pPr marL="0" lvl="0" indent="0" hangingPunct="0">
                        <a:lnSpc>
                          <a:spcPct val="107000"/>
                        </a:lnSpc>
                        <a:spcAft>
                          <a:spcPts val="0"/>
                        </a:spcAft>
                        <a:buFont typeface="+mj-lt"/>
                        <a:buNone/>
                      </a:pPr>
                      <a:endParaRPr lang="en-GB" sz="1200" b="0" dirty="0" smtClean="0">
                        <a:solidFill>
                          <a:schemeClr val="tx1"/>
                        </a:solidFill>
                      </a:endParaRPr>
                    </a:p>
                    <a:p>
                      <a:pPr marL="0" lvl="0" indent="0" hangingPunct="0">
                        <a:lnSpc>
                          <a:spcPct val="107000"/>
                        </a:lnSpc>
                        <a:spcAft>
                          <a:spcPts val="0"/>
                        </a:spcAft>
                        <a:buFont typeface="+mj-lt"/>
                        <a:buNone/>
                      </a:pPr>
                      <a:r>
                        <a:rPr lang="en-GB" sz="1200" b="1" u="sng" dirty="0" smtClean="0">
                          <a:solidFill>
                            <a:schemeClr val="tx1"/>
                          </a:solidFill>
                        </a:rPr>
                        <a:t>Increase amount of activity during</a:t>
                      </a:r>
                      <a:r>
                        <a:rPr lang="en-GB" sz="1200" b="1" u="sng" baseline="0" dirty="0" smtClean="0">
                          <a:solidFill>
                            <a:schemeClr val="tx1"/>
                          </a:solidFill>
                        </a:rPr>
                        <a:t> both lunch and playtimes </a:t>
                      </a:r>
                      <a:r>
                        <a:rPr lang="en-GB" sz="1200" b="0" u="none" baseline="0" dirty="0" smtClean="0">
                          <a:solidFill>
                            <a:schemeClr val="tx1"/>
                          </a:solidFill>
                        </a:rPr>
                        <a:t>- </a:t>
                      </a:r>
                      <a:r>
                        <a:rPr lang="en-GB" sz="1200" b="0" baseline="0" dirty="0" smtClean="0">
                          <a:solidFill>
                            <a:schemeClr val="tx1"/>
                          </a:solidFill>
                        </a:rPr>
                        <a:t>p</a:t>
                      </a:r>
                      <a:r>
                        <a:rPr lang="en-GB" sz="1200" b="0" dirty="0" smtClean="0">
                          <a:solidFill>
                            <a:schemeClr val="tx1"/>
                          </a:solidFill>
                        </a:rPr>
                        <a:t>rovide opportunities for all abilities/needs with rotation</a:t>
                      </a:r>
                      <a:r>
                        <a:rPr lang="en-GB" sz="1200" b="0" baseline="0" dirty="0" smtClean="0">
                          <a:solidFill>
                            <a:schemeClr val="tx1"/>
                          </a:solidFill>
                        </a:rPr>
                        <a:t> for each class/year group.</a:t>
                      </a:r>
                      <a:endParaRPr lang="en-GB" sz="1200" dirty="0" smtClean="0">
                        <a:solidFill>
                          <a:schemeClr val="tx1"/>
                        </a:solidFill>
                      </a:endParaRPr>
                    </a:p>
                    <a:p>
                      <a:pPr marL="0" lvl="0" indent="0" hangingPunct="0">
                        <a:lnSpc>
                          <a:spcPct val="107000"/>
                        </a:lnSpc>
                        <a:spcAft>
                          <a:spcPts val="0"/>
                        </a:spcAft>
                        <a:buFont typeface="+mj-lt"/>
                        <a:buNone/>
                      </a:pPr>
                      <a:endParaRPr lang="en-GB" sz="1200" b="0" dirty="0" smtClean="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rPr>
                        <a:t>School</a:t>
                      </a:r>
                      <a:r>
                        <a:rPr lang="en-GB" sz="1200" b="0" baseline="0" dirty="0" smtClean="0">
                          <a:solidFill>
                            <a:schemeClr val="tx1"/>
                          </a:solidFill>
                          <a:effectLst/>
                        </a:rPr>
                        <a:t> Games Organiser (Jo Newman) due to come in to school, set up and train those Y5 Play Leaders on November 21</a:t>
                      </a:r>
                      <a:r>
                        <a:rPr lang="en-GB" sz="1200" b="0" baseline="30000" dirty="0" smtClean="0">
                          <a:solidFill>
                            <a:schemeClr val="tx1"/>
                          </a:solidFill>
                          <a:effectLst/>
                        </a:rPr>
                        <a:t>st</a:t>
                      </a:r>
                      <a:r>
                        <a:rPr lang="en-GB" sz="1200" b="0" baseline="0" dirty="0" smtClean="0">
                          <a:solidFill>
                            <a:schemeClr val="tx1"/>
                          </a:solidFill>
                          <a:effectLst/>
                        </a:rPr>
                        <a:t>.  </a:t>
                      </a:r>
                    </a:p>
                    <a:p>
                      <a:pPr>
                        <a:lnSpc>
                          <a:spcPct val="107000"/>
                        </a:lnSpc>
                        <a:spcAft>
                          <a:spcPts val="0"/>
                        </a:spcAft>
                      </a:pPr>
                      <a:endParaRPr lang="en-GB" sz="1200" b="0" baseline="0" dirty="0" smtClean="0">
                        <a:solidFill>
                          <a:schemeClr val="tx1"/>
                        </a:solidFill>
                        <a:effectLst/>
                      </a:endParaRPr>
                    </a:p>
                    <a:p>
                      <a:pPr>
                        <a:lnSpc>
                          <a:spcPct val="107000"/>
                        </a:lnSpc>
                        <a:spcAft>
                          <a:spcPts val="0"/>
                        </a:spcAft>
                      </a:pPr>
                      <a:endParaRPr lang="en-GB" sz="1200" b="0" dirty="0" smtClean="0">
                        <a:solidFill>
                          <a:schemeClr val="tx1"/>
                        </a:solidFill>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Play</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leaders to plan and set up areas during playtimes. (Each day a different year group.) Creating PB areas so children can gain confidence in being competitive.</a:t>
                      </a: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SGO</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 Free</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 of Beans staff to aid running - £2,250 (£30 x20 weeks)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Equipment needed but will be reviewed once SGO has delivered training so it is  known exactly what is needed. </a:t>
                      </a: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£1,000</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Playtimes have set areas where children have a choice of events where they can be active/involved, with a wider variety of activities to choose from.  </a:t>
                      </a:r>
                    </a:p>
                    <a:p>
                      <a:pPr>
                        <a:lnSpc>
                          <a:spcPct val="107000"/>
                        </a:lnSpc>
                        <a:spcAft>
                          <a:spcPts val="0"/>
                        </a:spcAft>
                      </a:pP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Play leaders trained for</a:t>
                      </a:r>
                      <a:r>
                        <a:rPr lang="en-GB" sz="11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spring term by </a:t>
                      </a:r>
                      <a:r>
                        <a:rPr lang="en-GB" sz="1100" b="0" baseline="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FoB</a:t>
                      </a:r>
                      <a:r>
                        <a:rPr lang="en-GB" sz="11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who monitored throughout the term ensuring it was run appropriately and all activities were set up and covered with use of a timetable.   </a:t>
                      </a:r>
                    </a:p>
                    <a:p>
                      <a:pPr>
                        <a:lnSpc>
                          <a:spcPct val="107000"/>
                        </a:lnSpc>
                        <a:spcAft>
                          <a:spcPts val="0"/>
                        </a:spcAft>
                      </a:pPr>
                      <a:endParaRPr lang="en-GB" sz="11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en-GB" sz="11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Equipment bought and put into PL shed so equipment wasn’t confused with PE curriculum equipment.  </a:t>
                      </a:r>
                      <a:endParaRPr lang="en-GB" sz="11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1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Play leaders set to start in Autumn 1 for Y5 children, again using </a:t>
                      </a:r>
                      <a:r>
                        <a:rPr lang="en-GB" sz="1200" b="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FoB</a:t>
                      </a: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to coach and</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supervise.  </a:t>
                      </a:r>
                    </a:p>
                    <a:p>
                      <a:pPr>
                        <a:lnSpc>
                          <a:spcPct val="107000"/>
                        </a:lnSpc>
                        <a:spcAft>
                          <a:spcPts val="0"/>
                        </a:spcAft>
                      </a:pPr>
                      <a:endParaRPr lang="en-GB" sz="11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41142720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A50021"/>
        </a:solidFill>
        <a:effectLst/>
      </p:bgPr>
    </p:bg>
    <p:spTree>
      <p:nvGrpSpPr>
        <p:cNvPr id="1" name=""/>
        <p:cNvGrpSpPr/>
        <p:nvPr/>
      </p:nvGrpSpPr>
      <p:grpSpPr>
        <a:xfrm>
          <a:off x="0" y="0"/>
          <a:ext cx="0" cy="0"/>
          <a:chOff x="0" y="0"/>
          <a:chExt cx="0" cy="0"/>
        </a:xfrm>
      </p:grpSpPr>
      <p:pic>
        <p:nvPicPr>
          <p:cNvPr id="1030" name="Picture 6"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925" y="328612"/>
            <a:ext cx="573960" cy="573961"/>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descr="Christ the King Catholic Primary School: Our blo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423561" y="328611"/>
            <a:ext cx="625564" cy="625565"/>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4" name="Table 3"/>
          <p:cNvGraphicFramePr>
            <a:graphicFrameLocks noGrp="1"/>
          </p:cNvGraphicFramePr>
          <p:nvPr>
            <p:extLst>
              <p:ext uri="{D42A27DB-BD31-4B8C-83A1-F6EECF244321}">
                <p14:modId xmlns:p14="http://schemas.microsoft.com/office/powerpoint/2010/main" val="3382616653"/>
              </p:ext>
            </p:extLst>
          </p:nvPr>
        </p:nvGraphicFramePr>
        <p:xfrm>
          <a:off x="609598" y="915452"/>
          <a:ext cx="10982325" cy="1270564"/>
        </p:xfrm>
        <a:graphic>
          <a:graphicData uri="http://schemas.openxmlformats.org/drawingml/2006/table">
            <a:tbl>
              <a:tblPr firstRow="1" firstCol="1" bandRow="1">
                <a:tableStyleId>{5C22544A-7EE6-4342-B048-85BDC9FD1C3A}</a:tableStyleId>
              </a:tblPr>
              <a:tblGrid>
                <a:gridCol w="1832427">
                  <a:extLst>
                    <a:ext uri="{9D8B030D-6E8A-4147-A177-3AD203B41FA5}">
                      <a16:colId xmlns:a16="http://schemas.microsoft.com/office/drawing/2014/main" val="3204130094"/>
                    </a:ext>
                  </a:extLst>
                </a:gridCol>
                <a:gridCol w="1366675">
                  <a:extLst>
                    <a:ext uri="{9D8B030D-6E8A-4147-A177-3AD203B41FA5}">
                      <a16:colId xmlns:a16="http://schemas.microsoft.com/office/drawing/2014/main" val="151515642"/>
                    </a:ext>
                  </a:extLst>
                </a:gridCol>
                <a:gridCol w="1610473">
                  <a:extLst>
                    <a:ext uri="{9D8B030D-6E8A-4147-A177-3AD203B41FA5}">
                      <a16:colId xmlns:a16="http://schemas.microsoft.com/office/drawing/2014/main" val="313012181"/>
                    </a:ext>
                  </a:extLst>
                </a:gridCol>
                <a:gridCol w="1267057">
                  <a:extLst>
                    <a:ext uri="{9D8B030D-6E8A-4147-A177-3AD203B41FA5}">
                      <a16:colId xmlns:a16="http://schemas.microsoft.com/office/drawing/2014/main" val="2608322759"/>
                    </a:ext>
                  </a:extLst>
                </a:gridCol>
                <a:gridCol w="2029912">
                  <a:extLst>
                    <a:ext uri="{9D8B030D-6E8A-4147-A177-3AD203B41FA5}">
                      <a16:colId xmlns:a16="http://schemas.microsoft.com/office/drawing/2014/main" val="3350467411"/>
                    </a:ext>
                  </a:extLst>
                </a:gridCol>
                <a:gridCol w="1283659">
                  <a:extLst>
                    <a:ext uri="{9D8B030D-6E8A-4147-A177-3AD203B41FA5}">
                      <a16:colId xmlns:a16="http://schemas.microsoft.com/office/drawing/2014/main" val="1825357458"/>
                    </a:ext>
                  </a:extLst>
                </a:gridCol>
                <a:gridCol w="1592122">
                  <a:extLst>
                    <a:ext uri="{9D8B030D-6E8A-4147-A177-3AD203B41FA5}">
                      <a16:colId xmlns:a16="http://schemas.microsoft.com/office/drawing/2014/main" val="2789054106"/>
                    </a:ext>
                  </a:extLst>
                </a:gridCol>
              </a:tblGrid>
              <a:tr h="1270564">
                <a:tc>
                  <a:txBody>
                    <a:bodyPr/>
                    <a:lstStyle/>
                    <a:p>
                      <a:pPr algn="ctr">
                        <a:lnSpc>
                          <a:spcPct val="107000"/>
                        </a:lnSpc>
                        <a:spcAft>
                          <a:spcPts val="0"/>
                        </a:spcAft>
                      </a:pPr>
                      <a:r>
                        <a:rPr lang="en-GB" sz="1200" dirty="0">
                          <a:solidFill>
                            <a:schemeClr val="tx1"/>
                          </a:solidFill>
                          <a:effectLst/>
                        </a:rPr>
                        <a:t>PE and Sport Premium Key Outcome </a:t>
                      </a:r>
                      <a:r>
                        <a:rPr lang="en-GB" sz="1200" baseline="0" dirty="0">
                          <a:solidFill>
                            <a:schemeClr val="tx1"/>
                          </a:solidFill>
                          <a:effectLst/>
                        </a:rPr>
                        <a:t>Indicator</a:t>
                      </a:r>
                      <a:endParaRPr lang="en-GB" sz="12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School Focus/ planned </a:t>
                      </a:r>
                      <a:r>
                        <a:rPr lang="en-GB" sz="1200" u="sng" dirty="0">
                          <a:solidFill>
                            <a:schemeClr val="tx1"/>
                          </a:solidFill>
                          <a:effectLst/>
                        </a:rPr>
                        <a:t>Impact </a:t>
                      </a:r>
                      <a:r>
                        <a:rPr lang="en-GB" sz="1200" dirty="0">
                          <a:solidFill>
                            <a:schemeClr val="tx1"/>
                          </a:solidFill>
                          <a:effectLst/>
                        </a:rPr>
                        <a:t>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Actions to Achieve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Planned Funding</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Evidence</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Actual Impact (following </a:t>
                      </a:r>
                      <a:r>
                        <a:rPr lang="en-GB" sz="1200" dirty="0" smtClean="0">
                          <a:solidFill>
                            <a:schemeClr val="tx1"/>
                          </a:solidFill>
                          <a:effectLst/>
                        </a:rPr>
                        <a:t>review) on pupils</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tc>
                  <a:txBody>
                    <a:bodyPr/>
                    <a:lstStyle/>
                    <a:p>
                      <a:pPr algn="ctr">
                        <a:lnSpc>
                          <a:spcPct val="107000"/>
                        </a:lnSpc>
                        <a:spcAft>
                          <a:spcPts val="0"/>
                        </a:spcAft>
                      </a:pPr>
                      <a:r>
                        <a:rPr lang="en-GB" sz="1200" dirty="0">
                          <a:solidFill>
                            <a:schemeClr val="tx1"/>
                          </a:solidFill>
                          <a:effectLst/>
                        </a:rPr>
                        <a:t>Sustainability/ </a:t>
                      </a:r>
                    </a:p>
                    <a:p>
                      <a:pPr algn="ctr">
                        <a:lnSpc>
                          <a:spcPct val="107000"/>
                        </a:lnSpc>
                        <a:spcAft>
                          <a:spcPts val="0"/>
                        </a:spcAft>
                      </a:pPr>
                      <a:r>
                        <a:rPr lang="en-GB" sz="1200" dirty="0">
                          <a:solidFill>
                            <a:schemeClr val="tx1"/>
                          </a:solidFill>
                          <a:effectLst/>
                        </a:rPr>
                        <a:t>Next Steps</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 </a:t>
                      </a:r>
                    </a:p>
                    <a:p>
                      <a:pPr algn="ctr">
                        <a:lnSpc>
                          <a:spcPct val="107000"/>
                        </a:lnSpc>
                        <a:spcAft>
                          <a:spcPts val="0"/>
                        </a:spcAft>
                      </a:pPr>
                      <a:r>
                        <a:rPr lang="en-GB" sz="1200" dirty="0">
                          <a:solidFill>
                            <a:schemeClr val="tx1"/>
                          </a:solidFill>
                          <a:effectLst/>
                        </a:rPr>
                        <a:t>REVIEW   </a:t>
                      </a:r>
                      <a:r>
                        <a:rPr lang="en-GB" sz="1200" dirty="0" smtClean="0">
                          <a:solidFill>
                            <a:schemeClr val="tx1"/>
                          </a:solidFill>
                          <a:effectLst/>
                        </a:rPr>
                        <a:t>09/23</a:t>
                      </a:r>
                      <a:endParaRPr lang="en-GB"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3533" marR="63533" marT="0" marB="0">
                    <a:solidFill>
                      <a:srgbClr val="FFC000"/>
                    </a:solidFill>
                  </a:tcPr>
                </a:tc>
                <a:extLst>
                  <a:ext uri="{0D108BD9-81ED-4DB2-BD59-A6C34878D82A}">
                    <a16:rowId xmlns:a16="http://schemas.microsoft.com/office/drawing/2014/main" val="4048495844"/>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2729459084"/>
              </p:ext>
            </p:extLst>
          </p:nvPr>
        </p:nvGraphicFramePr>
        <p:xfrm>
          <a:off x="609598" y="2189409"/>
          <a:ext cx="10982325" cy="4495800"/>
        </p:xfrm>
        <a:graphic>
          <a:graphicData uri="http://schemas.openxmlformats.org/drawingml/2006/table">
            <a:tbl>
              <a:tblPr firstRow="1" firstCol="1" bandRow="1">
                <a:tableStyleId>{5C22544A-7EE6-4342-B048-85BDC9FD1C3A}</a:tableStyleId>
              </a:tblPr>
              <a:tblGrid>
                <a:gridCol w="1832426">
                  <a:extLst>
                    <a:ext uri="{9D8B030D-6E8A-4147-A177-3AD203B41FA5}">
                      <a16:colId xmlns:a16="http://schemas.microsoft.com/office/drawing/2014/main" val="20000"/>
                    </a:ext>
                  </a:extLst>
                </a:gridCol>
                <a:gridCol w="1366674">
                  <a:extLst>
                    <a:ext uri="{9D8B030D-6E8A-4147-A177-3AD203B41FA5}">
                      <a16:colId xmlns:a16="http://schemas.microsoft.com/office/drawing/2014/main" val="20001"/>
                    </a:ext>
                  </a:extLst>
                </a:gridCol>
                <a:gridCol w="1610473">
                  <a:extLst>
                    <a:ext uri="{9D8B030D-6E8A-4147-A177-3AD203B41FA5}">
                      <a16:colId xmlns:a16="http://schemas.microsoft.com/office/drawing/2014/main" val="20002"/>
                    </a:ext>
                  </a:extLst>
                </a:gridCol>
                <a:gridCol w="1267057">
                  <a:extLst>
                    <a:ext uri="{9D8B030D-6E8A-4147-A177-3AD203B41FA5}">
                      <a16:colId xmlns:a16="http://schemas.microsoft.com/office/drawing/2014/main" val="20003"/>
                    </a:ext>
                  </a:extLst>
                </a:gridCol>
                <a:gridCol w="2029913">
                  <a:extLst>
                    <a:ext uri="{9D8B030D-6E8A-4147-A177-3AD203B41FA5}">
                      <a16:colId xmlns:a16="http://schemas.microsoft.com/office/drawing/2014/main" val="20004"/>
                    </a:ext>
                  </a:extLst>
                </a:gridCol>
                <a:gridCol w="1283660">
                  <a:extLst>
                    <a:ext uri="{9D8B030D-6E8A-4147-A177-3AD203B41FA5}">
                      <a16:colId xmlns:a16="http://schemas.microsoft.com/office/drawing/2014/main" val="20005"/>
                    </a:ext>
                  </a:extLst>
                </a:gridCol>
                <a:gridCol w="1592122">
                  <a:extLst>
                    <a:ext uri="{9D8B030D-6E8A-4147-A177-3AD203B41FA5}">
                      <a16:colId xmlns:a16="http://schemas.microsoft.com/office/drawing/2014/main" val="20006"/>
                    </a:ext>
                  </a:extLst>
                </a:gridCol>
              </a:tblGrid>
              <a:tr h="3889419">
                <a:tc>
                  <a:txBody>
                    <a:bodyPr/>
                    <a:lstStyle/>
                    <a:p>
                      <a:pPr marL="0" marR="0" lvl="0" indent="0" algn="l" defTabSz="914400" rtl="0" eaLnBrk="1" fontAlgn="auto" latinLnBrk="0" hangingPunct="0">
                        <a:lnSpc>
                          <a:spcPct val="107000"/>
                        </a:lnSpc>
                        <a:spcBef>
                          <a:spcPts val="0"/>
                        </a:spcBef>
                        <a:spcAft>
                          <a:spcPts val="0"/>
                        </a:spcAft>
                        <a:buClrTx/>
                        <a:buSzTx/>
                        <a:buFont typeface="+mj-lt"/>
                        <a:buNone/>
                        <a:tabLst/>
                        <a:defRPr/>
                      </a:pPr>
                      <a:r>
                        <a:rPr lang="en-GB" sz="1200" dirty="0" smtClean="0">
                          <a:solidFill>
                            <a:schemeClr val="tx1"/>
                          </a:solidFill>
                          <a:effectLst/>
                        </a:rPr>
                        <a:t>1. The engagement of all pupils in regular physical activity</a:t>
                      </a:r>
                      <a:r>
                        <a:rPr lang="en-GB" sz="1200" baseline="0" dirty="0" smtClean="0">
                          <a:solidFill>
                            <a:schemeClr val="tx1"/>
                          </a:solidFill>
                          <a:effectLst/>
                        </a:rPr>
                        <a:t> - </a:t>
                      </a:r>
                      <a:r>
                        <a:rPr lang="en-GB" sz="1200" b="0" dirty="0" smtClean="0">
                          <a:solidFill>
                            <a:schemeClr val="tx1"/>
                          </a:solidFill>
                        </a:rPr>
                        <a:t>Chief Medical Officer guidelines recommend that primary school pupils undertake at least 30 minutes of physical activity a day in school.</a:t>
                      </a:r>
                      <a:endParaRPr lang="en-GB" sz="1200" b="0" dirty="0" smtClean="0">
                        <a:solidFill>
                          <a:schemeClr val="tx1"/>
                        </a:solidFill>
                        <a:effectLst/>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p>
                      <a:pPr marL="0" lvl="0" indent="0" hangingPunct="0">
                        <a:lnSpc>
                          <a:spcPct val="107000"/>
                        </a:lnSpc>
                        <a:spcAft>
                          <a:spcPts val="0"/>
                        </a:spcAft>
                        <a:buFont typeface="+mj-lt"/>
                        <a:buNone/>
                      </a:pPr>
                      <a:endParaRPr lang="en-GB" sz="1200" dirty="0" smtClean="0">
                        <a:solidFill>
                          <a:schemeClr val="tx1"/>
                        </a:solidFill>
                      </a:endParaRPr>
                    </a:p>
                  </a:txBody>
                  <a:tcPr marL="68580" marR="68580" marT="0" marB="0">
                    <a:solidFill>
                      <a:srgbClr val="FFC000"/>
                    </a:solidFill>
                  </a:tcPr>
                </a:tc>
                <a:tc>
                  <a:txBody>
                    <a:bodyPr/>
                    <a:lstStyle/>
                    <a:p>
                      <a:pPr marL="0" lvl="0" indent="0" hangingPunct="0">
                        <a:lnSpc>
                          <a:spcPct val="107000"/>
                        </a:lnSpc>
                        <a:spcAft>
                          <a:spcPts val="0"/>
                        </a:spcAft>
                        <a:buFont typeface="+mj-lt"/>
                        <a:buNone/>
                      </a:pPr>
                      <a:r>
                        <a:rPr lang="en-GB" sz="1200" b="1" u="sng" dirty="0" smtClean="0">
                          <a:solidFill>
                            <a:schemeClr val="tx1"/>
                          </a:solidFill>
                        </a:rPr>
                        <a:t>To continue monitor uptake of pupils in regular activities and look to support those who are not engaging.</a:t>
                      </a: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endParaRPr lang="en-GB" sz="1200" b="1" u="sng" dirty="0" smtClean="0">
                        <a:solidFill>
                          <a:schemeClr val="tx1"/>
                        </a:solidFill>
                        <a:effectLst/>
                      </a:endParaRPr>
                    </a:p>
                    <a:p>
                      <a:pPr marL="0" lvl="0" indent="0" hangingPunct="0">
                        <a:lnSpc>
                          <a:spcPct val="107000"/>
                        </a:lnSpc>
                        <a:spcAft>
                          <a:spcPts val="0"/>
                        </a:spcAft>
                        <a:buFont typeface="+mj-lt"/>
                        <a:buNone/>
                      </a:pPr>
                      <a:r>
                        <a:rPr lang="en-GB" sz="1200" b="0" dirty="0" smtClean="0">
                          <a:solidFill>
                            <a:schemeClr val="tx1"/>
                          </a:solidFill>
                        </a:rPr>
                        <a:t>To purchase 2</a:t>
                      </a:r>
                      <a:r>
                        <a:rPr lang="en-GB" sz="1200" b="0" baseline="0" dirty="0" smtClean="0">
                          <a:solidFill>
                            <a:schemeClr val="tx1"/>
                          </a:solidFill>
                        </a:rPr>
                        <a:t> </a:t>
                      </a:r>
                      <a:r>
                        <a:rPr lang="en-GB" sz="1200" b="0" dirty="0" err="1" smtClean="0">
                          <a:solidFill>
                            <a:schemeClr val="tx1"/>
                          </a:solidFill>
                        </a:rPr>
                        <a:t>Activ</a:t>
                      </a:r>
                      <a:r>
                        <a:rPr lang="en-GB" sz="1200" b="0" dirty="0" smtClean="0">
                          <a:solidFill>
                            <a:schemeClr val="tx1"/>
                          </a:solidFill>
                        </a:rPr>
                        <a:t> All boards to encourage and increase cardio activity at break times as well as team building, cognitive skills and confidence. </a:t>
                      </a:r>
                      <a:endParaRPr lang="en-GB" sz="1200" b="0" u="sng" dirty="0" smtClean="0">
                        <a:solidFill>
                          <a:schemeClr val="tx1"/>
                        </a:solidFill>
                        <a:effectLst/>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rPr>
                        <a:t>PE lead to survey pupils and monitor uptake of pupils in activities – thinking of possible ways to increase participation? </a:t>
                      </a: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VIP Clubs for targeted children who have not previously engaged.  Funded before </a:t>
                      </a:r>
                      <a:r>
                        <a:rPr lang="en-GB" sz="1200" b="0" smtClean="0">
                          <a:solidFill>
                            <a:schemeClr val="tx1"/>
                          </a:solidFill>
                        </a:rPr>
                        <a:t>school clubs. </a:t>
                      </a:r>
                      <a:endParaRPr lang="en-GB" sz="1200" b="0" dirty="0" smtClean="0">
                        <a:solidFill>
                          <a:schemeClr val="tx1"/>
                        </a:solidFill>
                      </a:endParaRPr>
                    </a:p>
                    <a:p>
                      <a:pPr>
                        <a:lnSpc>
                          <a:spcPct val="107000"/>
                        </a:lnSpc>
                        <a:spcAft>
                          <a:spcPts val="0"/>
                        </a:spcAft>
                      </a:pPr>
                      <a:endParaRPr lang="en-GB" sz="1200" b="0" dirty="0" smtClean="0">
                        <a:solidFill>
                          <a:schemeClr val="tx1"/>
                        </a:solidFill>
                      </a:endParaRPr>
                    </a:p>
                    <a:p>
                      <a:pPr>
                        <a:lnSpc>
                          <a:spcPct val="107000"/>
                        </a:lnSpc>
                        <a:spcAft>
                          <a:spcPts val="0"/>
                        </a:spcAft>
                      </a:pPr>
                      <a:r>
                        <a:rPr lang="en-GB" sz="1200" b="0" dirty="0" smtClean="0">
                          <a:solidFill>
                            <a:schemeClr val="tx1"/>
                          </a:solidFill>
                        </a:rPr>
                        <a:t>Purchase and installation of</a:t>
                      </a:r>
                      <a:r>
                        <a:rPr lang="en-GB" sz="1200" b="0" baseline="0" dirty="0" smtClean="0">
                          <a:solidFill>
                            <a:schemeClr val="tx1"/>
                          </a:solidFill>
                        </a:rPr>
                        <a:t> 2</a:t>
                      </a:r>
                      <a:r>
                        <a:rPr lang="en-GB" sz="1200" b="0" dirty="0" smtClean="0">
                          <a:solidFill>
                            <a:schemeClr val="tx1"/>
                          </a:solidFill>
                        </a:rPr>
                        <a:t> </a:t>
                      </a:r>
                      <a:r>
                        <a:rPr lang="en-GB" sz="1200" b="0" dirty="0" err="1" smtClean="0">
                          <a:solidFill>
                            <a:schemeClr val="tx1"/>
                          </a:solidFill>
                        </a:rPr>
                        <a:t>Activ</a:t>
                      </a:r>
                      <a:r>
                        <a:rPr lang="en-GB" sz="1200" b="0" dirty="0" smtClean="0">
                          <a:solidFill>
                            <a:schemeClr val="tx1"/>
                          </a:solidFill>
                        </a:rPr>
                        <a:t> All boards. </a:t>
                      </a:r>
                    </a:p>
                    <a:p>
                      <a:pPr>
                        <a:lnSpc>
                          <a:spcPct val="107000"/>
                        </a:lnSpc>
                        <a:spcAft>
                          <a:spcPts val="0"/>
                        </a:spcAft>
                      </a:pPr>
                      <a:r>
                        <a:rPr lang="en-GB" sz="1200" b="0" dirty="0" smtClean="0">
                          <a:solidFill>
                            <a:schemeClr val="tx1"/>
                          </a:solidFill>
                        </a:rPr>
                        <a:t>PE Lead to organise demonstrations to classes and rota for their use. </a:t>
                      </a:r>
                    </a:p>
                  </a:txBody>
                  <a:tcPr marL="68580" marR="68580" marT="0" marB="0">
                    <a:solidFill>
                      <a:srgbClr val="F2FB9F"/>
                    </a:solidFill>
                  </a:tcPr>
                </a:tc>
                <a:tc>
                  <a:txBody>
                    <a:bodyPr/>
                    <a:lstStyle/>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Included in SL time out (£200)</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smtClean="0">
                          <a:solidFill>
                            <a:schemeClr val="tx1"/>
                          </a:solidFill>
                        </a:rPr>
                        <a:t>2</a:t>
                      </a:r>
                      <a:r>
                        <a:rPr lang="en-GB" sz="1200" b="0" baseline="0" dirty="0" smtClean="0">
                          <a:solidFill>
                            <a:schemeClr val="tx1"/>
                          </a:solidFill>
                        </a:rPr>
                        <a:t> </a:t>
                      </a:r>
                      <a:r>
                        <a:rPr lang="en-GB" sz="1200" b="0" dirty="0" smtClean="0">
                          <a:solidFill>
                            <a:schemeClr val="tx1"/>
                          </a:solidFill>
                        </a:rPr>
                        <a:t>Active All Boards £6,300</a:t>
                      </a: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Extra</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curricular clubs well attended as is that of festivals and competitions.</a:t>
                      </a: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Boards delivered in final term.  Classes have practised using them.  Can be used within PE lessons and Play Leaders during lunch times.</a:t>
                      </a:r>
                      <a:endParaRPr lang="en-GB" sz="12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pPr>
                        <a:lnSpc>
                          <a:spcPct val="107000"/>
                        </a:lnSpc>
                        <a:spcAft>
                          <a:spcPts val="0"/>
                        </a:spcAft>
                      </a:pPr>
                      <a:r>
                        <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Pupils have enjoyed attending their club and want to continue doing so.  They have ideas </a:t>
                      </a: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200" b="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ActivAll</a:t>
                      </a:r>
                      <a:r>
                        <a:rPr lang="en-GB" sz="1200" b="0" baseline="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boards need reintroducing since they arrived.  Beginning of new school year, their use has declined.  </a:t>
                      </a:r>
                      <a:endParaRPr lang="en-GB" sz="1200" b="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rgbClr val="F2FB9F"/>
                    </a:solidFill>
                  </a:tcPr>
                </a:tc>
                <a:tc>
                  <a:txBody>
                    <a:bodyPr/>
                    <a:lstStyle/>
                    <a:p>
                      <a:r>
                        <a:rPr lang="en-GB" sz="1200" b="0" i="0" u="none" strike="noStrike" kern="1200" baseline="0" dirty="0" smtClean="0">
                          <a:solidFill>
                            <a:schemeClr val="tx1"/>
                          </a:solidFill>
                          <a:latin typeface="+mn-lt"/>
                          <a:ea typeface="+mn-ea"/>
                          <a:cs typeface="+mn-cs"/>
                        </a:rPr>
                        <a:t>PE Lead  and Play Leaders to continue to</a:t>
                      </a:r>
                    </a:p>
                    <a:p>
                      <a:r>
                        <a:rPr lang="en-GB" sz="1200" b="0" i="0" u="none" strike="noStrike" kern="1200" baseline="0" dirty="0" smtClean="0">
                          <a:solidFill>
                            <a:schemeClr val="tx1"/>
                          </a:solidFill>
                          <a:latin typeface="+mn-lt"/>
                          <a:ea typeface="+mn-ea"/>
                          <a:cs typeface="+mn-cs"/>
                        </a:rPr>
                        <a:t>survey pupils through pupil voice about</a:t>
                      </a:r>
                    </a:p>
                    <a:p>
                      <a:r>
                        <a:rPr lang="en-GB" sz="1200" b="0" i="0" u="none" strike="noStrike" kern="1200" baseline="0" dirty="0" smtClean="0">
                          <a:solidFill>
                            <a:schemeClr val="tx1"/>
                          </a:solidFill>
                          <a:latin typeface="+mn-lt"/>
                          <a:ea typeface="+mn-ea"/>
                          <a:cs typeface="+mn-cs"/>
                        </a:rPr>
                        <a:t>activities and feed this</a:t>
                      </a:r>
                    </a:p>
                    <a:p>
                      <a:r>
                        <a:rPr lang="en-GB" sz="1200" b="0" i="0" u="none" strike="noStrike" kern="1200" baseline="0" dirty="0" smtClean="0">
                          <a:solidFill>
                            <a:schemeClr val="tx1"/>
                          </a:solidFill>
                          <a:latin typeface="+mn-lt"/>
                          <a:ea typeface="+mn-ea"/>
                          <a:cs typeface="+mn-cs"/>
                        </a:rPr>
                        <a:t>into planning for clubs.</a:t>
                      </a:r>
                    </a:p>
                    <a:p>
                      <a:endParaRPr lang="en-GB" sz="1200" b="0" i="0" u="none" strike="noStrike" kern="1200" baseline="0" dirty="0" smtClean="0">
                        <a:solidFill>
                          <a:schemeClr val="tx1"/>
                        </a:solidFill>
                        <a:latin typeface="+mn-lt"/>
                        <a:ea typeface="+mn-ea"/>
                        <a:cs typeface="+mn-cs"/>
                      </a:endParaRPr>
                    </a:p>
                    <a:p>
                      <a:r>
                        <a:rPr lang="en-GB" sz="1200" b="0" i="0" u="none" strike="noStrike" kern="1200" baseline="0" dirty="0" smtClean="0">
                          <a:solidFill>
                            <a:schemeClr val="tx1"/>
                          </a:solidFill>
                          <a:latin typeface="+mn-lt"/>
                          <a:ea typeface="+mn-ea"/>
                          <a:cs typeface="+mn-cs"/>
                        </a:rPr>
                        <a:t>PE Lead to identify children who aren’t engaging and</a:t>
                      </a:r>
                      <a:r>
                        <a:rPr lang="en-GB" sz="1200" b="0" i="0" u="none" strike="noStrike" kern="1200" baseline="0" dirty="0">
                          <a:solidFill>
                            <a:schemeClr val="tx1"/>
                          </a:solidFill>
                          <a:effectLst/>
                          <a:latin typeface="+mn-lt"/>
                          <a:ea typeface="+mn-ea"/>
                          <a:cs typeface="Times New Roman" panose="02020603050405020304" pitchFamily="18" charset="0"/>
                        </a:rPr>
                        <a:t> </a:t>
                      </a:r>
                      <a:r>
                        <a:rPr lang="en-GB" sz="1200" b="0" i="0" u="none" strike="noStrike" kern="1200" baseline="0" dirty="0" smtClean="0">
                          <a:solidFill>
                            <a:schemeClr val="tx1"/>
                          </a:solidFill>
                          <a:effectLst/>
                          <a:latin typeface="+mn-lt"/>
                          <a:ea typeface="+mn-ea"/>
                          <a:cs typeface="Times New Roman" panose="02020603050405020304" pitchFamily="18" charset="0"/>
                        </a:rPr>
                        <a:t>discover ways to encourage them.</a:t>
                      </a:r>
                    </a:p>
                    <a:p>
                      <a:endParaRPr lang="en-GB" sz="1100" b="0" i="0" u="none" strike="noStrike" kern="1200" baseline="0" dirty="0" smtClean="0">
                        <a:solidFill>
                          <a:schemeClr val="tx1"/>
                        </a:solidFill>
                        <a:effectLst/>
                        <a:latin typeface="+mn-lt"/>
                        <a:ea typeface="+mn-ea"/>
                        <a:cs typeface="Times New Roman" panose="02020603050405020304" pitchFamily="18" charset="0"/>
                      </a:endParaRPr>
                    </a:p>
                    <a:p>
                      <a:endParaRPr lang="en-GB" sz="1100" b="0" i="0" u="none" strike="noStrike" kern="1200" baseline="0" dirty="0" smtClean="0">
                        <a:solidFill>
                          <a:schemeClr val="tx1"/>
                        </a:solidFill>
                        <a:effectLst/>
                        <a:latin typeface="+mn-lt"/>
                        <a:ea typeface="+mn-ea"/>
                        <a:cs typeface="Times New Roman" panose="02020603050405020304" pitchFamily="18" charset="0"/>
                      </a:endParaRPr>
                    </a:p>
                    <a:p>
                      <a:r>
                        <a:rPr lang="en-GB" sz="1200" b="0" i="0" u="none" strike="noStrike" kern="1200" baseline="0" dirty="0" smtClean="0">
                          <a:solidFill>
                            <a:schemeClr val="tx1"/>
                          </a:solidFill>
                          <a:latin typeface="+mn-lt"/>
                          <a:ea typeface="+mn-ea"/>
                          <a:cs typeface="+mn-cs"/>
                        </a:rPr>
                        <a:t>PE Lead and Play Leaders</a:t>
                      </a:r>
                    </a:p>
                    <a:p>
                      <a:r>
                        <a:rPr lang="en-GB" sz="1200" b="0" i="0" u="none" strike="noStrike" kern="1200" baseline="0" dirty="0" smtClean="0">
                          <a:solidFill>
                            <a:schemeClr val="tx1"/>
                          </a:solidFill>
                          <a:latin typeface="+mn-lt"/>
                          <a:ea typeface="+mn-ea"/>
                          <a:cs typeface="+mn-cs"/>
                        </a:rPr>
                        <a:t>to promote and</a:t>
                      </a:r>
                    </a:p>
                    <a:p>
                      <a:r>
                        <a:rPr lang="en-GB" sz="1200" b="0" i="0" u="none" strike="noStrike" kern="1200" baseline="0" dirty="0" smtClean="0">
                          <a:solidFill>
                            <a:schemeClr val="tx1"/>
                          </a:solidFill>
                          <a:latin typeface="+mn-lt"/>
                          <a:ea typeface="+mn-ea"/>
                          <a:cs typeface="+mn-cs"/>
                        </a:rPr>
                        <a:t>encourage the use of both boards through lunchtime</a:t>
                      </a:r>
                    </a:p>
                    <a:p>
                      <a:r>
                        <a:rPr lang="en-GB" sz="1200" b="0" i="0" u="none" strike="noStrike" kern="1200" baseline="0" dirty="0" smtClean="0">
                          <a:solidFill>
                            <a:schemeClr val="tx1"/>
                          </a:solidFill>
                          <a:latin typeface="+mn-lt"/>
                          <a:ea typeface="+mn-ea"/>
                          <a:cs typeface="+mn-cs"/>
                        </a:rPr>
                        <a:t>games and potential competitions.</a:t>
                      </a:r>
                      <a:endParaRPr lang="en-GB" sz="1200" b="0" i="0" u="none" strike="noStrike" kern="1200" baseline="0" dirty="0" smtClean="0">
                        <a:solidFill>
                          <a:schemeClr val="tx1"/>
                        </a:solidFill>
                        <a:effectLst/>
                        <a:latin typeface="+mn-lt"/>
                        <a:ea typeface="+mn-ea"/>
                        <a:cs typeface="Times New Roman" panose="02020603050405020304" pitchFamily="18" charset="0"/>
                      </a:endParaRPr>
                    </a:p>
                    <a:p>
                      <a:endParaRPr lang="en-GB" sz="1100" b="0" i="0" u="none" strike="noStrike" kern="1200" baseline="0" dirty="0" smtClean="0">
                        <a:solidFill>
                          <a:schemeClr val="tx1"/>
                        </a:solidFill>
                        <a:effectLst/>
                        <a:latin typeface="+mn-lt"/>
                        <a:ea typeface="+mn-ea"/>
                        <a:cs typeface="Times New Roman" panose="02020603050405020304" pitchFamily="18" charset="0"/>
                      </a:endParaRPr>
                    </a:p>
                    <a:p>
                      <a:endParaRPr lang="en-GB" sz="1100" b="0" i="0" u="none" strike="noStrike" kern="1200" baseline="0" dirty="0" smtClean="0">
                        <a:solidFill>
                          <a:schemeClr val="tx1"/>
                        </a:solidFill>
                        <a:effectLst/>
                        <a:latin typeface="+mn-lt"/>
                        <a:ea typeface="+mn-ea"/>
                        <a:cs typeface="Times New Roman" panose="02020603050405020304" pitchFamily="18" charset="0"/>
                      </a:endParaRPr>
                    </a:p>
                    <a:p>
                      <a:endParaRPr lang="en-GB" sz="1100" b="0" i="0" u="none" strike="noStrike" kern="1200" baseline="0" dirty="0" smtClean="0">
                        <a:solidFill>
                          <a:schemeClr val="tx1"/>
                        </a:solidFill>
                        <a:latin typeface="+mn-lt"/>
                        <a:ea typeface="+mn-ea"/>
                        <a:cs typeface="+mn-cs"/>
                      </a:endParaRPr>
                    </a:p>
                  </a:txBody>
                  <a:tcPr marL="68580" marR="68580" marT="0" marB="0">
                    <a:solidFill>
                      <a:srgbClr val="F2FB9F"/>
                    </a:solidFill>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27579649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1060</TotalTime>
  <Words>4604</Words>
  <Application>Microsoft Office PowerPoint</Application>
  <PresentationFormat>Widescreen</PresentationFormat>
  <Paragraphs>842</Paragraphs>
  <Slides>23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Calibri Light</vt:lpstr>
      <vt:lpstr>Minion Pro</vt:lpstr>
      <vt:lpstr>Times New Roman</vt:lpstr>
      <vt:lpstr>Trajan Pro</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KHASSAN</dc:creator>
  <cp:lastModifiedBy>KHASSAN</cp:lastModifiedBy>
  <cp:revision>209</cp:revision>
  <dcterms:created xsi:type="dcterms:W3CDTF">2021-10-21T13:21:03Z</dcterms:created>
  <dcterms:modified xsi:type="dcterms:W3CDTF">2023-10-15T18:33:17Z</dcterms:modified>
</cp:coreProperties>
</file>