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086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2065C0-1AE7-4A87-9614-A65BC3F1823A}" type="datetimeFigureOut">
              <a:rPr lang="en-GB" smtClean="0"/>
              <a:t>15/06/2021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FE531-3BD4-4824-8488-C3630432CC19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2065C0-1AE7-4A87-9614-A65BC3F1823A}" type="datetimeFigureOut">
              <a:rPr lang="en-GB" smtClean="0"/>
              <a:t>15/06/2021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FE531-3BD4-4824-8488-C3630432CC19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2065C0-1AE7-4A87-9614-A65BC3F1823A}" type="datetimeFigureOut">
              <a:rPr lang="en-GB" smtClean="0"/>
              <a:t>15/06/2021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FE531-3BD4-4824-8488-C3630432CC19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2065C0-1AE7-4A87-9614-A65BC3F1823A}" type="datetimeFigureOut">
              <a:rPr lang="en-GB" smtClean="0"/>
              <a:t>15/06/2021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FE531-3BD4-4824-8488-C3630432CC19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2065C0-1AE7-4A87-9614-A65BC3F1823A}" type="datetimeFigureOut">
              <a:rPr lang="en-GB" smtClean="0"/>
              <a:t>15/06/2021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FE531-3BD4-4824-8488-C3630432CC19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2065C0-1AE7-4A87-9614-A65BC3F1823A}" type="datetimeFigureOut">
              <a:rPr lang="en-GB" smtClean="0"/>
              <a:t>15/06/2021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FE531-3BD4-4824-8488-C3630432CC19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2065C0-1AE7-4A87-9614-A65BC3F1823A}" type="datetimeFigureOut">
              <a:rPr lang="en-GB" smtClean="0"/>
              <a:t>15/06/2021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FE531-3BD4-4824-8488-C3630432CC19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2065C0-1AE7-4A87-9614-A65BC3F1823A}" type="datetimeFigureOut">
              <a:rPr lang="en-GB" smtClean="0"/>
              <a:t>15/06/2021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FE531-3BD4-4824-8488-C3630432CC19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2065C0-1AE7-4A87-9614-A65BC3F1823A}" type="datetimeFigureOut">
              <a:rPr lang="en-GB" smtClean="0"/>
              <a:t>15/06/2021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FE531-3BD4-4824-8488-C3630432CC19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2065C0-1AE7-4A87-9614-A65BC3F1823A}" type="datetimeFigureOut">
              <a:rPr lang="en-GB" smtClean="0"/>
              <a:t>15/06/2021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FE531-3BD4-4824-8488-C3630432CC19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2065C0-1AE7-4A87-9614-A65BC3F1823A}" type="datetimeFigureOut">
              <a:rPr lang="en-GB" smtClean="0"/>
              <a:t>15/06/2021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FE531-3BD4-4824-8488-C3630432CC19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2065C0-1AE7-4A87-9614-A65BC3F1823A}" type="datetimeFigureOut">
              <a:rPr lang="en-GB" smtClean="0"/>
              <a:t>15/06/2021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7FE531-3BD4-4824-8488-C3630432CC19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ww.nottinghamcity.gov.uk/media/image/7/8/bus-stop-diagram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008" y="32388"/>
            <a:ext cx="6660232" cy="6825612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16632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GB" sz="6000" b="1" dirty="0"/>
              <a:t>Division</a:t>
            </a:r>
            <a:r>
              <a:rPr lang="en-GB" b="1" dirty="0"/>
              <a:t>- the bus stop method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http://www.webyfl.com/ProductImages/paper/ATD_school_black_board_paper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7625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6000" b="1" dirty="0">
                <a:solidFill>
                  <a:schemeClr val="bg1"/>
                </a:solidFill>
                <a:latin typeface="Century Gothic" pitchFamily="34" charset="0"/>
              </a:rPr>
              <a:t>Warm up questions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493095"/>
          </a:xfrm>
        </p:spPr>
        <p:txBody>
          <a:bodyPr numCol="3"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sz="2400" b="1" dirty="0">
                <a:solidFill>
                  <a:schemeClr val="bg1"/>
                </a:solidFill>
              </a:rPr>
              <a:t>30÷3=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400" b="1" dirty="0">
                <a:solidFill>
                  <a:schemeClr val="bg1"/>
                </a:solidFill>
              </a:rPr>
              <a:t>25÷5=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400" b="1" dirty="0">
                <a:solidFill>
                  <a:schemeClr val="bg1"/>
                </a:solidFill>
              </a:rPr>
              <a:t>42÷6=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400" b="1" dirty="0">
                <a:solidFill>
                  <a:schemeClr val="bg1"/>
                </a:solidFill>
              </a:rPr>
              <a:t>18÷3=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400" b="1" dirty="0">
                <a:solidFill>
                  <a:schemeClr val="bg1"/>
                </a:solidFill>
              </a:rPr>
              <a:t>24÷6=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400" b="1" dirty="0">
                <a:solidFill>
                  <a:schemeClr val="bg1"/>
                </a:solidFill>
              </a:rPr>
              <a:t>15÷3=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400" b="1" dirty="0">
                <a:solidFill>
                  <a:schemeClr val="bg1"/>
                </a:solidFill>
              </a:rPr>
              <a:t>28÷7=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400" b="1" dirty="0">
                <a:solidFill>
                  <a:schemeClr val="bg1"/>
                </a:solidFill>
              </a:rPr>
              <a:t>49÷7=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400" b="1" dirty="0">
                <a:solidFill>
                  <a:schemeClr val="bg1"/>
                </a:solidFill>
              </a:rPr>
              <a:t>36÷6=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400" b="1" dirty="0">
                <a:solidFill>
                  <a:schemeClr val="bg1"/>
                </a:solidFill>
              </a:rPr>
              <a:t>16÷4=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400" b="1" dirty="0">
                <a:solidFill>
                  <a:schemeClr val="bg1"/>
                </a:solidFill>
              </a:rPr>
              <a:t>24÷8=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400" b="1" dirty="0">
                <a:solidFill>
                  <a:schemeClr val="bg1"/>
                </a:solidFill>
              </a:rPr>
              <a:t>21÷3=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400" b="1" dirty="0">
                <a:solidFill>
                  <a:schemeClr val="bg1"/>
                </a:solidFill>
              </a:rPr>
              <a:t>14÷2=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400" b="1" dirty="0">
                <a:solidFill>
                  <a:schemeClr val="bg1"/>
                </a:solidFill>
              </a:rPr>
              <a:t>12÷4=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400" b="1" dirty="0">
                <a:solidFill>
                  <a:schemeClr val="bg1"/>
                </a:solidFill>
              </a:rPr>
              <a:t>36÷12=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400" b="1" dirty="0">
                <a:solidFill>
                  <a:schemeClr val="bg1"/>
                </a:solidFill>
              </a:rPr>
              <a:t>56÷7=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400" b="1" dirty="0">
                <a:solidFill>
                  <a:schemeClr val="bg1"/>
                </a:solidFill>
              </a:rPr>
              <a:t>81÷9=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400" b="1" dirty="0">
                <a:solidFill>
                  <a:schemeClr val="bg1"/>
                </a:solidFill>
              </a:rPr>
              <a:t>72÷6=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400" b="1" dirty="0">
                <a:solidFill>
                  <a:schemeClr val="bg1"/>
                </a:solidFill>
              </a:rPr>
              <a:t>90÷10=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400" b="1" dirty="0">
                <a:solidFill>
                  <a:schemeClr val="bg1"/>
                </a:solidFill>
              </a:rPr>
              <a:t>40÷8=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400" b="1" dirty="0">
                <a:solidFill>
                  <a:schemeClr val="bg1"/>
                </a:solidFill>
              </a:rPr>
              <a:t>48÷4=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400" b="1" dirty="0">
                <a:solidFill>
                  <a:schemeClr val="bg1"/>
                </a:solidFill>
              </a:rPr>
              <a:t>63÷7=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400" b="1" dirty="0">
                <a:solidFill>
                  <a:schemeClr val="bg1"/>
                </a:solidFill>
              </a:rPr>
              <a:t>32÷8=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400" b="1" dirty="0">
                <a:solidFill>
                  <a:schemeClr val="bg1"/>
                </a:solidFill>
              </a:rPr>
              <a:t>20÷4=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400" b="1" dirty="0">
                <a:solidFill>
                  <a:schemeClr val="bg1"/>
                </a:solidFill>
              </a:rPr>
              <a:t>60÷5=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400" b="1" dirty="0">
                <a:solidFill>
                  <a:schemeClr val="bg1"/>
                </a:solidFill>
              </a:rPr>
              <a:t>64÷8=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400" b="1" dirty="0">
                <a:solidFill>
                  <a:schemeClr val="bg1"/>
                </a:solidFill>
              </a:rPr>
              <a:t>108÷9=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400" b="1" dirty="0">
                <a:solidFill>
                  <a:schemeClr val="bg1"/>
                </a:solidFill>
              </a:rPr>
              <a:t>144÷12=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400" b="1" dirty="0">
                <a:solidFill>
                  <a:schemeClr val="bg1"/>
                </a:solidFill>
              </a:rPr>
              <a:t>121÷11=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400" b="1" dirty="0">
                <a:solidFill>
                  <a:schemeClr val="bg1"/>
                </a:solidFill>
              </a:rPr>
              <a:t>110÷10=</a:t>
            </a: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2103040" y="1584800"/>
            <a:ext cx="8229600" cy="4493095"/>
          </a:xfrm>
          <a:prstGeom prst="rect">
            <a:avLst/>
          </a:prstGeom>
        </p:spPr>
        <p:txBody>
          <a:bodyPr vert="horz" lIns="91440" tIns="45720" rIns="91440" bIns="45720" numCol="3" rtlCol="0">
            <a:normAutofit/>
          </a:bodyPr>
          <a:lstStyle/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GB" sz="2400" b="1" dirty="0">
                <a:solidFill>
                  <a:srgbClr val="FFFF00"/>
                </a:solidFill>
              </a:rPr>
              <a:t>10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5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GB" sz="2400" b="1" dirty="0">
                <a:solidFill>
                  <a:srgbClr val="FFFF00"/>
                </a:solidFill>
              </a:rPr>
              <a:t>7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6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GB" sz="2400" b="1" dirty="0">
                <a:solidFill>
                  <a:srgbClr val="FFFF00"/>
                </a:solidFill>
              </a:rPr>
              <a:t>4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5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GB" sz="2400" b="1" dirty="0">
                <a:solidFill>
                  <a:srgbClr val="FFFF00"/>
                </a:solidFill>
              </a:rPr>
              <a:t>4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7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GB" sz="2400" b="1" dirty="0">
                <a:solidFill>
                  <a:srgbClr val="FFFF00"/>
                </a:solidFill>
              </a:rPr>
              <a:t>6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4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GB" sz="2400" b="1" dirty="0">
                <a:solidFill>
                  <a:srgbClr val="FFFF00"/>
                </a:solidFill>
              </a:rPr>
              <a:t>3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7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GB" sz="2400" b="1" dirty="0">
                <a:solidFill>
                  <a:srgbClr val="FFFF00"/>
                </a:solidFill>
              </a:rPr>
              <a:t>7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3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GB" sz="2400" b="1" dirty="0">
                <a:solidFill>
                  <a:srgbClr val="FFFF00"/>
                </a:solidFill>
              </a:rPr>
              <a:t>3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8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GB" sz="2400" b="1" dirty="0">
                <a:solidFill>
                  <a:srgbClr val="FFFF00"/>
                </a:solidFill>
              </a:rPr>
              <a:t>9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12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GB" sz="2400" b="1" dirty="0">
                <a:solidFill>
                  <a:srgbClr val="FFFF00"/>
                </a:solidFill>
              </a:rPr>
              <a:t>9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5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GB" sz="2400" b="1" dirty="0">
                <a:solidFill>
                  <a:srgbClr val="FFFF00"/>
                </a:solidFill>
              </a:rPr>
              <a:t>12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GB" sz="2400" b="1" dirty="0">
                <a:solidFill>
                  <a:srgbClr val="FFFF00"/>
                </a:solidFill>
              </a:rPr>
              <a:t>9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4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GB" sz="2400" b="1" dirty="0">
                <a:solidFill>
                  <a:srgbClr val="FFFF00"/>
                </a:solidFill>
              </a:rPr>
              <a:t>5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12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GB" sz="2400" b="1" dirty="0">
                <a:solidFill>
                  <a:srgbClr val="FFFF00"/>
                </a:solidFill>
              </a:rPr>
              <a:t>8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12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GB" sz="2400" b="1" dirty="0">
                <a:solidFill>
                  <a:srgbClr val="FFFF00"/>
                </a:solidFill>
              </a:rPr>
              <a:t>12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11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GB" sz="2400" b="1" dirty="0">
                <a:solidFill>
                  <a:srgbClr val="FFFF00"/>
                </a:solidFill>
              </a:rPr>
              <a:t>11</a:t>
            </a:r>
            <a:endParaRPr kumimoji="0" lang="en-GB" sz="24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3" end="2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4" end="2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5" end="2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6" end="2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7" end="2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8" end="2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9" end="2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allAtOnce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" name="Picture 2" descr="http://www.webyfl.com/ProductImages/paper/ATD_school_black_board_paper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76258"/>
          </a:xfrm>
          <a:prstGeom prst="rect">
            <a:avLst/>
          </a:prstGeom>
          <a:noFill/>
        </p:spPr>
      </p:pic>
      <p:sp>
        <p:nvSpPr>
          <p:cNvPr id="27" name="Cloud 26"/>
          <p:cNvSpPr/>
          <p:nvPr/>
        </p:nvSpPr>
        <p:spPr>
          <a:xfrm>
            <a:off x="467544" y="4941168"/>
            <a:ext cx="7488832" cy="1916832"/>
          </a:xfrm>
          <a:prstGeom prst="cloud">
            <a:avLst/>
          </a:prstGeom>
          <a:solidFill>
            <a:schemeClr val="bg1"/>
          </a:solidFill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252536" y="260648"/>
            <a:ext cx="8229600" cy="1143000"/>
          </a:xfrm>
        </p:spPr>
        <p:txBody>
          <a:bodyPr>
            <a:noAutofit/>
          </a:bodyPr>
          <a:lstStyle/>
          <a:p>
            <a:r>
              <a:rPr lang="en-GB" sz="11500" b="1" dirty="0">
                <a:solidFill>
                  <a:schemeClr val="bg1"/>
                </a:solidFill>
              </a:rPr>
              <a:t>159 ÷ 3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2195736" y="3573016"/>
            <a:ext cx="936104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5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3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3491880" y="3573016"/>
            <a:ext cx="936104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1500" b="1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1</a:t>
            </a:r>
            <a:endParaRPr kumimoji="0" lang="en-GB" sz="115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4427984" y="3573016"/>
            <a:ext cx="936104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1500" b="1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5</a:t>
            </a:r>
            <a:endParaRPr kumimoji="0" lang="en-GB" sz="115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5364088" y="3573016"/>
            <a:ext cx="936104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5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9</a:t>
            </a:r>
          </a:p>
        </p:txBody>
      </p:sp>
      <p:cxnSp>
        <p:nvCxnSpPr>
          <p:cNvPr id="14" name="Straight Connector 13"/>
          <p:cNvCxnSpPr/>
          <p:nvPr/>
        </p:nvCxnSpPr>
        <p:spPr>
          <a:xfrm flipV="1">
            <a:off x="3275856" y="3356992"/>
            <a:ext cx="0" cy="144016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H="1">
            <a:off x="3275856" y="3329282"/>
            <a:ext cx="2952328" cy="7200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itle 1"/>
          <p:cNvSpPr txBox="1">
            <a:spLocks/>
          </p:cNvSpPr>
          <p:nvPr/>
        </p:nvSpPr>
        <p:spPr>
          <a:xfrm>
            <a:off x="3347864" y="2204864"/>
            <a:ext cx="936104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5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0</a:t>
            </a:r>
          </a:p>
        </p:txBody>
      </p:sp>
      <p:sp>
        <p:nvSpPr>
          <p:cNvPr id="20" name="Title 1"/>
          <p:cNvSpPr txBox="1">
            <a:spLocks/>
          </p:cNvSpPr>
          <p:nvPr/>
        </p:nvSpPr>
        <p:spPr>
          <a:xfrm>
            <a:off x="4211960" y="3501008"/>
            <a:ext cx="504056" cy="5669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8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</a:t>
            </a:r>
          </a:p>
        </p:txBody>
      </p:sp>
      <p:sp>
        <p:nvSpPr>
          <p:cNvPr id="21" name="Title 1"/>
          <p:cNvSpPr txBox="1">
            <a:spLocks/>
          </p:cNvSpPr>
          <p:nvPr/>
        </p:nvSpPr>
        <p:spPr>
          <a:xfrm>
            <a:off x="5292080" y="2132856"/>
            <a:ext cx="936104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5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3</a:t>
            </a:r>
          </a:p>
        </p:txBody>
      </p:sp>
      <p:sp>
        <p:nvSpPr>
          <p:cNvPr id="22" name="Title 1"/>
          <p:cNvSpPr txBox="1">
            <a:spLocks/>
          </p:cNvSpPr>
          <p:nvPr/>
        </p:nvSpPr>
        <p:spPr>
          <a:xfrm>
            <a:off x="6084168" y="260648"/>
            <a:ext cx="2555776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5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=53</a:t>
            </a:r>
          </a:p>
        </p:txBody>
      </p:sp>
      <p:sp>
        <p:nvSpPr>
          <p:cNvPr id="23" name="Title 1"/>
          <p:cNvSpPr txBox="1">
            <a:spLocks/>
          </p:cNvSpPr>
          <p:nvPr/>
        </p:nvSpPr>
        <p:spPr>
          <a:xfrm>
            <a:off x="4355976" y="2132856"/>
            <a:ext cx="936104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5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5</a:t>
            </a:r>
          </a:p>
        </p:txBody>
      </p:sp>
      <p:sp>
        <p:nvSpPr>
          <p:cNvPr id="24" name="Title 1"/>
          <p:cNvSpPr txBox="1">
            <a:spLocks/>
          </p:cNvSpPr>
          <p:nvPr/>
        </p:nvSpPr>
        <p:spPr>
          <a:xfrm>
            <a:off x="1187624" y="5166320"/>
            <a:ext cx="612068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ctr">
              <a:spcBef>
                <a:spcPct val="0"/>
              </a:spcBef>
            </a:pPr>
            <a:r>
              <a:rPr kumimoji="0" lang="en-GB" sz="4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entury Gothic" pitchFamily="34" charset="0"/>
                <a:ea typeface="+mj-ea"/>
                <a:cs typeface="+mj-cs"/>
              </a:rPr>
              <a:t>1</a:t>
            </a:r>
            <a:r>
              <a:rPr lang="en-GB" sz="4800" b="1" dirty="0">
                <a:latin typeface="Century Gothic" pitchFamily="34" charset="0"/>
              </a:rPr>
              <a:t>÷3=0 remainder 1</a:t>
            </a:r>
            <a:r>
              <a:rPr kumimoji="0" lang="en-GB" sz="4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entury Gothic" pitchFamily="34" charset="0"/>
                <a:ea typeface="+mj-ea"/>
                <a:cs typeface="+mj-cs"/>
              </a:rPr>
              <a:t> </a:t>
            </a:r>
          </a:p>
        </p:txBody>
      </p:sp>
      <p:sp>
        <p:nvSpPr>
          <p:cNvPr id="25" name="Title 1"/>
          <p:cNvSpPr txBox="1">
            <a:spLocks/>
          </p:cNvSpPr>
          <p:nvPr/>
        </p:nvSpPr>
        <p:spPr>
          <a:xfrm>
            <a:off x="1187624" y="5166320"/>
            <a:ext cx="612068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ctr">
              <a:spcBef>
                <a:spcPct val="0"/>
              </a:spcBef>
            </a:pPr>
            <a:r>
              <a:rPr kumimoji="0" lang="en-GB" sz="4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entury Gothic" pitchFamily="34" charset="0"/>
                <a:ea typeface="+mj-ea"/>
                <a:cs typeface="+mj-cs"/>
              </a:rPr>
              <a:t>15</a:t>
            </a:r>
            <a:r>
              <a:rPr lang="en-GB" sz="4800" b="1" dirty="0">
                <a:latin typeface="Century Gothic" pitchFamily="34" charset="0"/>
              </a:rPr>
              <a:t>÷3=5</a:t>
            </a:r>
            <a:endParaRPr kumimoji="0" lang="en-GB" sz="4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entury Gothic" pitchFamily="34" charset="0"/>
              <a:ea typeface="+mj-ea"/>
              <a:cs typeface="+mj-cs"/>
            </a:endParaRPr>
          </a:p>
        </p:txBody>
      </p:sp>
      <p:sp>
        <p:nvSpPr>
          <p:cNvPr id="26" name="Title 1"/>
          <p:cNvSpPr txBox="1">
            <a:spLocks/>
          </p:cNvSpPr>
          <p:nvPr/>
        </p:nvSpPr>
        <p:spPr>
          <a:xfrm>
            <a:off x="1259632" y="5166320"/>
            <a:ext cx="612068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ctr">
              <a:spcBef>
                <a:spcPct val="0"/>
              </a:spcBef>
            </a:pPr>
            <a:r>
              <a:rPr kumimoji="0" lang="en-GB" sz="4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entury Gothic" pitchFamily="34" charset="0"/>
                <a:ea typeface="+mj-ea"/>
                <a:cs typeface="+mj-cs"/>
              </a:rPr>
              <a:t>9</a:t>
            </a:r>
            <a:r>
              <a:rPr lang="en-GB" sz="4800" b="1" dirty="0">
                <a:latin typeface="Century Gothic" pitchFamily="34" charset="0"/>
              </a:rPr>
              <a:t>÷3=3</a:t>
            </a:r>
            <a:endParaRPr kumimoji="0" lang="en-GB" sz="4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entury Gothic" pitchFamily="34" charset="0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33CC33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36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33CC33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56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33CC33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58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33CC33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3" presetClass="emph" presetSubtype="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4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6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33CC33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9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94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9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9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27" grpId="1" animBg="1"/>
      <p:bldP spid="4" grpId="0"/>
      <p:bldP spid="4" grpId="1"/>
      <p:bldP spid="5" grpId="0"/>
      <p:bldP spid="5" grpId="1"/>
      <p:bldP spid="6" grpId="0"/>
      <p:bldP spid="6" grpId="1"/>
      <p:bldP spid="6" grpId="2"/>
      <p:bldP spid="7" grpId="0"/>
      <p:bldP spid="7" grpId="1"/>
      <p:bldP spid="19" grpId="0"/>
      <p:bldP spid="20" grpId="0"/>
      <p:bldP spid="20" grpId="1"/>
      <p:bldP spid="20" grpId="2"/>
      <p:bldP spid="21" grpId="0"/>
      <p:bldP spid="22" grpId="0"/>
      <p:bldP spid="23" grpId="0"/>
      <p:bldP spid="24" grpId="0"/>
      <p:bldP spid="24" grpId="1"/>
      <p:bldP spid="25" grpId="0"/>
      <p:bldP spid="25" grpId="1"/>
      <p:bldP spid="26" grpId="0"/>
      <p:bldP spid="26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" name="Picture 2" descr="http://www.webyfl.com/ProductImages/paper/ATD_school_black_board_paper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76258"/>
          </a:xfrm>
          <a:prstGeom prst="rect">
            <a:avLst/>
          </a:prstGeom>
          <a:noFill/>
        </p:spPr>
      </p:pic>
      <p:sp>
        <p:nvSpPr>
          <p:cNvPr id="27" name="Cloud 26"/>
          <p:cNvSpPr/>
          <p:nvPr/>
        </p:nvSpPr>
        <p:spPr>
          <a:xfrm>
            <a:off x="899592" y="4725144"/>
            <a:ext cx="7488832" cy="1916832"/>
          </a:xfrm>
          <a:prstGeom prst="cloud">
            <a:avLst/>
          </a:prstGeom>
          <a:solidFill>
            <a:schemeClr val="bg1"/>
          </a:solidFill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252536" y="260648"/>
            <a:ext cx="8229600" cy="1143000"/>
          </a:xfrm>
        </p:spPr>
        <p:txBody>
          <a:bodyPr>
            <a:noAutofit/>
          </a:bodyPr>
          <a:lstStyle/>
          <a:p>
            <a:r>
              <a:rPr lang="en-GB" sz="11500" b="1" dirty="0">
                <a:solidFill>
                  <a:schemeClr val="bg1"/>
                </a:solidFill>
              </a:rPr>
              <a:t>285 ÷ 5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2195736" y="3573016"/>
            <a:ext cx="936104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5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5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3491880" y="3573016"/>
            <a:ext cx="936104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1500" b="1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2</a:t>
            </a:r>
            <a:endParaRPr kumimoji="0" lang="en-GB" sz="115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4427984" y="3573016"/>
            <a:ext cx="936104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1500" b="1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8</a:t>
            </a:r>
            <a:endParaRPr kumimoji="0" lang="en-GB" sz="115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5364088" y="3573016"/>
            <a:ext cx="936104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5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5</a:t>
            </a:r>
          </a:p>
        </p:txBody>
      </p:sp>
      <p:cxnSp>
        <p:nvCxnSpPr>
          <p:cNvPr id="14" name="Straight Connector 13"/>
          <p:cNvCxnSpPr/>
          <p:nvPr/>
        </p:nvCxnSpPr>
        <p:spPr>
          <a:xfrm flipV="1">
            <a:off x="3275856" y="3356992"/>
            <a:ext cx="0" cy="144016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H="1">
            <a:off x="3275856" y="3329282"/>
            <a:ext cx="2952328" cy="7200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itle 1"/>
          <p:cNvSpPr txBox="1">
            <a:spLocks/>
          </p:cNvSpPr>
          <p:nvPr/>
        </p:nvSpPr>
        <p:spPr>
          <a:xfrm>
            <a:off x="3347864" y="2204864"/>
            <a:ext cx="936104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5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0</a:t>
            </a:r>
          </a:p>
        </p:txBody>
      </p:sp>
      <p:sp>
        <p:nvSpPr>
          <p:cNvPr id="20" name="Title 1"/>
          <p:cNvSpPr txBox="1">
            <a:spLocks/>
          </p:cNvSpPr>
          <p:nvPr/>
        </p:nvSpPr>
        <p:spPr>
          <a:xfrm>
            <a:off x="4211960" y="3501008"/>
            <a:ext cx="504056" cy="5669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8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2</a:t>
            </a:r>
          </a:p>
        </p:txBody>
      </p:sp>
      <p:sp>
        <p:nvSpPr>
          <p:cNvPr id="21" name="Title 1"/>
          <p:cNvSpPr txBox="1">
            <a:spLocks/>
          </p:cNvSpPr>
          <p:nvPr/>
        </p:nvSpPr>
        <p:spPr>
          <a:xfrm>
            <a:off x="5292080" y="2132856"/>
            <a:ext cx="936104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5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7</a:t>
            </a:r>
          </a:p>
        </p:txBody>
      </p:sp>
      <p:sp>
        <p:nvSpPr>
          <p:cNvPr id="22" name="Title 1"/>
          <p:cNvSpPr txBox="1">
            <a:spLocks/>
          </p:cNvSpPr>
          <p:nvPr/>
        </p:nvSpPr>
        <p:spPr>
          <a:xfrm>
            <a:off x="6084168" y="260648"/>
            <a:ext cx="2555776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5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=57</a:t>
            </a:r>
          </a:p>
        </p:txBody>
      </p:sp>
      <p:sp>
        <p:nvSpPr>
          <p:cNvPr id="23" name="Title 1"/>
          <p:cNvSpPr txBox="1">
            <a:spLocks/>
          </p:cNvSpPr>
          <p:nvPr/>
        </p:nvSpPr>
        <p:spPr>
          <a:xfrm>
            <a:off x="4355976" y="2132856"/>
            <a:ext cx="936104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5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5</a:t>
            </a:r>
          </a:p>
        </p:txBody>
      </p:sp>
      <p:sp>
        <p:nvSpPr>
          <p:cNvPr id="24" name="Title 1"/>
          <p:cNvSpPr txBox="1">
            <a:spLocks/>
          </p:cNvSpPr>
          <p:nvPr/>
        </p:nvSpPr>
        <p:spPr>
          <a:xfrm>
            <a:off x="1403648" y="5085184"/>
            <a:ext cx="612068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ctr">
              <a:spcBef>
                <a:spcPct val="0"/>
              </a:spcBef>
            </a:pPr>
            <a:r>
              <a:rPr lang="en-GB" sz="4800" b="1" dirty="0">
                <a:latin typeface="Century Gothic" pitchFamily="34" charset="0"/>
                <a:ea typeface="+mj-ea"/>
                <a:cs typeface="+mj-cs"/>
              </a:rPr>
              <a:t>2</a:t>
            </a:r>
            <a:r>
              <a:rPr lang="en-GB" sz="4800" b="1" dirty="0">
                <a:latin typeface="Century Gothic" pitchFamily="34" charset="0"/>
              </a:rPr>
              <a:t>÷5=0 r 2</a:t>
            </a:r>
            <a:r>
              <a:rPr kumimoji="0" lang="en-GB" sz="4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entury Gothic" pitchFamily="34" charset="0"/>
                <a:ea typeface="+mj-ea"/>
                <a:cs typeface="+mj-cs"/>
              </a:rPr>
              <a:t> </a:t>
            </a:r>
          </a:p>
        </p:txBody>
      </p:sp>
      <p:sp>
        <p:nvSpPr>
          <p:cNvPr id="25" name="Title 1"/>
          <p:cNvSpPr txBox="1">
            <a:spLocks/>
          </p:cNvSpPr>
          <p:nvPr/>
        </p:nvSpPr>
        <p:spPr>
          <a:xfrm>
            <a:off x="1547664" y="5094312"/>
            <a:ext cx="612068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ctr">
              <a:spcBef>
                <a:spcPct val="0"/>
              </a:spcBef>
            </a:pPr>
            <a:r>
              <a:rPr kumimoji="0" lang="en-GB" sz="4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entury Gothic" pitchFamily="34" charset="0"/>
                <a:ea typeface="+mj-ea"/>
                <a:cs typeface="+mj-cs"/>
              </a:rPr>
              <a:t>28</a:t>
            </a:r>
            <a:r>
              <a:rPr lang="en-GB" sz="4800" b="1" dirty="0">
                <a:latin typeface="Century Gothic" pitchFamily="34" charset="0"/>
              </a:rPr>
              <a:t>÷5=5 r 3</a:t>
            </a:r>
            <a:endParaRPr kumimoji="0" lang="en-GB" sz="4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entury Gothic" pitchFamily="34" charset="0"/>
              <a:ea typeface="+mj-ea"/>
              <a:cs typeface="+mj-cs"/>
            </a:endParaRPr>
          </a:p>
        </p:txBody>
      </p:sp>
      <p:sp>
        <p:nvSpPr>
          <p:cNvPr id="26" name="Title 1"/>
          <p:cNvSpPr txBox="1">
            <a:spLocks/>
          </p:cNvSpPr>
          <p:nvPr/>
        </p:nvSpPr>
        <p:spPr>
          <a:xfrm>
            <a:off x="1475656" y="5085184"/>
            <a:ext cx="612068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ctr">
              <a:spcBef>
                <a:spcPct val="0"/>
              </a:spcBef>
            </a:pPr>
            <a:r>
              <a:rPr kumimoji="0" lang="en-GB" sz="4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entury Gothic" pitchFamily="34" charset="0"/>
                <a:ea typeface="+mj-ea"/>
                <a:cs typeface="+mj-cs"/>
              </a:rPr>
              <a:t>35</a:t>
            </a:r>
            <a:r>
              <a:rPr lang="en-GB" sz="4800" b="1" dirty="0">
                <a:latin typeface="Century Gothic" pitchFamily="34" charset="0"/>
              </a:rPr>
              <a:t>÷5=7</a:t>
            </a:r>
            <a:endParaRPr kumimoji="0" lang="en-GB" sz="4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entury Gothic" pitchFamily="34" charset="0"/>
              <a:ea typeface="+mj-ea"/>
              <a:cs typeface="+mj-cs"/>
            </a:endParaRPr>
          </a:p>
        </p:txBody>
      </p:sp>
      <p:sp>
        <p:nvSpPr>
          <p:cNvPr id="29" name="Title 1"/>
          <p:cNvSpPr txBox="1">
            <a:spLocks/>
          </p:cNvSpPr>
          <p:nvPr/>
        </p:nvSpPr>
        <p:spPr>
          <a:xfrm>
            <a:off x="5148064" y="3429000"/>
            <a:ext cx="504056" cy="5669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8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33CC33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36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33CC33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56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33CC33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58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33CC33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3" presetClass="emph" presetSubtype="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6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8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33CC33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80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1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33CC33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9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98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9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0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3" presetClass="emph" presetSubtype="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27" grpId="1" animBg="1"/>
      <p:bldP spid="4" grpId="0"/>
      <p:bldP spid="4" grpId="1"/>
      <p:bldP spid="5" grpId="0"/>
      <p:bldP spid="5" grpId="1"/>
      <p:bldP spid="6" grpId="0"/>
      <p:bldP spid="6" grpId="1"/>
      <p:bldP spid="6" grpId="2"/>
      <p:bldP spid="7" grpId="0"/>
      <p:bldP spid="7" grpId="1"/>
      <p:bldP spid="19" grpId="0"/>
      <p:bldP spid="20" grpId="0"/>
      <p:bldP spid="20" grpId="1"/>
      <p:bldP spid="20" grpId="2"/>
      <p:bldP spid="21" grpId="0"/>
      <p:bldP spid="22" grpId="0"/>
      <p:bldP spid="23" grpId="0"/>
      <p:bldP spid="24" grpId="0"/>
      <p:bldP spid="24" grpId="1"/>
      <p:bldP spid="25" grpId="0"/>
      <p:bldP spid="25" grpId="1"/>
      <p:bldP spid="26" grpId="0"/>
      <p:bldP spid="26" grpId="1"/>
      <p:bldP spid="29" grpId="0"/>
      <p:bldP spid="29" grpId="1"/>
      <p:bldP spid="29" grpId="2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" name="Picture 2" descr="http://www.webyfl.com/ProductImages/paper/ATD_school_black_board_paper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76258"/>
          </a:xfrm>
          <a:prstGeom prst="rect">
            <a:avLst/>
          </a:prstGeom>
          <a:noFill/>
        </p:spPr>
      </p:pic>
      <p:sp>
        <p:nvSpPr>
          <p:cNvPr id="27" name="Cloud 26"/>
          <p:cNvSpPr/>
          <p:nvPr/>
        </p:nvSpPr>
        <p:spPr>
          <a:xfrm>
            <a:off x="899592" y="4824536"/>
            <a:ext cx="7488832" cy="1916832"/>
          </a:xfrm>
          <a:prstGeom prst="cloud">
            <a:avLst/>
          </a:prstGeom>
          <a:solidFill>
            <a:schemeClr val="bg1"/>
          </a:solidFill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252536" y="260648"/>
            <a:ext cx="8229600" cy="1143000"/>
          </a:xfrm>
        </p:spPr>
        <p:txBody>
          <a:bodyPr>
            <a:noAutofit/>
          </a:bodyPr>
          <a:lstStyle/>
          <a:p>
            <a:r>
              <a:rPr lang="en-GB" sz="11500" b="1" dirty="0">
                <a:solidFill>
                  <a:schemeClr val="bg1"/>
                </a:solidFill>
              </a:rPr>
              <a:t>288 ÷ 12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1187624" y="3573016"/>
            <a:ext cx="1944216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5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12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3491880" y="3573016"/>
            <a:ext cx="936104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1500" b="1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2</a:t>
            </a:r>
            <a:endParaRPr kumimoji="0" lang="en-GB" sz="115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4427984" y="3573016"/>
            <a:ext cx="936104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1500" b="1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8</a:t>
            </a:r>
            <a:endParaRPr kumimoji="0" lang="en-GB" sz="115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5364088" y="3573016"/>
            <a:ext cx="936104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5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8</a:t>
            </a:r>
          </a:p>
        </p:txBody>
      </p:sp>
      <p:cxnSp>
        <p:nvCxnSpPr>
          <p:cNvPr id="14" name="Straight Connector 13"/>
          <p:cNvCxnSpPr/>
          <p:nvPr/>
        </p:nvCxnSpPr>
        <p:spPr>
          <a:xfrm flipV="1">
            <a:off x="3275856" y="3356992"/>
            <a:ext cx="0" cy="144016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H="1">
            <a:off x="3275856" y="3329282"/>
            <a:ext cx="2952328" cy="7200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itle 1"/>
          <p:cNvSpPr txBox="1">
            <a:spLocks/>
          </p:cNvSpPr>
          <p:nvPr/>
        </p:nvSpPr>
        <p:spPr>
          <a:xfrm>
            <a:off x="3347864" y="2204864"/>
            <a:ext cx="936104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5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0</a:t>
            </a:r>
          </a:p>
        </p:txBody>
      </p:sp>
      <p:sp>
        <p:nvSpPr>
          <p:cNvPr id="20" name="Title 1"/>
          <p:cNvSpPr txBox="1">
            <a:spLocks/>
          </p:cNvSpPr>
          <p:nvPr/>
        </p:nvSpPr>
        <p:spPr>
          <a:xfrm>
            <a:off x="4211960" y="3501008"/>
            <a:ext cx="504056" cy="5669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8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2</a:t>
            </a:r>
          </a:p>
        </p:txBody>
      </p:sp>
      <p:sp>
        <p:nvSpPr>
          <p:cNvPr id="21" name="Title 1"/>
          <p:cNvSpPr txBox="1">
            <a:spLocks/>
          </p:cNvSpPr>
          <p:nvPr/>
        </p:nvSpPr>
        <p:spPr>
          <a:xfrm>
            <a:off x="5292080" y="2132856"/>
            <a:ext cx="936104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5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4</a:t>
            </a:r>
          </a:p>
        </p:txBody>
      </p:sp>
      <p:sp>
        <p:nvSpPr>
          <p:cNvPr id="22" name="Title 1"/>
          <p:cNvSpPr txBox="1">
            <a:spLocks/>
          </p:cNvSpPr>
          <p:nvPr/>
        </p:nvSpPr>
        <p:spPr>
          <a:xfrm>
            <a:off x="6084168" y="260648"/>
            <a:ext cx="2555776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5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=24</a:t>
            </a:r>
          </a:p>
        </p:txBody>
      </p:sp>
      <p:sp>
        <p:nvSpPr>
          <p:cNvPr id="23" name="Title 1"/>
          <p:cNvSpPr txBox="1">
            <a:spLocks/>
          </p:cNvSpPr>
          <p:nvPr/>
        </p:nvSpPr>
        <p:spPr>
          <a:xfrm>
            <a:off x="4355976" y="2132856"/>
            <a:ext cx="936104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5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2</a:t>
            </a:r>
          </a:p>
        </p:txBody>
      </p:sp>
      <p:sp>
        <p:nvSpPr>
          <p:cNvPr id="24" name="Title 1"/>
          <p:cNvSpPr txBox="1">
            <a:spLocks/>
          </p:cNvSpPr>
          <p:nvPr/>
        </p:nvSpPr>
        <p:spPr>
          <a:xfrm>
            <a:off x="1475656" y="5013176"/>
            <a:ext cx="612068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ctr">
              <a:spcBef>
                <a:spcPct val="0"/>
              </a:spcBef>
            </a:pPr>
            <a:r>
              <a:rPr lang="en-GB" sz="4800" b="1" dirty="0">
                <a:latin typeface="Century Gothic" pitchFamily="34" charset="0"/>
                <a:ea typeface="+mj-ea"/>
                <a:cs typeface="+mj-cs"/>
              </a:rPr>
              <a:t>2</a:t>
            </a:r>
            <a:r>
              <a:rPr lang="en-GB" sz="4800" b="1" dirty="0">
                <a:latin typeface="Century Gothic" pitchFamily="34" charset="0"/>
              </a:rPr>
              <a:t>÷12=0 r 2</a:t>
            </a:r>
            <a:r>
              <a:rPr kumimoji="0" lang="en-GB" sz="4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entury Gothic" pitchFamily="34" charset="0"/>
                <a:ea typeface="+mj-ea"/>
                <a:cs typeface="+mj-cs"/>
              </a:rPr>
              <a:t> </a:t>
            </a:r>
          </a:p>
        </p:txBody>
      </p:sp>
      <p:sp>
        <p:nvSpPr>
          <p:cNvPr id="25" name="Title 1"/>
          <p:cNvSpPr txBox="1">
            <a:spLocks/>
          </p:cNvSpPr>
          <p:nvPr/>
        </p:nvSpPr>
        <p:spPr>
          <a:xfrm>
            <a:off x="1547664" y="5013176"/>
            <a:ext cx="612068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ctr">
              <a:spcBef>
                <a:spcPct val="0"/>
              </a:spcBef>
            </a:pPr>
            <a:r>
              <a:rPr kumimoji="0" lang="en-GB" sz="4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entury Gothic" pitchFamily="34" charset="0"/>
                <a:ea typeface="+mj-ea"/>
                <a:cs typeface="+mj-cs"/>
              </a:rPr>
              <a:t>28</a:t>
            </a:r>
            <a:r>
              <a:rPr lang="en-GB" sz="4800" b="1" dirty="0">
                <a:latin typeface="Century Gothic" pitchFamily="34" charset="0"/>
              </a:rPr>
              <a:t>÷12=2 r 4</a:t>
            </a:r>
            <a:endParaRPr kumimoji="0" lang="en-GB" sz="4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entury Gothic" pitchFamily="34" charset="0"/>
              <a:ea typeface="+mj-ea"/>
              <a:cs typeface="+mj-cs"/>
            </a:endParaRPr>
          </a:p>
        </p:txBody>
      </p:sp>
      <p:sp>
        <p:nvSpPr>
          <p:cNvPr id="26" name="Title 1"/>
          <p:cNvSpPr txBox="1">
            <a:spLocks/>
          </p:cNvSpPr>
          <p:nvPr/>
        </p:nvSpPr>
        <p:spPr>
          <a:xfrm>
            <a:off x="1475656" y="4941168"/>
            <a:ext cx="612068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ctr">
              <a:spcBef>
                <a:spcPct val="0"/>
              </a:spcBef>
            </a:pPr>
            <a:r>
              <a:rPr kumimoji="0" lang="en-GB" sz="4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entury Gothic" pitchFamily="34" charset="0"/>
                <a:ea typeface="+mj-ea"/>
                <a:cs typeface="+mj-cs"/>
              </a:rPr>
              <a:t>48</a:t>
            </a:r>
            <a:r>
              <a:rPr lang="en-GB" sz="4800" b="1" dirty="0">
                <a:latin typeface="Century Gothic" pitchFamily="34" charset="0"/>
              </a:rPr>
              <a:t>÷12=4</a:t>
            </a:r>
            <a:endParaRPr kumimoji="0" lang="en-GB" sz="4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entury Gothic" pitchFamily="34" charset="0"/>
              <a:ea typeface="+mj-ea"/>
              <a:cs typeface="+mj-cs"/>
            </a:endParaRPr>
          </a:p>
        </p:txBody>
      </p:sp>
      <p:sp>
        <p:nvSpPr>
          <p:cNvPr id="29" name="Title 1"/>
          <p:cNvSpPr txBox="1">
            <a:spLocks/>
          </p:cNvSpPr>
          <p:nvPr/>
        </p:nvSpPr>
        <p:spPr>
          <a:xfrm>
            <a:off x="5148064" y="3429000"/>
            <a:ext cx="504056" cy="5669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4800" b="1" noProof="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4</a:t>
            </a:r>
            <a:endParaRPr kumimoji="0" lang="en-GB" sz="48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33CC33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36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33CC33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56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33CC33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58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33CC33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3" presetClass="emph" presetSubtype="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6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8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33CC33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80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1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33CC33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9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98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9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0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3" presetClass="emph" presetSubtype="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27" grpId="1" animBg="1"/>
      <p:bldP spid="4" grpId="0"/>
      <p:bldP spid="4" grpId="1"/>
      <p:bldP spid="5" grpId="0"/>
      <p:bldP spid="5" grpId="1"/>
      <p:bldP spid="6" grpId="0"/>
      <p:bldP spid="6" grpId="1"/>
      <p:bldP spid="6" grpId="2"/>
      <p:bldP spid="7" grpId="0"/>
      <p:bldP spid="7" grpId="1"/>
      <p:bldP spid="19" grpId="0"/>
      <p:bldP spid="20" grpId="0"/>
      <p:bldP spid="20" grpId="1"/>
      <p:bldP spid="20" grpId="2"/>
      <p:bldP spid="21" grpId="0"/>
      <p:bldP spid="22" grpId="0"/>
      <p:bldP spid="23" grpId="0"/>
      <p:bldP spid="24" grpId="0"/>
      <p:bldP spid="24" grpId="1"/>
      <p:bldP spid="25" grpId="0"/>
      <p:bldP spid="25" grpId="1"/>
      <p:bldP spid="26" grpId="0"/>
      <p:bldP spid="26" grpId="1"/>
      <p:bldP spid="29" grpId="0"/>
      <p:bldP spid="29" grpId="1"/>
      <p:bldP spid="29" grpId="2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" name="Picture 2" descr="http://www.webyfl.com/ProductImages/paper/ATD_school_black_board_paper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76258"/>
          </a:xfrm>
          <a:prstGeom prst="rect">
            <a:avLst/>
          </a:prstGeom>
          <a:noFill/>
        </p:spPr>
      </p:pic>
      <p:sp>
        <p:nvSpPr>
          <p:cNvPr id="27" name="Cloud 26"/>
          <p:cNvSpPr/>
          <p:nvPr/>
        </p:nvSpPr>
        <p:spPr>
          <a:xfrm>
            <a:off x="899592" y="4752528"/>
            <a:ext cx="7488832" cy="1916832"/>
          </a:xfrm>
          <a:prstGeom prst="cloud">
            <a:avLst/>
          </a:prstGeom>
          <a:solidFill>
            <a:schemeClr val="bg1"/>
          </a:solidFill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252536" y="260648"/>
            <a:ext cx="8229600" cy="1143000"/>
          </a:xfrm>
        </p:spPr>
        <p:txBody>
          <a:bodyPr>
            <a:noAutofit/>
          </a:bodyPr>
          <a:lstStyle/>
          <a:p>
            <a:r>
              <a:rPr lang="en-GB" sz="11500" b="1" dirty="0">
                <a:solidFill>
                  <a:schemeClr val="bg1"/>
                </a:solidFill>
              </a:rPr>
              <a:t>5.44 ÷ 4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1835696" y="3573016"/>
            <a:ext cx="1944216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1500" b="1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4</a:t>
            </a:r>
            <a:endParaRPr kumimoji="0" lang="en-GB" sz="115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3491880" y="3573016"/>
            <a:ext cx="936104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1500" b="1" noProof="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5</a:t>
            </a:r>
            <a:endParaRPr kumimoji="0" lang="en-GB" sz="115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4427984" y="3573016"/>
            <a:ext cx="936104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1500" b="1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4</a:t>
            </a:r>
            <a:endParaRPr kumimoji="0" lang="en-GB" sz="115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5364088" y="3573016"/>
            <a:ext cx="936104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5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4</a:t>
            </a:r>
          </a:p>
        </p:txBody>
      </p:sp>
      <p:cxnSp>
        <p:nvCxnSpPr>
          <p:cNvPr id="14" name="Straight Connector 13"/>
          <p:cNvCxnSpPr/>
          <p:nvPr/>
        </p:nvCxnSpPr>
        <p:spPr>
          <a:xfrm flipV="1">
            <a:off x="3275856" y="3356992"/>
            <a:ext cx="0" cy="144016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H="1">
            <a:off x="3275856" y="3329282"/>
            <a:ext cx="2952328" cy="7200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itle 1"/>
          <p:cNvSpPr txBox="1">
            <a:spLocks/>
          </p:cNvSpPr>
          <p:nvPr/>
        </p:nvSpPr>
        <p:spPr>
          <a:xfrm>
            <a:off x="3347864" y="2204864"/>
            <a:ext cx="936104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1500" b="1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1</a:t>
            </a:r>
            <a:endParaRPr kumimoji="0" lang="en-GB" sz="115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0" name="Title 1"/>
          <p:cNvSpPr txBox="1">
            <a:spLocks/>
          </p:cNvSpPr>
          <p:nvPr/>
        </p:nvSpPr>
        <p:spPr>
          <a:xfrm>
            <a:off x="4211960" y="3501008"/>
            <a:ext cx="504056" cy="5669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4800" b="1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1</a:t>
            </a:r>
            <a:endParaRPr kumimoji="0" lang="en-GB" sz="48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1" name="Title 1"/>
          <p:cNvSpPr txBox="1">
            <a:spLocks/>
          </p:cNvSpPr>
          <p:nvPr/>
        </p:nvSpPr>
        <p:spPr>
          <a:xfrm>
            <a:off x="5292080" y="2132856"/>
            <a:ext cx="936104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5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6</a:t>
            </a:r>
          </a:p>
        </p:txBody>
      </p:sp>
      <p:sp>
        <p:nvSpPr>
          <p:cNvPr id="22" name="Title 1"/>
          <p:cNvSpPr txBox="1">
            <a:spLocks/>
          </p:cNvSpPr>
          <p:nvPr/>
        </p:nvSpPr>
        <p:spPr>
          <a:xfrm>
            <a:off x="6084168" y="260648"/>
            <a:ext cx="2555776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7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=1.36</a:t>
            </a:r>
          </a:p>
        </p:txBody>
      </p:sp>
      <p:sp>
        <p:nvSpPr>
          <p:cNvPr id="23" name="Title 1"/>
          <p:cNvSpPr txBox="1">
            <a:spLocks/>
          </p:cNvSpPr>
          <p:nvPr/>
        </p:nvSpPr>
        <p:spPr>
          <a:xfrm>
            <a:off x="4355976" y="2132856"/>
            <a:ext cx="936104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1500" b="1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3</a:t>
            </a:r>
            <a:endParaRPr kumimoji="0" lang="en-GB" sz="115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4" name="Title 1"/>
          <p:cNvSpPr txBox="1">
            <a:spLocks/>
          </p:cNvSpPr>
          <p:nvPr/>
        </p:nvSpPr>
        <p:spPr>
          <a:xfrm>
            <a:off x="1475656" y="5094312"/>
            <a:ext cx="612068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ctr">
              <a:spcBef>
                <a:spcPct val="0"/>
              </a:spcBef>
            </a:pPr>
            <a:r>
              <a:rPr lang="en-GB" sz="4800" b="1" dirty="0">
                <a:latin typeface="Century Gothic" pitchFamily="34" charset="0"/>
                <a:ea typeface="+mj-ea"/>
                <a:cs typeface="+mj-cs"/>
              </a:rPr>
              <a:t>5</a:t>
            </a:r>
            <a:r>
              <a:rPr lang="en-GB" sz="4800" b="1" dirty="0">
                <a:latin typeface="Century Gothic" pitchFamily="34" charset="0"/>
              </a:rPr>
              <a:t>÷4=1 r 1</a:t>
            </a:r>
            <a:r>
              <a:rPr kumimoji="0" lang="en-GB" sz="4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entury Gothic" pitchFamily="34" charset="0"/>
                <a:ea typeface="+mj-ea"/>
                <a:cs typeface="+mj-cs"/>
              </a:rPr>
              <a:t> </a:t>
            </a:r>
          </a:p>
        </p:txBody>
      </p:sp>
      <p:sp>
        <p:nvSpPr>
          <p:cNvPr id="25" name="Title 1"/>
          <p:cNvSpPr txBox="1">
            <a:spLocks/>
          </p:cNvSpPr>
          <p:nvPr/>
        </p:nvSpPr>
        <p:spPr>
          <a:xfrm>
            <a:off x="1403648" y="5094312"/>
            <a:ext cx="612068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ctr">
              <a:spcBef>
                <a:spcPct val="0"/>
              </a:spcBef>
            </a:pPr>
            <a:r>
              <a:rPr kumimoji="0" lang="en-GB" sz="4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entury Gothic" pitchFamily="34" charset="0"/>
                <a:ea typeface="+mj-ea"/>
                <a:cs typeface="+mj-cs"/>
              </a:rPr>
              <a:t>14</a:t>
            </a:r>
            <a:r>
              <a:rPr lang="en-GB" sz="4800" b="1" dirty="0">
                <a:latin typeface="Century Gothic" pitchFamily="34" charset="0"/>
              </a:rPr>
              <a:t>÷4=3 r 2</a:t>
            </a:r>
            <a:endParaRPr kumimoji="0" lang="en-GB" sz="4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entury Gothic" pitchFamily="34" charset="0"/>
              <a:ea typeface="+mj-ea"/>
              <a:cs typeface="+mj-cs"/>
            </a:endParaRPr>
          </a:p>
        </p:txBody>
      </p:sp>
      <p:sp>
        <p:nvSpPr>
          <p:cNvPr id="26" name="Title 1"/>
          <p:cNvSpPr txBox="1">
            <a:spLocks/>
          </p:cNvSpPr>
          <p:nvPr/>
        </p:nvSpPr>
        <p:spPr>
          <a:xfrm>
            <a:off x="1403648" y="5166320"/>
            <a:ext cx="612068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ctr">
              <a:spcBef>
                <a:spcPct val="0"/>
              </a:spcBef>
            </a:pPr>
            <a:r>
              <a:rPr lang="en-GB" sz="4800" b="1" dirty="0">
                <a:latin typeface="Century Gothic" pitchFamily="34" charset="0"/>
                <a:ea typeface="+mj-ea"/>
                <a:cs typeface="+mj-cs"/>
              </a:rPr>
              <a:t>24</a:t>
            </a:r>
            <a:r>
              <a:rPr lang="en-GB" sz="4800" b="1" dirty="0">
                <a:latin typeface="Century Gothic" pitchFamily="34" charset="0"/>
              </a:rPr>
              <a:t>÷4=6</a:t>
            </a:r>
            <a:endParaRPr kumimoji="0" lang="en-GB" sz="4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entury Gothic" pitchFamily="34" charset="0"/>
              <a:ea typeface="+mj-ea"/>
              <a:cs typeface="+mj-cs"/>
            </a:endParaRPr>
          </a:p>
        </p:txBody>
      </p:sp>
      <p:sp>
        <p:nvSpPr>
          <p:cNvPr id="29" name="Title 1"/>
          <p:cNvSpPr txBox="1">
            <a:spLocks/>
          </p:cNvSpPr>
          <p:nvPr/>
        </p:nvSpPr>
        <p:spPr>
          <a:xfrm>
            <a:off x="5148064" y="3429000"/>
            <a:ext cx="504056" cy="5669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4800" b="1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2</a:t>
            </a:r>
            <a:endParaRPr kumimoji="0" lang="en-GB" sz="48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0" name="Title 1"/>
          <p:cNvSpPr txBox="1">
            <a:spLocks/>
          </p:cNvSpPr>
          <p:nvPr/>
        </p:nvSpPr>
        <p:spPr>
          <a:xfrm>
            <a:off x="3995936" y="2492896"/>
            <a:ext cx="720080" cy="63894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5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.</a:t>
            </a:r>
          </a:p>
        </p:txBody>
      </p:sp>
      <p:sp>
        <p:nvSpPr>
          <p:cNvPr id="32" name="Title 1"/>
          <p:cNvSpPr txBox="1">
            <a:spLocks/>
          </p:cNvSpPr>
          <p:nvPr/>
        </p:nvSpPr>
        <p:spPr>
          <a:xfrm>
            <a:off x="4067944" y="3861048"/>
            <a:ext cx="720080" cy="63894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1500" b="1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.</a:t>
            </a:r>
            <a:endParaRPr kumimoji="0" lang="en-GB" sz="115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33CC33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40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33CC33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62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33CC33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64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33CC33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3" presetClass="emph" presetSubtype="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82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84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33CC33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86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33CC33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04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0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3" presetClass="emph" presetSubtype="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9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27" grpId="1" animBg="1"/>
      <p:bldP spid="4" grpId="0"/>
      <p:bldP spid="4" grpId="1"/>
      <p:bldP spid="5" grpId="0"/>
      <p:bldP spid="5" grpId="1"/>
      <p:bldP spid="6" grpId="0"/>
      <p:bldP spid="6" grpId="1"/>
      <p:bldP spid="6" grpId="2"/>
      <p:bldP spid="7" grpId="0"/>
      <p:bldP spid="7" grpId="1"/>
      <p:bldP spid="19" grpId="0"/>
      <p:bldP spid="20" grpId="0"/>
      <p:bldP spid="20" grpId="1"/>
      <p:bldP spid="20" grpId="2"/>
      <p:bldP spid="21" grpId="0"/>
      <p:bldP spid="22" grpId="0"/>
      <p:bldP spid="23" grpId="0"/>
      <p:bldP spid="24" grpId="0"/>
      <p:bldP spid="24" grpId="1"/>
      <p:bldP spid="25" grpId="0"/>
      <p:bldP spid="25" grpId="1"/>
      <p:bldP spid="26" grpId="0"/>
      <p:bldP spid="26" grpId="1"/>
      <p:bldP spid="29" grpId="0"/>
      <p:bldP spid="29" grpId="1"/>
      <p:bldP spid="29" grpId="2"/>
      <p:bldP spid="30" grpId="0"/>
      <p:bldP spid="3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" name="Picture 2" descr="http://www.webyfl.com/ProductImages/paper/ATD_school_black_board_paper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76258"/>
          </a:xfrm>
          <a:prstGeom prst="rect">
            <a:avLst/>
          </a:prstGeom>
          <a:noFill/>
        </p:spPr>
      </p:pic>
      <p:sp>
        <p:nvSpPr>
          <p:cNvPr id="27" name="Cloud 26"/>
          <p:cNvSpPr/>
          <p:nvPr/>
        </p:nvSpPr>
        <p:spPr>
          <a:xfrm>
            <a:off x="899592" y="4824536"/>
            <a:ext cx="7488832" cy="1916832"/>
          </a:xfrm>
          <a:prstGeom prst="cloud">
            <a:avLst/>
          </a:prstGeom>
          <a:solidFill>
            <a:schemeClr val="bg1"/>
          </a:solidFill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252536" y="260648"/>
            <a:ext cx="8229600" cy="1143000"/>
          </a:xfrm>
        </p:spPr>
        <p:txBody>
          <a:bodyPr>
            <a:noAutofit/>
          </a:bodyPr>
          <a:lstStyle/>
          <a:p>
            <a:r>
              <a:rPr lang="en-GB" sz="11500" b="1" dirty="0">
                <a:solidFill>
                  <a:schemeClr val="bg1"/>
                </a:solidFill>
              </a:rPr>
              <a:t>27 ÷ 5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1763688" y="3573016"/>
            <a:ext cx="1944216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1500" b="1" noProof="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5</a:t>
            </a:r>
            <a:endParaRPr kumimoji="0" lang="en-GB" sz="115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3491880" y="3573016"/>
            <a:ext cx="936104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1500" b="1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2</a:t>
            </a:r>
            <a:endParaRPr kumimoji="0" lang="en-GB" sz="115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4427984" y="3573016"/>
            <a:ext cx="936104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1500" b="1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7</a:t>
            </a:r>
            <a:endParaRPr kumimoji="0" lang="en-GB" sz="115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5364088" y="3573016"/>
            <a:ext cx="936104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5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0</a:t>
            </a:r>
          </a:p>
        </p:txBody>
      </p:sp>
      <p:cxnSp>
        <p:nvCxnSpPr>
          <p:cNvPr id="14" name="Straight Connector 13"/>
          <p:cNvCxnSpPr/>
          <p:nvPr/>
        </p:nvCxnSpPr>
        <p:spPr>
          <a:xfrm flipV="1">
            <a:off x="3275856" y="3356992"/>
            <a:ext cx="0" cy="144016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H="1">
            <a:off x="3275856" y="3329282"/>
            <a:ext cx="2952328" cy="7200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itle 1"/>
          <p:cNvSpPr txBox="1">
            <a:spLocks/>
          </p:cNvSpPr>
          <p:nvPr/>
        </p:nvSpPr>
        <p:spPr>
          <a:xfrm>
            <a:off x="3347864" y="2204864"/>
            <a:ext cx="936104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5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0</a:t>
            </a:r>
          </a:p>
        </p:txBody>
      </p:sp>
      <p:sp>
        <p:nvSpPr>
          <p:cNvPr id="20" name="Title 1"/>
          <p:cNvSpPr txBox="1">
            <a:spLocks/>
          </p:cNvSpPr>
          <p:nvPr/>
        </p:nvSpPr>
        <p:spPr>
          <a:xfrm>
            <a:off x="4211960" y="3501008"/>
            <a:ext cx="504056" cy="5669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8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2</a:t>
            </a:r>
          </a:p>
        </p:txBody>
      </p:sp>
      <p:sp>
        <p:nvSpPr>
          <p:cNvPr id="21" name="Title 1"/>
          <p:cNvSpPr txBox="1">
            <a:spLocks/>
          </p:cNvSpPr>
          <p:nvPr/>
        </p:nvSpPr>
        <p:spPr>
          <a:xfrm>
            <a:off x="5292080" y="2132856"/>
            <a:ext cx="936104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5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4</a:t>
            </a:r>
          </a:p>
        </p:txBody>
      </p:sp>
      <p:sp>
        <p:nvSpPr>
          <p:cNvPr id="22" name="Title 1"/>
          <p:cNvSpPr txBox="1">
            <a:spLocks/>
          </p:cNvSpPr>
          <p:nvPr/>
        </p:nvSpPr>
        <p:spPr>
          <a:xfrm>
            <a:off x="6228184" y="260648"/>
            <a:ext cx="2555776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96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=5.4</a:t>
            </a:r>
          </a:p>
        </p:txBody>
      </p:sp>
      <p:sp>
        <p:nvSpPr>
          <p:cNvPr id="23" name="Title 1"/>
          <p:cNvSpPr txBox="1">
            <a:spLocks/>
          </p:cNvSpPr>
          <p:nvPr/>
        </p:nvSpPr>
        <p:spPr>
          <a:xfrm>
            <a:off x="4355976" y="2132856"/>
            <a:ext cx="936104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5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5</a:t>
            </a:r>
          </a:p>
        </p:txBody>
      </p:sp>
      <p:sp>
        <p:nvSpPr>
          <p:cNvPr id="24" name="Title 1"/>
          <p:cNvSpPr txBox="1">
            <a:spLocks/>
          </p:cNvSpPr>
          <p:nvPr/>
        </p:nvSpPr>
        <p:spPr>
          <a:xfrm>
            <a:off x="1475656" y="5229200"/>
            <a:ext cx="612068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ctr">
              <a:spcBef>
                <a:spcPct val="0"/>
              </a:spcBef>
            </a:pPr>
            <a:r>
              <a:rPr lang="en-GB" sz="4800" b="1" dirty="0">
                <a:latin typeface="Century Gothic" pitchFamily="34" charset="0"/>
                <a:ea typeface="+mj-ea"/>
                <a:cs typeface="+mj-cs"/>
              </a:rPr>
              <a:t>2</a:t>
            </a:r>
            <a:r>
              <a:rPr lang="en-GB" sz="4800" b="1" dirty="0">
                <a:latin typeface="Century Gothic" pitchFamily="34" charset="0"/>
              </a:rPr>
              <a:t>÷5=0 r 2</a:t>
            </a:r>
            <a:r>
              <a:rPr kumimoji="0" lang="en-GB" sz="4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entury Gothic" pitchFamily="34" charset="0"/>
                <a:ea typeface="+mj-ea"/>
                <a:cs typeface="+mj-cs"/>
              </a:rPr>
              <a:t> </a:t>
            </a:r>
          </a:p>
        </p:txBody>
      </p:sp>
      <p:sp>
        <p:nvSpPr>
          <p:cNvPr id="25" name="Title 1"/>
          <p:cNvSpPr txBox="1">
            <a:spLocks/>
          </p:cNvSpPr>
          <p:nvPr/>
        </p:nvSpPr>
        <p:spPr>
          <a:xfrm>
            <a:off x="1547664" y="5238328"/>
            <a:ext cx="612068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ctr">
              <a:spcBef>
                <a:spcPct val="0"/>
              </a:spcBef>
            </a:pPr>
            <a:r>
              <a:rPr kumimoji="0" lang="en-GB" sz="4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entury Gothic" pitchFamily="34" charset="0"/>
                <a:ea typeface="+mj-ea"/>
                <a:cs typeface="+mj-cs"/>
              </a:rPr>
              <a:t>27</a:t>
            </a:r>
            <a:r>
              <a:rPr lang="en-GB" sz="4800" b="1" dirty="0">
                <a:latin typeface="Century Gothic" pitchFamily="34" charset="0"/>
              </a:rPr>
              <a:t>÷5=2 r 2</a:t>
            </a:r>
            <a:endParaRPr kumimoji="0" lang="en-GB" sz="4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entury Gothic" pitchFamily="34" charset="0"/>
              <a:ea typeface="+mj-ea"/>
              <a:cs typeface="+mj-cs"/>
            </a:endParaRPr>
          </a:p>
        </p:txBody>
      </p:sp>
      <p:sp>
        <p:nvSpPr>
          <p:cNvPr id="26" name="Title 1"/>
          <p:cNvSpPr txBox="1">
            <a:spLocks/>
          </p:cNvSpPr>
          <p:nvPr/>
        </p:nvSpPr>
        <p:spPr>
          <a:xfrm>
            <a:off x="1547664" y="5157192"/>
            <a:ext cx="612068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ctr">
              <a:spcBef>
                <a:spcPct val="0"/>
              </a:spcBef>
            </a:pPr>
            <a:r>
              <a:rPr kumimoji="0" lang="en-GB" sz="4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entury Gothic" pitchFamily="34" charset="0"/>
                <a:ea typeface="+mj-ea"/>
                <a:cs typeface="+mj-cs"/>
              </a:rPr>
              <a:t>20</a:t>
            </a:r>
            <a:r>
              <a:rPr lang="en-GB" sz="4800" b="1" dirty="0">
                <a:latin typeface="Century Gothic" pitchFamily="34" charset="0"/>
              </a:rPr>
              <a:t>÷5=4</a:t>
            </a:r>
            <a:endParaRPr kumimoji="0" lang="en-GB" sz="4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entury Gothic" pitchFamily="34" charset="0"/>
              <a:ea typeface="+mj-ea"/>
              <a:cs typeface="+mj-cs"/>
            </a:endParaRPr>
          </a:p>
        </p:txBody>
      </p:sp>
      <p:sp>
        <p:nvSpPr>
          <p:cNvPr id="29" name="Title 1"/>
          <p:cNvSpPr txBox="1">
            <a:spLocks/>
          </p:cNvSpPr>
          <p:nvPr/>
        </p:nvSpPr>
        <p:spPr>
          <a:xfrm>
            <a:off x="5148064" y="3429000"/>
            <a:ext cx="504056" cy="5669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4800" b="1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2</a:t>
            </a:r>
            <a:endParaRPr kumimoji="0" lang="en-GB" sz="48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0" name="Title 1"/>
          <p:cNvSpPr txBox="1">
            <a:spLocks/>
          </p:cNvSpPr>
          <p:nvPr/>
        </p:nvSpPr>
        <p:spPr>
          <a:xfrm>
            <a:off x="4932040" y="3861048"/>
            <a:ext cx="720080" cy="63894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1500" b="1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.</a:t>
            </a:r>
            <a:endParaRPr kumimoji="0" lang="en-GB" sz="115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1" name="Title 1"/>
          <p:cNvSpPr txBox="1">
            <a:spLocks/>
          </p:cNvSpPr>
          <p:nvPr/>
        </p:nvSpPr>
        <p:spPr>
          <a:xfrm>
            <a:off x="4932040" y="2420888"/>
            <a:ext cx="720080" cy="63894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1500" b="1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.</a:t>
            </a:r>
            <a:endParaRPr kumimoji="0" lang="en-GB" sz="115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33CC33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32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33CC33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52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33CC33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54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33CC33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500"/>
                            </p:stCondLst>
                            <p:childTnLst>
                              <p:par>
                                <p:cTn id="75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3" presetClass="emph" presetSubtype="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83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85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33CC33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87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33CC33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05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0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3" presetClass="emph" presetSubtype="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0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27" grpId="1" animBg="1"/>
      <p:bldP spid="4" grpId="0"/>
      <p:bldP spid="4" grpId="1"/>
      <p:bldP spid="5" grpId="0"/>
      <p:bldP spid="5" grpId="1"/>
      <p:bldP spid="6" grpId="0"/>
      <p:bldP spid="6" grpId="1"/>
      <p:bldP spid="6" grpId="2"/>
      <p:bldP spid="7" grpId="0"/>
      <p:bldP spid="7" grpId="1"/>
      <p:bldP spid="19" grpId="0"/>
      <p:bldP spid="20" grpId="0"/>
      <p:bldP spid="20" grpId="1"/>
      <p:bldP spid="20" grpId="2"/>
      <p:bldP spid="21" grpId="0"/>
      <p:bldP spid="22" grpId="0"/>
      <p:bldP spid="23" grpId="0"/>
      <p:bldP spid="24" grpId="0"/>
      <p:bldP spid="24" grpId="1"/>
      <p:bldP spid="25" grpId="0"/>
      <p:bldP spid="25" grpId="1"/>
      <p:bldP spid="26" grpId="0"/>
      <p:bldP spid="26" grpId="1"/>
      <p:bldP spid="29" grpId="0"/>
      <p:bldP spid="29" grpId="1"/>
      <p:bldP spid="29" grpId="2"/>
      <p:bldP spid="30" grpId="0"/>
      <p:bldP spid="3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" name="Picture 2" descr="http://www.webyfl.com/ProductImages/paper/ATD_school_black_board_paper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76258"/>
          </a:xfrm>
          <a:prstGeom prst="rect">
            <a:avLst/>
          </a:prstGeom>
          <a:noFill/>
        </p:spPr>
      </p:pic>
      <p:sp>
        <p:nvSpPr>
          <p:cNvPr id="27" name="Cloud 26"/>
          <p:cNvSpPr/>
          <p:nvPr/>
        </p:nvSpPr>
        <p:spPr>
          <a:xfrm>
            <a:off x="899592" y="4797152"/>
            <a:ext cx="7488832" cy="1916832"/>
          </a:xfrm>
          <a:prstGeom prst="cloud">
            <a:avLst/>
          </a:prstGeom>
          <a:solidFill>
            <a:schemeClr val="bg1"/>
          </a:solidFill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252536" y="260648"/>
            <a:ext cx="8229600" cy="1143000"/>
          </a:xfrm>
        </p:spPr>
        <p:txBody>
          <a:bodyPr>
            <a:noAutofit/>
          </a:bodyPr>
          <a:lstStyle/>
          <a:p>
            <a:r>
              <a:rPr lang="en-GB" sz="11500" b="1" dirty="0">
                <a:solidFill>
                  <a:schemeClr val="bg1"/>
                </a:solidFill>
              </a:rPr>
              <a:t>34 ÷ 8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1691680" y="3573016"/>
            <a:ext cx="1944216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1500" b="1" noProof="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8</a:t>
            </a:r>
            <a:endParaRPr kumimoji="0" lang="en-GB" sz="115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3491880" y="3573016"/>
            <a:ext cx="936104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1500" b="1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3</a:t>
            </a:r>
            <a:endParaRPr kumimoji="0" lang="en-GB" sz="115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4427984" y="3542573"/>
            <a:ext cx="936104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1500" b="1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4</a:t>
            </a:r>
            <a:endParaRPr kumimoji="0" lang="en-GB" sz="115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5364088" y="3573016"/>
            <a:ext cx="936104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5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0</a:t>
            </a:r>
          </a:p>
        </p:txBody>
      </p:sp>
      <p:cxnSp>
        <p:nvCxnSpPr>
          <p:cNvPr id="14" name="Straight Connector 13"/>
          <p:cNvCxnSpPr/>
          <p:nvPr/>
        </p:nvCxnSpPr>
        <p:spPr>
          <a:xfrm flipV="1">
            <a:off x="3275856" y="3356992"/>
            <a:ext cx="0" cy="144016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H="1">
            <a:off x="3275856" y="3284984"/>
            <a:ext cx="4176464" cy="116306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itle 1"/>
          <p:cNvSpPr txBox="1">
            <a:spLocks/>
          </p:cNvSpPr>
          <p:nvPr/>
        </p:nvSpPr>
        <p:spPr>
          <a:xfrm>
            <a:off x="3347864" y="2204864"/>
            <a:ext cx="936104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5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0</a:t>
            </a:r>
          </a:p>
        </p:txBody>
      </p:sp>
      <p:sp>
        <p:nvSpPr>
          <p:cNvPr id="20" name="Title 1"/>
          <p:cNvSpPr txBox="1">
            <a:spLocks/>
          </p:cNvSpPr>
          <p:nvPr/>
        </p:nvSpPr>
        <p:spPr>
          <a:xfrm>
            <a:off x="4211960" y="3501008"/>
            <a:ext cx="504056" cy="5669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4800" b="1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3</a:t>
            </a:r>
            <a:endParaRPr kumimoji="0" lang="en-GB" sz="48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1" name="Title 1"/>
          <p:cNvSpPr txBox="1">
            <a:spLocks/>
          </p:cNvSpPr>
          <p:nvPr/>
        </p:nvSpPr>
        <p:spPr>
          <a:xfrm>
            <a:off x="5292080" y="2132856"/>
            <a:ext cx="936104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5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2</a:t>
            </a:r>
          </a:p>
        </p:txBody>
      </p:sp>
      <p:sp>
        <p:nvSpPr>
          <p:cNvPr id="22" name="Title 1"/>
          <p:cNvSpPr txBox="1">
            <a:spLocks/>
          </p:cNvSpPr>
          <p:nvPr/>
        </p:nvSpPr>
        <p:spPr>
          <a:xfrm>
            <a:off x="5796136" y="260648"/>
            <a:ext cx="2987824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96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=4.25</a:t>
            </a:r>
          </a:p>
        </p:txBody>
      </p:sp>
      <p:sp>
        <p:nvSpPr>
          <p:cNvPr id="23" name="Title 1"/>
          <p:cNvSpPr txBox="1">
            <a:spLocks/>
          </p:cNvSpPr>
          <p:nvPr/>
        </p:nvSpPr>
        <p:spPr>
          <a:xfrm>
            <a:off x="4355976" y="2132856"/>
            <a:ext cx="936104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1500" b="1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4</a:t>
            </a:r>
            <a:endParaRPr kumimoji="0" lang="en-GB" sz="115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4" name="Title 1"/>
          <p:cNvSpPr txBox="1">
            <a:spLocks/>
          </p:cNvSpPr>
          <p:nvPr/>
        </p:nvSpPr>
        <p:spPr>
          <a:xfrm>
            <a:off x="1331640" y="5085184"/>
            <a:ext cx="612068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ctr">
              <a:spcBef>
                <a:spcPct val="0"/>
              </a:spcBef>
            </a:pPr>
            <a:r>
              <a:rPr lang="en-GB" sz="4800" b="1" dirty="0">
                <a:latin typeface="Century Gothic" pitchFamily="34" charset="0"/>
                <a:ea typeface="+mj-ea"/>
                <a:cs typeface="+mj-cs"/>
              </a:rPr>
              <a:t>3</a:t>
            </a:r>
            <a:r>
              <a:rPr lang="en-GB" sz="4800" b="1" dirty="0">
                <a:latin typeface="Century Gothic" pitchFamily="34" charset="0"/>
              </a:rPr>
              <a:t>÷8=0 r 3</a:t>
            </a:r>
            <a:r>
              <a:rPr kumimoji="0" lang="en-GB" sz="4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entury Gothic" pitchFamily="34" charset="0"/>
                <a:ea typeface="+mj-ea"/>
                <a:cs typeface="+mj-cs"/>
              </a:rPr>
              <a:t> </a:t>
            </a:r>
          </a:p>
        </p:txBody>
      </p:sp>
      <p:sp>
        <p:nvSpPr>
          <p:cNvPr id="25" name="Title 1"/>
          <p:cNvSpPr txBox="1">
            <a:spLocks/>
          </p:cNvSpPr>
          <p:nvPr/>
        </p:nvSpPr>
        <p:spPr>
          <a:xfrm>
            <a:off x="1907704" y="5085184"/>
            <a:ext cx="612068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ctr">
              <a:spcBef>
                <a:spcPct val="0"/>
              </a:spcBef>
            </a:pPr>
            <a:r>
              <a:rPr kumimoji="0" lang="en-GB" sz="4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entury Gothic" pitchFamily="34" charset="0"/>
                <a:ea typeface="+mj-ea"/>
                <a:cs typeface="+mj-cs"/>
              </a:rPr>
              <a:t>34</a:t>
            </a:r>
            <a:r>
              <a:rPr lang="en-GB" sz="4800" b="1" dirty="0">
                <a:latin typeface="Century Gothic" pitchFamily="34" charset="0"/>
              </a:rPr>
              <a:t>÷8=4 r 2</a:t>
            </a:r>
            <a:endParaRPr kumimoji="0" lang="en-GB" sz="4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entury Gothic" pitchFamily="34" charset="0"/>
              <a:ea typeface="+mj-ea"/>
              <a:cs typeface="+mj-cs"/>
            </a:endParaRPr>
          </a:p>
        </p:txBody>
      </p:sp>
      <p:sp>
        <p:nvSpPr>
          <p:cNvPr id="26" name="Title 1"/>
          <p:cNvSpPr txBox="1">
            <a:spLocks/>
          </p:cNvSpPr>
          <p:nvPr/>
        </p:nvSpPr>
        <p:spPr>
          <a:xfrm>
            <a:off x="1619672" y="5094312"/>
            <a:ext cx="612068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ctr">
              <a:spcBef>
                <a:spcPct val="0"/>
              </a:spcBef>
            </a:pPr>
            <a:r>
              <a:rPr kumimoji="0" lang="en-GB" sz="4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entury Gothic" pitchFamily="34" charset="0"/>
                <a:ea typeface="+mj-ea"/>
                <a:cs typeface="+mj-cs"/>
              </a:rPr>
              <a:t>20</a:t>
            </a:r>
            <a:r>
              <a:rPr lang="en-GB" sz="4800" b="1" dirty="0">
                <a:latin typeface="Century Gothic" pitchFamily="34" charset="0"/>
              </a:rPr>
              <a:t>÷8=2 r 4 </a:t>
            </a:r>
            <a:endParaRPr kumimoji="0" lang="en-GB" sz="4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entury Gothic" pitchFamily="34" charset="0"/>
              <a:ea typeface="+mj-ea"/>
              <a:cs typeface="+mj-cs"/>
            </a:endParaRPr>
          </a:p>
        </p:txBody>
      </p:sp>
      <p:sp>
        <p:nvSpPr>
          <p:cNvPr id="29" name="Title 1"/>
          <p:cNvSpPr txBox="1">
            <a:spLocks/>
          </p:cNvSpPr>
          <p:nvPr/>
        </p:nvSpPr>
        <p:spPr>
          <a:xfrm>
            <a:off x="5148064" y="3429000"/>
            <a:ext cx="504056" cy="5669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4800" b="1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2</a:t>
            </a:r>
            <a:endParaRPr kumimoji="0" lang="en-GB" sz="48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0" name="Title 1"/>
          <p:cNvSpPr txBox="1">
            <a:spLocks/>
          </p:cNvSpPr>
          <p:nvPr/>
        </p:nvSpPr>
        <p:spPr>
          <a:xfrm>
            <a:off x="4932040" y="3861048"/>
            <a:ext cx="720080" cy="63894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1500" b="1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.</a:t>
            </a:r>
            <a:endParaRPr kumimoji="0" lang="en-GB" sz="115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1" name="Title 1"/>
          <p:cNvSpPr txBox="1">
            <a:spLocks/>
          </p:cNvSpPr>
          <p:nvPr/>
        </p:nvSpPr>
        <p:spPr>
          <a:xfrm>
            <a:off x="4932040" y="2420888"/>
            <a:ext cx="720080" cy="63894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1500" b="1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.</a:t>
            </a:r>
            <a:endParaRPr kumimoji="0" lang="en-GB" sz="115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3" name="Title 1"/>
          <p:cNvSpPr txBox="1">
            <a:spLocks/>
          </p:cNvSpPr>
          <p:nvPr/>
        </p:nvSpPr>
        <p:spPr>
          <a:xfrm>
            <a:off x="6372200" y="3528718"/>
            <a:ext cx="936104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5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0</a:t>
            </a:r>
          </a:p>
        </p:txBody>
      </p:sp>
      <p:sp>
        <p:nvSpPr>
          <p:cNvPr id="34" name="Title 1"/>
          <p:cNvSpPr txBox="1">
            <a:spLocks/>
          </p:cNvSpPr>
          <p:nvPr/>
        </p:nvSpPr>
        <p:spPr>
          <a:xfrm>
            <a:off x="6156176" y="3356992"/>
            <a:ext cx="504056" cy="5669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4800" b="1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4</a:t>
            </a:r>
            <a:endParaRPr kumimoji="0" lang="en-GB" sz="48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5" name="Title 1"/>
          <p:cNvSpPr txBox="1">
            <a:spLocks/>
          </p:cNvSpPr>
          <p:nvPr/>
        </p:nvSpPr>
        <p:spPr>
          <a:xfrm>
            <a:off x="6300192" y="2204864"/>
            <a:ext cx="936104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5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5</a:t>
            </a:r>
          </a:p>
        </p:txBody>
      </p:sp>
      <p:sp>
        <p:nvSpPr>
          <p:cNvPr id="36" name="Title 1"/>
          <p:cNvSpPr txBox="1">
            <a:spLocks/>
          </p:cNvSpPr>
          <p:nvPr/>
        </p:nvSpPr>
        <p:spPr>
          <a:xfrm>
            <a:off x="1475656" y="5157192"/>
            <a:ext cx="612068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ctr">
              <a:spcBef>
                <a:spcPct val="0"/>
              </a:spcBef>
            </a:pPr>
            <a:r>
              <a:rPr lang="en-GB" sz="4800" b="1" dirty="0">
                <a:latin typeface="Century Gothic" pitchFamily="34" charset="0"/>
                <a:ea typeface="+mj-ea"/>
                <a:cs typeface="+mj-cs"/>
              </a:rPr>
              <a:t>4</a:t>
            </a:r>
            <a:r>
              <a:rPr kumimoji="0" lang="en-GB" sz="4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entury Gothic" pitchFamily="34" charset="0"/>
                <a:ea typeface="+mj-ea"/>
                <a:cs typeface="+mj-cs"/>
              </a:rPr>
              <a:t>0</a:t>
            </a:r>
            <a:r>
              <a:rPr lang="en-GB" sz="4800" b="1" dirty="0">
                <a:latin typeface="Century Gothic" pitchFamily="34" charset="0"/>
              </a:rPr>
              <a:t>÷8=5</a:t>
            </a:r>
            <a:endParaRPr kumimoji="0" lang="en-GB" sz="4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entury Gothic" pitchFamily="34" charset="0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33CC33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32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33CC33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52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33CC33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54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33CC33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500"/>
                            </p:stCondLst>
                            <p:childTnLst>
                              <p:par>
                                <p:cTn id="75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3" presetClass="emph" presetSubtype="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83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85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6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87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33CC33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89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90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33CC33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500"/>
                            </p:stCondLst>
                            <p:childTnLst>
                              <p:par>
                                <p:cTn id="108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3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33CC33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1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" presetID="3" presetClass="emph" presetSubtype="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18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9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33CC33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20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2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8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2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3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2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33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34" presetID="3" presetClass="emph" presetSubtype="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35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27" grpId="1" animBg="1"/>
      <p:bldP spid="4" grpId="0"/>
      <p:bldP spid="4" grpId="1"/>
      <p:bldP spid="5" grpId="0"/>
      <p:bldP spid="5" grpId="1"/>
      <p:bldP spid="6" grpId="0"/>
      <p:bldP spid="6" grpId="1"/>
      <p:bldP spid="6" grpId="2"/>
      <p:bldP spid="7" grpId="0"/>
      <p:bldP spid="7" grpId="1"/>
      <p:bldP spid="19" grpId="0"/>
      <p:bldP spid="20" grpId="0"/>
      <p:bldP spid="20" grpId="1"/>
      <p:bldP spid="20" grpId="2"/>
      <p:bldP spid="21" grpId="0"/>
      <p:bldP spid="22" grpId="0"/>
      <p:bldP spid="23" grpId="0"/>
      <p:bldP spid="24" grpId="0"/>
      <p:bldP spid="24" grpId="1"/>
      <p:bldP spid="25" grpId="0"/>
      <p:bldP spid="25" grpId="1"/>
      <p:bldP spid="26" grpId="0"/>
      <p:bldP spid="26" grpId="1"/>
      <p:bldP spid="29" grpId="0"/>
      <p:bldP spid="29" grpId="1"/>
      <p:bldP spid="29" grpId="2"/>
      <p:bldP spid="30" grpId="0"/>
      <p:bldP spid="30" grpId="1"/>
      <p:bldP spid="31" grpId="0"/>
      <p:bldP spid="33" grpId="0"/>
      <p:bldP spid="33" grpId="1"/>
      <p:bldP spid="34" grpId="0"/>
      <p:bldP spid="34" grpId="1"/>
      <p:bldP spid="34" grpId="2"/>
      <p:bldP spid="35" grpId="0"/>
      <p:bldP spid="36" grpId="0"/>
      <p:bldP spid="36" grpId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www.webyfl.com/ProductImages/paper/ATD_school_black_board_paper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8258"/>
            <a:ext cx="9144000" cy="687625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6600" b="1" dirty="0">
                <a:solidFill>
                  <a:schemeClr val="bg1"/>
                </a:solidFill>
              </a:rPr>
              <a:t>Practise Questions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06230"/>
            <a:ext cx="2458616" cy="4525963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GB" b="1" dirty="0">
                <a:solidFill>
                  <a:schemeClr val="bg1"/>
                </a:solidFill>
              </a:rPr>
              <a:t>A- </a:t>
            </a:r>
            <a:r>
              <a:rPr lang="en-GB" sz="2600" b="1" dirty="0">
                <a:solidFill>
                  <a:schemeClr val="bg1"/>
                </a:solidFill>
              </a:rPr>
              <a:t>I want to practise the “basics”</a:t>
            </a:r>
            <a:endParaRPr lang="en-GB" b="1" dirty="0">
              <a:solidFill>
                <a:schemeClr val="bg1"/>
              </a:solidFill>
            </a:endParaRPr>
          </a:p>
          <a:p>
            <a:pPr marL="514350" indent="-514350">
              <a:buAutoNum type="arabicPeriod"/>
            </a:pPr>
            <a:r>
              <a:rPr lang="en-GB" b="1" dirty="0">
                <a:solidFill>
                  <a:schemeClr val="bg1"/>
                </a:solidFill>
              </a:rPr>
              <a:t>284÷4</a:t>
            </a:r>
          </a:p>
          <a:p>
            <a:pPr marL="514350" indent="-514350">
              <a:buAutoNum type="arabicPeriod"/>
            </a:pPr>
            <a:r>
              <a:rPr lang="en-GB" b="1" dirty="0">
                <a:solidFill>
                  <a:schemeClr val="bg1"/>
                </a:solidFill>
              </a:rPr>
              <a:t>201 ÷ 3</a:t>
            </a:r>
          </a:p>
          <a:p>
            <a:pPr marL="514350" indent="-514350">
              <a:buAutoNum type="arabicPeriod"/>
            </a:pPr>
            <a:r>
              <a:rPr lang="en-GB" b="1" dirty="0">
                <a:solidFill>
                  <a:schemeClr val="bg1"/>
                </a:solidFill>
              </a:rPr>
              <a:t>612÷12</a:t>
            </a:r>
          </a:p>
          <a:p>
            <a:pPr marL="514350" indent="-514350">
              <a:buAutoNum type="arabicPeriod"/>
            </a:pPr>
            <a:r>
              <a:rPr lang="en-GB" b="1" dirty="0">
                <a:solidFill>
                  <a:schemeClr val="bg1"/>
                </a:solidFill>
              </a:rPr>
              <a:t>504÷7</a:t>
            </a:r>
          </a:p>
          <a:p>
            <a:pPr marL="514350" indent="-514350">
              <a:buAutoNum type="arabicPeriod"/>
            </a:pPr>
            <a:r>
              <a:rPr lang="en-GB" b="1" dirty="0">
                <a:solidFill>
                  <a:schemeClr val="bg1"/>
                </a:solidFill>
              </a:rPr>
              <a:t>294÷7</a:t>
            </a:r>
          </a:p>
          <a:p>
            <a:pPr marL="514350" indent="-514350">
              <a:buAutoNum type="arabicPeriod"/>
            </a:pPr>
            <a:r>
              <a:rPr lang="en-GB" b="1" dirty="0">
                <a:solidFill>
                  <a:schemeClr val="bg1"/>
                </a:solidFill>
              </a:rPr>
              <a:t>335÷5</a:t>
            </a:r>
          </a:p>
          <a:p>
            <a:pPr marL="514350" indent="-514350">
              <a:buAutoNum type="arabicPeriod"/>
            </a:pPr>
            <a:r>
              <a:rPr lang="en-GB" b="1" dirty="0">
                <a:solidFill>
                  <a:schemeClr val="bg1"/>
                </a:solidFill>
              </a:rPr>
              <a:t>329÷7</a:t>
            </a:r>
          </a:p>
          <a:p>
            <a:pPr marL="514350" indent="-514350">
              <a:buAutoNum type="arabicPeriod"/>
            </a:pPr>
            <a:r>
              <a:rPr lang="en-GB" b="1" dirty="0">
                <a:solidFill>
                  <a:schemeClr val="bg1"/>
                </a:solidFill>
              </a:rPr>
              <a:t>957÷11</a:t>
            </a:r>
          </a:p>
          <a:p>
            <a:pPr marL="514350" indent="-514350">
              <a:buAutoNum type="arabicPeriod"/>
            </a:pPr>
            <a:r>
              <a:rPr lang="en-GB" b="1" dirty="0">
                <a:solidFill>
                  <a:schemeClr val="bg1"/>
                </a:solidFill>
              </a:rPr>
              <a:t>522÷6</a:t>
            </a:r>
          </a:p>
          <a:p>
            <a:pPr marL="514350" indent="-514350">
              <a:buAutoNum type="arabicPeriod"/>
            </a:pPr>
            <a:r>
              <a:rPr lang="en-GB" b="1" dirty="0">
                <a:solidFill>
                  <a:schemeClr val="bg1"/>
                </a:solidFill>
              </a:rPr>
              <a:t>712÷8</a:t>
            </a:r>
          </a:p>
          <a:p>
            <a:pPr marL="514350" indent="-514350">
              <a:buFont typeface="+mj-lt"/>
              <a:buAutoNum type="arabicPeriod"/>
            </a:pP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2915816" y="1412776"/>
            <a:ext cx="2458616" cy="4752528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en-GB" sz="2400" b="1" dirty="0">
                <a:solidFill>
                  <a:schemeClr val="bg1"/>
                </a:solidFill>
              </a:rPr>
              <a:t>B- </a:t>
            </a:r>
            <a:r>
              <a:rPr lang="en-GB" sz="2200" b="1" dirty="0">
                <a:solidFill>
                  <a:schemeClr val="bg1"/>
                </a:solidFill>
              </a:rPr>
              <a:t>I want practise working with decimals</a:t>
            </a:r>
            <a:endParaRPr kumimoji="0" lang="en-GB" sz="24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lvl="0" indent="-514350">
              <a:spcBef>
                <a:spcPct val="20000"/>
              </a:spcBef>
              <a:buFont typeface="Arial" pitchFamily="34" charset="0"/>
              <a:buAutoNum type="arabicPeriod"/>
            </a:pPr>
            <a:r>
              <a:rPr lang="en-GB" sz="2400" b="1" dirty="0">
                <a:solidFill>
                  <a:schemeClr val="bg1"/>
                </a:solidFill>
              </a:rPr>
              <a:t>98÷8</a:t>
            </a:r>
            <a:endParaRPr kumimoji="0" lang="en-GB" sz="24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lvl="0" indent="-514350">
              <a:spcBef>
                <a:spcPct val="20000"/>
              </a:spcBef>
              <a:buFont typeface="Arial" pitchFamily="34" charset="0"/>
              <a:buAutoNum type="arabicPeriod"/>
            </a:pPr>
            <a:r>
              <a:rPr lang="en-GB" sz="2400" b="1" dirty="0">
                <a:solidFill>
                  <a:schemeClr val="bg1"/>
                </a:solidFill>
              </a:rPr>
              <a:t>65÷4</a:t>
            </a:r>
          </a:p>
          <a:p>
            <a:pPr marL="514350" lvl="0" indent="-514350">
              <a:spcBef>
                <a:spcPct val="20000"/>
              </a:spcBef>
              <a:buFont typeface="Arial" pitchFamily="34" charset="0"/>
              <a:buAutoNum type="arabicPeriod"/>
            </a:pP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14</a:t>
            </a:r>
            <a:r>
              <a:rPr lang="en-GB" sz="2400" b="1" dirty="0">
                <a:solidFill>
                  <a:schemeClr val="bg1"/>
                </a:solidFill>
              </a:rPr>
              <a:t>÷5</a:t>
            </a:r>
          </a:p>
          <a:p>
            <a:pPr marL="514350" lvl="0" indent="-514350">
              <a:spcBef>
                <a:spcPct val="20000"/>
              </a:spcBef>
              <a:buFont typeface="Arial" pitchFamily="34" charset="0"/>
              <a:buAutoNum type="arabicPeriod"/>
            </a:pP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194</a:t>
            </a:r>
            <a:r>
              <a:rPr lang="en-GB" sz="2400" b="1" dirty="0">
                <a:solidFill>
                  <a:schemeClr val="bg1"/>
                </a:solidFill>
              </a:rPr>
              <a:t>÷8</a:t>
            </a:r>
          </a:p>
          <a:p>
            <a:pPr marL="514350" lvl="0" indent="-514350">
              <a:spcBef>
                <a:spcPct val="20000"/>
              </a:spcBef>
              <a:buFont typeface="Arial" pitchFamily="34" charset="0"/>
              <a:buAutoNum type="arabicPeriod"/>
            </a:pP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145</a:t>
            </a:r>
            <a:r>
              <a:rPr lang="en-GB" sz="2400" b="1" dirty="0">
                <a:solidFill>
                  <a:schemeClr val="bg1"/>
                </a:solidFill>
              </a:rPr>
              <a:t>÷4</a:t>
            </a:r>
          </a:p>
          <a:p>
            <a:pPr marL="514350" lvl="0" indent="-514350">
              <a:spcBef>
                <a:spcPct val="20000"/>
              </a:spcBef>
              <a:buFont typeface="Arial" pitchFamily="34" charset="0"/>
              <a:buAutoNum type="arabicPeriod"/>
            </a:pPr>
            <a:endParaRPr lang="en-GB" sz="2400" b="1" dirty="0">
              <a:solidFill>
                <a:schemeClr val="bg1"/>
              </a:solidFill>
            </a:endParaRPr>
          </a:p>
          <a:p>
            <a:pPr marL="514350" lvl="0" indent="-514350">
              <a:spcBef>
                <a:spcPct val="20000"/>
              </a:spcBef>
              <a:buFont typeface="Arial" pitchFamily="34" charset="0"/>
              <a:buAutoNum type="arabicPeriod"/>
            </a:pPr>
            <a:r>
              <a:rPr lang="en-GB" sz="2400" b="1" dirty="0">
                <a:solidFill>
                  <a:schemeClr val="bg1"/>
                </a:solidFill>
              </a:rPr>
              <a:t>119.9÷7</a:t>
            </a:r>
          </a:p>
          <a:p>
            <a:pPr marL="514350" lvl="0" indent="-514350">
              <a:spcBef>
                <a:spcPct val="20000"/>
              </a:spcBef>
              <a:buFont typeface="Arial" pitchFamily="34" charset="0"/>
              <a:buAutoNum type="arabicPeriod"/>
            </a:pPr>
            <a:r>
              <a:rPr lang="en-GB" sz="2400" b="1" dirty="0">
                <a:solidFill>
                  <a:schemeClr val="bg1"/>
                </a:solidFill>
              </a:rPr>
              <a:t>138.6÷9</a:t>
            </a:r>
          </a:p>
          <a:p>
            <a:pPr marL="514350" lvl="0" indent="-514350">
              <a:spcBef>
                <a:spcPct val="20000"/>
              </a:spcBef>
              <a:buFont typeface="Arial" pitchFamily="34" charset="0"/>
              <a:buAutoNum type="arabicPeriod"/>
            </a:pPr>
            <a:r>
              <a:rPr lang="en-GB" sz="2400" b="1" dirty="0">
                <a:solidFill>
                  <a:schemeClr val="bg1"/>
                </a:solidFill>
              </a:rPr>
              <a:t>108.5÷5</a:t>
            </a:r>
          </a:p>
          <a:p>
            <a:pPr marL="514350" lvl="0" indent="-514350">
              <a:spcBef>
                <a:spcPct val="20000"/>
              </a:spcBef>
              <a:buFont typeface="Arial" pitchFamily="34" charset="0"/>
              <a:buAutoNum type="arabicPeriod"/>
            </a:pPr>
            <a:r>
              <a:rPr lang="en-GB" sz="2400" b="1" dirty="0">
                <a:solidFill>
                  <a:schemeClr val="bg1"/>
                </a:solidFill>
              </a:rPr>
              <a:t>356.4÷11</a:t>
            </a:r>
          </a:p>
          <a:p>
            <a:pPr marL="514350" lvl="0" indent="-514350">
              <a:spcBef>
                <a:spcPct val="20000"/>
              </a:spcBef>
              <a:buFont typeface="Arial" pitchFamily="34" charset="0"/>
              <a:buAutoNum type="arabicPeriod"/>
            </a:pPr>
            <a:r>
              <a:rPr lang="en-GB" sz="2400" b="1" dirty="0">
                <a:solidFill>
                  <a:schemeClr val="bg1"/>
                </a:solidFill>
              </a:rPr>
              <a:t>195.9÷3</a:t>
            </a:r>
          </a:p>
          <a:p>
            <a:pPr marL="514350" lvl="0" indent="-514350">
              <a:spcBef>
                <a:spcPct val="20000"/>
              </a:spcBef>
              <a:buFont typeface="Arial" pitchFamily="34" charset="0"/>
              <a:buAutoNum type="arabicPeriod"/>
            </a:pPr>
            <a:endParaRPr kumimoji="0" lang="en-GB" sz="24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lvl="0" indent="-514350">
              <a:spcBef>
                <a:spcPct val="20000"/>
              </a:spcBef>
              <a:buFont typeface="Arial" pitchFamily="34" charset="0"/>
              <a:buAutoNum type="arabicPeriod"/>
            </a:pPr>
            <a:endParaRPr kumimoji="0" lang="en-GB" sz="24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kumimoji="0" lang="en-GB" sz="24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6012160" y="1556792"/>
            <a:ext cx="2016224" cy="4525963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GB" sz="3200" b="1" dirty="0">
                <a:solidFill>
                  <a:schemeClr val="bg1"/>
                </a:solidFill>
              </a:rPr>
              <a:t>C- </a:t>
            </a:r>
            <a:r>
              <a:rPr lang="en-GB" sz="2300" b="1" dirty="0">
                <a:solidFill>
                  <a:schemeClr val="bg1"/>
                </a:solidFill>
              </a:rPr>
              <a:t>I want a challenge</a:t>
            </a:r>
            <a:endParaRPr kumimoji="0" lang="en-GB" sz="32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lvl="0" indent="-514350">
              <a:spcBef>
                <a:spcPct val="20000"/>
              </a:spcBef>
              <a:buFont typeface="Arial" pitchFamily="34" charset="0"/>
              <a:buAutoNum type="arabicPeriod"/>
            </a:pPr>
            <a:r>
              <a:rPr kumimoji="0" lang="en-GB" sz="3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432</a:t>
            </a:r>
            <a:r>
              <a:rPr lang="en-GB" sz="3200" b="1" dirty="0">
                <a:solidFill>
                  <a:schemeClr val="bg1"/>
                </a:solidFill>
              </a:rPr>
              <a:t>÷18</a:t>
            </a:r>
          </a:p>
          <a:p>
            <a:pPr marL="514350" lvl="0" indent="-514350">
              <a:spcBef>
                <a:spcPct val="20000"/>
              </a:spcBef>
              <a:buFont typeface="Arial" pitchFamily="34" charset="0"/>
              <a:buAutoNum type="arabicPeriod"/>
            </a:pPr>
            <a:r>
              <a:rPr kumimoji="0" lang="en-GB" sz="3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465</a:t>
            </a:r>
            <a:r>
              <a:rPr lang="en-GB" sz="3200" b="1" dirty="0">
                <a:solidFill>
                  <a:schemeClr val="bg1"/>
                </a:solidFill>
              </a:rPr>
              <a:t>÷15</a:t>
            </a:r>
          </a:p>
          <a:p>
            <a:pPr marL="514350" lvl="0" indent="-514350">
              <a:spcBef>
                <a:spcPct val="20000"/>
              </a:spcBef>
              <a:buFont typeface="Arial" pitchFamily="34" charset="0"/>
              <a:buAutoNum type="arabicPeriod"/>
            </a:pPr>
            <a:r>
              <a:rPr kumimoji="0" lang="en-GB" sz="3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529</a:t>
            </a:r>
            <a:r>
              <a:rPr lang="en-GB" sz="3200" b="1" dirty="0">
                <a:solidFill>
                  <a:schemeClr val="bg1"/>
                </a:solidFill>
              </a:rPr>
              <a:t>÷23</a:t>
            </a:r>
          </a:p>
          <a:p>
            <a:pPr marL="514350" lvl="0" indent="-514350">
              <a:spcBef>
                <a:spcPct val="20000"/>
              </a:spcBef>
              <a:buFont typeface="Arial" pitchFamily="34" charset="0"/>
              <a:buAutoNum type="arabicPeriod"/>
            </a:pPr>
            <a:r>
              <a:rPr kumimoji="0" lang="en-GB" sz="3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966</a:t>
            </a:r>
            <a:r>
              <a:rPr lang="en-GB" sz="3200" b="1" dirty="0">
                <a:solidFill>
                  <a:schemeClr val="bg1"/>
                </a:solidFill>
              </a:rPr>
              <a:t>÷23</a:t>
            </a:r>
          </a:p>
          <a:p>
            <a:pPr marL="514350" lvl="0" indent="-514350">
              <a:spcBef>
                <a:spcPct val="20000"/>
              </a:spcBef>
              <a:buFont typeface="Arial" pitchFamily="34" charset="0"/>
              <a:buAutoNum type="arabicPeriod"/>
            </a:pPr>
            <a:r>
              <a:rPr kumimoji="0" lang="en-GB" sz="3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864</a:t>
            </a:r>
            <a:r>
              <a:rPr lang="en-GB" sz="3200" b="1" dirty="0">
                <a:solidFill>
                  <a:schemeClr val="bg1"/>
                </a:solidFill>
              </a:rPr>
              <a:t>÷27</a:t>
            </a:r>
          </a:p>
          <a:p>
            <a:pPr marL="514350" lvl="0" indent="-514350">
              <a:spcBef>
                <a:spcPct val="20000"/>
              </a:spcBef>
              <a:buFont typeface="Arial" pitchFamily="34" charset="0"/>
              <a:buAutoNum type="arabicPeriod"/>
            </a:pPr>
            <a:r>
              <a:rPr kumimoji="0" lang="en-GB" sz="3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575</a:t>
            </a:r>
            <a:r>
              <a:rPr lang="en-GB" sz="3200" b="1" dirty="0">
                <a:solidFill>
                  <a:schemeClr val="bg1"/>
                </a:solidFill>
              </a:rPr>
              <a:t>÷25</a:t>
            </a:r>
          </a:p>
          <a:p>
            <a:pPr marL="514350" lvl="0" indent="-514350">
              <a:spcBef>
                <a:spcPct val="20000"/>
              </a:spcBef>
              <a:buFont typeface="Arial" pitchFamily="34" charset="0"/>
              <a:buAutoNum type="arabicPeriod"/>
            </a:pPr>
            <a:r>
              <a:rPr kumimoji="0" lang="en-GB" sz="3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924</a:t>
            </a:r>
            <a:r>
              <a:rPr lang="en-GB" sz="3200" b="1" dirty="0">
                <a:solidFill>
                  <a:schemeClr val="bg1"/>
                </a:solidFill>
              </a:rPr>
              <a:t>÷28</a:t>
            </a:r>
          </a:p>
          <a:p>
            <a:pPr marL="514350" lvl="0" indent="-514350">
              <a:spcBef>
                <a:spcPct val="20000"/>
              </a:spcBef>
              <a:buFont typeface="Arial" pitchFamily="34" charset="0"/>
              <a:buAutoNum type="arabicPeriod"/>
            </a:pPr>
            <a:r>
              <a:rPr kumimoji="0" lang="en-GB" sz="3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544</a:t>
            </a:r>
            <a:r>
              <a:rPr lang="en-GB" sz="3200" b="1" dirty="0">
                <a:solidFill>
                  <a:schemeClr val="bg1"/>
                </a:solidFill>
              </a:rPr>
              <a:t>÷16</a:t>
            </a:r>
          </a:p>
          <a:p>
            <a:pPr marL="514350" lvl="0" indent="-514350">
              <a:spcBef>
                <a:spcPct val="20000"/>
              </a:spcBef>
              <a:buFont typeface="Arial" pitchFamily="34" charset="0"/>
              <a:buAutoNum type="arabicPeriod"/>
            </a:pPr>
            <a:r>
              <a:rPr kumimoji="0" lang="en-GB" sz="3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665</a:t>
            </a:r>
            <a:r>
              <a:rPr lang="en-GB" sz="3200" b="1" dirty="0">
                <a:solidFill>
                  <a:schemeClr val="bg1"/>
                </a:solidFill>
              </a:rPr>
              <a:t>÷19</a:t>
            </a:r>
          </a:p>
          <a:p>
            <a:pPr marL="514350" lvl="0" indent="-514350">
              <a:spcBef>
                <a:spcPct val="20000"/>
              </a:spcBef>
              <a:buFont typeface="Arial" pitchFamily="34" charset="0"/>
              <a:buAutoNum type="arabicPeriod"/>
            </a:pPr>
            <a:r>
              <a:rPr kumimoji="0" lang="en-GB" sz="3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756</a:t>
            </a:r>
            <a:r>
              <a:rPr lang="en-GB" sz="3200" b="1" dirty="0">
                <a:solidFill>
                  <a:schemeClr val="bg1"/>
                </a:solidFill>
              </a:rPr>
              <a:t>÷18</a:t>
            </a:r>
            <a:endParaRPr kumimoji="0" lang="en-GB" sz="32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kumimoji="0" lang="en-GB" sz="32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7668344" y="1783357"/>
            <a:ext cx="1872208" cy="4525963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GB" sz="32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lvl="0" indent="-514350">
              <a:spcBef>
                <a:spcPct val="20000"/>
              </a:spcBef>
            </a:pPr>
            <a:r>
              <a:rPr lang="en-GB" sz="3200" b="1" dirty="0">
                <a:solidFill>
                  <a:srgbClr val="FFFF00"/>
                </a:solidFill>
              </a:rPr>
              <a:t>=24</a:t>
            </a:r>
          </a:p>
          <a:p>
            <a:pPr marL="514350" lvl="0" indent="-514350">
              <a:spcBef>
                <a:spcPct val="20000"/>
              </a:spcBef>
            </a:pPr>
            <a:r>
              <a:rPr lang="en-GB" sz="3200" b="1" dirty="0">
                <a:solidFill>
                  <a:srgbClr val="FFFF00"/>
                </a:solidFill>
              </a:rPr>
              <a:t>=31</a:t>
            </a:r>
          </a:p>
          <a:p>
            <a:pPr marL="514350" lvl="0" indent="-514350">
              <a:spcBef>
                <a:spcPct val="20000"/>
              </a:spcBef>
            </a:pPr>
            <a:r>
              <a:rPr lang="en-GB" sz="3200" b="1" dirty="0">
                <a:solidFill>
                  <a:srgbClr val="FFFF00"/>
                </a:solidFill>
              </a:rPr>
              <a:t>=23</a:t>
            </a:r>
          </a:p>
          <a:p>
            <a:pPr marL="514350" lvl="0" indent="-514350">
              <a:spcBef>
                <a:spcPct val="20000"/>
              </a:spcBef>
            </a:pPr>
            <a:r>
              <a:rPr lang="en-GB" sz="3200" b="1" dirty="0">
                <a:solidFill>
                  <a:srgbClr val="FFFF00"/>
                </a:solidFill>
              </a:rPr>
              <a:t>=42</a:t>
            </a:r>
          </a:p>
          <a:p>
            <a:pPr marL="514350" lvl="0" indent="-514350">
              <a:spcBef>
                <a:spcPct val="20000"/>
              </a:spcBef>
            </a:pPr>
            <a:r>
              <a:rPr lang="en-GB" sz="3200" b="1" dirty="0">
                <a:solidFill>
                  <a:srgbClr val="FFFF00"/>
                </a:solidFill>
              </a:rPr>
              <a:t>=32</a:t>
            </a:r>
          </a:p>
          <a:p>
            <a:pPr marL="514350" lvl="0" indent="-514350">
              <a:spcBef>
                <a:spcPct val="20000"/>
              </a:spcBef>
            </a:pPr>
            <a:r>
              <a:rPr lang="en-GB" sz="3200" b="1" dirty="0">
                <a:solidFill>
                  <a:srgbClr val="FFFF00"/>
                </a:solidFill>
              </a:rPr>
              <a:t>=23</a:t>
            </a:r>
          </a:p>
          <a:p>
            <a:pPr marL="514350" lvl="0" indent="-514350">
              <a:spcBef>
                <a:spcPct val="20000"/>
              </a:spcBef>
            </a:pPr>
            <a:r>
              <a:rPr lang="en-GB" sz="3200" b="1" dirty="0">
                <a:solidFill>
                  <a:srgbClr val="FFFF00"/>
                </a:solidFill>
              </a:rPr>
              <a:t>=33</a:t>
            </a:r>
          </a:p>
          <a:p>
            <a:pPr marL="514350" lvl="0" indent="-514350">
              <a:spcBef>
                <a:spcPct val="20000"/>
              </a:spcBef>
            </a:pPr>
            <a:r>
              <a:rPr lang="en-GB" sz="3200" b="1" dirty="0">
                <a:solidFill>
                  <a:srgbClr val="FFFF00"/>
                </a:solidFill>
              </a:rPr>
              <a:t>=34</a:t>
            </a:r>
          </a:p>
          <a:p>
            <a:pPr marL="514350" lvl="0" indent="-514350">
              <a:spcBef>
                <a:spcPct val="20000"/>
              </a:spcBef>
            </a:pPr>
            <a:r>
              <a:rPr lang="en-GB" sz="3200" b="1" dirty="0">
                <a:solidFill>
                  <a:srgbClr val="FFFF00"/>
                </a:solidFill>
              </a:rPr>
              <a:t>=35</a:t>
            </a:r>
          </a:p>
          <a:p>
            <a:pPr marL="514350" lvl="0" indent="-514350">
              <a:spcBef>
                <a:spcPct val="20000"/>
              </a:spcBef>
            </a:pPr>
            <a:r>
              <a:rPr lang="en-GB" sz="3200" b="1" dirty="0">
                <a:solidFill>
                  <a:srgbClr val="FFFF00"/>
                </a:solidFill>
              </a:rPr>
              <a:t>=42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GB" sz="32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Content Placeholder 2"/>
          <p:cNvSpPr txBox="1">
            <a:spLocks/>
          </p:cNvSpPr>
          <p:nvPr/>
        </p:nvSpPr>
        <p:spPr>
          <a:xfrm>
            <a:off x="4427984" y="1844824"/>
            <a:ext cx="2458616" cy="4381947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GB" sz="24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lvl="0" indent="-514350">
              <a:spcBef>
                <a:spcPct val="20000"/>
              </a:spcBef>
            </a:pPr>
            <a:r>
              <a:rPr lang="en-GB" sz="2400" b="1" dirty="0">
                <a:solidFill>
                  <a:srgbClr val="FFFF00"/>
                </a:solidFill>
              </a:rPr>
              <a:t>=</a:t>
            </a: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12.25</a:t>
            </a:r>
          </a:p>
          <a:p>
            <a:pPr marL="514350" lvl="0" indent="-514350">
              <a:spcBef>
                <a:spcPct val="20000"/>
              </a:spcBef>
            </a:pPr>
            <a:r>
              <a:rPr lang="en-GB" sz="2400" b="1" dirty="0">
                <a:solidFill>
                  <a:srgbClr val="FFFF00"/>
                </a:solidFill>
              </a:rPr>
              <a:t>=16.25</a:t>
            </a:r>
          </a:p>
          <a:p>
            <a:pPr marL="514350" lvl="0" indent="-514350">
              <a:spcBef>
                <a:spcPct val="20000"/>
              </a:spcBef>
            </a:pP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=2.8</a:t>
            </a:r>
          </a:p>
          <a:p>
            <a:pPr marL="514350" lvl="0" indent="-514350">
              <a:spcBef>
                <a:spcPct val="20000"/>
              </a:spcBef>
            </a:pPr>
            <a:r>
              <a:rPr lang="en-GB" sz="2400" b="1" dirty="0">
                <a:solidFill>
                  <a:srgbClr val="FFFF00"/>
                </a:solidFill>
              </a:rPr>
              <a:t>=24.25</a:t>
            </a:r>
          </a:p>
          <a:p>
            <a:pPr marL="514350" lvl="0" indent="-514350">
              <a:spcBef>
                <a:spcPct val="20000"/>
              </a:spcBef>
            </a:pP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=36.25</a:t>
            </a:r>
          </a:p>
          <a:p>
            <a:pPr marL="514350" lvl="0" indent="-514350">
              <a:spcBef>
                <a:spcPct val="20000"/>
              </a:spcBef>
            </a:pPr>
            <a:endParaRPr lang="en-GB" sz="2400" b="1" dirty="0">
              <a:solidFill>
                <a:srgbClr val="FFFF00"/>
              </a:solidFill>
            </a:endParaRPr>
          </a:p>
          <a:p>
            <a:pPr marL="514350" lvl="0" indent="-514350">
              <a:spcBef>
                <a:spcPct val="20000"/>
              </a:spcBef>
            </a:pP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=16.7</a:t>
            </a:r>
          </a:p>
          <a:p>
            <a:pPr marL="514350" lvl="0" indent="-514350">
              <a:spcBef>
                <a:spcPct val="20000"/>
              </a:spcBef>
            </a:pPr>
            <a:r>
              <a:rPr lang="en-GB" sz="2400" b="1" dirty="0">
                <a:solidFill>
                  <a:srgbClr val="FFFF00"/>
                </a:solidFill>
              </a:rPr>
              <a:t>=15.4</a:t>
            </a:r>
          </a:p>
          <a:p>
            <a:pPr marL="514350" lvl="0" indent="-514350">
              <a:spcBef>
                <a:spcPct val="20000"/>
              </a:spcBef>
            </a:pP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=21.7</a:t>
            </a:r>
          </a:p>
          <a:p>
            <a:pPr marL="514350" lvl="0" indent="-514350">
              <a:spcBef>
                <a:spcPct val="20000"/>
              </a:spcBef>
            </a:pPr>
            <a:r>
              <a:rPr lang="en-GB" sz="2400" b="1" dirty="0">
                <a:solidFill>
                  <a:srgbClr val="FFFF00"/>
                </a:solidFill>
              </a:rPr>
              <a:t>=32.4</a:t>
            </a:r>
          </a:p>
          <a:p>
            <a:pPr marL="514350" lvl="0" indent="-514350">
              <a:spcBef>
                <a:spcPct val="20000"/>
              </a:spcBef>
            </a:pP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=65.3</a:t>
            </a:r>
          </a:p>
          <a:p>
            <a:pPr marL="514350" lvl="0" indent="-514350">
              <a:spcBef>
                <a:spcPct val="20000"/>
              </a:spcBef>
              <a:buFont typeface="Arial" pitchFamily="34" charset="0"/>
              <a:buAutoNum type="arabicPeriod"/>
            </a:pPr>
            <a:endParaRPr lang="en-GB" sz="2400" b="1" dirty="0">
              <a:solidFill>
                <a:srgbClr val="FFFF00"/>
              </a:solidFill>
            </a:endParaRPr>
          </a:p>
          <a:p>
            <a:pPr marL="514350" lvl="0" indent="-514350">
              <a:spcBef>
                <a:spcPct val="20000"/>
              </a:spcBef>
              <a:buFont typeface="Arial" pitchFamily="34" charset="0"/>
              <a:buAutoNum type="arabicPeriod"/>
            </a:pPr>
            <a:endParaRPr kumimoji="0" lang="en-GB" sz="24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lvl="0" indent="-514350">
              <a:spcBef>
                <a:spcPct val="20000"/>
              </a:spcBef>
              <a:buFont typeface="Arial" pitchFamily="34" charset="0"/>
              <a:buAutoNum type="arabicPeriod"/>
            </a:pPr>
            <a:endParaRPr kumimoji="0" lang="en-GB" sz="24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kumimoji="0" lang="en-GB" sz="24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Content Placeholder 2"/>
          <p:cNvSpPr txBox="1">
            <a:spLocks/>
          </p:cNvSpPr>
          <p:nvPr/>
        </p:nvSpPr>
        <p:spPr>
          <a:xfrm>
            <a:off x="1979712" y="1639341"/>
            <a:ext cx="1872208" cy="4525963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GB" sz="32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lvl="0" indent="-514350">
              <a:spcBef>
                <a:spcPct val="20000"/>
              </a:spcBef>
            </a:pPr>
            <a:r>
              <a:rPr lang="en-GB" sz="3200" b="1" dirty="0">
                <a:solidFill>
                  <a:srgbClr val="FFFF00"/>
                </a:solidFill>
              </a:rPr>
              <a:t>=71</a:t>
            </a:r>
          </a:p>
          <a:p>
            <a:pPr marL="514350" lvl="0" indent="-514350">
              <a:spcBef>
                <a:spcPct val="20000"/>
              </a:spcBef>
            </a:pPr>
            <a:r>
              <a:rPr lang="en-GB" sz="3200" b="1" dirty="0">
                <a:solidFill>
                  <a:srgbClr val="FFFF00"/>
                </a:solidFill>
              </a:rPr>
              <a:t>=67</a:t>
            </a:r>
          </a:p>
          <a:p>
            <a:pPr marL="514350" lvl="0" indent="-514350">
              <a:spcBef>
                <a:spcPct val="20000"/>
              </a:spcBef>
            </a:pPr>
            <a:r>
              <a:rPr lang="en-GB" sz="3200" b="1" dirty="0">
                <a:solidFill>
                  <a:srgbClr val="FFFF00"/>
                </a:solidFill>
              </a:rPr>
              <a:t>=51</a:t>
            </a:r>
          </a:p>
          <a:p>
            <a:pPr marL="514350" lvl="0" indent="-514350">
              <a:spcBef>
                <a:spcPct val="20000"/>
              </a:spcBef>
            </a:pPr>
            <a:r>
              <a:rPr lang="en-GB" sz="3200" b="1" dirty="0">
                <a:solidFill>
                  <a:srgbClr val="FFFF00"/>
                </a:solidFill>
              </a:rPr>
              <a:t>=72</a:t>
            </a:r>
          </a:p>
          <a:p>
            <a:pPr marL="514350" lvl="0" indent="-514350">
              <a:spcBef>
                <a:spcPct val="20000"/>
              </a:spcBef>
            </a:pPr>
            <a:r>
              <a:rPr lang="en-GB" sz="3200" b="1" dirty="0">
                <a:solidFill>
                  <a:srgbClr val="FFFF00"/>
                </a:solidFill>
              </a:rPr>
              <a:t>=82</a:t>
            </a:r>
          </a:p>
          <a:p>
            <a:pPr marL="514350" lvl="0" indent="-514350">
              <a:spcBef>
                <a:spcPct val="20000"/>
              </a:spcBef>
            </a:pPr>
            <a:r>
              <a:rPr lang="en-GB" sz="3200" b="1" dirty="0">
                <a:solidFill>
                  <a:srgbClr val="FFFF00"/>
                </a:solidFill>
              </a:rPr>
              <a:t>=67</a:t>
            </a:r>
          </a:p>
          <a:p>
            <a:pPr marL="514350" lvl="0" indent="-514350">
              <a:spcBef>
                <a:spcPct val="20000"/>
              </a:spcBef>
            </a:pPr>
            <a:r>
              <a:rPr lang="en-GB" sz="3200" b="1" dirty="0">
                <a:solidFill>
                  <a:srgbClr val="FFFF00"/>
                </a:solidFill>
              </a:rPr>
              <a:t>=47</a:t>
            </a:r>
          </a:p>
          <a:p>
            <a:pPr marL="514350" lvl="0" indent="-514350">
              <a:spcBef>
                <a:spcPct val="20000"/>
              </a:spcBef>
            </a:pPr>
            <a:r>
              <a:rPr lang="en-GB" sz="3200" b="1" dirty="0">
                <a:solidFill>
                  <a:srgbClr val="FFFF00"/>
                </a:solidFill>
              </a:rPr>
              <a:t>=87</a:t>
            </a:r>
          </a:p>
          <a:p>
            <a:pPr marL="514350" lvl="0" indent="-514350">
              <a:spcBef>
                <a:spcPct val="20000"/>
              </a:spcBef>
            </a:pPr>
            <a:r>
              <a:rPr lang="en-GB" sz="3200" b="1" dirty="0">
                <a:solidFill>
                  <a:srgbClr val="FFFF00"/>
                </a:solidFill>
              </a:rPr>
              <a:t>=87</a:t>
            </a:r>
          </a:p>
          <a:p>
            <a:pPr marL="514350" lvl="0" indent="-514350">
              <a:spcBef>
                <a:spcPct val="20000"/>
              </a:spcBef>
            </a:pPr>
            <a:r>
              <a:rPr lang="en-GB" sz="3200" b="1" dirty="0">
                <a:solidFill>
                  <a:srgbClr val="FFFF00"/>
                </a:solidFill>
              </a:rPr>
              <a:t>=89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GB" sz="32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/>
      <p:bldP spid="11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</TotalTime>
  <Words>348</Words>
  <Application>Microsoft Office PowerPoint</Application>
  <PresentationFormat>On-screen Show (4:3)</PresentationFormat>
  <Paragraphs>227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Century Gothic</vt:lpstr>
      <vt:lpstr>Office Theme</vt:lpstr>
      <vt:lpstr>Division- the bus stop method</vt:lpstr>
      <vt:lpstr>Warm up questions</vt:lpstr>
      <vt:lpstr>159 ÷ 3</vt:lpstr>
      <vt:lpstr>285 ÷ 5</vt:lpstr>
      <vt:lpstr>288 ÷ 12</vt:lpstr>
      <vt:lpstr>5.44 ÷ 4</vt:lpstr>
      <vt:lpstr>27 ÷ 5</vt:lpstr>
      <vt:lpstr>34 ÷ 8</vt:lpstr>
      <vt:lpstr>Practise Questions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Division- the bus stop method</dc:title>
  <dc:creator>ben</dc:creator>
  <cp:lastModifiedBy>Karina Hassan</cp:lastModifiedBy>
  <cp:revision>5</cp:revision>
  <dcterms:created xsi:type="dcterms:W3CDTF">2012-02-05T15:28:33Z</dcterms:created>
  <dcterms:modified xsi:type="dcterms:W3CDTF">2021-06-15T12:48:51Z</dcterms:modified>
</cp:coreProperties>
</file>