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5" autoAdjust="0"/>
    <p:restoredTop sz="94660"/>
  </p:normalViewPr>
  <p:slideViewPr>
    <p:cSldViewPr snapToGrid="0">
      <p:cViewPr varScale="1">
        <p:scale>
          <a:sx n="85" d="100"/>
          <a:sy n="85" d="100"/>
        </p:scale>
        <p:origin x="9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5000E3B-6467-414E-A628-49E08C57BA23}" type="datetimeFigureOut">
              <a:rPr lang="en-GB" smtClean="0"/>
              <a:t>14/06/2021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64A8F17-2235-4BF2-91DE-446AE48F93CF}" type="slidenum">
              <a:rPr lang="en-GB" smtClean="0"/>
              <a:t>‹#›</a:t>
            </a:fld>
            <a:endParaRPr lang="en-GB"/>
          </a:p>
        </p:txBody>
      </p:sp>
    </p:spTree>
    <p:extLst>
      <p:ext uri="{BB962C8B-B14F-4D97-AF65-F5344CB8AC3E}">
        <p14:creationId xmlns:p14="http://schemas.microsoft.com/office/powerpoint/2010/main" val="307899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5000E3B-6467-414E-A628-49E08C57BA23}" type="datetimeFigureOut">
              <a:rPr lang="en-GB" smtClean="0"/>
              <a:t>14/06/2021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64A8F17-2235-4BF2-91DE-446AE48F93CF}" type="slidenum">
              <a:rPr lang="en-GB" smtClean="0"/>
              <a:t>‹#›</a:t>
            </a:fld>
            <a:endParaRPr lang="en-GB"/>
          </a:p>
        </p:txBody>
      </p:sp>
    </p:spTree>
    <p:extLst>
      <p:ext uri="{BB962C8B-B14F-4D97-AF65-F5344CB8AC3E}">
        <p14:creationId xmlns:p14="http://schemas.microsoft.com/office/powerpoint/2010/main" val="5709250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5000E3B-6467-414E-A628-49E08C57BA23}" type="datetimeFigureOut">
              <a:rPr lang="en-GB" smtClean="0"/>
              <a:t>14/06/2021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64A8F17-2235-4BF2-91DE-446AE48F93CF}" type="slidenum">
              <a:rPr lang="en-GB" smtClean="0"/>
              <a:t>‹#›</a:t>
            </a:fld>
            <a:endParaRPr lang="en-GB"/>
          </a:p>
        </p:txBody>
      </p:sp>
    </p:spTree>
    <p:extLst>
      <p:ext uri="{BB962C8B-B14F-4D97-AF65-F5344CB8AC3E}">
        <p14:creationId xmlns:p14="http://schemas.microsoft.com/office/powerpoint/2010/main" val="2985885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5000E3B-6467-414E-A628-49E08C57BA23}" type="datetimeFigureOut">
              <a:rPr lang="en-GB" smtClean="0"/>
              <a:t>14/06/2021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64A8F17-2235-4BF2-91DE-446AE48F93CF}" type="slidenum">
              <a:rPr lang="en-GB" smtClean="0"/>
              <a:t>‹#›</a:t>
            </a:fld>
            <a:endParaRPr lang="en-GB"/>
          </a:p>
        </p:txBody>
      </p:sp>
    </p:spTree>
    <p:extLst>
      <p:ext uri="{BB962C8B-B14F-4D97-AF65-F5344CB8AC3E}">
        <p14:creationId xmlns:p14="http://schemas.microsoft.com/office/powerpoint/2010/main" val="715798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5000E3B-6467-414E-A628-49E08C57BA23}" type="datetimeFigureOut">
              <a:rPr lang="en-GB" smtClean="0"/>
              <a:t>14/06/2021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64A8F17-2235-4BF2-91DE-446AE48F93CF}" type="slidenum">
              <a:rPr lang="en-GB" smtClean="0"/>
              <a:t>‹#›</a:t>
            </a:fld>
            <a:endParaRPr lang="en-GB"/>
          </a:p>
        </p:txBody>
      </p:sp>
    </p:spTree>
    <p:extLst>
      <p:ext uri="{BB962C8B-B14F-4D97-AF65-F5344CB8AC3E}">
        <p14:creationId xmlns:p14="http://schemas.microsoft.com/office/powerpoint/2010/main" val="27034402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5000E3B-6467-414E-A628-49E08C57BA23}" type="datetimeFigureOut">
              <a:rPr lang="en-GB" smtClean="0"/>
              <a:t>14/06/2021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64A8F17-2235-4BF2-91DE-446AE48F93CF}" type="slidenum">
              <a:rPr lang="en-GB" smtClean="0"/>
              <a:t>‹#›</a:t>
            </a:fld>
            <a:endParaRPr lang="en-GB"/>
          </a:p>
        </p:txBody>
      </p:sp>
    </p:spTree>
    <p:extLst>
      <p:ext uri="{BB962C8B-B14F-4D97-AF65-F5344CB8AC3E}">
        <p14:creationId xmlns:p14="http://schemas.microsoft.com/office/powerpoint/2010/main" val="2766234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5000E3B-6467-414E-A628-49E08C57BA23}" type="datetimeFigureOut">
              <a:rPr lang="en-GB" smtClean="0"/>
              <a:t>14/06/2021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64A8F17-2235-4BF2-91DE-446AE48F93CF}" type="slidenum">
              <a:rPr lang="en-GB" smtClean="0"/>
              <a:t>‹#›</a:t>
            </a:fld>
            <a:endParaRPr lang="en-GB"/>
          </a:p>
        </p:txBody>
      </p:sp>
    </p:spTree>
    <p:extLst>
      <p:ext uri="{BB962C8B-B14F-4D97-AF65-F5344CB8AC3E}">
        <p14:creationId xmlns:p14="http://schemas.microsoft.com/office/powerpoint/2010/main" val="3397467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5000E3B-6467-414E-A628-49E08C57BA23}" type="datetimeFigureOut">
              <a:rPr lang="en-GB" smtClean="0"/>
              <a:t>14/06/2021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64A8F17-2235-4BF2-91DE-446AE48F93CF}" type="slidenum">
              <a:rPr lang="en-GB" smtClean="0"/>
              <a:t>‹#›</a:t>
            </a:fld>
            <a:endParaRPr lang="en-GB"/>
          </a:p>
        </p:txBody>
      </p:sp>
    </p:spTree>
    <p:extLst>
      <p:ext uri="{BB962C8B-B14F-4D97-AF65-F5344CB8AC3E}">
        <p14:creationId xmlns:p14="http://schemas.microsoft.com/office/powerpoint/2010/main" val="3119620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000E3B-6467-414E-A628-49E08C57BA23}" type="datetimeFigureOut">
              <a:rPr lang="en-GB" smtClean="0"/>
              <a:t>14/06/2021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64A8F17-2235-4BF2-91DE-446AE48F93CF}" type="slidenum">
              <a:rPr lang="en-GB" smtClean="0"/>
              <a:t>‹#›</a:t>
            </a:fld>
            <a:endParaRPr lang="en-GB"/>
          </a:p>
        </p:txBody>
      </p:sp>
    </p:spTree>
    <p:extLst>
      <p:ext uri="{BB962C8B-B14F-4D97-AF65-F5344CB8AC3E}">
        <p14:creationId xmlns:p14="http://schemas.microsoft.com/office/powerpoint/2010/main" val="4020431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000E3B-6467-414E-A628-49E08C57BA23}" type="datetimeFigureOut">
              <a:rPr lang="en-GB" smtClean="0"/>
              <a:t>14/06/2021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64A8F17-2235-4BF2-91DE-446AE48F93CF}" type="slidenum">
              <a:rPr lang="en-GB" smtClean="0"/>
              <a:t>‹#›</a:t>
            </a:fld>
            <a:endParaRPr lang="en-GB"/>
          </a:p>
        </p:txBody>
      </p:sp>
    </p:spTree>
    <p:extLst>
      <p:ext uri="{BB962C8B-B14F-4D97-AF65-F5344CB8AC3E}">
        <p14:creationId xmlns:p14="http://schemas.microsoft.com/office/powerpoint/2010/main" val="1165165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000E3B-6467-414E-A628-49E08C57BA23}" type="datetimeFigureOut">
              <a:rPr lang="en-GB" smtClean="0"/>
              <a:t>14/06/2021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64A8F17-2235-4BF2-91DE-446AE48F93CF}" type="slidenum">
              <a:rPr lang="en-GB" smtClean="0"/>
              <a:t>‹#›</a:t>
            </a:fld>
            <a:endParaRPr lang="en-GB"/>
          </a:p>
        </p:txBody>
      </p:sp>
    </p:spTree>
    <p:extLst>
      <p:ext uri="{BB962C8B-B14F-4D97-AF65-F5344CB8AC3E}">
        <p14:creationId xmlns:p14="http://schemas.microsoft.com/office/powerpoint/2010/main" val="13821324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000E3B-6467-414E-A628-49E08C57BA23}" type="datetimeFigureOut">
              <a:rPr lang="en-GB" smtClean="0"/>
              <a:t>14/06/2021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4A8F17-2235-4BF2-91DE-446AE48F93CF}" type="slidenum">
              <a:rPr lang="en-GB" smtClean="0"/>
              <a:t>‹#›</a:t>
            </a:fld>
            <a:endParaRPr lang="en-GB"/>
          </a:p>
        </p:txBody>
      </p:sp>
    </p:spTree>
    <p:extLst>
      <p:ext uri="{BB962C8B-B14F-4D97-AF65-F5344CB8AC3E}">
        <p14:creationId xmlns:p14="http://schemas.microsoft.com/office/powerpoint/2010/main" val="2357815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86933" y="1122363"/>
            <a:ext cx="9144000" cy="1235075"/>
          </a:xfrm>
        </p:spPr>
        <p:txBody>
          <a:bodyPr>
            <a:normAutofit/>
          </a:bodyPr>
          <a:lstStyle/>
          <a:p>
            <a:r>
              <a:rPr lang="en-GB" sz="8000" b="1" u="sng" dirty="0" smtClean="0"/>
              <a:t>Alma</a:t>
            </a:r>
            <a:endParaRPr lang="en-GB" sz="8000" b="1" u="sng" dirty="0"/>
          </a:p>
        </p:txBody>
      </p:sp>
      <p:sp>
        <p:nvSpPr>
          <p:cNvPr id="3" name="Subtitle 2"/>
          <p:cNvSpPr>
            <a:spLocks noGrp="1"/>
          </p:cNvSpPr>
          <p:nvPr>
            <p:ph type="subTitle" idx="1"/>
          </p:nvPr>
        </p:nvSpPr>
        <p:spPr>
          <a:xfrm>
            <a:off x="1524000" y="2357438"/>
            <a:ext cx="9144000" cy="1771473"/>
          </a:xfrm>
        </p:spPr>
        <p:txBody>
          <a:bodyPr>
            <a:normAutofit fontScale="92500" lnSpcReduction="10000"/>
          </a:bodyPr>
          <a:lstStyle/>
          <a:p>
            <a:endParaRPr lang="en-GB" dirty="0" smtClean="0"/>
          </a:p>
          <a:p>
            <a:endParaRPr lang="en-GB" dirty="0"/>
          </a:p>
          <a:p>
            <a:r>
              <a:rPr lang="en-GB" sz="3200" dirty="0" smtClean="0"/>
              <a:t>LO – To use figurative language to convey mood and atmosphere</a:t>
            </a:r>
            <a:endParaRPr lang="en-GB" sz="3200" dirty="0"/>
          </a:p>
        </p:txBody>
      </p:sp>
    </p:spTree>
    <p:extLst>
      <p:ext uri="{BB962C8B-B14F-4D97-AF65-F5344CB8AC3E}">
        <p14:creationId xmlns:p14="http://schemas.microsoft.com/office/powerpoint/2010/main" val="31737813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35175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355497"/>
          </a:xfrm>
        </p:spPr>
        <p:txBody>
          <a:bodyPr>
            <a:noAutofit/>
          </a:bodyPr>
          <a:lstStyle/>
          <a:p>
            <a:r>
              <a:rPr lang="en-GB" sz="3200" dirty="0" smtClean="0"/>
              <a:t>Study the image below, what’s happening? Genre?</a:t>
            </a:r>
            <a:br>
              <a:rPr lang="en-GB" sz="3200" dirty="0" smtClean="0"/>
            </a:br>
            <a:r>
              <a:rPr lang="en-GB" sz="3200" dirty="0" smtClean="0"/>
              <a:t>Think of an expanded noun phrase for this image.</a:t>
            </a:r>
            <a:br>
              <a:rPr lang="en-GB" sz="3200" dirty="0" smtClean="0"/>
            </a:br>
            <a:r>
              <a:rPr lang="en-GB" sz="3200" dirty="0" smtClean="0"/>
              <a:t>How does the weather affect your perception of what could be happening?</a:t>
            </a:r>
            <a:br>
              <a:rPr lang="en-GB" sz="3200" dirty="0" smtClean="0"/>
            </a:br>
            <a:r>
              <a:rPr lang="en-GB" sz="3200" dirty="0" smtClean="0"/>
              <a:t>How does it make you feel?</a:t>
            </a:r>
            <a:endParaRPr lang="en-GB" sz="3200" dirty="0"/>
          </a:p>
        </p:txBody>
      </p:sp>
      <p:pic>
        <p:nvPicPr>
          <p:cNvPr id="4" name="Content Placeholder 3"/>
          <p:cNvPicPr>
            <a:picLocks noGrp="1"/>
          </p:cNvPicPr>
          <p:nvPr>
            <p:ph idx="1"/>
          </p:nvPr>
        </p:nvPicPr>
        <p:blipFill>
          <a:blip r:embed="rId2"/>
          <a:stretch>
            <a:fillRect/>
          </a:stretch>
        </p:blipFill>
        <p:spPr>
          <a:xfrm>
            <a:off x="3319638" y="2907188"/>
            <a:ext cx="5131506" cy="3487085"/>
          </a:xfrm>
          <a:prstGeom prst="rect">
            <a:avLst/>
          </a:prstGeom>
        </p:spPr>
      </p:pic>
    </p:spTree>
    <p:extLst>
      <p:ext uri="{BB962C8B-B14F-4D97-AF65-F5344CB8AC3E}">
        <p14:creationId xmlns:p14="http://schemas.microsoft.com/office/powerpoint/2010/main" val="3859854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750608"/>
          </a:xfrm>
        </p:spPr>
        <p:txBody>
          <a:bodyPr>
            <a:noAutofit/>
          </a:bodyPr>
          <a:lstStyle/>
          <a:p>
            <a:r>
              <a:rPr lang="en-GB" sz="3200" dirty="0" smtClean="0"/>
              <a:t>Study the image below, what’s happening?  Genre?</a:t>
            </a:r>
            <a:br>
              <a:rPr lang="en-GB" sz="3200" dirty="0" smtClean="0"/>
            </a:br>
            <a:r>
              <a:rPr lang="en-GB" sz="3200" dirty="0" smtClean="0"/>
              <a:t>Think of an expanded noun phrase for this image.</a:t>
            </a:r>
            <a:br>
              <a:rPr lang="en-GB" sz="3200" dirty="0" smtClean="0"/>
            </a:br>
            <a:r>
              <a:rPr lang="en-GB" sz="3200" dirty="0" smtClean="0"/>
              <a:t>How does the weather affect your perception of what could be happening?</a:t>
            </a:r>
            <a:br>
              <a:rPr lang="en-GB" sz="3200" dirty="0" smtClean="0"/>
            </a:br>
            <a:r>
              <a:rPr lang="en-GB" sz="3200" dirty="0" smtClean="0"/>
              <a:t>How does it make you feel?</a:t>
            </a:r>
            <a:endParaRPr lang="en-GB" sz="3200" dirty="0"/>
          </a:p>
        </p:txBody>
      </p:sp>
      <p:pic>
        <p:nvPicPr>
          <p:cNvPr id="4" name="Content Placeholder 3"/>
          <p:cNvPicPr>
            <a:picLocks noGrp="1"/>
          </p:cNvPicPr>
          <p:nvPr>
            <p:ph idx="1"/>
          </p:nvPr>
        </p:nvPicPr>
        <p:blipFill>
          <a:blip r:embed="rId2"/>
          <a:stretch>
            <a:fillRect/>
          </a:stretch>
        </p:blipFill>
        <p:spPr>
          <a:xfrm>
            <a:off x="3310643" y="3194844"/>
            <a:ext cx="4848225" cy="3238500"/>
          </a:xfrm>
          <a:prstGeom prst="rect">
            <a:avLst/>
          </a:prstGeom>
        </p:spPr>
      </p:pic>
    </p:spTree>
    <p:extLst>
      <p:ext uri="{BB962C8B-B14F-4D97-AF65-F5344CB8AC3E}">
        <p14:creationId xmlns:p14="http://schemas.microsoft.com/office/powerpoint/2010/main" val="33677481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28512" y="52070"/>
            <a:ext cx="10515600" cy="1476693"/>
          </a:xfrm>
        </p:spPr>
        <p:txBody>
          <a:bodyPr>
            <a:normAutofit/>
          </a:bodyPr>
          <a:lstStyle/>
          <a:p>
            <a:r>
              <a:rPr lang="en-GB" sz="3200" dirty="0" smtClean="0"/>
              <a:t>Think of an emotion for each image below and give a reason or opinion why you have chosen it.</a:t>
            </a:r>
            <a:endParaRPr lang="en-GB" sz="3200" dirty="0"/>
          </a:p>
        </p:txBody>
      </p:sp>
      <p:grpSp>
        <p:nvGrpSpPr>
          <p:cNvPr id="7" name="Group 6"/>
          <p:cNvGrpSpPr/>
          <p:nvPr/>
        </p:nvGrpSpPr>
        <p:grpSpPr>
          <a:xfrm>
            <a:off x="542926" y="1825936"/>
            <a:ext cx="11358561" cy="4231964"/>
            <a:chOff x="1231814" y="-1143063"/>
            <a:chExt cx="8617651" cy="4232196"/>
          </a:xfrm>
        </p:grpSpPr>
        <p:pic>
          <p:nvPicPr>
            <p:cNvPr id="8" name="Picture 7"/>
            <p:cNvPicPr/>
            <p:nvPr/>
          </p:nvPicPr>
          <p:blipFill>
            <a:blip r:embed="rId2"/>
            <a:stretch>
              <a:fillRect/>
            </a:stretch>
          </p:blipFill>
          <p:spPr>
            <a:xfrm>
              <a:off x="1231814" y="-1143063"/>
              <a:ext cx="4281726" cy="4232196"/>
            </a:xfrm>
            <a:prstGeom prst="rect">
              <a:avLst/>
            </a:prstGeom>
          </p:spPr>
        </p:pic>
        <p:pic>
          <p:nvPicPr>
            <p:cNvPr id="9" name="Picture 8"/>
            <p:cNvPicPr/>
            <p:nvPr/>
          </p:nvPicPr>
          <p:blipFill>
            <a:blip r:embed="rId3"/>
            <a:stretch>
              <a:fillRect/>
            </a:stretch>
          </p:blipFill>
          <p:spPr>
            <a:xfrm>
              <a:off x="5697817" y="-1143063"/>
              <a:ext cx="4151648" cy="4232196"/>
            </a:xfrm>
            <a:prstGeom prst="rect">
              <a:avLst/>
            </a:prstGeom>
          </p:spPr>
        </p:pic>
      </p:grpSp>
    </p:spTree>
    <p:extLst>
      <p:ext uri="{BB962C8B-B14F-4D97-AF65-F5344CB8AC3E}">
        <p14:creationId xmlns:p14="http://schemas.microsoft.com/office/powerpoint/2010/main" val="23967724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grpSp>
        <p:nvGrpSpPr>
          <p:cNvPr id="7" name="Group 6"/>
          <p:cNvGrpSpPr/>
          <p:nvPr/>
        </p:nvGrpSpPr>
        <p:grpSpPr>
          <a:xfrm>
            <a:off x="114301" y="771524"/>
            <a:ext cx="11815761" cy="4743449"/>
            <a:chOff x="-1343159" y="-751666"/>
            <a:chExt cx="11816951" cy="4284962"/>
          </a:xfrm>
        </p:grpSpPr>
        <p:pic>
          <p:nvPicPr>
            <p:cNvPr id="8" name="Picture 7"/>
            <p:cNvPicPr/>
            <p:nvPr/>
          </p:nvPicPr>
          <p:blipFill>
            <a:blip r:embed="rId2"/>
            <a:stretch>
              <a:fillRect/>
            </a:stretch>
          </p:blipFill>
          <p:spPr>
            <a:xfrm>
              <a:off x="4543882" y="-751666"/>
              <a:ext cx="5929910" cy="4284962"/>
            </a:xfrm>
            <a:prstGeom prst="rect">
              <a:avLst/>
            </a:prstGeom>
          </p:spPr>
        </p:pic>
        <p:pic>
          <p:nvPicPr>
            <p:cNvPr id="9" name="Picture 8"/>
            <p:cNvPicPr/>
            <p:nvPr/>
          </p:nvPicPr>
          <p:blipFill>
            <a:blip r:embed="rId3"/>
            <a:stretch>
              <a:fillRect/>
            </a:stretch>
          </p:blipFill>
          <p:spPr>
            <a:xfrm>
              <a:off x="-1343159" y="-751666"/>
              <a:ext cx="5686997" cy="4284962"/>
            </a:xfrm>
            <a:prstGeom prst="rect">
              <a:avLst/>
            </a:prstGeom>
          </p:spPr>
        </p:pic>
      </p:grpSp>
    </p:spTree>
    <p:extLst>
      <p:ext uri="{BB962C8B-B14F-4D97-AF65-F5344CB8AC3E}">
        <p14:creationId xmlns:p14="http://schemas.microsoft.com/office/powerpoint/2010/main" val="8334313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grpSp>
        <p:nvGrpSpPr>
          <p:cNvPr id="4" name="Group 3"/>
          <p:cNvGrpSpPr/>
          <p:nvPr/>
        </p:nvGrpSpPr>
        <p:grpSpPr>
          <a:xfrm>
            <a:off x="400051" y="898204"/>
            <a:ext cx="11472862" cy="4688209"/>
            <a:chOff x="-543267" y="-927491"/>
            <a:chExt cx="11473399" cy="4688578"/>
          </a:xfrm>
        </p:grpSpPr>
        <p:pic>
          <p:nvPicPr>
            <p:cNvPr id="5" name="Picture 4"/>
            <p:cNvPicPr/>
            <p:nvPr/>
          </p:nvPicPr>
          <p:blipFill>
            <a:blip r:embed="rId2"/>
            <a:stretch>
              <a:fillRect/>
            </a:stretch>
          </p:blipFill>
          <p:spPr>
            <a:xfrm>
              <a:off x="5129136" y="-927491"/>
              <a:ext cx="5800996" cy="4688578"/>
            </a:xfrm>
            <a:prstGeom prst="rect">
              <a:avLst/>
            </a:prstGeom>
          </p:spPr>
        </p:pic>
        <p:pic>
          <p:nvPicPr>
            <p:cNvPr id="6" name="Picture 5"/>
            <p:cNvPicPr/>
            <p:nvPr/>
          </p:nvPicPr>
          <p:blipFill>
            <a:blip r:embed="rId3"/>
            <a:stretch>
              <a:fillRect/>
            </a:stretch>
          </p:blipFill>
          <p:spPr>
            <a:xfrm>
              <a:off x="-543267" y="-927490"/>
              <a:ext cx="5386640" cy="4688577"/>
            </a:xfrm>
            <a:prstGeom prst="rect">
              <a:avLst/>
            </a:prstGeom>
          </p:spPr>
        </p:pic>
      </p:grpSp>
    </p:spTree>
    <p:extLst>
      <p:ext uri="{BB962C8B-B14F-4D97-AF65-F5344CB8AC3E}">
        <p14:creationId xmlns:p14="http://schemas.microsoft.com/office/powerpoint/2010/main" val="31783715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2" name="TextBox 1"/>
          <p:cNvSpPr txBox="1"/>
          <p:nvPr/>
        </p:nvSpPr>
        <p:spPr>
          <a:xfrm>
            <a:off x="440267" y="338667"/>
            <a:ext cx="10289646" cy="4031873"/>
          </a:xfrm>
          <a:prstGeom prst="rect">
            <a:avLst/>
          </a:prstGeom>
          <a:noFill/>
        </p:spPr>
        <p:txBody>
          <a:bodyPr wrap="square" rtlCol="0">
            <a:spAutoFit/>
          </a:bodyPr>
          <a:lstStyle/>
          <a:p>
            <a:r>
              <a:rPr lang="en-GB" sz="3200" dirty="0" smtClean="0"/>
              <a:t>At the beginning of Alma, what’s the weather doing?  How is the snow falling?  Does this impact mood?</a:t>
            </a:r>
          </a:p>
          <a:p>
            <a:endParaRPr lang="en-GB" sz="3200" dirty="0" smtClean="0"/>
          </a:p>
          <a:p>
            <a:r>
              <a:rPr lang="en-GB" sz="3200" dirty="0" smtClean="0"/>
              <a:t>Would the story alter if it was a hot summer’s day? Why/why not?</a:t>
            </a:r>
          </a:p>
          <a:p>
            <a:endParaRPr lang="en-GB" sz="3200" dirty="0"/>
          </a:p>
          <a:p>
            <a:r>
              <a:rPr lang="en-GB" sz="3200" dirty="0" smtClean="0"/>
              <a:t>Think of as many words as you can to describe snow and how it makes you feel.  You have one minute</a:t>
            </a:r>
            <a:r>
              <a:rPr lang="en-GB" dirty="0" smtClean="0"/>
              <a:t>.</a:t>
            </a:r>
            <a:endParaRPr lang="en-GB" dirty="0"/>
          </a:p>
        </p:txBody>
      </p:sp>
      <p:pic>
        <p:nvPicPr>
          <p:cNvPr id="1028" name="Picture 4" descr="Rob Smith on Twitter: &amp;quot;Two weeks of narrative planning based on Alma for  UKs2 now available on https://t.co/mLLAme0FN7… &amp;quo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963376" y="4697918"/>
            <a:ext cx="2844447" cy="18962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66973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2" name="TextBox 1"/>
          <p:cNvSpPr txBox="1"/>
          <p:nvPr/>
        </p:nvSpPr>
        <p:spPr>
          <a:xfrm>
            <a:off x="1150828" y="107155"/>
            <a:ext cx="6282091" cy="584775"/>
          </a:xfrm>
          <a:prstGeom prst="rect">
            <a:avLst/>
          </a:prstGeom>
          <a:noFill/>
        </p:spPr>
        <p:txBody>
          <a:bodyPr wrap="square" rtlCol="0">
            <a:spAutoFit/>
          </a:bodyPr>
          <a:lstStyle/>
          <a:p>
            <a:r>
              <a:rPr lang="en-GB" sz="3200" b="1" u="sng" dirty="0" smtClean="0"/>
              <a:t>Vocab Builder</a:t>
            </a:r>
            <a:endParaRPr lang="en-GB" sz="3200" b="1" u="sng" dirty="0"/>
          </a:p>
        </p:txBody>
      </p:sp>
      <p:grpSp>
        <p:nvGrpSpPr>
          <p:cNvPr id="4" name="Group 3"/>
          <p:cNvGrpSpPr/>
          <p:nvPr/>
        </p:nvGrpSpPr>
        <p:grpSpPr>
          <a:xfrm>
            <a:off x="5364621" y="189336"/>
            <a:ext cx="6724438" cy="4867274"/>
            <a:chOff x="0" y="0"/>
            <a:chExt cx="5795502" cy="5518484"/>
          </a:xfrm>
        </p:grpSpPr>
        <p:sp>
          <p:nvSpPr>
            <p:cNvPr id="5" name="Shape 726"/>
            <p:cNvSpPr/>
            <p:nvPr/>
          </p:nvSpPr>
          <p:spPr>
            <a:xfrm>
              <a:off x="0" y="0"/>
              <a:ext cx="5795502" cy="5518484"/>
            </a:xfrm>
            <a:custGeom>
              <a:avLst/>
              <a:gdLst/>
              <a:ahLst/>
              <a:cxnLst/>
              <a:rect l="0" t="0" r="0" b="0"/>
              <a:pathLst>
                <a:path w="5795502" h="5518484">
                  <a:moveTo>
                    <a:pt x="0" y="2759242"/>
                  </a:moveTo>
                  <a:cubicBezTo>
                    <a:pt x="0" y="1235355"/>
                    <a:pt x="1297367" y="0"/>
                    <a:pt x="2897751" y="0"/>
                  </a:cubicBezTo>
                  <a:cubicBezTo>
                    <a:pt x="4498134" y="0"/>
                    <a:pt x="5795502" y="1235355"/>
                    <a:pt x="5795502" y="2759242"/>
                  </a:cubicBezTo>
                  <a:cubicBezTo>
                    <a:pt x="5795502" y="4283129"/>
                    <a:pt x="4498134" y="5518484"/>
                    <a:pt x="2897751" y="5518484"/>
                  </a:cubicBezTo>
                  <a:cubicBezTo>
                    <a:pt x="1297367" y="5518484"/>
                    <a:pt x="0" y="4283129"/>
                    <a:pt x="0" y="2759242"/>
                  </a:cubicBezTo>
                  <a:close/>
                </a:path>
              </a:pathLst>
            </a:custGeom>
            <a:ln w="12700" cap="flat">
              <a:round/>
            </a:ln>
          </p:spPr>
          <p:style>
            <a:lnRef idx="1">
              <a:srgbClr val="000000"/>
            </a:lnRef>
            <a:fillRef idx="0">
              <a:srgbClr val="000000">
                <a:alpha val="0"/>
              </a:srgbClr>
            </a:fillRef>
            <a:effectRef idx="0">
              <a:scrgbClr r="0" g="0" b="0"/>
            </a:effectRef>
            <a:fontRef idx="none"/>
          </p:style>
          <p:txBody>
            <a:bodyPr/>
            <a:lstStyle/>
            <a:p>
              <a:endParaRPr lang="en-GB"/>
            </a:p>
          </p:txBody>
        </p:sp>
        <p:sp>
          <p:nvSpPr>
            <p:cNvPr id="6" name="Shape 727"/>
            <p:cNvSpPr/>
            <p:nvPr/>
          </p:nvSpPr>
          <p:spPr>
            <a:xfrm>
              <a:off x="793154" y="756836"/>
              <a:ext cx="4194081" cy="4130564"/>
            </a:xfrm>
            <a:custGeom>
              <a:avLst/>
              <a:gdLst/>
              <a:ahLst/>
              <a:cxnLst/>
              <a:rect l="0" t="0" r="0" b="0"/>
              <a:pathLst>
                <a:path w="4194081" h="4130564">
                  <a:moveTo>
                    <a:pt x="0" y="2065281"/>
                  </a:moveTo>
                  <a:cubicBezTo>
                    <a:pt x="0" y="924658"/>
                    <a:pt x="938877" y="0"/>
                    <a:pt x="2097041" y="0"/>
                  </a:cubicBezTo>
                  <a:cubicBezTo>
                    <a:pt x="3255204" y="0"/>
                    <a:pt x="4194081" y="924658"/>
                    <a:pt x="4194081" y="2065281"/>
                  </a:cubicBezTo>
                  <a:cubicBezTo>
                    <a:pt x="4194081" y="3205905"/>
                    <a:pt x="3255204" y="4130564"/>
                    <a:pt x="2097041" y="4130564"/>
                  </a:cubicBezTo>
                  <a:cubicBezTo>
                    <a:pt x="938877" y="4130564"/>
                    <a:pt x="0" y="3205905"/>
                    <a:pt x="0" y="2065281"/>
                  </a:cubicBezTo>
                  <a:close/>
                </a:path>
              </a:pathLst>
            </a:custGeom>
            <a:ln w="12700" cap="flat">
              <a:round/>
            </a:ln>
          </p:spPr>
          <p:style>
            <a:lnRef idx="1">
              <a:srgbClr val="000000"/>
            </a:lnRef>
            <a:fillRef idx="0">
              <a:srgbClr val="000000">
                <a:alpha val="0"/>
              </a:srgbClr>
            </a:fillRef>
            <a:effectRef idx="0">
              <a:scrgbClr r="0" g="0" b="0"/>
            </a:effectRef>
            <a:fontRef idx="none"/>
          </p:style>
          <p:txBody>
            <a:bodyPr/>
            <a:lstStyle/>
            <a:p>
              <a:endParaRPr lang="en-GB"/>
            </a:p>
          </p:txBody>
        </p:sp>
        <p:sp>
          <p:nvSpPr>
            <p:cNvPr id="7" name="Shape 728"/>
            <p:cNvSpPr/>
            <p:nvPr/>
          </p:nvSpPr>
          <p:spPr>
            <a:xfrm>
              <a:off x="1511610" y="1526859"/>
              <a:ext cx="2735936" cy="2641878"/>
            </a:xfrm>
            <a:custGeom>
              <a:avLst/>
              <a:gdLst/>
              <a:ahLst/>
              <a:cxnLst/>
              <a:rect l="0" t="0" r="0" b="0"/>
              <a:pathLst>
                <a:path w="2735936" h="2641878">
                  <a:moveTo>
                    <a:pt x="0" y="1320939"/>
                  </a:moveTo>
                  <a:cubicBezTo>
                    <a:pt x="0" y="591405"/>
                    <a:pt x="612460" y="0"/>
                    <a:pt x="1367968" y="0"/>
                  </a:cubicBezTo>
                  <a:cubicBezTo>
                    <a:pt x="2123476" y="0"/>
                    <a:pt x="2735936" y="591405"/>
                    <a:pt x="2735936" y="1320939"/>
                  </a:cubicBezTo>
                  <a:cubicBezTo>
                    <a:pt x="2735936" y="2050473"/>
                    <a:pt x="2123476" y="2641878"/>
                    <a:pt x="1367968" y="2641878"/>
                  </a:cubicBezTo>
                  <a:cubicBezTo>
                    <a:pt x="612460" y="2641878"/>
                    <a:pt x="0" y="2050473"/>
                    <a:pt x="0" y="1320939"/>
                  </a:cubicBezTo>
                  <a:close/>
                </a:path>
              </a:pathLst>
            </a:custGeom>
            <a:ln w="12700" cap="flat">
              <a:round/>
            </a:ln>
          </p:spPr>
          <p:style>
            <a:lnRef idx="1">
              <a:srgbClr val="000000"/>
            </a:lnRef>
            <a:fillRef idx="0">
              <a:srgbClr val="000000">
                <a:alpha val="0"/>
              </a:srgbClr>
            </a:fillRef>
            <a:effectRef idx="0">
              <a:scrgbClr r="0" g="0" b="0"/>
            </a:effectRef>
            <a:fontRef idx="none"/>
          </p:style>
          <p:txBody>
            <a:bodyPr/>
            <a:lstStyle/>
            <a:p>
              <a:endParaRPr lang="en-GB"/>
            </a:p>
          </p:txBody>
        </p:sp>
        <p:sp>
          <p:nvSpPr>
            <p:cNvPr id="8" name="Shape 729"/>
            <p:cNvSpPr/>
            <p:nvPr/>
          </p:nvSpPr>
          <p:spPr>
            <a:xfrm>
              <a:off x="2206844" y="2232712"/>
              <a:ext cx="1352644" cy="1306372"/>
            </a:xfrm>
            <a:custGeom>
              <a:avLst/>
              <a:gdLst/>
              <a:ahLst/>
              <a:cxnLst/>
              <a:rect l="0" t="0" r="0" b="0"/>
              <a:pathLst>
                <a:path w="1352644" h="1306372">
                  <a:moveTo>
                    <a:pt x="0" y="653186"/>
                  </a:moveTo>
                  <a:cubicBezTo>
                    <a:pt x="0" y="292441"/>
                    <a:pt x="302800" y="0"/>
                    <a:pt x="676322" y="0"/>
                  </a:cubicBezTo>
                  <a:cubicBezTo>
                    <a:pt x="1049844" y="0"/>
                    <a:pt x="1352644" y="292441"/>
                    <a:pt x="1352644" y="653186"/>
                  </a:cubicBezTo>
                  <a:cubicBezTo>
                    <a:pt x="1352644" y="1013931"/>
                    <a:pt x="1049844" y="1306372"/>
                    <a:pt x="676322" y="1306372"/>
                  </a:cubicBezTo>
                  <a:cubicBezTo>
                    <a:pt x="302800" y="1306372"/>
                    <a:pt x="0" y="1013931"/>
                    <a:pt x="0" y="653186"/>
                  </a:cubicBezTo>
                  <a:close/>
                </a:path>
              </a:pathLst>
            </a:custGeom>
            <a:ln w="12700" cap="flat">
              <a:round/>
            </a:ln>
          </p:spPr>
          <p:style>
            <a:lnRef idx="1">
              <a:srgbClr val="000000"/>
            </a:lnRef>
            <a:fillRef idx="0">
              <a:srgbClr val="000000">
                <a:alpha val="0"/>
              </a:srgbClr>
            </a:fillRef>
            <a:effectRef idx="0">
              <a:scrgbClr r="0" g="0" b="0"/>
            </a:effectRef>
            <a:fontRef idx="none"/>
          </p:style>
          <p:txBody>
            <a:bodyPr/>
            <a:lstStyle/>
            <a:p>
              <a:endParaRPr lang="en-GB"/>
            </a:p>
          </p:txBody>
        </p:sp>
        <p:sp>
          <p:nvSpPr>
            <p:cNvPr id="9" name="Rectangle 8"/>
            <p:cNvSpPr/>
            <p:nvPr/>
          </p:nvSpPr>
          <p:spPr>
            <a:xfrm>
              <a:off x="2601276" y="2636547"/>
              <a:ext cx="671742" cy="371141"/>
            </a:xfrm>
            <a:prstGeom prst="rect">
              <a:avLst/>
            </a:prstGeom>
            <a:ln>
              <a:noFill/>
            </a:ln>
          </p:spPr>
          <p:txBody>
            <a:bodyPr vert="horz" lIns="0" tIns="0" rIns="0" bIns="0" rtlCol="0">
              <a:noAutofit/>
            </a:bodyPr>
            <a:lstStyle/>
            <a:p>
              <a:pPr>
                <a:lnSpc>
                  <a:spcPct val="107000"/>
                </a:lnSpc>
                <a:spcAft>
                  <a:spcPts val="800"/>
                </a:spcAft>
              </a:pPr>
              <a:r>
                <a:rPr lang="en-GB" sz="2400" b="1" dirty="0">
                  <a:solidFill>
                    <a:srgbClr val="000000"/>
                  </a:solidFill>
                  <a:effectLst/>
                  <a:latin typeface="Calibri" panose="020F0502020204030204" pitchFamily="34" charset="0"/>
                  <a:ea typeface="Calibri" panose="020F0502020204030204" pitchFamily="34" charset="0"/>
                </a:rPr>
                <a:t>snow</a:t>
              </a:r>
              <a:endParaRPr lang="en-GB" sz="2400" dirty="0">
                <a:solidFill>
                  <a:srgbClr val="000000"/>
                </a:solidFill>
                <a:effectLst/>
                <a:latin typeface="Calibri" panose="020F0502020204030204" pitchFamily="34" charset="0"/>
                <a:ea typeface="Calibri" panose="020F0502020204030204" pitchFamily="34" charset="0"/>
              </a:endParaRPr>
            </a:p>
          </p:txBody>
        </p:sp>
        <p:sp>
          <p:nvSpPr>
            <p:cNvPr id="10" name="Rectangle 9"/>
            <p:cNvSpPr/>
            <p:nvPr/>
          </p:nvSpPr>
          <p:spPr>
            <a:xfrm>
              <a:off x="2518585" y="1809044"/>
              <a:ext cx="964317" cy="288665"/>
            </a:xfrm>
            <a:prstGeom prst="rect">
              <a:avLst/>
            </a:prstGeom>
            <a:ln>
              <a:noFill/>
            </a:ln>
          </p:spPr>
          <p:txBody>
            <a:bodyPr vert="horz" lIns="0" tIns="0" rIns="0" bIns="0" rtlCol="0">
              <a:noAutofit/>
            </a:bodyPr>
            <a:lstStyle/>
            <a:p>
              <a:pPr>
                <a:lnSpc>
                  <a:spcPct val="107000"/>
                </a:lnSpc>
                <a:spcAft>
                  <a:spcPts val="800"/>
                </a:spcAft>
              </a:pPr>
              <a:r>
                <a:rPr lang="en-GB" sz="2000" b="1" dirty="0">
                  <a:solidFill>
                    <a:srgbClr val="000000"/>
                  </a:solidFill>
                  <a:effectLst/>
                  <a:latin typeface="Calibri" panose="020F0502020204030204" pitchFamily="34" charset="0"/>
                  <a:ea typeface="Calibri" panose="020F0502020204030204" pitchFamily="34" charset="0"/>
                </a:rPr>
                <a:t>adjectives</a:t>
              </a:r>
            </a:p>
          </p:txBody>
        </p:sp>
        <p:sp>
          <p:nvSpPr>
            <p:cNvPr id="11" name="Rectangle 10"/>
            <p:cNvSpPr/>
            <p:nvPr/>
          </p:nvSpPr>
          <p:spPr>
            <a:xfrm>
              <a:off x="2642262" y="1067634"/>
              <a:ext cx="522276" cy="288665"/>
            </a:xfrm>
            <a:prstGeom prst="rect">
              <a:avLst/>
            </a:prstGeom>
            <a:ln>
              <a:noFill/>
            </a:ln>
          </p:spPr>
          <p:txBody>
            <a:bodyPr vert="horz" lIns="0" tIns="0" rIns="0" bIns="0" rtlCol="0">
              <a:noAutofit/>
            </a:bodyPr>
            <a:lstStyle/>
            <a:p>
              <a:pPr>
                <a:lnSpc>
                  <a:spcPct val="107000"/>
                </a:lnSpc>
                <a:spcAft>
                  <a:spcPts val="800"/>
                </a:spcAft>
              </a:pPr>
              <a:r>
                <a:rPr lang="en-GB" sz="2000" b="1" dirty="0">
                  <a:solidFill>
                    <a:srgbClr val="000000"/>
                  </a:solidFill>
                  <a:effectLst/>
                  <a:latin typeface="Calibri" panose="020F0502020204030204" pitchFamily="34" charset="0"/>
                  <a:ea typeface="Calibri" panose="020F0502020204030204" pitchFamily="34" charset="0"/>
                </a:rPr>
                <a:t>verbs</a:t>
              </a:r>
            </a:p>
          </p:txBody>
        </p:sp>
        <p:sp>
          <p:nvSpPr>
            <p:cNvPr id="12" name="Rectangle 11"/>
            <p:cNvSpPr/>
            <p:nvPr/>
          </p:nvSpPr>
          <p:spPr>
            <a:xfrm>
              <a:off x="2564723" y="284092"/>
              <a:ext cx="760879" cy="288665"/>
            </a:xfrm>
            <a:prstGeom prst="rect">
              <a:avLst/>
            </a:prstGeom>
            <a:ln>
              <a:noFill/>
            </a:ln>
          </p:spPr>
          <p:txBody>
            <a:bodyPr vert="horz" lIns="0" tIns="0" rIns="0" bIns="0" rtlCol="0">
              <a:noAutofit/>
            </a:bodyPr>
            <a:lstStyle/>
            <a:p>
              <a:pPr>
                <a:lnSpc>
                  <a:spcPct val="107000"/>
                </a:lnSpc>
                <a:spcAft>
                  <a:spcPts val="800"/>
                </a:spcAft>
              </a:pPr>
              <a:r>
                <a:rPr lang="en-GB" sz="2000" b="1" dirty="0">
                  <a:solidFill>
                    <a:srgbClr val="000000"/>
                  </a:solidFill>
                  <a:effectLst/>
                  <a:latin typeface="Calibri" panose="020F0502020204030204" pitchFamily="34" charset="0"/>
                  <a:ea typeface="Calibri" panose="020F0502020204030204" pitchFamily="34" charset="0"/>
                </a:rPr>
                <a:t>adverbs</a:t>
              </a:r>
            </a:p>
          </p:txBody>
        </p:sp>
      </p:grpSp>
      <p:sp>
        <p:nvSpPr>
          <p:cNvPr id="3" name="TextBox 2"/>
          <p:cNvSpPr txBox="1"/>
          <p:nvPr/>
        </p:nvSpPr>
        <p:spPr>
          <a:xfrm>
            <a:off x="336643" y="958096"/>
            <a:ext cx="3955231" cy="954107"/>
          </a:xfrm>
          <a:prstGeom prst="rect">
            <a:avLst/>
          </a:prstGeom>
          <a:noFill/>
        </p:spPr>
        <p:txBody>
          <a:bodyPr wrap="square" rtlCol="0">
            <a:spAutoFit/>
          </a:bodyPr>
          <a:lstStyle/>
          <a:p>
            <a:r>
              <a:rPr lang="en-GB" sz="2800" dirty="0" smtClean="0"/>
              <a:t>What is each word class? Let’s recap…</a:t>
            </a:r>
            <a:endParaRPr lang="en-GB" sz="2800" dirty="0"/>
          </a:p>
        </p:txBody>
      </p:sp>
      <p:sp>
        <p:nvSpPr>
          <p:cNvPr id="13" name="Rectangle 12"/>
          <p:cNvSpPr/>
          <p:nvPr/>
        </p:nvSpPr>
        <p:spPr>
          <a:xfrm>
            <a:off x="319331" y="4544756"/>
            <a:ext cx="7258756" cy="2246769"/>
          </a:xfrm>
          <a:prstGeom prst="rect">
            <a:avLst/>
          </a:prstGeom>
        </p:spPr>
        <p:txBody>
          <a:bodyPr wrap="square">
            <a:spAutoFit/>
          </a:bodyPr>
          <a:lstStyle/>
          <a:p>
            <a:r>
              <a:rPr lang="en-GB" sz="2800" dirty="0">
                <a:latin typeface="Calibri" panose="020F0502020204030204" pitchFamily="34" charset="0"/>
                <a:ea typeface="Times New Roman" panose="02020603050405020304" pitchFamily="18" charset="0"/>
              </a:rPr>
              <a:t>U</a:t>
            </a:r>
            <a:r>
              <a:rPr lang="en-GB" sz="2800" dirty="0" smtClean="0">
                <a:effectLst/>
                <a:latin typeface="Calibri" panose="020F0502020204030204" pitchFamily="34" charset="0"/>
                <a:ea typeface="Times New Roman" panose="02020603050405020304" pitchFamily="18" charset="0"/>
              </a:rPr>
              <a:t>se the vocab builder to write sentences describing the weather in the clip. To extend, write an answer to this question - how does the weather in Alma reflect what happens in the story? Explain your answer.</a:t>
            </a:r>
            <a:endParaRPr lang="en-GB" sz="2800" dirty="0"/>
          </a:p>
        </p:txBody>
      </p:sp>
      <p:sp>
        <p:nvSpPr>
          <p:cNvPr id="14" name="Rectangle 13"/>
          <p:cNvSpPr/>
          <p:nvPr/>
        </p:nvSpPr>
        <p:spPr>
          <a:xfrm>
            <a:off x="319331" y="2354351"/>
            <a:ext cx="4585147" cy="1815882"/>
          </a:xfrm>
          <a:prstGeom prst="rect">
            <a:avLst/>
          </a:prstGeom>
        </p:spPr>
        <p:txBody>
          <a:bodyPr wrap="square">
            <a:spAutoFit/>
          </a:bodyPr>
          <a:lstStyle/>
          <a:p>
            <a:r>
              <a:rPr lang="en-GB" sz="2800" dirty="0" smtClean="0">
                <a:effectLst/>
                <a:latin typeface="Calibri" panose="020F0502020204030204" pitchFamily="34" charset="0"/>
                <a:ea typeface="Times New Roman" panose="02020603050405020304" pitchFamily="18" charset="0"/>
              </a:rPr>
              <a:t>Fill in the vocab builder, try to add similes to describe the snow around the outside of the circle.</a:t>
            </a:r>
            <a:endParaRPr lang="en-GB" sz="2800" dirty="0"/>
          </a:p>
        </p:txBody>
      </p:sp>
    </p:spTree>
    <p:extLst>
      <p:ext uri="{BB962C8B-B14F-4D97-AF65-F5344CB8AC3E}">
        <p14:creationId xmlns:p14="http://schemas.microsoft.com/office/powerpoint/2010/main" val="9587020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pic>
        <p:nvPicPr>
          <p:cNvPr id="2050" name="Picture 2" descr="Word Classes Learning Mat | Teaching Resourc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30399" y="460810"/>
            <a:ext cx="8805333" cy="62165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77638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TotalTime>
  <Words>189</Words>
  <Application>Microsoft Office PowerPoint</Application>
  <PresentationFormat>Widescreen</PresentationFormat>
  <Paragraphs>20</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Times New Roman</vt:lpstr>
      <vt:lpstr>Office Theme</vt:lpstr>
      <vt:lpstr>Alma</vt:lpstr>
      <vt:lpstr>Study the image below, what’s happening? Genre? Think of an expanded noun phrase for this image. How does the weather affect your perception of what could be happening? How does it make you feel?</vt:lpstr>
      <vt:lpstr>Study the image below, what’s happening?  Genre? Think of an expanded noun phrase for this image. How does the weather affect your perception of what could be happening? How does it make you feel?</vt:lpstr>
      <vt:lpstr>Think of an emotion for each image below and give a reason or opinion why you have chosen it.</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Alma</dc:title>
  <dc:creator>Karina Hassan</dc:creator>
  <cp:lastModifiedBy>Karina Hassan</cp:lastModifiedBy>
  <cp:revision>21</cp:revision>
  <dcterms:created xsi:type="dcterms:W3CDTF">2021-06-14T21:52:24Z</dcterms:created>
  <dcterms:modified xsi:type="dcterms:W3CDTF">2021-06-14T22:31:34Z</dcterms:modified>
</cp:coreProperties>
</file>