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337" r:id="rId4"/>
    <p:sldId id="326" r:id="rId5"/>
    <p:sldId id="327" r:id="rId6"/>
    <p:sldId id="328" r:id="rId7"/>
    <p:sldId id="316" r:id="rId8"/>
    <p:sldId id="329" r:id="rId9"/>
    <p:sldId id="330" r:id="rId10"/>
    <p:sldId id="291" r:id="rId11"/>
    <p:sldId id="324" r:id="rId12"/>
    <p:sldId id="325" r:id="rId13"/>
    <p:sldId id="331" r:id="rId14"/>
    <p:sldId id="332" r:id="rId15"/>
    <p:sldId id="333" r:id="rId16"/>
    <p:sldId id="334" r:id="rId17"/>
    <p:sldId id="335" r:id="rId18"/>
    <p:sldId id="323" r:id="rId19"/>
    <p:sldId id="31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834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764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4019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52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7098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8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3551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95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57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6512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485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D3886-1111-490F-81D7-55D868DAC5F0}" type="datetimeFigureOut">
              <a:rPr lang="en-GB" smtClean="0"/>
              <a:t>14/06/2021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B39B8-52F5-4F3F-AAA3-D9BA59C158D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50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334" y="172619"/>
            <a:ext cx="11732654" cy="64940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Date: 15.6.21</a:t>
            </a:r>
            <a:endParaRPr lang="en-US" sz="3200" b="0" u="sng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3200" u="sng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32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32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BIDMAS</a:t>
            </a:r>
          </a:p>
          <a:p>
            <a:pPr algn="ctr"/>
            <a:endParaRPr lang="en-US" sz="32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3200" u="sng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32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Starter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3474 x 9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6321 ÷ 4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7456 - 1200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1236 x 17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4512 x 100</a:t>
            </a:r>
          </a:p>
          <a:p>
            <a:pPr algn="ctr"/>
            <a:endParaRPr lang="en-US" sz="3200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34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942" y="187822"/>
            <a:ext cx="1157810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Activity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34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334" y="172619"/>
            <a:ext cx="11732654" cy="64940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Date</a:t>
            </a:r>
          </a:p>
          <a:p>
            <a:endParaRPr lang="en-US" sz="3200" u="sng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32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32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BIDMAS</a:t>
            </a:r>
          </a:p>
          <a:p>
            <a:pPr algn="ctr"/>
            <a:endParaRPr lang="en-US" sz="32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3200" u="sng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32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Starter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4125 x 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7</a:t>
            </a:r>
            <a:endParaRPr lang="en-US" sz="3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5874 ÷ 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8</a:t>
            </a:r>
            <a:endParaRPr lang="en-US" sz="3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4215 - 204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5148 x 19</a:t>
            </a:r>
          </a:p>
          <a:p>
            <a:pPr marL="514350" indent="-514350">
              <a:buAutoNum type="arabicParenR"/>
            </a:pP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2374 ÷ 15</a:t>
            </a:r>
          </a:p>
          <a:p>
            <a:pPr algn="ctr"/>
            <a:endParaRPr lang="en-US" sz="3200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71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7" y="193183"/>
            <a:ext cx="11822806" cy="6186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Vocabulary</a:t>
            </a:r>
          </a:p>
          <a:p>
            <a:pPr algn="ctr"/>
            <a:endParaRPr lang="en-US" sz="2800" u="sng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800" u="sng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Brackets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Indices</a:t>
            </a: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Division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Multiplication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Addition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Subtraction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5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01" y="323244"/>
            <a:ext cx="6908994" cy="55252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1819" y="587687"/>
            <a:ext cx="2949262" cy="47358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Brackets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Indices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Division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Multiplication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Addition 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Subtraction</a:t>
            </a:r>
          </a:p>
        </p:txBody>
      </p:sp>
    </p:spTree>
    <p:extLst>
      <p:ext uri="{BB962C8B-B14F-4D97-AF65-F5344CB8AC3E}">
        <p14:creationId xmlns:p14="http://schemas.microsoft.com/office/powerpoint/2010/main" val="351980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/>
          <p:cNvSpPr/>
          <p:nvPr/>
        </p:nvSpPr>
        <p:spPr>
          <a:xfrm>
            <a:off x="3135698" y="-361264"/>
            <a:ext cx="5712087" cy="473914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5241702" y="838519"/>
            <a:ext cx="14681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1"/>
            <a:endCxn id="6" idx="5"/>
          </p:cNvCxnSpPr>
          <p:nvPr/>
        </p:nvCxnSpPr>
        <p:spPr>
          <a:xfrm>
            <a:off x="4563720" y="2008306"/>
            <a:ext cx="2856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57440" y="3335627"/>
            <a:ext cx="44335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725576" y="204849"/>
            <a:ext cx="4972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( )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527119" y="1189153"/>
                <a:ext cx="89416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GB" sz="3200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119" y="1189153"/>
                <a:ext cx="894165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5241702" y="2365459"/>
            <a:ext cx="13003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÷     x</a:t>
            </a:r>
            <a:endParaRPr lang="en-GB" sz="3600" dirty="0"/>
          </a:p>
        </p:txBody>
      </p:sp>
      <p:sp>
        <p:nvSpPr>
          <p:cNvPr id="13" name="Rectangle 12"/>
          <p:cNvSpPr/>
          <p:nvPr/>
        </p:nvSpPr>
        <p:spPr>
          <a:xfrm>
            <a:off x="5241702" y="3523703"/>
            <a:ext cx="12602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+     -</a:t>
            </a:r>
            <a:endParaRPr lang="en-GB" sz="3600" dirty="0"/>
          </a:p>
        </p:txBody>
      </p:sp>
      <p:sp>
        <p:nvSpPr>
          <p:cNvPr id="15" name="Rectangle 14"/>
          <p:cNvSpPr/>
          <p:nvPr/>
        </p:nvSpPr>
        <p:spPr>
          <a:xfrm>
            <a:off x="3271235" y="-361265"/>
            <a:ext cx="5576550" cy="3696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40" y="4505412"/>
            <a:ext cx="1151371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If we are operatin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g within the same section, then we can just work from left to right.</a:t>
            </a:r>
          </a:p>
          <a:p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e.g.</a:t>
            </a: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+ 10 – 7 + 3</a:t>
            </a:r>
          </a:p>
          <a:p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+ 10 = 15 – 7 = 8 + 3 = 11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7133" y="300433"/>
            <a:ext cx="2949262" cy="47358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694362" y="297154"/>
            <a:ext cx="2942033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Brackets</a:t>
            </a:r>
          </a:p>
          <a:p>
            <a:endParaRPr lang="en-US" sz="2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Indices</a:t>
            </a:r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Division</a:t>
            </a:r>
          </a:p>
          <a:p>
            <a:endParaRPr lang="en-US" sz="2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Multiplication</a:t>
            </a:r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Addition </a:t>
            </a:r>
          </a:p>
          <a:p>
            <a:endParaRPr lang="en-US" sz="2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Subtraction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5685715" y="0"/>
            <a:ext cx="5712087" cy="473914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791719" y="1199783"/>
            <a:ext cx="14681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1"/>
            <a:endCxn id="6" idx="5"/>
          </p:cNvCxnSpPr>
          <p:nvPr/>
        </p:nvCxnSpPr>
        <p:spPr>
          <a:xfrm>
            <a:off x="7113737" y="2369570"/>
            <a:ext cx="2856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307457" y="3696891"/>
            <a:ext cx="44335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275593" y="566113"/>
            <a:ext cx="4972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( )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8077136" y="1550417"/>
                <a:ext cx="89416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GB" sz="3200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136" y="1550417"/>
                <a:ext cx="894165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7791719" y="2726723"/>
            <a:ext cx="13003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÷     x</a:t>
            </a:r>
            <a:endParaRPr lang="en-GB" sz="3600" dirty="0"/>
          </a:p>
        </p:txBody>
      </p:sp>
      <p:sp>
        <p:nvSpPr>
          <p:cNvPr id="13" name="Rectangle 12"/>
          <p:cNvSpPr/>
          <p:nvPr/>
        </p:nvSpPr>
        <p:spPr>
          <a:xfrm>
            <a:off x="7791719" y="3884967"/>
            <a:ext cx="12602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+     -</a:t>
            </a:r>
            <a:endParaRPr lang="en-GB" sz="3600" dirty="0"/>
          </a:p>
        </p:txBody>
      </p:sp>
      <p:sp>
        <p:nvSpPr>
          <p:cNvPr id="14" name="Rectangle 13"/>
          <p:cNvSpPr/>
          <p:nvPr/>
        </p:nvSpPr>
        <p:spPr>
          <a:xfrm>
            <a:off x="1694362" y="297154"/>
            <a:ext cx="2942033" cy="1699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136832" y="0"/>
            <a:ext cx="2942033" cy="23693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15910" y="5058517"/>
            <a:ext cx="1151371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If we are operatin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g within different sections, we work from the higher end downwards.</a:t>
            </a:r>
          </a:p>
          <a:p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e.g. 7 + 5 x 5</a:t>
            </a: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x 5 = 25 + 7 = 32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42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93184" y="297404"/>
            <a:ext cx="11835684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Practice: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 x 3 + 4 - 5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27 ÷ (3 + 6)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10 + 2 x 9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Speech Bubble: Rectangle with Corners Rounded 15"/>
          <p:cNvSpPr/>
          <p:nvPr/>
        </p:nvSpPr>
        <p:spPr>
          <a:xfrm>
            <a:off x="399245" y="5293217"/>
            <a:ext cx="3747752" cy="1155535"/>
          </a:xfrm>
          <a:prstGeom prst="wedgeRoundRectCallout">
            <a:avLst>
              <a:gd name="adj1" fmla="val -42613"/>
              <a:gd name="adj2" fmla="val 68937"/>
              <a:gd name="adj3" fmla="val 16667"/>
            </a:avLst>
          </a:prstGeom>
          <a:solidFill>
            <a:srgbClr val="FDCFD7"/>
          </a:solidFill>
          <a:ln w="38100">
            <a:solidFill>
              <a:schemeClr val="tx1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BIDMAS</a:t>
            </a:r>
          </a:p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Use your triangle to support you in the order</a:t>
            </a:r>
            <a:endParaRPr lang="en-US" dirty="0">
              <a:ln w="0"/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315200" y="5061397"/>
            <a:ext cx="4494728" cy="1574103"/>
          </a:xfrm>
          <a:prstGeom prst="wedgeEllipseCallout">
            <a:avLst>
              <a:gd name="adj1" fmla="val 51152"/>
              <a:gd name="adj2" fmla="val 4656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John gets the answer 15 for question 2. Explain his mistake.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58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93184" y="297404"/>
            <a:ext cx="1183568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Practice 2: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12 ÷ 2 + 4 x 3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9 + 8 – 7 + 6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Speech Bubble: Rectangle with Corners Rounded 15"/>
          <p:cNvSpPr/>
          <p:nvPr/>
        </p:nvSpPr>
        <p:spPr>
          <a:xfrm>
            <a:off x="399245" y="5293217"/>
            <a:ext cx="3747752" cy="1155535"/>
          </a:xfrm>
          <a:prstGeom prst="wedgeRoundRectCallout">
            <a:avLst>
              <a:gd name="adj1" fmla="val -42613"/>
              <a:gd name="adj2" fmla="val 68937"/>
              <a:gd name="adj3" fmla="val 16667"/>
            </a:avLst>
          </a:prstGeom>
          <a:solidFill>
            <a:srgbClr val="FDCFD7"/>
          </a:solidFill>
          <a:ln w="38100">
            <a:solidFill>
              <a:schemeClr val="tx1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BIDMAS</a:t>
            </a:r>
          </a:p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Use your triangle to support you in the order</a:t>
            </a:r>
            <a:endParaRPr lang="en-US" dirty="0">
              <a:ln w="0"/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315200" y="5061397"/>
            <a:ext cx="4494728" cy="1574103"/>
          </a:xfrm>
          <a:prstGeom prst="wedgeEllipseCallout">
            <a:avLst>
              <a:gd name="adj1" fmla="val 51152"/>
              <a:gd name="adj2" fmla="val 4656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Place brackets in question 2 to create the answer 4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26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942" y="187822"/>
            <a:ext cx="1157810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Variation:</a:t>
            </a:r>
          </a:p>
          <a:p>
            <a:endParaRPr lang="en-US" sz="2800" dirty="0" smtClean="0">
              <a:ln w="0"/>
              <a:latin typeface="Century Gothic" panose="020B0502020202020204" pitchFamily="34" charset="0"/>
            </a:endParaRPr>
          </a:p>
        </p:txBody>
      </p:sp>
      <p:sp>
        <p:nvSpPr>
          <p:cNvPr id="5" name="Speech Bubble: Rectangle with Corners Rounded 15"/>
          <p:cNvSpPr/>
          <p:nvPr/>
        </p:nvSpPr>
        <p:spPr>
          <a:xfrm>
            <a:off x="502277" y="5357611"/>
            <a:ext cx="3593203" cy="1091141"/>
          </a:xfrm>
          <a:prstGeom prst="wedgeRoundRectCallout">
            <a:avLst>
              <a:gd name="adj1" fmla="val -42613"/>
              <a:gd name="adj2" fmla="val 68937"/>
              <a:gd name="adj3" fmla="val 16667"/>
            </a:avLst>
          </a:prstGeom>
          <a:solidFill>
            <a:srgbClr val="FDCFD7"/>
          </a:solidFill>
          <a:ln w="38100">
            <a:solidFill>
              <a:schemeClr val="tx1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BIDMAS</a:t>
            </a:r>
          </a:p>
          <a:p>
            <a:r>
              <a:rPr lang="en-US" dirty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Use your triangle to support you in the order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7551312" y="4886287"/>
            <a:ext cx="4258615" cy="1749214"/>
          </a:xfrm>
          <a:prstGeom prst="wedgeEllipseCallout">
            <a:avLst>
              <a:gd name="adj1" fmla="val 51152"/>
              <a:gd name="adj2" fmla="val 4656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Does it make a difference if we change the order of operations? Why/ why not?</a:t>
            </a: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878" y="1141929"/>
            <a:ext cx="6830396" cy="236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00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942" y="187822"/>
            <a:ext cx="1157810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Activity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01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7" y="193183"/>
            <a:ext cx="11822806" cy="6186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Vocabulary</a:t>
            </a:r>
          </a:p>
          <a:p>
            <a:pPr algn="ctr"/>
            <a:endParaRPr lang="en-US" sz="2800" u="sng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800" u="sng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Brackets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Indices</a:t>
            </a: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Division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Multiplication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Addition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Subtraction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GB" dirty="0" smtClean="0">
                <a:latin typeface="Century Gothic" panose="020B0502020202020204" pitchFamily="34" charset="0"/>
              </a:rPr>
              <a:t>Who do you agree with?</a:t>
            </a: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89093"/>
            <a:ext cx="1529384" cy="2339059"/>
          </a:xfrm>
        </p:spPr>
      </p:pic>
      <p:sp>
        <p:nvSpPr>
          <p:cNvPr id="5" name="TextBox 4"/>
          <p:cNvSpPr txBox="1"/>
          <p:nvPr/>
        </p:nvSpPr>
        <p:spPr>
          <a:xfrm>
            <a:off x="3924836" y="1179533"/>
            <a:ext cx="4342327" cy="523220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entury Gothic" panose="020B0502020202020204" pitchFamily="34" charset="0"/>
              </a:rPr>
              <a:t>5 + 5 x 5 – 5 ÷ 5 = ?</a:t>
            </a:r>
            <a:endParaRPr lang="en-GB" sz="2800" dirty="0">
              <a:latin typeface="Century Gothic" panose="020B0502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007" y="3940934"/>
            <a:ext cx="1110793" cy="24710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181" y="4050561"/>
            <a:ext cx="3157362" cy="20370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833" y="2189093"/>
            <a:ext cx="2002330" cy="1389896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2421354" y="1713308"/>
            <a:ext cx="1661375" cy="1442898"/>
          </a:xfrm>
          <a:prstGeom prst="wedgeRoundRectCallout">
            <a:avLst>
              <a:gd name="adj1" fmla="val -93702"/>
              <a:gd name="adj2" fmla="val 285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I’m Alan and the answer is 9. </a:t>
            </a:r>
            <a:endParaRPr lang="en-GB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087155" y="4176063"/>
            <a:ext cx="2665927" cy="836275"/>
          </a:xfrm>
          <a:prstGeom prst="wedgeRoundRectCallout">
            <a:avLst>
              <a:gd name="adj1" fmla="val -75905"/>
              <a:gd name="adj2" fmla="val 6866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No chance son, the answer is 0. </a:t>
            </a:r>
            <a:endParaRPr lang="en-GB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7624293" y="2434757"/>
            <a:ext cx="3013656" cy="721449"/>
          </a:xfrm>
          <a:prstGeom prst="wedgeRoundRectCallout">
            <a:avLst>
              <a:gd name="adj1" fmla="val -69551"/>
              <a:gd name="adj2" fmla="val -1069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Fellas, the answer is 29. </a:t>
            </a:r>
            <a:endParaRPr lang="en-GB" dirty="0"/>
          </a:p>
        </p:txBody>
      </p:sp>
      <p:sp>
        <p:nvSpPr>
          <p:cNvPr id="12" name="Rounded Rectangular Callout 11"/>
          <p:cNvSpPr/>
          <p:nvPr/>
        </p:nvSpPr>
        <p:spPr>
          <a:xfrm>
            <a:off x="8963696" y="4790941"/>
            <a:ext cx="1120462" cy="1621036"/>
          </a:xfrm>
          <a:prstGeom prst="wedgeRoundRectCallout">
            <a:avLst>
              <a:gd name="adj1" fmla="val 94109"/>
              <a:gd name="adj2" fmla="val -5111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Nope! The answer is 49.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886308" y="2004427"/>
            <a:ext cx="83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458327" y="3896882"/>
            <a:ext cx="798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628068" y="2004427"/>
            <a:ext cx="467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9131121" y="3896882"/>
            <a:ext cx="953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41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01" y="323244"/>
            <a:ext cx="6908994" cy="5525204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7315200" y="5061397"/>
            <a:ext cx="4494728" cy="1574103"/>
          </a:xfrm>
          <a:prstGeom prst="wedgeEllipseCallout">
            <a:avLst>
              <a:gd name="adj1" fmla="val 51152"/>
              <a:gd name="adj2" fmla="val 4656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What does the triangle tell us about the order of operations?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1819" y="587687"/>
            <a:ext cx="2949262" cy="47358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Brackets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Indices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Division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Multiplication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Addition </a:t>
            </a:r>
          </a:p>
          <a:p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Subtraction</a:t>
            </a:r>
          </a:p>
        </p:txBody>
      </p:sp>
    </p:spTree>
    <p:extLst>
      <p:ext uri="{BB962C8B-B14F-4D97-AF65-F5344CB8AC3E}">
        <p14:creationId xmlns:p14="http://schemas.microsoft.com/office/powerpoint/2010/main" val="284157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/>
          <p:cNvSpPr/>
          <p:nvPr/>
        </p:nvSpPr>
        <p:spPr>
          <a:xfrm>
            <a:off x="3135698" y="-361264"/>
            <a:ext cx="5712087" cy="473914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5241702" y="838519"/>
            <a:ext cx="14681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1"/>
            <a:endCxn id="6" idx="5"/>
          </p:cNvCxnSpPr>
          <p:nvPr/>
        </p:nvCxnSpPr>
        <p:spPr>
          <a:xfrm>
            <a:off x="4563720" y="2008306"/>
            <a:ext cx="2856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57440" y="3335627"/>
            <a:ext cx="44335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725576" y="204849"/>
            <a:ext cx="4972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( )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527119" y="1189153"/>
                <a:ext cx="89416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GB" sz="3200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119" y="1189153"/>
                <a:ext cx="894165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5241702" y="2365459"/>
            <a:ext cx="13003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÷     x</a:t>
            </a:r>
            <a:endParaRPr lang="en-GB" sz="3600" dirty="0"/>
          </a:p>
        </p:txBody>
      </p:sp>
      <p:sp>
        <p:nvSpPr>
          <p:cNvPr id="13" name="Rectangle 12"/>
          <p:cNvSpPr/>
          <p:nvPr/>
        </p:nvSpPr>
        <p:spPr>
          <a:xfrm>
            <a:off x="5241702" y="3523703"/>
            <a:ext cx="12602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+     -</a:t>
            </a:r>
            <a:endParaRPr lang="en-GB" sz="3600" dirty="0"/>
          </a:p>
        </p:txBody>
      </p:sp>
      <p:sp>
        <p:nvSpPr>
          <p:cNvPr id="15" name="Rectangle 14"/>
          <p:cNvSpPr/>
          <p:nvPr/>
        </p:nvSpPr>
        <p:spPr>
          <a:xfrm>
            <a:off x="3271235" y="-361265"/>
            <a:ext cx="5576550" cy="3696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40" y="4505412"/>
            <a:ext cx="1151371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If we are operatin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g within the same section, then we can just work from left to right.</a:t>
            </a:r>
          </a:p>
          <a:p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e.g.</a:t>
            </a: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+ 10 – 7 + 3</a:t>
            </a:r>
          </a:p>
          <a:p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+ 10 = 15 – 7 = 8 + 3 = 11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82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7133" y="300433"/>
            <a:ext cx="2949262" cy="47358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694362" y="297154"/>
            <a:ext cx="2942033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Brackets</a:t>
            </a:r>
          </a:p>
          <a:p>
            <a:endParaRPr lang="en-US" sz="2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Indices</a:t>
            </a:r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Division</a:t>
            </a:r>
          </a:p>
          <a:p>
            <a:endParaRPr lang="en-US" sz="2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Multiplication</a:t>
            </a:r>
          </a:p>
          <a:p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Addition </a:t>
            </a:r>
          </a:p>
          <a:p>
            <a:endParaRPr lang="en-US" sz="2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Subtraction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5685715" y="0"/>
            <a:ext cx="5712087" cy="473914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791719" y="1199783"/>
            <a:ext cx="14681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1"/>
            <a:endCxn id="6" idx="5"/>
          </p:cNvCxnSpPr>
          <p:nvPr/>
        </p:nvCxnSpPr>
        <p:spPr>
          <a:xfrm>
            <a:off x="7113737" y="2369570"/>
            <a:ext cx="2856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307457" y="3696891"/>
            <a:ext cx="44335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275593" y="566113"/>
            <a:ext cx="4972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( )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8077136" y="1550417"/>
                <a:ext cx="89416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GB" sz="3200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136" y="1550417"/>
                <a:ext cx="894165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7791719" y="2726723"/>
            <a:ext cx="13003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÷     x</a:t>
            </a:r>
            <a:endParaRPr lang="en-GB" sz="3600" dirty="0"/>
          </a:p>
        </p:txBody>
      </p:sp>
      <p:sp>
        <p:nvSpPr>
          <p:cNvPr id="13" name="Rectangle 12"/>
          <p:cNvSpPr/>
          <p:nvPr/>
        </p:nvSpPr>
        <p:spPr>
          <a:xfrm>
            <a:off x="7791719" y="3884967"/>
            <a:ext cx="12602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+     -</a:t>
            </a:r>
            <a:endParaRPr lang="en-GB" sz="3600" dirty="0"/>
          </a:p>
        </p:txBody>
      </p:sp>
      <p:sp>
        <p:nvSpPr>
          <p:cNvPr id="14" name="Rectangle 13"/>
          <p:cNvSpPr/>
          <p:nvPr/>
        </p:nvSpPr>
        <p:spPr>
          <a:xfrm>
            <a:off x="1694362" y="297154"/>
            <a:ext cx="2942033" cy="1699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136832" y="0"/>
            <a:ext cx="2942033" cy="23693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15910" y="5058517"/>
            <a:ext cx="1151371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If we are operatin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g within different sections, we work from the higher end downwards.</a:t>
            </a:r>
          </a:p>
          <a:p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e.g. 7 + 5 x 5</a:t>
            </a:r>
          </a:p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x 5 = 25 + 7 = 32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45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93184" y="297404"/>
            <a:ext cx="11835684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Practice: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30 – 2 x 6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x 6 ÷ 2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x 5 – 12 x 2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Speech Bubble: Rectangle with Corners Rounded 15"/>
          <p:cNvSpPr/>
          <p:nvPr/>
        </p:nvSpPr>
        <p:spPr>
          <a:xfrm>
            <a:off x="399245" y="5293217"/>
            <a:ext cx="3747752" cy="1155535"/>
          </a:xfrm>
          <a:prstGeom prst="wedgeRoundRectCallout">
            <a:avLst>
              <a:gd name="adj1" fmla="val -42613"/>
              <a:gd name="adj2" fmla="val 68937"/>
              <a:gd name="adj3" fmla="val 16667"/>
            </a:avLst>
          </a:prstGeom>
          <a:solidFill>
            <a:srgbClr val="FDCFD7"/>
          </a:solidFill>
          <a:ln w="38100">
            <a:solidFill>
              <a:schemeClr val="tx1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BIDMAS</a:t>
            </a:r>
          </a:p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Use your triangle to support you in the order</a:t>
            </a:r>
            <a:endParaRPr lang="en-US" dirty="0">
              <a:ln w="0"/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315200" y="5061397"/>
            <a:ext cx="4494728" cy="1574103"/>
          </a:xfrm>
          <a:prstGeom prst="wedgeEllipseCallout">
            <a:avLst>
              <a:gd name="adj1" fmla="val 51152"/>
              <a:gd name="adj2" fmla="val 4656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What mistake might people make on the final question? Why does this matter?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04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93184" y="297404"/>
            <a:ext cx="1183568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Practice 2: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 + (10 – 3) x 5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16 + (4 + 7) x 3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Speech Bubble: Rectangle with Corners Rounded 15"/>
          <p:cNvSpPr/>
          <p:nvPr/>
        </p:nvSpPr>
        <p:spPr>
          <a:xfrm>
            <a:off x="399245" y="5293217"/>
            <a:ext cx="3747752" cy="1155535"/>
          </a:xfrm>
          <a:prstGeom prst="wedgeRoundRectCallout">
            <a:avLst>
              <a:gd name="adj1" fmla="val -42613"/>
              <a:gd name="adj2" fmla="val 68937"/>
              <a:gd name="adj3" fmla="val 16667"/>
            </a:avLst>
          </a:prstGeom>
          <a:solidFill>
            <a:srgbClr val="FDCFD7"/>
          </a:solidFill>
          <a:ln w="38100">
            <a:solidFill>
              <a:schemeClr val="tx1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BIDMAS</a:t>
            </a:r>
          </a:p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Use your triangle to support you in the order</a:t>
            </a:r>
            <a:endParaRPr lang="en-US" dirty="0">
              <a:ln w="0"/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315200" y="5061397"/>
            <a:ext cx="4494728" cy="1574103"/>
          </a:xfrm>
          <a:prstGeom prst="wedgeEllipseCallout">
            <a:avLst>
              <a:gd name="adj1" fmla="val 51152"/>
              <a:gd name="adj2" fmla="val 4656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Why is the placement of brackets important?</a:t>
            </a:r>
          </a:p>
        </p:txBody>
      </p:sp>
    </p:spTree>
    <p:extLst>
      <p:ext uri="{BB962C8B-B14F-4D97-AF65-F5344CB8AC3E}">
        <p14:creationId xmlns:p14="http://schemas.microsoft.com/office/powerpoint/2010/main" val="315406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93184" y="297404"/>
            <a:ext cx="1183568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Practice 3:</a:t>
            </a:r>
          </a:p>
          <a:p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33 ÷ (4 + 11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)</a:t>
            </a:r>
          </a:p>
          <a:p>
            <a:pPr marL="457200" indent="-457200">
              <a:buAutoNum type="arabicParenR"/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endParaRPr lang="en-US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30 ÷ 3 x 4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Speech Bubble: Rectangle with Corners Rounded 15"/>
          <p:cNvSpPr/>
          <p:nvPr/>
        </p:nvSpPr>
        <p:spPr>
          <a:xfrm>
            <a:off x="399245" y="5293217"/>
            <a:ext cx="3747752" cy="1155535"/>
          </a:xfrm>
          <a:prstGeom prst="wedgeRoundRectCallout">
            <a:avLst>
              <a:gd name="adj1" fmla="val -42613"/>
              <a:gd name="adj2" fmla="val 68937"/>
              <a:gd name="adj3" fmla="val 16667"/>
            </a:avLst>
          </a:prstGeom>
          <a:solidFill>
            <a:srgbClr val="FDCFD7"/>
          </a:solidFill>
          <a:ln w="38100">
            <a:solidFill>
              <a:schemeClr val="tx1"/>
            </a:solidFill>
          </a:ln>
          <a:effectLst>
            <a:glow rad="101600">
              <a:srgbClr val="FF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BIDMAS</a:t>
            </a:r>
          </a:p>
          <a:p>
            <a:r>
              <a:rPr lang="en-US" dirty="0" smtClean="0">
                <a:ln w="0"/>
                <a:solidFill>
                  <a:schemeClr val="tx1"/>
                </a:solidFill>
                <a:latin typeface="Century Gothic" panose="020B0502020202020204" pitchFamily="34" charset="0"/>
              </a:rPr>
              <a:t>Use your triangle to support you in the order</a:t>
            </a:r>
            <a:endParaRPr lang="en-US" dirty="0">
              <a:ln w="0"/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315200" y="5061397"/>
            <a:ext cx="4494728" cy="1574103"/>
          </a:xfrm>
          <a:prstGeom prst="wedgeEllipseCallout">
            <a:avLst>
              <a:gd name="adj1" fmla="val 51152"/>
              <a:gd name="adj2" fmla="val 4656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How could you make the answer to question 2 become 2.5?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0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543</Words>
  <Application>Microsoft Office PowerPoint</Application>
  <PresentationFormat>Widescreen</PresentationFormat>
  <Paragraphs>203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Century Gothic</vt:lpstr>
      <vt:lpstr>Office Theme</vt:lpstr>
      <vt:lpstr>PowerPoint Presentation</vt:lpstr>
      <vt:lpstr>PowerPoint Presentation</vt:lpstr>
      <vt:lpstr>Who do you agree with?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 Gregory</dc:creator>
  <cp:lastModifiedBy>Karina Hassan</cp:lastModifiedBy>
  <cp:revision>73</cp:revision>
  <dcterms:created xsi:type="dcterms:W3CDTF">2019-02-17T17:20:15Z</dcterms:created>
  <dcterms:modified xsi:type="dcterms:W3CDTF">2021-06-14T20:56:59Z</dcterms:modified>
</cp:coreProperties>
</file>