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gkKXVkF6XVQj9qsTbGNXSlruRq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0693" y="377348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SzPts val="161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panoPhotoInset.png" id="76" name="Google Shape;7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"/>
          <p:cNvSpPr txBox="1"/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/>
          <p:nvPr>
            <p:ph idx="2" type="pic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913795" y="5247728"/>
            <a:ext cx="10353762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0" name="Google Shape;80;p24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/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" type="body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6" name="Google Shape;86;p25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" type="body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92" name="Google Shape;92;p26"/>
          <p:cNvSpPr txBox="1"/>
          <p:nvPr>
            <p:ph idx="2" type="body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93" name="Google Shape;93;p26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26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0" lang="en-GB" sz="8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7" name="Google Shape;97;p26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0" lang="en-GB" sz="8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" type="body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101" name="Google Shape;101;p27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" type="body"/>
          </p:nvPr>
        </p:nvSpPr>
        <p:spPr>
          <a:xfrm>
            <a:off x="913795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7" name="Google Shape;107;p28"/>
          <p:cNvSpPr txBox="1"/>
          <p:nvPr>
            <p:ph idx="2" type="body"/>
          </p:nvPr>
        </p:nvSpPr>
        <p:spPr>
          <a:xfrm>
            <a:off x="91379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08" name="Google Shape;108;p28"/>
          <p:cNvSpPr txBox="1"/>
          <p:nvPr>
            <p:ph idx="3" type="body"/>
          </p:nvPr>
        </p:nvSpPr>
        <p:spPr>
          <a:xfrm>
            <a:off x="4446711" y="1885949"/>
            <a:ext cx="3300984" cy="7647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9" name="Google Shape;109;p28"/>
          <p:cNvSpPr txBox="1"/>
          <p:nvPr>
            <p:ph idx="4" type="body"/>
          </p:nvPr>
        </p:nvSpPr>
        <p:spPr>
          <a:xfrm>
            <a:off x="444143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0" name="Google Shape;110;p28"/>
          <p:cNvSpPr txBox="1"/>
          <p:nvPr>
            <p:ph idx="5" type="body"/>
          </p:nvPr>
        </p:nvSpPr>
        <p:spPr>
          <a:xfrm>
            <a:off x="7966572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11" name="Google Shape;111;p28"/>
          <p:cNvSpPr txBox="1"/>
          <p:nvPr>
            <p:ph idx="6" type="body"/>
          </p:nvPr>
        </p:nvSpPr>
        <p:spPr>
          <a:xfrm>
            <a:off x="7966572" y="2768110"/>
            <a:ext cx="3300984" cy="30230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2" name="Google Shape;112;p28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3colPhotoInset.png" id="116" name="Google Shape;11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3colPhotoInset.png" id="117" name="Google Shape;11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3colPhotoInset.png" id="118" name="Google Shape;11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9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1" name="Google Shape;121;p29"/>
          <p:cNvSpPr/>
          <p:nvPr>
            <p:ph idx="2" type="pic"/>
          </p:nvPr>
        </p:nvSpPr>
        <p:spPr>
          <a:xfrm>
            <a:off x="1018102" y="1938918"/>
            <a:ext cx="3092368" cy="160295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2" name="Google Shape;122;p29"/>
          <p:cNvSpPr txBox="1"/>
          <p:nvPr>
            <p:ph idx="3" type="body"/>
          </p:nvPr>
        </p:nvSpPr>
        <p:spPr>
          <a:xfrm>
            <a:off x="913795" y="4572443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3" name="Google Shape;123;p29"/>
          <p:cNvSpPr txBox="1"/>
          <p:nvPr>
            <p:ph idx="4" type="body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4" name="Google Shape;124;p29"/>
          <p:cNvSpPr/>
          <p:nvPr>
            <p:ph idx="5" type="pic"/>
          </p:nvPr>
        </p:nvSpPr>
        <p:spPr>
          <a:xfrm>
            <a:off x="4545743" y="1939094"/>
            <a:ext cx="3092368" cy="160816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5" name="Google Shape;125;p29"/>
          <p:cNvSpPr txBox="1"/>
          <p:nvPr>
            <p:ph idx="6" type="body"/>
          </p:nvPr>
        </p:nvSpPr>
        <p:spPr>
          <a:xfrm>
            <a:off x="4441435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6" name="Google Shape;126;p29"/>
          <p:cNvSpPr txBox="1"/>
          <p:nvPr>
            <p:ph idx="7" type="body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7" name="Google Shape;127;p29"/>
          <p:cNvSpPr/>
          <p:nvPr>
            <p:ph idx="8" type="pic"/>
          </p:nvPr>
        </p:nvSpPr>
        <p:spPr>
          <a:xfrm>
            <a:off x="8075698" y="1934432"/>
            <a:ext cx="3092368" cy="160729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8" name="Google Shape;128;p29"/>
          <p:cNvSpPr txBox="1"/>
          <p:nvPr>
            <p:ph idx="9" type="body"/>
          </p:nvPr>
        </p:nvSpPr>
        <p:spPr>
          <a:xfrm>
            <a:off x="7966572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9" name="Google Shape;129;p29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1295401" y="3763439"/>
            <a:ext cx="9590550" cy="1333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913795" y="609600"/>
            <a:ext cx="10353762" cy="1261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913795" y="2076450"/>
            <a:ext cx="4856841" cy="362267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410716" y="2076451"/>
            <a:ext cx="4856841" cy="36226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compPhotoInset.png" id="41" name="Google Shape;4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3795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compPhotoInset.png" id="42" name="Google Shape;4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38357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9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1046013" y="1855153"/>
            <a:ext cx="4764764" cy="692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2" type="body"/>
          </p:nvPr>
        </p:nvSpPr>
        <p:spPr>
          <a:xfrm>
            <a:off x="1046013" y="2702103"/>
            <a:ext cx="4764764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3" type="body"/>
          </p:nvPr>
        </p:nvSpPr>
        <p:spPr>
          <a:xfrm>
            <a:off x="6363166" y="1855152"/>
            <a:ext cx="4779582" cy="6924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4" type="body"/>
          </p:nvPr>
        </p:nvSpPr>
        <p:spPr>
          <a:xfrm>
            <a:off x="6363167" y="2702103"/>
            <a:ext cx="4779581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" type="body"/>
          </p:nvPr>
        </p:nvSpPr>
        <p:spPr>
          <a:xfrm>
            <a:off x="4855633" y="609600"/>
            <a:ext cx="6411924" cy="50800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2" type="body"/>
          </p:nvPr>
        </p:nvSpPr>
        <p:spPr>
          <a:xfrm>
            <a:off x="913795" y="2673351"/>
            <a:ext cx="3706889" cy="30162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64" name="Google Shape;64;p22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vertPhotoInset.png" id="68" name="Google Shape;6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3"/>
          <p:cNvSpPr txBox="1"/>
          <p:nvPr>
            <p:ph type="title"/>
          </p:nvPr>
        </p:nvSpPr>
        <p:spPr>
          <a:xfrm>
            <a:off x="913795" y="763701"/>
            <a:ext cx="5707899" cy="167555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b="0"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/>
          <p:nvPr>
            <p:ph idx="2" type="pic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71" name="Google Shape;71;p23"/>
          <p:cNvSpPr txBox="1"/>
          <p:nvPr>
            <p:ph idx="1" type="body"/>
          </p:nvPr>
        </p:nvSpPr>
        <p:spPr>
          <a:xfrm>
            <a:off x="1473698" y="2679699"/>
            <a:ext cx="4588094" cy="31356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72" name="Google Shape;72;p23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Arial"/>
              <a:buNone/>
              <a:defRPr b="0" i="0" sz="4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835" lvl="0" marL="457200" marR="0" rtl="0" algn="l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1610"/>
              <a:buFont typeface="Noto Sans Symbols"/>
              <a:buChar char="◈"/>
              <a:defRPr b="0" i="0" sz="2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1944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70"/>
              <a:buFont typeface="Noto Sans Symbols"/>
              <a:buChar char="🞚"/>
              <a:defRPr b="0" i="0" sz="2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861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🞚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08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08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08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0829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large, sitting, white, numbers" id="137" name="Google Shape;13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" y="0"/>
            <a:ext cx="121913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 rot="5400000">
            <a:off x="7131809" y="1385982"/>
            <a:ext cx="4031414" cy="4100418"/>
          </a:xfrm>
          <a:custGeom>
            <a:rect b="b" l="l" r="r" t="t"/>
            <a:pathLst>
              <a:path extrusionOk="0" h="696" w="1601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 txBox="1"/>
          <p:nvPr>
            <p:ph type="ctrTitle"/>
          </p:nvPr>
        </p:nvSpPr>
        <p:spPr>
          <a:xfrm>
            <a:off x="7389962" y="1673524"/>
            <a:ext cx="3485073" cy="24205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GB" sz="4000"/>
              <a:t>Maths at CTK</a:t>
            </a:r>
            <a:endParaRPr/>
          </a:p>
        </p:txBody>
      </p:sp>
      <p:sp>
        <p:nvSpPr>
          <p:cNvPr id="140" name="Google Shape;140;p1"/>
          <p:cNvSpPr txBox="1"/>
          <p:nvPr>
            <p:ph idx="1" type="subTitle"/>
          </p:nvPr>
        </p:nvSpPr>
        <p:spPr>
          <a:xfrm>
            <a:off x="7389965" y="4157933"/>
            <a:ext cx="3485072" cy="10265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10"/>
              <a:buNone/>
            </a:pPr>
            <a:r>
              <a:rPr lang="en-GB" sz="2300">
                <a:solidFill>
                  <a:srgbClr val="5792BA"/>
                </a:solidFill>
              </a:rPr>
              <a:t>Year 3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>
            <p:ph type="title"/>
          </p:nvPr>
        </p:nvSpPr>
        <p:spPr>
          <a:xfrm>
            <a:off x="913795" y="282222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Arial"/>
              <a:buNone/>
            </a:pPr>
            <a:r>
              <a:rPr lang="en-GB" u="sng"/>
              <a:t>Subtraction</a:t>
            </a:r>
            <a:endParaRPr/>
          </a:p>
        </p:txBody>
      </p:sp>
      <p:sp>
        <p:nvSpPr>
          <p:cNvPr id="208" name="Google Shape;208;p10"/>
          <p:cNvSpPr txBox="1"/>
          <p:nvPr>
            <p:ph idx="1" type="body"/>
          </p:nvPr>
        </p:nvSpPr>
        <p:spPr>
          <a:xfrm>
            <a:off x="913795" y="4391378"/>
            <a:ext cx="10353762" cy="139982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40"/>
              <a:buChar char="◈"/>
            </a:pPr>
            <a:r>
              <a:rPr lang="en-GB" sz="3200"/>
              <a:t>What is the </a:t>
            </a:r>
            <a:r>
              <a:rPr b="1" lang="en-GB" sz="3200" u="sng"/>
              <a:t>difference</a:t>
            </a:r>
            <a:r>
              <a:rPr lang="en-GB" sz="3200"/>
              <a:t> between 471 and 219?</a:t>
            </a:r>
            <a:endParaRPr/>
          </a:p>
          <a:p>
            <a:pPr indent="-203764" lvl="0" marL="342900" rtl="0" algn="l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None/>
            </a:pPr>
            <a:r>
              <a:t/>
            </a:r>
            <a:endParaRPr/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7330" y="1782938"/>
            <a:ext cx="8767750" cy="1953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/>
          <p:nvPr>
            <p:ph type="title"/>
          </p:nvPr>
        </p:nvSpPr>
        <p:spPr>
          <a:xfrm>
            <a:off x="819240" y="-165806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Arial"/>
              <a:buNone/>
            </a:pPr>
            <a:r>
              <a:rPr lang="en-GB" u="sng"/>
              <a:t>Multiplication </a:t>
            </a:r>
            <a:endParaRPr/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07" y="1238250"/>
            <a:ext cx="3686635" cy="300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4488" y="684714"/>
            <a:ext cx="4010056" cy="299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6709" y="5018462"/>
            <a:ext cx="4640593" cy="106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30193" y="4085010"/>
            <a:ext cx="2229895" cy="243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/>
          <p:nvPr>
            <p:ph type="title"/>
          </p:nvPr>
        </p:nvSpPr>
        <p:spPr>
          <a:xfrm>
            <a:off x="744462" y="-169334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Arial"/>
              <a:buNone/>
            </a:pPr>
            <a:r>
              <a:rPr lang="en-GB" u="sng"/>
              <a:t>Formal written methods  </a:t>
            </a:r>
            <a:endParaRPr/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9731" y="1276694"/>
            <a:ext cx="8307856" cy="4559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Arial"/>
              <a:buNone/>
            </a:pPr>
            <a:r>
              <a:rPr lang="en-GB" u="sng"/>
              <a:t>Area of focus </a:t>
            </a:r>
            <a:endParaRPr/>
          </a:p>
        </p:txBody>
      </p:sp>
      <p:sp>
        <p:nvSpPr>
          <p:cNvPr id="230" name="Google Shape;230;p13"/>
          <p:cNvSpPr txBox="1"/>
          <p:nvPr>
            <p:ph idx="1" type="body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520"/>
              <a:buChar char="◈"/>
            </a:pPr>
            <a:r>
              <a:rPr lang="en-GB" sz="3600"/>
              <a:t>2, 5 and 10 times tables 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1320"/>
              </a:spcBef>
              <a:spcAft>
                <a:spcPts val="0"/>
              </a:spcAft>
              <a:buSzPts val="2520"/>
              <a:buChar char="◈"/>
            </a:pPr>
            <a:r>
              <a:rPr lang="en-GB" sz="3600"/>
              <a:t>3, 4 and 8 times tables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large, sitting, white, numbers" id="146" name="Google Shape;14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13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"/>
          <p:cNvSpPr/>
          <p:nvPr/>
        </p:nvSpPr>
        <p:spPr>
          <a:xfrm rot="5400000">
            <a:off x="7131809" y="1385982"/>
            <a:ext cx="4031414" cy="4100418"/>
          </a:xfrm>
          <a:custGeom>
            <a:rect b="b" l="l" r="r" t="t"/>
            <a:pathLst>
              <a:path extrusionOk="0" h="696" w="1601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 txBox="1"/>
          <p:nvPr>
            <p:ph type="ctrTitle"/>
          </p:nvPr>
        </p:nvSpPr>
        <p:spPr>
          <a:xfrm>
            <a:off x="7404979" y="1474768"/>
            <a:ext cx="3485073" cy="66502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GB" sz="2800"/>
              <a:t>Aims of the meeting</a:t>
            </a:r>
            <a:endParaRPr/>
          </a:p>
        </p:txBody>
      </p:sp>
      <p:sp>
        <p:nvSpPr>
          <p:cNvPr id="149" name="Google Shape;149;p2"/>
          <p:cNvSpPr txBox="1"/>
          <p:nvPr>
            <p:ph idx="1" type="subTitle"/>
          </p:nvPr>
        </p:nvSpPr>
        <p:spPr>
          <a:xfrm>
            <a:off x="7398946" y="2329574"/>
            <a:ext cx="3485072" cy="264387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22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/>
              <a:buChar char="•"/>
            </a:pPr>
            <a:r>
              <a:rPr lang="en-GB" sz="2300">
                <a:solidFill>
                  <a:srgbClr val="5792BA"/>
                </a:solidFill>
              </a:rPr>
              <a:t>Share expectations of Maths in year 3</a:t>
            </a:r>
            <a:endParaRPr/>
          </a:p>
          <a:p>
            <a:pPr indent="-342922" lvl="0" marL="342900" rtl="0" algn="l">
              <a:lnSpc>
                <a:spcPct val="110000"/>
              </a:lnSpc>
              <a:spcBef>
                <a:spcPts val="956"/>
              </a:spcBef>
              <a:spcAft>
                <a:spcPts val="0"/>
              </a:spcAft>
              <a:buSzPct val="70000"/>
              <a:buFont typeface="Arial"/>
              <a:buChar char="•"/>
            </a:pPr>
            <a:r>
              <a:rPr lang="en-GB">
                <a:solidFill>
                  <a:srgbClr val="5792BA"/>
                </a:solidFill>
              </a:rPr>
              <a:t>Model examples of how we teach addition and subtraction/ multiplication and division</a:t>
            </a:r>
            <a:endParaRPr/>
          </a:p>
          <a:p>
            <a:pPr indent="-342922" lvl="0" marL="342900" rtl="0" algn="l">
              <a:lnSpc>
                <a:spcPct val="110000"/>
              </a:lnSpc>
              <a:spcBef>
                <a:spcPts val="956"/>
              </a:spcBef>
              <a:spcAft>
                <a:spcPts val="0"/>
              </a:spcAft>
              <a:buSzPct val="70000"/>
              <a:buFont typeface="Arial"/>
              <a:buChar char="•"/>
            </a:pPr>
            <a:r>
              <a:rPr lang="en-GB" sz="2300">
                <a:solidFill>
                  <a:srgbClr val="5792BA"/>
                </a:solidFill>
              </a:rPr>
              <a:t>Share visual representations we use in maths to support learning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/>
          <p:nvPr>
            <p:ph type="title"/>
          </p:nvPr>
        </p:nvSpPr>
        <p:spPr>
          <a:xfrm>
            <a:off x="913795" y="609601"/>
            <a:ext cx="10353762" cy="1275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GB" sz="5300"/>
              <a:t>Maths at CTK</a:t>
            </a:r>
            <a:br>
              <a:rPr lang="en-GB"/>
            </a:br>
            <a:endParaRPr/>
          </a:p>
        </p:txBody>
      </p:sp>
      <p:sp>
        <p:nvSpPr>
          <p:cNvPr id="155" name="Google Shape;155;p3"/>
          <p:cNvSpPr txBox="1"/>
          <p:nvPr/>
        </p:nvSpPr>
        <p:spPr>
          <a:xfrm>
            <a:off x="677333" y="1715911"/>
            <a:ext cx="11006700" cy="42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 u="sng">
                <a:solidFill>
                  <a:schemeClr val="lt1"/>
                </a:solidFill>
              </a:rPr>
              <a:t>What do we want from our young mathematicians?</a:t>
            </a:r>
            <a:endParaRPr b="1" sz="2000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lt1"/>
                </a:solidFill>
              </a:rPr>
              <a:t>•To enjoy maths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lt1"/>
                </a:solidFill>
              </a:rPr>
              <a:t>•To demonstrate resilience and keep trying at problem solving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lt1"/>
                </a:solidFill>
              </a:rPr>
              <a:t>•To speak using mathematical sentences, justify their reasoning and use precise maths vocabulary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2000">
                <a:solidFill>
                  <a:schemeClr val="lt1"/>
                </a:solidFill>
              </a:rPr>
              <a:t>•To be factually fluent (+ - x ÷ ) so that they have the facts they need and can concentrate on solving problems or using a procedure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 u="sng">
                <a:solidFill>
                  <a:schemeClr val="lt1"/>
                </a:solidFill>
              </a:rPr>
              <a:t>What can parents do?</a:t>
            </a:r>
            <a:endParaRPr b="1" sz="2000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lt1"/>
                </a:solidFill>
              </a:rPr>
              <a:t>•Be positive about maths!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lt1"/>
                </a:solidFill>
              </a:rPr>
              <a:t>•Help children learn their facts- games, songs, TT rockstars, </a:t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/>
          <p:nvPr>
            <p:ph type="title"/>
          </p:nvPr>
        </p:nvSpPr>
        <p:spPr>
          <a:xfrm>
            <a:off x="902506" y="124178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Arial"/>
              <a:buNone/>
            </a:pPr>
            <a:r>
              <a:rPr lang="en-GB"/>
              <a:t>Year 3 Expectations </a:t>
            </a:r>
            <a:endParaRPr/>
          </a:p>
        </p:txBody>
      </p:sp>
      <p:sp>
        <p:nvSpPr>
          <p:cNvPr id="161" name="Google Shape;161;p4"/>
          <p:cNvSpPr txBox="1"/>
          <p:nvPr>
            <p:ph idx="1" type="body"/>
          </p:nvPr>
        </p:nvSpPr>
        <p:spPr>
          <a:xfrm>
            <a:off x="632178" y="1381477"/>
            <a:ext cx="10466046" cy="47483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06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Char char="◈"/>
            </a:pPr>
            <a:r>
              <a:rPr lang="en-GB"/>
              <a:t>The principal focus of mathematics teaching in key stage 1 is to ensure that pupils develop confidence and mental fluency with whole numbers, counting and place value.</a:t>
            </a:r>
            <a:endParaRPr/>
          </a:p>
          <a:p>
            <a:pPr indent="0" lvl="0" marL="36900" rtl="0" algn="l">
              <a:lnSpc>
                <a:spcPct val="110000"/>
              </a:lnSpc>
              <a:spcBef>
                <a:spcPts val="991"/>
              </a:spcBef>
              <a:spcAft>
                <a:spcPts val="0"/>
              </a:spcAft>
              <a:buSzPct val="70000"/>
              <a:buNone/>
            </a:pPr>
            <a:r>
              <a:rPr b="1" lang="en-GB" u="sng"/>
              <a:t>Addition and Subtraction NC </a:t>
            </a:r>
            <a:endParaRPr/>
          </a:p>
          <a:p>
            <a:pPr indent="0" lvl="0" marL="36900" rtl="0" algn="l">
              <a:lnSpc>
                <a:spcPct val="110000"/>
              </a:lnSpc>
              <a:spcBef>
                <a:spcPts val="991"/>
              </a:spcBef>
              <a:spcAft>
                <a:spcPts val="0"/>
              </a:spcAft>
              <a:buSzPct val="70000"/>
              <a:buNone/>
            </a:pPr>
            <a:r>
              <a:rPr lang="en-GB"/>
              <a:t>Add and subtract numbers mentally, including: 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991"/>
              </a:spcBef>
              <a:spcAft>
                <a:spcPts val="0"/>
              </a:spcAft>
              <a:buSzPct val="70000"/>
              <a:buChar char="◈"/>
            </a:pPr>
            <a:r>
              <a:rPr lang="en-GB"/>
              <a:t>a three-digit number and ones 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991"/>
              </a:spcBef>
              <a:spcAft>
                <a:spcPts val="0"/>
              </a:spcAft>
              <a:buSzPct val="70000"/>
              <a:buChar char="◈"/>
            </a:pPr>
            <a:r>
              <a:rPr lang="en-GB"/>
              <a:t>a three-digit number and tens 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991"/>
              </a:spcBef>
              <a:spcAft>
                <a:spcPts val="0"/>
              </a:spcAft>
              <a:buSzPct val="70000"/>
              <a:buChar char="◈"/>
            </a:pPr>
            <a:r>
              <a:rPr lang="en-GB"/>
              <a:t>a three-digit number and hundreds 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991"/>
              </a:spcBef>
              <a:spcAft>
                <a:spcPts val="0"/>
              </a:spcAft>
              <a:buSzPct val="70000"/>
              <a:buChar char="◈"/>
            </a:pPr>
            <a:r>
              <a:rPr lang="en-GB"/>
              <a:t>add and subtract numbers with up to three digits, using formal written methods of columnar addition and subtraction 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991"/>
              </a:spcBef>
              <a:spcAft>
                <a:spcPts val="0"/>
              </a:spcAft>
              <a:buSzPct val="70000"/>
              <a:buChar char="◈"/>
            </a:pPr>
            <a:r>
              <a:rPr lang="en-GB"/>
              <a:t>estimate the answer to a calculation and use inverse operations to check answers </a:t>
            </a:r>
            <a:endParaRPr/>
          </a:p>
          <a:p>
            <a:pPr indent="-306000" lvl="0" marL="342900" rtl="0" algn="l">
              <a:lnSpc>
                <a:spcPct val="110000"/>
              </a:lnSpc>
              <a:spcBef>
                <a:spcPts val="991"/>
              </a:spcBef>
              <a:spcAft>
                <a:spcPts val="0"/>
              </a:spcAft>
              <a:buSzPct val="70000"/>
              <a:buChar char="◈"/>
            </a:pPr>
            <a:r>
              <a:rPr lang="en-GB"/>
              <a:t>solve problems, including missing number problems, using number facts, place value, and more complex addition and subtraction.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>
            <p:ph type="title"/>
          </p:nvPr>
        </p:nvSpPr>
        <p:spPr>
          <a:xfrm>
            <a:off x="902506" y="124178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Arial"/>
              <a:buNone/>
            </a:pPr>
            <a:r>
              <a:rPr lang="en-GB"/>
              <a:t>Year 3 Expectations </a:t>
            </a:r>
            <a:endParaRPr/>
          </a:p>
        </p:txBody>
      </p:sp>
      <p:sp>
        <p:nvSpPr>
          <p:cNvPr id="167" name="Google Shape;167;p5"/>
          <p:cNvSpPr txBox="1"/>
          <p:nvPr>
            <p:ph idx="1" type="body"/>
          </p:nvPr>
        </p:nvSpPr>
        <p:spPr>
          <a:xfrm>
            <a:off x="632178" y="1381477"/>
            <a:ext cx="10466046" cy="47483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06022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Char char="◈"/>
            </a:pPr>
            <a:r>
              <a:rPr lang="en-GB"/>
              <a:t>The principal focus of mathematics teaching in key stage 1 is to ensure that pupils develop confidence and mental fluency with whole numbers, counting and place value.</a:t>
            </a:r>
            <a:endParaRPr/>
          </a:p>
          <a:p>
            <a:pPr indent="0" lvl="0" marL="36900" rtl="0" algn="l">
              <a:lnSpc>
                <a:spcPct val="110000"/>
              </a:lnSpc>
              <a:spcBef>
                <a:spcPts val="1025"/>
              </a:spcBef>
              <a:spcAft>
                <a:spcPts val="0"/>
              </a:spcAft>
              <a:buSzPct val="70000"/>
              <a:buNone/>
            </a:pPr>
            <a:r>
              <a:rPr b="1" lang="en-GB" u="sng"/>
              <a:t>Multiplication and Division NC </a:t>
            </a:r>
            <a:endParaRPr/>
          </a:p>
          <a:p>
            <a:pPr indent="-306022" lvl="0" marL="342900" rtl="0" algn="l">
              <a:lnSpc>
                <a:spcPct val="110000"/>
              </a:lnSpc>
              <a:spcBef>
                <a:spcPts val="1025"/>
              </a:spcBef>
              <a:spcAft>
                <a:spcPts val="0"/>
              </a:spcAft>
              <a:buSzPct val="70000"/>
              <a:buChar char="◈"/>
            </a:pPr>
            <a:r>
              <a:rPr lang="en-GB"/>
              <a:t>recall and use multiplication and division facts for the 3, 4 and 8 multiplication tables </a:t>
            </a:r>
            <a:endParaRPr/>
          </a:p>
          <a:p>
            <a:pPr indent="-306022" lvl="0" marL="342900" rtl="0" algn="l">
              <a:lnSpc>
                <a:spcPct val="110000"/>
              </a:lnSpc>
              <a:spcBef>
                <a:spcPts val="1025"/>
              </a:spcBef>
              <a:spcAft>
                <a:spcPts val="0"/>
              </a:spcAft>
              <a:buSzPct val="70000"/>
              <a:buChar char="◈"/>
            </a:pPr>
            <a:r>
              <a:rPr lang="en-GB"/>
              <a:t>write and calculate mathematical statements for multiplication and division using the multiplication tables that they know, including for two-digit numbers times one-digit numbers, using mental and progressing to formal written methods </a:t>
            </a:r>
            <a:endParaRPr/>
          </a:p>
          <a:p>
            <a:pPr indent="-306022" lvl="0" marL="342900" rtl="0" algn="l">
              <a:lnSpc>
                <a:spcPct val="110000"/>
              </a:lnSpc>
              <a:spcBef>
                <a:spcPts val="1025"/>
              </a:spcBef>
              <a:spcAft>
                <a:spcPts val="0"/>
              </a:spcAft>
              <a:buSzPct val="70000"/>
              <a:buChar char="◈"/>
            </a:pPr>
            <a:r>
              <a:rPr lang="en-GB"/>
              <a:t>solve problems, including missing number problems, involving multiplication and division, including positive integer scaling problems and correspondence problems in which n objects are connected to m objects.</a:t>
            </a:r>
            <a:endParaRPr b="1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/>
          <p:nvPr>
            <p:ph type="title"/>
          </p:nvPr>
        </p:nvSpPr>
        <p:spPr>
          <a:xfrm>
            <a:off x="642862" y="112888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Arial"/>
              <a:buNone/>
            </a:pPr>
            <a:r>
              <a:rPr lang="en-GB" u="sng"/>
              <a:t>Key vocabulary </a:t>
            </a:r>
            <a:endParaRPr/>
          </a:p>
        </p:txBody>
      </p:sp>
      <p:sp>
        <p:nvSpPr>
          <p:cNvPr id="173" name="Google Shape;173;p6"/>
          <p:cNvSpPr txBox="1"/>
          <p:nvPr>
            <p:ph idx="1" type="body"/>
          </p:nvPr>
        </p:nvSpPr>
        <p:spPr>
          <a:xfrm>
            <a:off x="154043" y="1963559"/>
            <a:ext cx="2766383" cy="37147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60"/>
              <a:buChar char="◈"/>
            </a:pPr>
            <a:r>
              <a:rPr b="1" lang="en-GB" sz="2800">
                <a:solidFill>
                  <a:schemeClr val="dk1"/>
                </a:solidFill>
              </a:rPr>
              <a:t>Place value </a:t>
            </a:r>
            <a:endParaRPr/>
          </a:p>
          <a:p>
            <a:pPr indent="0" lvl="0" marL="36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sz="2000">
                <a:solidFill>
                  <a:schemeClr val="dk1"/>
                </a:solidFill>
              </a:rPr>
              <a:t>- Partition (up to 1,000) </a:t>
            </a:r>
            <a:endParaRPr/>
          </a:p>
          <a:p>
            <a:pPr indent="0" lvl="0" marL="36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sz="2000">
                <a:solidFill>
                  <a:schemeClr val="dk1"/>
                </a:solidFill>
              </a:rPr>
              <a:t>- Hundreds, tens, </a:t>
            </a:r>
            <a:r>
              <a:rPr lang="en-GB" sz="2000" u="sng">
                <a:solidFill>
                  <a:schemeClr val="dk1"/>
                </a:solidFill>
              </a:rPr>
              <a:t>ones</a:t>
            </a:r>
            <a:r>
              <a:rPr lang="en-GB" sz="2000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36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GB" sz="2000">
                <a:solidFill>
                  <a:schemeClr val="dk1"/>
                </a:solidFill>
              </a:rPr>
              <a:t>- Estimate on number lines 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3163956" y="1962851"/>
            <a:ext cx="2766383" cy="37147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05999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◈"/>
            </a:pPr>
            <a:r>
              <a:rPr b="1"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 and subtraction</a:t>
            </a:r>
            <a:endParaRPr/>
          </a:p>
          <a:p>
            <a:pPr indent="0" lvl="0" marL="36900" marR="0" rtl="0" algn="l">
              <a:lnSpc>
                <a:spcPct val="110000"/>
              </a:lnSpc>
              <a:spcBef>
                <a:spcPts val="1044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part whole models</a:t>
            </a:r>
            <a:endParaRPr/>
          </a:p>
          <a:p>
            <a:pPr indent="0" lvl="0" marL="36900" marR="0" rtl="0" algn="l">
              <a:lnSpc>
                <a:spcPct val="110000"/>
              </a:lnSpc>
              <a:spcBef>
                <a:spcPts val="1044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bar models</a:t>
            </a:r>
            <a:endParaRPr/>
          </a:p>
          <a:p>
            <a:pPr indent="0" lvl="0" marL="36900" marR="0" rtl="0" algn="l">
              <a:lnSpc>
                <a:spcPct val="110000"/>
              </a:lnSpc>
              <a:spcBef>
                <a:spcPts val="1044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Column subtraction/ column addition</a:t>
            </a:r>
            <a:endParaRPr/>
          </a:p>
          <a:p>
            <a:pPr indent="0" lvl="0" marL="36900" marR="0" rtl="0" algn="l">
              <a:lnSpc>
                <a:spcPct val="110000"/>
              </a:lnSpc>
              <a:spcBef>
                <a:spcPts val="1044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Exchanging</a:t>
            </a:r>
            <a:endParaRPr/>
          </a:p>
          <a:p>
            <a:pPr indent="-207321" lvl="0" marL="342900" marR="0" rtl="0" algn="l">
              <a:lnSpc>
                <a:spcPct val="110000"/>
              </a:lnSpc>
              <a:spcBef>
                <a:spcPts val="1044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7321" lvl="0" marL="342900" marR="0" rtl="0" algn="l">
              <a:lnSpc>
                <a:spcPct val="110000"/>
              </a:lnSpc>
              <a:spcBef>
                <a:spcPts val="1044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6215791" y="1962851"/>
            <a:ext cx="2791151" cy="42347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05999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Char char="◈"/>
            </a:pPr>
            <a:r>
              <a:rPr b="1"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Multiplication and division</a:t>
            </a:r>
            <a:endParaRPr/>
          </a:p>
          <a:p>
            <a:pPr indent="0" lvl="0" marL="36900" marR="0" rtl="0" algn="l">
              <a:lnSpc>
                <a:spcPct val="110000"/>
              </a:lnSpc>
              <a:spcBef>
                <a:spcPts val="1044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-times tables – multiples, repeated addition, doubling and halving </a:t>
            </a:r>
            <a:endParaRPr/>
          </a:p>
          <a:p>
            <a:pPr indent="0" lvl="0" marL="36900" marR="0" rtl="0" algn="l">
              <a:lnSpc>
                <a:spcPct val="110000"/>
              </a:lnSpc>
              <a:spcBef>
                <a:spcPts val="1044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-grouping/ sharing </a:t>
            </a:r>
            <a:endParaRPr/>
          </a:p>
          <a:p>
            <a:pPr indent="0" lvl="0" marL="36900" marR="0" rtl="0" algn="l">
              <a:lnSpc>
                <a:spcPct val="110000"/>
              </a:lnSpc>
              <a:spcBef>
                <a:spcPts val="1044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product </a:t>
            </a:r>
            <a:endParaRPr/>
          </a:p>
          <a:p>
            <a:pPr indent="0" lvl="0" marL="36900" marR="0" rtl="0" algn="l">
              <a:lnSpc>
                <a:spcPct val="110000"/>
              </a:lnSpc>
              <a:spcBef>
                <a:spcPts val="1044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Exchanging </a:t>
            </a:r>
            <a:endParaRPr/>
          </a:p>
          <a:p>
            <a:pPr indent="0" lvl="0" marL="36900" marR="0" rtl="0" algn="l">
              <a:lnSpc>
                <a:spcPct val="110000"/>
              </a:lnSpc>
              <a:spcBef>
                <a:spcPts val="1044"/>
              </a:spcBef>
              <a:spcAft>
                <a:spcPts val="0"/>
              </a:spcAft>
              <a:buClr>
                <a:schemeClr val="lt2"/>
              </a:buClr>
              <a:buSzPct val="70000"/>
              <a:buFont typeface="Noto Sans Symbols"/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array </a:t>
            </a:r>
            <a:endParaRPr/>
          </a:p>
        </p:txBody>
      </p:sp>
      <p:sp>
        <p:nvSpPr>
          <p:cNvPr id="176" name="Google Shape;176;p6"/>
          <p:cNvSpPr txBox="1"/>
          <p:nvPr/>
        </p:nvSpPr>
        <p:spPr>
          <a:xfrm>
            <a:off x="9292395" y="1963559"/>
            <a:ext cx="2775427" cy="37147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60"/>
              <a:buFont typeface="Noto Sans Symbols"/>
              <a:buChar char="◈"/>
            </a:pPr>
            <a:r>
              <a:rPr b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Fractions</a:t>
            </a:r>
            <a:endParaRPr/>
          </a:p>
          <a:p>
            <a:pPr indent="0" lvl="0" marL="36900" marR="0" rtl="0" algn="l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Clr>
                <a:schemeClr val="lt2"/>
              </a:buClr>
              <a:buSzPts val="1610"/>
              <a:buFont typeface="Noto Sans Symbols"/>
              <a:buNone/>
            </a:pPr>
            <a:r>
              <a:rPr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Numerators and denominators</a:t>
            </a:r>
            <a:endParaRPr/>
          </a:p>
          <a:p>
            <a:pPr indent="0" lvl="0" marL="36900" marR="0" rtl="0" algn="l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Clr>
                <a:schemeClr val="lt2"/>
              </a:buClr>
              <a:buSzPts val="1610"/>
              <a:buFont typeface="Noto Sans Symbols"/>
              <a:buNone/>
            </a:pPr>
            <a:r>
              <a:rPr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Unit and non-unit fractions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Arial"/>
              <a:buNone/>
            </a:pPr>
            <a:r>
              <a:rPr lang="en-GB" u="sng"/>
              <a:t>Addition </a:t>
            </a:r>
            <a:endParaRPr/>
          </a:p>
        </p:txBody>
      </p:sp>
      <p:sp>
        <p:nvSpPr>
          <p:cNvPr id="182" name="Google Shape;182;p7"/>
          <p:cNvSpPr txBox="1"/>
          <p:nvPr>
            <p:ph idx="1" type="body"/>
          </p:nvPr>
        </p:nvSpPr>
        <p:spPr>
          <a:xfrm>
            <a:off x="1026684" y="1726494"/>
            <a:ext cx="10353762" cy="59901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10"/>
              <a:buChar char="◈"/>
            </a:pPr>
            <a:r>
              <a:rPr lang="en-GB"/>
              <a:t>Here is an example of column addition method: </a:t>
            </a:r>
            <a:endParaRPr/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7022" y="3291923"/>
            <a:ext cx="7151261" cy="323305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 txBox="1"/>
          <p:nvPr/>
        </p:nvSpPr>
        <p:spPr>
          <a:xfrm>
            <a:off x="4007555" y="2584037"/>
            <a:ext cx="632178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4718756" y="2574786"/>
            <a:ext cx="716844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5655732" y="2574786"/>
            <a:ext cx="59266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7919155" y="2574786"/>
            <a:ext cx="632178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188" name="Google Shape;188;p7"/>
          <p:cNvSpPr txBox="1"/>
          <p:nvPr/>
        </p:nvSpPr>
        <p:spPr>
          <a:xfrm>
            <a:off x="8630356" y="2565535"/>
            <a:ext cx="716844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9567332" y="2565535"/>
            <a:ext cx="59266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>
            <p:ph type="title"/>
          </p:nvPr>
        </p:nvSpPr>
        <p:spPr>
          <a:xfrm>
            <a:off x="710595" y="-65708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Arial"/>
              <a:buNone/>
            </a:pPr>
            <a:r>
              <a:rPr lang="en-GB" u="sng"/>
              <a:t>Addition </a:t>
            </a:r>
            <a:endParaRPr/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3040" y="1304388"/>
            <a:ext cx="3194436" cy="504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2447" y="1637712"/>
            <a:ext cx="2623732" cy="4376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/>
          <p:nvPr>
            <p:ph type="title"/>
          </p:nvPr>
        </p:nvSpPr>
        <p:spPr>
          <a:xfrm>
            <a:off x="812195" y="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Arial"/>
              <a:buNone/>
            </a:pPr>
            <a:r>
              <a:rPr lang="en-GB" u="sng"/>
              <a:t>Subtraction</a:t>
            </a:r>
            <a:r>
              <a:rPr lang="en-GB"/>
              <a:t> </a:t>
            </a:r>
            <a:endParaRPr/>
          </a:p>
        </p:txBody>
      </p:sp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313" y="1652471"/>
            <a:ext cx="7052745" cy="3337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VTI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2024-11-18T10:23:40Z</dcterms:created>
  <dc:creator>ADobson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