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8" r:id="rId4"/>
    <p:sldId id="279" r:id="rId5"/>
    <p:sldId id="277" r:id="rId6"/>
    <p:sldId id="278" r:id="rId7"/>
    <p:sldId id="259" r:id="rId8"/>
    <p:sldId id="260" r:id="rId9"/>
    <p:sldId id="269" r:id="rId10"/>
    <p:sldId id="270" r:id="rId11"/>
    <p:sldId id="271" r:id="rId12"/>
    <p:sldId id="272" r:id="rId13"/>
    <p:sldId id="268" r:id="rId14"/>
    <p:sldId id="262" r:id="rId15"/>
    <p:sldId id="261" r:id="rId16"/>
    <p:sldId id="265" r:id="rId17"/>
    <p:sldId id="266" r:id="rId18"/>
    <p:sldId id="264" r:id="rId19"/>
    <p:sldId id="273" r:id="rId20"/>
    <p:sldId id="274" r:id="rId21"/>
    <p:sldId id="275" r:id="rId22"/>
    <p:sldId id="276" r:id="rId23"/>
    <p:sldId id="267"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jHyLq30Kw4XRCou+pU3gbWri7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30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Link Ben problem to missing number equations </a:t>
            </a:r>
            <a:endParaRPr/>
          </a:p>
        </p:txBody>
      </p:sp>
      <p:sp>
        <p:nvSpPr>
          <p:cNvPr id="213" name="Google Shape;21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370693" y="1769540"/>
            <a:ext cx="9440034" cy="1828801"/>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5400"/>
              <a:buFont typeface="Arial"/>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370693" y="3773489"/>
            <a:ext cx="9440034" cy="1049867"/>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lvl="0" algn="ctr">
              <a:lnSpc>
                <a:spcPct val="110000"/>
              </a:lnSpc>
              <a:spcBef>
                <a:spcPts val="460"/>
              </a:spcBef>
              <a:spcAft>
                <a:spcPts val="0"/>
              </a:spcAft>
              <a:buSzPts val="1610"/>
              <a:buNone/>
              <a:defRPr>
                <a:solidFill>
                  <a:schemeClr val="lt1"/>
                </a:solidFill>
              </a:defRPr>
            </a:lvl1pPr>
            <a:lvl2pPr lvl="1" algn="ctr">
              <a:spcBef>
                <a:spcPts val="600"/>
              </a:spcBef>
              <a:spcAft>
                <a:spcPts val="0"/>
              </a:spcAft>
              <a:buSzPts val="1470"/>
              <a:buNone/>
              <a:defRPr>
                <a:solidFill>
                  <a:schemeClr val="lt1"/>
                </a:solidFill>
              </a:defRPr>
            </a:lvl2pPr>
            <a:lvl3pPr lvl="2" algn="ctr">
              <a:spcBef>
                <a:spcPts val="600"/>
              </a:spcBef>
              <a:spcAft>
                <a:spcPts val="0"/>
              </a:spcAft>
              <a:buSzPts val="126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980"/>
              <a:buNone/>
              <a:defRPr>
                <a:solidFill>
                  <a:schemeClr val="lt1"/>
                </a:solidFill>
              </a:defRPr>
            </a:lvl6pPr>
            <a:lvl7pPr lvl="6" algn="ctr">
              <a:spcBef>
                <a:spcPts val="600"/>
              </a:spcBef>
              <a:spcAft>
                <a:spcPts val="0"/>
              </a:spcAft>
              <a:buSzPts val="980"/>
              <a:buNone/>
              <a:defRPr>
                <a:solidFill>
                  <a:schemeClr val="lt1"/>
                </a:solidFill>
              </a:defRPr>
            </a:lvl7pPr>
            <a:lvl8pPr lvl="7" algn="ctr">
              <a:spcBef>
                <a:spcPts val="600"/>
              </a:spcBef>
              <a:spcAft>
                <a:spcPts val="0"/>
              </a:spcAft>
              <a:buSzPts val="980"/>
              <a:buNone/>
              <a:defRPr>
                <a:solidFill>
                  <a:schemeClr val="lt1"/>
                </a:solidFill>
              </a:defRPr>
            </a:lvl8pPr>
            <a:lvl9pPr lvl="8" algn="ctr">
              <a:spcBef>
                <a:spcPts val="600"/>
              </a:spcBef>
              <a:spcAft>
                <a:spcPts val="600"/>
              </a:spcAft>
              <a:buSzPts val="980"/>
              <a:buNone/>
              <a:defRPr>
                <a:solidFill>
                  <a:schemeClr val="lt1"/>
                </a:solidFill>
              </a:defRPr>
            </a:lvl9pPr>
          </a:lstStyle>
          <a:p>
            <a:endParaRPr/>
          </a:p>
        </p:txBody>
      </p:sp>
      <p:sp>
        <p:nvSpPr>
          <p:cNvPr id="18" name="Google Shape;18;p14"/>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5"/>
        <p:cNvGrpSpPr/>
        <p:nvPr/>
      </p:nvGrpSpPr>
      <p:grpSpPr>
        <a:xfrm>
          <a:off x="0" y="0"/>
          <a:ext cx="0" cy="0"/>
          <a:chOff x="0" y="0"/>
          <a:chExt cx="0" cy="0"/>
        </a:xfrm>
      </p:grpSpPr>
      <p:pic>
        <p:nvPicPr>
          <p:cNvPr id="76" name="Google Shape;76;p23" descr="Slate-V2-HD-panoPhotoInset.png"/>
          <p:cNvPicPr preferRelativeResize="0"/>
          <p:nvPr/>
        </p:nvPicPr>
        <p:blipFill rotWithShape="1">
          <a:blip r:embed="rId2">
            <a:alphaModFix/>
          </a:blip>
          <a:srcRect/>
          <a:stretch/>
        </p:blipFill>
        <p:spPr>
          <a:xfrm>
            <a:off x="1013883" y="547807"/>
            <a:ext cx="10141799" cy="3816806"/>
          </a:xfrm>
          <a:prstGeom prst="rect">
            <a:avLst/>
          </a:prstGeom>
          <a:noFill/>
          <a:ln>
            <a:noFill/>
          </a:ln>
        </p:spPr>
      </p:pic>
      <p:sp>
        <p:nvSpPr>
          <p:cNvPr id="77" name="Google Shape;77;p23"/>
          <p:cNvSpPr txBox="1">
            <a:spLocks noGrp="1"/>
          </p:cNvSpPr>
          <p:nvPr>
            <p:ph type="title"/>
          </p:nvPr>
        </p:nvSpPr>
        <p:spPr>
          <a:xfrm>
            <a:off x="913806" y="4565255"/>
            <a:ext cx="10355326" cy="54347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2800"/>
              <a:buFont typeface="Arial"/>
              <a:buNone/>
              <a:defRPr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a:spLocks noGrp="1"/>
          </p:cNvSpPr>
          <p:nvPr>
            <p:ph type="pic" idx="2"/>
          </p:nvPr>
        </p:nvSpPr>
        <p:spPr>
          <a:xfrm>
            <a:off x="1169349" y="695009"/>
            <a:ext cx="9845346" cy="3525671"/>
          </a:xfrm>
          <a:prstGeom prst="rect">
            <a:avLst/>
          </a:prstGeom>
          <a:noFill/>
          <a:ln>
            <a:noFill/>
          </a:ln>
          <a:effectLst>
            <a:outerShdw blurRad="38100" dist="25400" dir="4440000">
              <a:srgbClr val="000000">
                <a:alpha val="35686"/>
              </a:srgbClr>
            </a:outerShdw>
          </a:effectLst>
        </p:spPr>
      </p:sp>
      <p:sp>
        <p:nvSpPr>
          <p:cNvPr id="79" name="Google Shape;79;p23"/>
          <p:cNvSpPr txBox="1">
            <a:spLocks noGrp="1"/>
          </p:cNvSpPr>
          <p:nvPr>
            <p:ph type="body" idx="1"/>
          </p:nvPr>
        </p:nvSpPr>
        <p:spPr>
          <a:xfrm>
            <a:off x="913795" y="5247728"/>
            <a:ext cx="10353762" cy="543472"/>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80" name="Google Shape;80;p23"/>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3"/>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3"/>
        <p:cNvGrpSpPr/>
        <p:nvPr/>
      </p:nvGrpSpPr>
      <p:grpSpPr>
        <a:xfrm>
          <a:off x="0" y="0"/>
          <a:ext cx="0" cy="0"/>
          <a:chOff x="0" y="0"/>
          <a:chExt cx="0" cy="0"/>
        </a:xfrm>
      </p:grpSpPr>
      <p:sp>
        <p:nvSpPr>
          <p:cNvPr id="84" name="Google Shape;84;p24"/>
          <p:cNvSpPr txBox="1">
            <a:spLocks noGrp="1"/>
          </p:cNvSpPr>
          <p:nvPr>
            <p:ph type="title"/>
          </p:nvPr>
        </p:nvSpPr>
        <p:spPr>
          <a:xfrm>
            <a:off x="913795" y="608437"/>
            <a:ext cx="10353762" cy="3534344"/>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4000"/>
              <a:buFont typeface="Arial"/>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4"/>
          <p:cNvSpPr txBox="1">
            <a:spLocks noGrp="1"/>
          </p:cNvSpPr>
          <p:nvPr>
            <p:ph type="body" idx="1"/>
          </p:nvPr>
        </p:nvSpPr>
        <p:spPr>
          <a:xfrm>
            <a:off x="913794" y="4295180"/>
            <a:ext cx="10353763" cy="1501826"/>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86" name="Google Shape;86;p24"/>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4"/>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4"/>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9"/>
        <p:cNvGrpSpPr/>
        <p:nvPr/>
      </p:nvGrpSpPr>
      <p:grpSpPr>
        <a:xfrm>
          <a:off x="0" y="0"/>
          <a:ext cx="0" cy="0"/>
          <a:chOff x="0" y="0"/>
          <a:chExt cx="0" cy="0"/>
        </a:xfrm>
      </p:grpSpPr>
      <p:sp>
        <p:nvSpPr>
          <p:cNvPr id="90" name="Google Shape;90;p25"/>
          <p:cNvSpPr txBox="1">
            <a:spLocks noGrp="1"/>
          </p:cNvSpPr>
          <p:nvPr>
            <p:ph type="title"/>
          </p:nvPr>
        </p:nvSpPr>
        <p:spPr>
          <a:xfrm>
            <a:off x="1446212" y="609600"/>
            <a:ext cx="9302752" cy="2992904"/>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3600"/>
              <a:buFont typeface="Arial"/>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5"/>
          <p:cNvSpPr txBox="1">
            <a:spLocks noGrp="1"/>
          </p:cNvSpPr>
          <p:nvPr>
            <p:ph type="body" idx="1"/>
          </p:nvPr>
        </p:nvSpPr>
        <p:spPr>
          <a:xfrm>
            <a:off x="1720644" y="3610032"/>
            <a:ext cx="8752299" cy="532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r">
              <a:lnSpc>
                <a:spcPct val="110000"/>
              </a:lnSpc>
              <a:spcBef>
                <a:spcPts val="280"/>
              </a:spcBef>
              <a:spcAft>
                <a:spcPts val="0"/>
              </a:spcAft>
              <a:buSzPts val="980"/>
              <a:buNone/>
              <a:defRPr sz="14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92" name="Google Shape;92;p25"/>
          <p:cNvSpPr txBox="1">
            <a:spLocks noGrp="1"/>
          </p:cNvSpPr>
          <p:nvPr>
            <p:ph type="body" idx="2"/>
          </p:nvPr>
        </p:nvSpPr>
        <p:spPr>
          <a:xfrm>
            <a:off x="913794" y="4304353"/>
            <a:ext cx="10353763" cy="1489496"/>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93" name="Google Shape;93;p25"/>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5"/>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5"/>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96" name="Google Shape;96;p25"/>
          <p:cNvSpPr txBox="1"/>
          <p:nvPr/>
        </p:nvSpPr>
        <p:spPr>
          <a:xfrm>
            <a:off x="990600" y="88479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8000"/>
              <a:buFont typeface="Arial"/>
              <a:buNone/>
            </a:pPr>
            <a:r>
              <a:rPr lang="en-GB" sz="8000" b="0" cap="none">
                <a:solidFill>
                  <a:schemeClr val="lt1"/>
                </a:solidFill>
                <a:latin typeface="Arial"/>
                <a:ea typeface="Arial"/>
                <a:cs typeface="Arial"/>
                <a:sym typeface="Arial"/>
              </a:rPr>
              <a:t>“</a:t>
            </a:r>
            <a:endParaRPr/>
          </a:p>
        </p:txBody>
      </p:sp>
      <p:sp>
        <p:nvSpPr>
          <p:cNvPr id="97" name="Google Shape;97;p25"/>
          <p:cNvSpPr txBox="1"/>
          <p:nvPr/>
        </p:nvSpPr>
        <p:spPr>
          <a:xfrm>
            <a:off x="10504716" y="2928258"/>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Arial"/>
              <a:buNone/>
            </a:pPr>
            <a:r>
              <a:rPr lang="en-GB" sz="8000" b="0" cap="none">
                <a:solidFill>
                  <a:schemeClr val="lt1"/>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8"/>
        <p:cNvGrpSpPr/>
        <p:nvPr/>
      </p:nvGrpSpPr>
      <p:grpSpPr>
        <a:xfrm>
          <a:off x="0" y="0"/>
          <a:ext cx="0" cy="0"/>
          <a:chOff x="0" y="0"/>
          <a:chExt cx="0" cy="0"/>
        </a:xfrm>
      </p:grpSpPr>
      <p:sp>
        <p:nvSpPr>
          <p:cNvPr id="99" name="Google Shape;99;p26"/>
          <p:cNvSpPr txBox="1">
            <a:spLocks noGrp="1"/>
          </p:cNvSpPr>
          <p:nvPr>
            <p:ph type="title"/>
          </p:nvPr>
        </p:nvSpPr>
        <p:spPr>
          <a:xfrm>
            <a:off x="913794" y="2126942"/>
            <a:ext cx="10353763" cy="2511835"/>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3200"/>
              <a:buFont typeface="Arial"/>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6"/>
          <p:cNvSpPr txBox="1">
            <a:spLocks noGrp="1"/>
          </p:cNvSpPr>
          <p:nvPr>
            <p:ph type="body" idx="1"/>
          </p:nvPr>
        </p:nvSpPr>
        <p:spPr>
          <a:xfrm>
            <a:off x="913784" y="4650556"/>
            <a:ext cx="10352199" cy="1140644"/>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980"/>
              <a:buNone/>
              <a:defRPr sz="1400"/>
            </a:lvl2pPr>
            <a:lvl3pPr marL="1371600" lvl="2" indent="-228600" algn="l">
              <a:spcBef>
                <a:spcPts val="600"/>
              </a:spcBef>
              <a:spcAft>
                <a:spcPts val="0"/>
              </a:spcAft>
              <a:buSzPts val="840"/>
              <a:buNone/>
              <a:defRPr sz="1200"/>
            </a:lvl3pPr>
            <a:lvl4pPr marL="1828800" lvl="3" indent="-228600" algn="l">
              <a:spcBef>
                <a:spcPts val="600"/>
              </a:spcBef>
              <a:spcAft>
                <a:spcPts val="0"/>
              </a:spcAft>
              <a:buSzPts val="700"/>
              <a:buNone/>
              <a:defRPr sz="1000"/>
            </a:lvl4pPr>
            <a:lvl5pPr marL="2286000" lvl="4" indent="-228600" algn="l">
              <a:spcBef>
                <a:spcPts val="600"/>
              </a:spcBef>
              <a:spcAft>
                <a:spcPts val="0"/>
              </a:spcAft>
              <a:buSzPts val="700"/>
              <a:buNone/>
              <a:defRPr sz="1000"/>
            </a:lvl5pPr>
            <a:lvl6pPr marL="2743200" lvl="5" indent="-228600" algn="l">
              <a:spcBef>
                <a:spcPts val="600"/>
              </a:spcBef>
              <a:spcAft>
                <a:spcPts val="0"/>
              </a:spcAft>
              <a:buSzPts val="700"/>
              <a:buNone/>
              <a:defRPr sz="1000"/>
            </a:lvl6pPr>
            <a:lvl7pPr marL="3200400" lvl="6" indent="-228600" algn="l">
              <a:spcBef>
                <a:spcPts val="600"/>
              </a:spcBef>
              <a:spcAft>
                <a:spcPts val="0"/>
              </a:spcAft>
              <a:buSzPts val="700"/>
              <a:buNone/>
              <a:defRPr sz="1000"/>
            </a:lvl7pPr>
            <a:lvl8pPr marL="3657600" lvl="7" indent="-228600" algn="l">
              <a:spcBef>
                <a:spcPts val="600"/>
              </a:spcBef>
              <a:spcAft>
                <a:spcPts val="0"/>
              </a:spcAft>
              <a:buSzPts val="700"/>
              <a:buNone/>
              <a:defRPr sz="1000"/>
            </a:lvl8pPr>
            <a:lvl9pPr marL="4114800" lvl="8" indent="-228600" algn="l">
              <a:spcBef>
                <a:spcPts val="600"/>
              </a:spcBef>
              <a:spcAft>
                <a:spcPts val="600"/>
              </a:spcAft>
              <a:buSzPts val="700"/>
              <a:buNone/>
              <a:defRPr sz="1000"/>
            </a:lvl9pPr>
          </a:lstStyle>
          <a:p>
            <a:endParaRPr/>
          </a:p>
        </p:txBody>
      </p:sp>
      <p:sp>
        <p:nvSpPr>
          <p:cNvPr id="101" name="Google Shape;101;p26"/>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6"/>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6"/>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4"/>
        <p:cNvGrpSpPr/>
        <p:nvPr/>
      </p:nvGrpSpPr>
      <p:grpSpPr>
        <a:xfrm>
          <a:off x="0" y="0"/>
          <a:ext cx="0" cy="0"/>
          <a:chOff x="0" y="0"/>
          <a:chExt cx="0" cy="0"/>
        </a:xfrm>
      </p:grpSpPr>
      <p:sp>
        <p:nvSpPr>
          <p:cNvPr id="105" name="Google Shape;105;p27"/>
          <p:cNvSpPr txBox="1">
            <a:spLocks noGrp="1"/>
          </p:cNvSpPr>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7"/>
          <p:cNvSpPr txBox="1">
            <a:spLocks noGrp="1"/>
          </p:cNvSpPr>
          <p:nvPr>
            <p:ph type="body" idx="1"/>
          </p:nvPr>
        </p:nvSpPr>
        <p:spPr>
          <a:xfrm>
            <a:off x="913795" y="1885950"/>
            <a:ext cx="3300984" cy="76478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40"/>
              </a:spcBef>
              <a:spcAft>
                <a:spcPts val="0"/>
              </a:spcAft>
              <a:buSzPts val="1540"/>
              <a:buNone/>
              <a:defRPr sz="22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07" name="Google Shape;107;p27"/>
          <p:cNvSpPr txBox="1">
            <a:spLocks noGrp="1"/>
          </p:cNvSpPr>
          <p:nvPr>
            <p:ph type="body" idx="2"/>
          </p:nvPr>
        </p:nvSpPr>
        <p:spPr>
          <a:xfrm>
            <a:off x="913795" y="2768112"/>
            <a:ext cx="3300984" cy="302308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08" name="Google Shape;108;p27"/>
          <p:cNvSpPr txBox="1">
            <a:spLocks noGrp="1"/>
          </p:cNvSpPr>
          <p:nvPr>
            <p:ph type="body" idx="3"/>
          </p:nvPr>
        </p:nvSpPr>
        <p:spPr>
          <a:xfrm>
            <a:off x="4446711" y="1885949"/>
            <a:ext cx="3300984" cy="764783"/>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40"/>
              </a:spcBef>
              <a:spcAft>
                <a:spcPts val="0"/>
              </a:spcAft>
              <a:buSzPts val="1540"/>
              <a:buNone/>
              <a:defRPr sz="22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09" name="Google Shape;109;p27"/>
          <p:cNvSpPr txBox="1">
            <a:spLocks noGrp="1"/>
          </p:cNvSpPr>
          <p:nvPr>
            <p:ph type="body" idx="4"/>
          </p:nvPr>
        </p:nvSpPr>
        <p:spPr>
          <a:xfrm>
            <a:off x="4441435" y="2768112"/>
            <a:ext cx="3300984" cy="302308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10" name="Google Shape;110;p27"/>
          <p:cNvSpPr txBox="1">
            <a:spLocks noGrp="1"/>
          </p:cNvSpPr>
          <p:nvPr>
            <p:ph type="body" idx="5"/>
          </p:nvPr>
        </p:nvSpPr>
        <p:spPr>
          <a:xfrm>
            <a:off x="7966572" y="1885950"/>
            <a:ext cx="3300984" cy="76478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40"/>
              </a:spcBef>
              <a:spcAft>
                <a:spcPts val="0"/>
              </a:spcAft>
              <a:buSzPts val="1540"/>
              <a:buNone/>
              <a:defRPr sz="22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11" name="Google Shape;111;p27"/>
          <p:cNvSpPr txBox="1">
            <a:spLocks noGrp="1"/>
          </p:cNvSpPr>
          <p:nvPr>
            <p:ph type="body" idx="6"/>
          </p:nvPr>
        </p:nvSpPr>
        <p:spPr>
          <a:xfrm>
            <a:off x="7966572" y="2768110"/>
            <a:ext cx="3300984" cy="302308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12" name="Google Shape;112;p27"/>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7"/>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7"/>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5"/>
        <p:cNvGrpSpPr/>
        <p:nvPr/>
      </p:nvGrpSpPr>
      <p:grpSpPr>
        <a:xfrm>
          <a:off x="0" y="0"/>
          <a:ext cx="0" cy="0"/>
          <a:chOff x="0" y="0"/>
          <a:chExt cx="0" cy="0"/>
        </a:xfrm>
      </p:grpSpPr>
      <p:pic>
        <p:nvPicPr>
          <p:cNvPr id="116" name="Google Shape;116;p28" descr="Slate-V2-HD-3colPhotoInset.png"/>
          <p:cNvPicPr preferRelativeResize="0"/>
          <p:nvPr/>
        </p:nvPicPr>
        <p:blipFill rotWithShape="1">
          <a:blip r:embed="rId2">
            <a:alphaModFix/>
          </a:blip>
          <a:srcRect/>
          <a:stretch/>
        </p:blipFill>
        <p:spPr>
          <a:xfrm>
            <a:off x="897962" y="1818214"/>
            <a:ext cx="3339972" cy="1847851"/>
          </a:xfrm>
          <a:prstGeom prst="rect">
            <a:avLst/>
          </a:prstGeom>
          <a:noFill/>
          <a:ln>
            <a:noFill/>
          </a:ln>
        </p:spPr>
      </p:pic>
      <p:pic>
        <p:nvPicPr>
          <p:cNvPr id="117" name="Google Shape;117;p28" descr="Slate-V2-HD-3colPhotoInset.png"/>
          <p:cNvPicPr preferRelativeResize="0"/>
          <p:nvPr/>
        </p:nvPicPr>
        <p:blipFill rotWithShape="1">
          <a:blip r:embed="rId2">
            <a:alphaModFix/>
          </a:blip>
          <a:srcRect/>
          <a:stretch/>
        </p:blipFill>
        <p:spPr>
          <a:xfrm>
            <a:off x="4403800" y="1818214"/>
            <a:ext cx="3339972" cy="1847851"/>
          </a:xfrm>
          <a:prstGeom prst="rect">
            <a:avLst/>
          </a:prstGeom>
          <a:noFill/>
          <a:ln>
            <a:noFill/>
          </a:ln>
        </p:spPr>
      </p:pic>
      <p:pic>
        <p:nvPicPr>
          <p:cNvPr id="118" name="Google Shape;118;p28" descr="Slate-V2-HD-3colPhotoInset.png"/>
          <p:cNvPicPr preferRelativeResize="0"/>
          <p:nvPr/>
        </p:nvPicPr>
        <p:blipFill rotWithShape="1">
          <a:blip r:embed="rId2">
            <a:alphaModFix/>
          </a:blip>
          <a:srcRect/>
          <a:stretch/>
        </p:blipFill>
        <p:spPr>
          <a:xfrm>
            <a:off x="7936051" y="1818214"/>
            <a:ext cx="3339972" cy="1847851"/>
          </a:xfrm>
          <a:prstGeom prst="rect">
            <a:avLst/>
          </a:prstGeom>
          <a:noFill/>
          <a:ln>
            <a:noFill/>
          </a:ln>
        </p:spPr>
      </p:pic>
      <p:sp>
        <p:nvSpPr>
          <p:cNvPr id="119" name="Google Shape;119;p28"/>
          <p:cNvSpPr txBox="1">
            <a:spLocks noGrp="1"/>
          </p:cNvSpPr>
          <p:nvPr>
            <p:ph type="title"/>
          </p:nvPr>
        </p:nvSpPr>
        <p:spPr>
          <a:xfrm>
            <a:off x="913794" y="609600"/>
            <a:ext cx="10353763"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8"/>
          <p:cNvSpPr txBox="1">
            <a:spLocks noGrp="1"/>
          </p:cNvSpPr>
          <p:nvPr>
            <p:ph type="body" idx="1"/>
          </p:nvPr>
        </p:nvSpPr>
        <p:spPr>
          <a:xfrm>
            <a:off x="913795" y="3904106"/>
            <a:ext cx="3300984" cy="57626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00"/>
              </a:spcBef>
              <a:spcAft>
                <a:spcPts val="0"/>
              </a:spcAft>
              <a:buSzPts val="1400"/>
              <a:buNone/>
              <a:defRPr sz="20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21" name="Google Shape;121;p28"/>
          <p:cNvSpPr>
            <a:spLocks noGrp="1"/>
          </p:cNvSpPr>
          <p:nvPr>
            <p:ph type="pic" idx="2"/>
          </p:nvPr>
        </p:nvSpPr>
        <p:spPr>
          <a:xfrm>
            <a:off x="1018102" y="1938918"/>
            <a:ext cx="3092368" cy="1602954"/>
          </a:xfrm>
          <a:prstGeom prst="roundRect">
            <a:avLst>
              <a:gd name="adj" fmla="val 1858"/>
            </a:avLst>
          </a:prstGeom>
          <a:noFill/>
          <a:ln>
            <a:noFill/>
          </a:ln>
          <a:effectLst>
            <a:outerShdw blurRad="38100" dist="25400" dir="4440000">
              <a:srgbClr val="000000">
                <a:alpha val="35686"/>
              </a:srgbClr>
            </a:outerShdw>
          </a:effectLst>
        </p:spPr>
      </p:sp>
      <p:sp>
        <p:nvSpPr>
          <p:cNvPr id="122" name="Google Shape;122;p28"/>
          <p:cNvSpPr txBox="1">
            <a:spLocks noGrp="1"/>
          </p:cNvSpPr>
          <p:nvPr>
            <p:ph type="body" idx="3"/>
          </p:nvPr>
        </p:nvSpPr>
        <p:spPr>
          <a:xfrm>
            <a:off x="913795" y="4572443"/>
            <a:ext cx="3300984" cy="121875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23" name="Google Shape;123;p28"/>
          <p:cNvSpPr txBox="1">
            <a:spLocks noGrp="1"/>
          </p:cNvSpPr>
          <p:nvPr>
            <p:ph type="body" idx="4"/>
          </p:nvPr>
        </p:nvSpPr>
        <p:spPr>
          <a:xfrm>
            <a:off x="4442788" y="3904106"/>
            <a:ext cx="3300984" cy="57626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00"/>
              </a:spcBef>
              <a:spcAft>
                <a:spcPts val="0"/>
              </a:spcAft>
              <a:buSzPts val="1400"/>
              <a:buNone/>
              <a:defRPr sz="20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24" name="Google Shape;124;p28"/>
          <p:cNvSpPr>
            <a:spLocks noGrp="1"/>
          </p:cNvSpPr>
          <p:nvPr>
            <p:ph type="pic" idx="5"/>
          </p:nvPr>
        </p:nvSpPr>
        <p:spPr>
          <a:xfrm>
            <a:off x="4545743" y="1939094"/>
            <a:ext cx="3092368" cy="1608164"/>
          </a:xfrm>
          <a:prstGeom prst="roundRect">
            <a:avLst>
              <a:gd name="adj" fmla="val 1858"/>
            </a:avLst>
          </a:prstGeom>
          <a:noFill/>
          <a:ln>
            <a:noFill/>
          </a:ln>
          <a:effectLst>
            <a:outerShdw blurRad="38100" dist="25400" dir="4440000">
              <a:srgbClr val="000000">
                <a:alpha val="35686"/>
              </a:srgbClr>
            </a:outerShdw>
          </a:effectLst>
        </p:spPr>
      </p:sp>
      <p:sp>
        <p:nvSpPr>
          <p:cNvPr id="125" name="Google Shape;125;p28"/>
          <p:cNvSpPr txBox="1">
            <a:spLocks noGrp="1"/>
          </p:cNvSpPr>
          <p:nvPr>
            <p:ph type="body" idx="6"/>
          </p:nvPr>
        </p:nvSpPr>
        <p:spPr>
          <a:xfrm>
            <a:off x="4441435" y="4572442"/>
            <a:ext cx="3300984" cy="121875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26" name="Google Shape;126;p28"/>
          <p:cNvSpPr txBox="1">
            <a:spLocks noGrp="1"/>
          </p:cNvSpPr>
          <p:nvPr>
            <p:ph type="body" idx="7"/>
          </p:nvPr>
        </p:nvSpPr>
        <p:spPr>
          <a:xfrm>
            <a:off x="7966697" y="3904106"/>
            <a:ext cx="3300984" cy="576262"/>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00"/>
              </a:spcBef>
              <a:spcAft>
                <a:spcPts val="0"/>
              </a:spcAft>
              <a:buSzPts val="1400"/>
              <a:buNone/>
              <a:defRPr sz="2000" b="0">
                <a:solidFill>
                  <a:schemeClr val="lt1"/>
                </a:solidFill>
              </a:defRPr>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127" name="Google Shape;127;p28"/>
          <p:cNvSpPr>
            <a:spLocks noGrp="1"/>
          </p:cNvSpPr>
          <p:nvPr>
            <p:ph type="pic" idx="8"/>
          </p:nvPr>
        </p:nvSpPr>
        <p:spPr>
          <a:xfrm>
            <a:off x="8075698" y="1934432"/>
            <a:ext cx="3092368" cy="1607294"/>
          </a:xfrm>
          <a:prstGeom prst="roundRect">
            <a:avLst>
              <a:gd name="adj" fmla="val 1858"/>
            </a:avLst>
          </a:prstGeom>
          <a:noFill/>
          <a:ln>
            <a:noFill/>
          </a:ln>
          <a:effectLst>
            <a:outerShdw blurRad="38100" dist="25400" dir="4440000">
              <a:srgbClr val="000000">
                <a:alpha val="35686"/>
              </a:srgbClr>
            </a:outerShdw>
          </a:effectLst>
        </p:spPr>
      </p:sp>
      <p:sp>
        <p:nvSpPr>
          <p:cNvPr id="128" name="Google Shape;128;p28"/>
          <p:cNvSpPr txBox="1">
            <a:spLocks noGrp="1"/>
          </p:cNvSpPr>
          <p:nvPr>
            <p:ph type="body" idx="9"/>
          </p:nvPr>
        </p:nvSpPr>
        <p:spPr>
          <a:xfrm>
            <a:off x="7966572" y="4572442"/>
            <a:ext cx="3300984" cy="1218758"/>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280"/>
              </a:spcBef>
              <a:spcAft>
                <a:spcPts val="0"/>
              </a:spcAft>
              <a:buSzPts val="980"/>
              <a:buNone/>
              <a:defRPr sz="14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129" name="Google Shape;129;p28"/>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8"/>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8"/>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913795" y="2076450"/>
            <a:ext cx="10353762" cy="3714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24" name="Google Shape;24;p15"/>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1295401" y="1761067"/>
            <a:ext cx="9590550" cy="1828813"/>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4000"/>
              <a:buFont typeface="Arial"/>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1295401" y="3763439"/>
            <a:ext cx="9590550" cy="1333494"/>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400"/>
              </a:spcBef>
              <a:spcAft>
                <a:spcPts val="0"/>
              </a:spcAft>
              <a:buSzPts val="1400"/>
              <a:buNone/>
              <a:defRPr sz="2000">
                <a:solidFill>
                  <a:schemeClr val="lt1"/>
                </a:solidFill>
              </a:defRPr>
            </a:lvl1pPr>
            <a:lvl2pPr marL="914400" lvl="1" indent="-228600" algn="l">
              <a:spcBef>
                <a:spcPts val="600"/>
              </a:spcBef>
              <a:spcAft>
                <a:spcPts val="0"/>
              </a:spcAft>
              <a:buSzPts val="1260"/>
              <a:buNone/>
              <a:defRPr sz="1800">
                <a:solidFill>
                  <a:schemeClr val="lt1"/>
                </a:solidFill>
              </a:defRPr>
            </a:lvl2pPr>
            <a:lvl3pPr marL="1371600" lvl="2" indent="-228600" algn="l">
              <a:spcBef>
                <a:spcPts val="600"/>
              </a:spcBef>
              <a:spcAft>
                <a:spcPts val="0"/>
              </a:spcAft>
              <a:buSzPts val="1120"/>
              <a:buNone/>
              <a:defRPr sz="1600">
                <a:solidFill>
                  <a:schemeClr val="lt1"/>
                </a:solidFill>
              </a:defRPr>
            </a:lvl3pPr>
            <a:lvl4pPr marL="1828800" lvl="3" indent="-228600" algn="l">
              <a:spcBef>
                <a:spcPts val="600"/>
              </a:spcBef>
              <a:spcAft>
                <a:spcPts val="0"/>
              </a:spcAft>
              <a:buSzPts val="980"/>
              <a:buNone/>
              <a:defRPr sz="1400">
                <a:solidFill>
                  <a:schemeClr val="lt1"/>
                </a:solidFill>
              </a:defRPr>
            </a:lvl4pPr>
            <a:lvl5pPr marL="2286000" lvl="4" indent="-228600" algn="l">
              <a:spcBef>
                <a:spcPts val="600"/>
              </a:spcBef>
              <a:spcAft>
                <a:spcPts val="0"/>
              </a:spcAft>
              <a:buSzPts val="980"/>
              <a:buNone/>
              <a:defRPr sz="1400">
                <a:solidFill>
                  <a:schemeClr val="lt1"/>
                </a:solidFill>
              </a:defRPr>
            </a:lvl5pPr>
            <a:lvl6pPr marL="2743200" lvl="5" indent="-228600" algn="l">
              <a:spcBef>
                <a:spcPts val="600"/>
              </a:spcBef>
              <a:spcAft>
                <a:spcPts val="0"/>
              </a:spcAft>
              <a:buSzPts val="980"/>
              <a:buNone/>
              <a:defRPr sz="1400">
                <a:solidFill>
                  <a:schemeClr val="lt1"/>
                </a:solidFill>
              </a:defRPr>
            </a:lvl6pPr>
            <a:lvl7pPr marL="3200400" lvl="6" indent="-228600" algn="l">
              <a:spcBef>
                <a:spcPts val="600"/>
              </a:spcBef>
              <a:spcAft>
                <a:spcPts val="0"/>
              </a:spcAft>
              <a:buSzPts val="980"/>
              <a:buNone/>
              <a:defRPr sz="1400">
                <a:solidFill>
                  <a:schemeClr val="lt1"/>
                </a:solidFill>
              </a:defRPr>
            </a:lvl7pPr>
            <a:lvl8pPr marL="3657600" lvl="7" indent="-228600" algn="l">
              <a:spcBef>
                <a:spcPts val="600"/>
              </a:spcBef>
              <a:spcAft>
                <a:spcPts val="0"/>
              </a:spcAft>
              <a:buSzPts val="980"/>
              <a:buNone/>
              <a:defRPr sz="1400">
                <a:solidFill>
                  <a:schemeClr val="lt1"/>
                </a:solidFill>
              </a:defRPr>
            </a:lvl8pPr>
            <a:lvl9pPr marL="4114800" lvl="8" indent="-228600" algn="l">
              <a:spcBef>
                <a:spcPts val="600"/>
              </a:spcBef>
              <a:spcAft>
                <a:spcPts val="600"/>
              </a:spcAft>
              <a:buSzPts val="980"/>
              <a:buNone/>
              <a:defRPr sz="1400">
                <a:solidFill>
                  <a:schemeClr val="lt1"/>
                </a:solidFill>
              </a:defRPr>
            </a:lvl9pPr>
          </a:lstStyle>
          <a:p>
            <a:endParaRPr/>
          </a:p>
        </p:txBody>
      </p:sp>
      <p:sp>
        <p:nvSpPr>
          <p:cNvPr id="30" name="Google Shape;30;p16"/>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913795" y="609600"/>
            <a:ext cx="10353762" cy="1261872"/>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913795" y="2076450"/>
            <a:ext cx="4856841" cy="362267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36" name="Google Shape;36;p17"/>
          <p:cNvSpPr txBox="1">
            <a:spLocks noGrp="1"/>
          </p:cNvSpPr>
          <p:nvPr>
            <p:ph type="body" idx="2"/>
          </p:nvPr>
        </p:nvSpPr>
        <p:spPr>
          <a:xfrm>
            <a:off x="6410716" y="2076451"/>
            <a:ext cx="4856841" cy="3622672"/>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37" name="Google Shape;37;p17"/>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pic>
        <p:nvPicPr>
          <p:cNvPr id="41" name="Google Shape;41;p18" descr="Slate-V2-HD-compPhotoInset.png"/>
          <p:cNvPicPr preferRelativeResize="0"/>
          <p:nvPr/>
        </p:nvPicPr>
        <p:blipFill rotWithShape="1">
          <a:blip r:embed="rId2">
            <a:alphaModFix/>
          </a:blip>
          <a:srcRect/>
          <a:stretch/>
        </p:blipFill>
        <p:spPr>
          <a:xfrm>
            <a:off x="913795" y="1734506"/>
            <a:ext cx="5029200" cy="4099959"/>
          </a:xfrm>
          <a:prstGeom prst="rect">
            <a:avLst/>
          </a:prstGeom>
          <a:noFill/>
          <a:ln>
            <a:noFill/>
          </a:ln>
        </p:spPr>
      </p:pic>
      <p:pic>
        <p:nvPicPr>
          <p:cNvPr id="42" name="Google Shape;42;p18" descr="Slate-V2-HD-compPhotoInset.png"/>
          <p:cNvPicPr preferRelativeResize="0"/>
          <p:nvPr/>
        </p:nvPicPr>
        <p:blipFill rotWithShape="1">
          <a:blip r:embed="rId2">
            <a:alphaModFix/>
          </a:blip>
          <a:srcRect/>
          <a:stretch/>
        </p:blipFill>
        <p:spPr>
          <a:xfrm>
            <a:off x="6238357" y="1734506"/>
            <a:ext cx="5029200" cy="4099959"/>
          </a:xfrm>
          <a:prstGeom prst="rect">
            <a:avLst/>
          </a:prstGeom>
          <a:noFill/>
          <a:ln>
            <a:noFill/>
          </a:ln>
        </p:spPr>
      </p:pic>
      <p:sp>
        <p:nvSpPr>
          <p:cNvPr id="43" name="Google Shape;43;p18"/>
          <p:cNvSpPr txBox="1">
            <a:spLocks noGrp="1"/>
          </p:cNvSpPr>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46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body" idx="1"/>
          </p:nvPr>
        </p:nvSpPr>
        <p:spPr>
          <a:xfrm>
            <a:off x="1046013" y="1855153"/>
            <a:ext cx="4764764" cy="692494"/>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80"/>
              </a:spcBef>
              <a:spcAft>
                <a:spcPts val="0"/>
              </a:spcAft>
              <a:buSzPts val="1680"/>
              <a:buNone/>
              <a:defRPr sz="2400" b="0"/>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45" name="Google Shape;45;p18"/>
          <p:cNvSpPr txBox="1">
            <a:spLocks noGrp="1"/>
          </p:cNvSpPr>
          <p:nvPr>
            <p:ph type="body" idx="2"/>
          </p:nvPr>
        </p:nvSpPr>
        <p:spPr>
          <a:xfrm>
            <a:off x="1046013" y="2702103"/>
            <a:ext cx="4764764" cy="3043533"/>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sz="1800"/>
            </a:lvl1pPr>
            <a:lvl2pPr marL="914400" lvl="1" indent="-299719" algn="l">
              <a:spcBef>
                <a:spcPts val="600"/>
              </a:spcBef>
              <a:spcAft>
                <a:spcPts val="0"/>
              </a:spcAft>
              <a:buSzPts val="1120"/>
              <a:buChar char="🞚"/>
              <a:defRPr sz="1600"/>
            </a:lvl2pPr>
            <a:lvl3pPr marL="1371600" lvl="2" indent="-290830" algn="l">
              <a:spcBef>
                <a:spcPts val="600"/>
              </a:spcBef>
              <a:spcAft>
                <a:spcPts val="0"/>
              </a:spcAft>
              <a:buSzPts val="980"/>
              <a:buChar char="◈"/>
              <a:defRPr sz="1400"/>
            </a:lvl3pPr>
            <a:lvl4pPr marL="1828800" lvl="3" indent="-281939" algn="l">
              <a:spcBef>
                <a:spcPts val="600"/>
              </a:spcBef>
              <a:spcAft>
                <a:spcPts val="0"/>
              </a:spcAft>
              <a:buSzPts val="840"/>
              <a:buChar char="🞚"/>
              <a:defRPr sz="1200"/>
            </a:lvl4pPr>
            <a:lvl5pPr marL="2286000" lvl="4" indent="-281939" algn="l">
              <a:spcBef>
                <a:spcPts val="600"/>
              </a:spcBef>
              <a:spcAft>
                <a:spcPts val="0"/>
              </a:spcAft>
              <a:buSzPts val="840"/>
              <a:buChar char="◈"/>
              <a:defRPr sz="1200"/>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46" name="Google Shape;46;p18"/>
          <p:cNvSpPr txBox="1">
            <a:spLocks noGrp="1"/>
          </p:cNvSpPr>
          <p:nvPr>
            <p:ph type="body" idx="3"/>
          </p:nvPr>
        </p:nvSpPr>
        <p:spPr>
          <a:xfrm>
            <a:off x="6363166" y="1855152"/>
            <a:ext cx="4779582" cy="692495"/>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80"/>
              </a:spcBef>
              <a:spcAft>
                <a:spcPts val="0"/>
              </a:spcAft>
              <a:buSzPts val="1680"/>
              <a:buNone/>
              <a:defRPr sz="2400" b="0"/>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47" name="Google Shape;47;p18"/>
          <p:cNvSpPr txBox="1">
            <a:spLocks noGrp="1"/>
          </p:cNvSpPr>
          <p:nvPr>
            <p:ph type="body" idx="4"/>
          </p:nvPr>
        </p:nvSpPr>
        <p:spPr>
          <a:xfrm>
            <a:off x="6363167" y="2702103"/>
            <a:ext cx="4779581" cy="3043533"/>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sz="1800"/>
            </a:lvl1pPr>
            <a:lvl2pPr marL="914400" lvl="1" indent="-299719" algn="l">
              <a:spcBef>
                <a:spcPts val="600"/>
              </a:spcBef>
              <a:spcAft>
                <a:spcPts val="0"/>
              </a:spcAft>
              <a:buSzPts val="1120"/>
              <a:buChar char="🞚"/>
              <a:defRPr sz="1600"/>
            </a:lvl2pPr>
            <a:lvl3pPr marL="1371600" lvl="2" indent="-290830" algn="l">
              <a:spcBef>
                <a:spcPts val="600"/>
              </a:spcBef>
              <a:spcAft>
                <a:spcPts val="0"/>
              </a:spcAft>
              <a:buSzPts val="980"/>
              <a:buChar char="◈"/>
              <a:defRPr sz="1400"/>
            </a:lvl3pPr>
            <a:lvl4pPr marL="1828800" lvl="3" indent="-281939" algn="l">
              <a:spcBef>
                <a:spcPts val="600"/>
              </a:spcBef>
              <a:spcAft>
                <a:spcPts val="0"/>
              </a:spcAft>
              <a:buSzPts val="840"/>
              <a:buChar char="🞚"/>
              <a:defRPr sz="1200"/>
            </a:lvl4pPr>
            <a:lvl5pPr marL="2286000" lvl="4" indent="-281939" algn="l">
              <a:spcBef>
                <a:spcPts val="600"/>
              </a:spcBef>
              <a:spcAft>
                <a:spcPts val="0"/>
              </a:spcAft>
              <a:buSzPts val="840"/>
              <a:buChar char="◈"/>
              <a:defRPr sz="1200"/>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48" name="Google Shape;48;p18"/>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8"/>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9"/>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9"/>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9"/>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0"/>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0"/>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21"/>
          <p:cNvSpPr txBox="1">
            <a:spLocks noGrp="1"/>
          </p:cNvSpPr>
          <p:nvPr>
            <p:ph type="title"/>
          </p:nvPr>
        </p:nvSpPr>
        <p:spPr>
          <a:xfrm>
            <a:off x="913795" y="609600"/>
            <a:ext cx="3706889" cy="1821918"/>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2800"/>
              <a:buFont typeface="Arial"/>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1"/>
          <p:cNvSpPr txBox="1">
            <a:spLocks noGrp="1"/>
          </p:cNvSpPr>
          <p:nvPr>
            <p:ph type="body" idx="1"/>
          </p:nvPr>
        </p:nvSpPr>
        <p:spPr>
          <a:xfrm>
            <a:off x="4855633" y="609600"/>
            <a:ext cx="6411924" cy="508000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308610" algn="l">
              <a:lnSpc>
                <a:spcPct val="110000"/>
              </a:lnSpc>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63" name="Google Shape;63;p21"/>
          <p:cNvSpPr txBox="1">
            <a:spLocks noGrp="1"/>
          </p:cNvSpPr>
          <p:nvPr>
            <p:ph type="body" idx="2"/>
          </p:nvPr>
        </p:nvSpPr>
        <p:spPr>
          <a:xfrm>
            <a:off x="913795" y="2673351"/>
            <a:ext cx="3706889" cy="3016250"/>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64" name="Google Shape;64;p21"/>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1"/>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pic>
        <p:nvPicPr>
          <p:cNvPr id="68" name="Google Shape;68;p22" descr="Slate-V2-HD-vertPhotoInset.png"/>
          <p:cNvPicPr preferRelativeResize="0"/>
          <p:nvPr/>
        </p:nvPicPr>
        <p:blipFill rotWithShape="1">
          <a:blip r:embed="rId2">
            <a:alphaModFix/>
          </a:blip>
          <a:srcRect/>
          <a:stretch/>
        </p:blipFill>
        <p:spPr>
          <a:xfrm>
            <a:off x="7293665" y="609600"/>
            <a:ext cx="3584166" cy="5204832"/>
          </a:xfrm>
          <a:prstGeom prst="rect">
            <a:avLst/>
          </a:prstGeom>
          <a:noFill/>
          <a:ln>
            <a:noFill/>
          </a:ln>
        </p:spPr>
      </p:pic>
      <p:sp>
        <p:nvSpPr>
          <p:cNvPr id="69" name="Google Shape;69;p22"/>
          <p:cNvSpPr txBox="1">
            <a:spLocks noGrp="1"/>
          </p:cNvSpPr>
          <p:nvPr>
            <p:ph type="title"/>
          </p:nvPr>
        </p:nvSpPr>
        <p:spPr>
          <a:xfrm>
            <a:off x="913795" y="763701"/>
            <a:ext cx="5707899" cy="1675559"/>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lvl="0" algn="ctr">
              <a:lnSpc>
                <a:spcPct val="90000"/>
              </a:lnSpc>
              <a:spcBef>
                <a:spcPts val="0"/>
              </a:spcBef>
              <a:spcAft>
                <a:spcPts val="0"/>
              </a:spcAft>
              <a:buClr>
                <a:schemeClr val="lt2"/>
              </a:buClr>
              <a:buSzPts val="3200"/>
              <a:buFont typeface="Arial"/>
              <a:buNone/>
              <a:defRPr sz="32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a:spLocks noGrp="1"/>
          </p:cNvSpPr>
          <p:nvPr>
            <p:ph type="pic" idx="2"/>
          </p:nvPr>
        </p:nvSpPr>
        <p:spPr>
          <a:xfrm>
            <a:off x="7442551" y="763702"/>
            <a:ext cx="3275751" cy="4912822"/>
          </a:xfrm>
          <a:prstGeom prst="rect">
            <a:avLst/>
          </a:prstGeom>
          <a:noFill/>
          <a:ln>
            <a:noFill/>
          </a:ln>
          <a:effectLst>
            <a:outerShdw blurRad="38100" dist="25400" dir="4440000">
              <a:srgbClr val="000000">
                <a:alpha val="35686"/>
              </a:srgbClr>
            </a:outerShdw>
          </a:effectLst>
        </p:spPr>
      </p:sp>
      <p:sp>
        <p:nvSpPr>
          <p:cNvPr id="71" name="Google Shape;71;p22"/>
          <p:cNvSpPr txBox="1">
            <a:spLocks noGrp="1"/>
          </p:cNvSpPr>
          <p:nvPr>
            <p:ph type="body" idx="1"/>
          </p:nvPr>
        </p:nvSpPr>
        <p:spPr>
          <a:xfrm>
            <a:off x="1473698" y="2679699"/>
            <a:ext cx="4588094" cy="3135695"/>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72" name="Google Shape;72;p22"/>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2"/>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2"/>
              </a:buClr>
              <a:buSzPts val="4600"/>
              <a:buFont typeface="Arial"/>
              <a:buNone/>
              <a:defRPr sz="4600" b="0" i="0" u="none"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1" name="Google Shape;11;p13"/>
          <p:cNvSpPr txBox="1">
            <a:spLocks noGrp="1"/>
          </p:cNvSpPr>
          <p:nvPr>
            <p:ph type="body" idx="1"/>
          </p:nvPr>
        </p:nvSpPr>
        <p:spPr>
          <a:xfrm>
            <a:off x="913795" y="2076450"/>
            <a:ext cx="10353762" cy="3714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lvl1pPr marL="457200" marR="0" lvl="0" indent="-330835" algn="l" rtl="0">
              <a:lnSpc>
                <a:spcPct val="110000"/>
              </a:lnSpc>
              <a:spcBef>
                <a:spcPts val="460"/>
              </a:spcBef>
              <a:spcAft>
                <a:spcPts val="0"/>
              </a:spcAft>
              <a:buClr>
                <a:schemeClr val="lt2"/>
              </a:buClr>
              <a:buSzPts val="1610"/>
              <a:buFont typeface="Noto Sans Symbols"/>
              <a:buChar char="◈"/>
              <a:defRPr sz="2300" b="0" i="0" u="none" strike="noStrike" cap="none">
                <a:solidFill>
                  <a:schemeClr val="lt2"/>
                </a:solidFill>
                <a:latin typeface="Arial"/>
                <a:ea typeface="Arial"/>
                <a:cs typeface="Arial"/>
                <a:sym typeface="Arial"/>
              </a:defRPr>
            </a:lvl1pPr>
            <a:lvl2pPr marL="914400" marR="0" lvl="1" indent="-321944" algn="l" rtl="0">
              <a:spcBef>
                <a:spcPts val="600"/>
              </a:spcBef>
              <a:spcAft>
                <a:spcPts val="0"/>
              </a:spcAft>
              <a:buClr>
                <a:schemeClr val="lt2"/>
              </a:buClr>
              <a:buSzPts val="1470"/>
              <a:buFont typeface="Noto Sans Symbols"/>
              <a:buChar char="🞚"/>
              <a:defRPr sz="2100" b="0" i="0" u="none" strike="noStrike" cap="none">
                <a:solidFill>
                  <a:schemeClr val="lt2"/>
                </a:solidFill>
                <a:latin typeface="Arial"/>
                <a:ea typeface="Arial"/>
                <a:cs typeface="Arial"/>
                <a:sym typeface="Arial"/>
              </a:defRPr>
            </a:lvl2pPr>
            <a:lvl3pPr marL="1371600" marR="0" lvl="2" indent="-308610" algn="l" rtl="0">
              <a:spcBef>
                <a:spcPts val="600"/>
              </a:spcBef>
              <a:spcAft>
                <a:spcPts val="0"/>
              </a:spcAft>
              <a:buClr>
                <a:schemeClr val="lt2"/>
              </a:buClr>
              <a:buSzPts val="1260"/>
              <a:buFont typeface="Noto Sans Symbols"/>
              <a:buChar char="◈"/>
              <a:defRPr sz="1800" b="0" i="0" u="none" strike="noStrike" cap="none">
                <a:solidFill>
                  <a:schemeClr val="lt2"/>
                </a:solidFill>
                <a:latin typeface="Arial"/>
                <a:ea typeface="Arial"/>
                <a:cs typeface="Arial"/>
                <a:sym typeface="Arial"/>
              </a:defRPr>
            </a:lvl3pPr>
            <a:lvl4pPr marL="1828800" marR="0" lvl="3" indent="-299719" algn="l" rtl="0">
              <a:spcBef>
                <a:spcPts val="600"/>
              </a:spcBef>
              <a:spcAft>
                <a:spcPts val="0"/>
              </a:spcAft>
              <a:buClr>
                <a:schemeClr val="lt2"/>
              </a:buClr>
              <a:buSzPts val="1120"/>
              <a:buFont typeface="Noto Sans Symbols"/>
              <a:buChar char="🞚"/>
              <a:defRPr sz="1600" b="0" i="0" u="none" strike="noStrike" cap="none">
                <a:solidFill>
                  <a:schemeClr val="lt2"/>
                </a:solidFill>
                <a:latin typeface="Arial"/>
                <a:ea typeface="Arial"/>
                <a:cs typeface="Arial"/>
                <a:sym typeface="Arial"/>
              </a:defRPr>
            </a:lvl4pPr>
            <a:lvl5pPr marL="2286000" marR="0" lvl="4" indent="-299720" algn="l" rtl="0">
              <a:spcBef>
                <a:spcPts val="600"/>
              </a:spcBef>
              <a:spcAft>
                <a:spcPts val="0"/>
              </a:spcAft>
              <a:buClr>
                <a:schemeClr val="lt2"/>
              </a:buClr>
              <a:buSzPts val="1120"/>
              <a:buFont typeface="Noto Sans Symbols"/>
              <a:buChar char="◈"/>
              <a:defRPr sz="1600" b="0" i="0" u="none" strike="noStrike" cap="none">
                <a:solidFill>
                  <a:schemeClr val="lt2"/>
                </a:solidFill>
                <a:latin typeface="Arial"/>
                <a:ea typeface="Arial"/>
                <a:cs typeface="Arial"/>
                <a:sym typeface="Arial"/>
              </a:defRPr>
            </a:lvl5pPr>
            <a:lvl6pPr marL="2743200" marR="0" lvl="5"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Arial"/>
                <a:ea typeface="Arial"/>
                <a:cs typeface="Arial"/>
                <a:sym typeface="Arial"/>
              </a:defRPr>
            </a:lvl6pPr>
            <a:lvl7pPr marL="3200400" marR="0" lvl="6"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Arial"/>
                <a:ea typeface="Arial"/>
                <a:cs typeface="Arial"/>
                <a:sym typeface="Arial"/>
              </a:defRPr>
            </a:lvl7pPr>
            <a:lvl8pPr marL="3657600" marR="0" lvl="7"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Arial"/>
                <a:ea typeface="Arial"/>
                <a:cs typeface="Arial"/>
                <a:sym typeface="Arial"/>
              </a:defRPr>
            </a:lvl8pPr>
            <a:lvl9pPr marL="4114800" marR="0" lvl="8" indent="-290829" algn="l" rtl="0">
              <a:spcBef>
                <a:spcPts val="600"/>
              </a:spcBef>
              <a:spcAft>
                <a:spcPts val="600"/>
              </a:spcAft>
              <a:buClr>
                <a:schemeClr val="lt2"/>
              </a:buClr>
              <a:buSzPts val="980"/>
              <a:buFont typeface="Noto Sans Symbols"/>
              <a:buChar char="◈"/>
              <a:defRPr sz="1400" b="0" i="0" u="none" strike="noStrike" cap="none">
                <a:solidFill>
                  <a:schemeClr val="lt2"/>
                </a:solidFill>
                <a:latin typeface="Arial"/>
                <a:ea typeface="Arial"/>
                <a:cs typeface="Arial"/>
                <a:sym typeface="Arial"/>
              </a:defRPr>
            </a:lvl9pPr>
          </a:lstStyle>
          <a:p>
            <a:endParaRPr/>
          </a:p>
        </p:txBody>
      </p:sp>
      <p:sp>
        <p:nvSpPr>
          <p:cNvPr id="12" name="Google Shape;12;p13"/>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rgbClr val="F2F2F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F2F2F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F2F2F2"/>
                </a:solidFill>
                <a:latin typeface="Arial"/>
                <a:ea typeface="Arial"/>
                <a:cs typeface="Arial"/>
                <a:sym typeface="Arial"/>
              </a:defRPr>
            </a:lvl1pPr>
            <a:lvl2pPr marL="0" marR="0" lvl="1" indent="0" algn="r" rtl="0">
              <a:spcBef>
                <a:spcPts val="0"/>
              </a:spcBef>
              <a:buNone/>
              <a:defRPr sz="1100" b="0" i="0" u="none" strike="noStrike" cap="none">
                <a:solidFill>
                  <a:srgbClr val="F2F2F2"/>
                </a:solidFill>
                <a:latin typeface="Arial"/>
                <a:ea typeface="Arial"/>
                <a:cs typeface="Arial"/>
                <a:sym typeface="Arial"/>
              </a:defRPr>
            </a:lvl2pPr>
            <a:lvl3pPr marL="0" marR="0" lvl="2" indent="0" algn="r" rtl="0">
              <a:spcBef>
                <a:spcPts val="0"/>
              </a:spcBef>
              <a:buNone/>
              <a:defRPr sz="1100" b="0" i="0" u="none" strike="noStrike" cap="none">
                <a:solidFill>
                  <a:srgbClr val="F2F2F2"/>
                </a:solidFill>
                <a:latin typeface="Arial"/>
                <a:ea typeface="Arial"/>
                <a:cs typeface="Arial"/>
                <a:sym typeface="Arial"/>
              </a:defRPr>
            </a:lvl3pPr>
            <a:lvl4pPr marL="0" marR="0" lvl="3" indent="0" algn="r" rtl="0">
              <a:spcBef>
                <a:spcPts val="0"/>
              </a:spcBef>
              <a:buNone/>
              <a:defRPr sz="1100" b="0" i="0" u="none" strike="noStrike" cap="none">
                <a:solidFill>
                  <a:srgbClr val="F2F2F2"/>
                </a:solidFill>
                <a:latin typeface="Arial"/>
                <a:ea typeface="Arial"/>
                <a:cs typeface="Arial"/>
                <a:sym typeface="Arial"/>
              </a:defRPr>
            </a:lvl4pPr>
            <a:lvl5pPr marL="0" marR="0" lvl="4" indent="0" algn="r" rtl="0">
              <a:spcBef>
                <a:spcPts val="0"/>
              </a:spcBef>
              <a:buNone/>
              <a:defRPr sz="1100" b="0" i="0" u="none" strike="noStrike" cap="none">
                <a:solidFill>
                  <a:srgbClr val="F2F2F2"/>
                </a:solidFill>
                <a:latin typeface="Arial"/>
                <a:ea typeface="Arial"/>
                <a:cs typeface="Arial"/>
                <a:sym typeface="Arial"/>
              </a:defRPr>
            </a:lvl5pPr>
            <a:lvl6pPr marL="0" marR="0" lvl="5" indent="0" algn="r" rtl="0">
              <a:spcBef>
                <a:spcPts val="0"/>
              </a:spcBef>
              <a:buNone/>
              <a:defRPr sz="1100" b="0" i="0" u="none" strike="noStrike" cap="none">
                <a:solidFill>
                  <a:srgbClr val="F2F2F2"/>
                </a:solidFill>
                <a:latin typeface="Arial"/>
                <a:ea typeface="Arial"/>
                <a:cs typeface="Arial"/>
                <a:sym typeface="Arial"/>
              </a:defRPr>
            </a:lvl6pPr>
            <a:lvl7pPr marL="0" marR="0" lvl="6" indent="0" algn="r" rtl="0">
              <a:spcBef>
                <a:spcPts val="0"/>
              </a:spcBef>
              <a:buNone/>
              <a:defRPr sz="1100" b="0" i="0" u="none" strike="noStrike" cap="none">
                <a:solidFill>
                  <a:srgbClr val="F2F2F2"/>
                </a:solidFill>
                <a:latin typeface="Arial"/>
                <a:ea typeface="Arial"/>
                <a:cs typeface="Arial"/>
                <a:sym typeface="Arial"/>
              </a:defRPr>
            </a:lvl7pPr>
            <a:lvl8pPr marL="0" marR="0" lvl="7" indent="0" algn="r" rtl="0">
              <a:spcBef>
                <a:spcPts val="0"/>
              </a:spcBef>
              <a:buNone/>
              <a:defRPr sz="1100" b="0" i="0" u="none" strike="noStrike" cap="none">
                <a:solidFill>
                  <a:srgbClr val="F2F2F2"/>
                </a:solidFill>
                <a:latin typeface="Arial"/>
                <a:ea typeface="Arial"/>
                <a:cs typeface="Arial"/>
                <a:sym typeface="Arial"/>
              </a:defRPr>
            </a:lvl8pPr>
            <a:lvl9pPr marL="0" marR="0" lvl="8" indent="0" algn="r" rtl="0">
              <a:spcBef>
                <a:spcPts val="0"/>
              </a:spcBef>
              <a:buNone/>
              <a:defRPr sz="1100" b="0" i="0" u="none" strike="noStrike" cap="none">
                <a:solidFill>
                  <a:srgbClr val="F2F2F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pps.mathlearningcenter.org/number-rac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pic>
        <p:nvPicPr>
          <p:cNvPr id="137" name="Google Shape;137;p1" descr="A picture containing large, sitting, white, numbers"/>
          <p:cNvPicPr preferRelativeResize="0"/>
          <p:nvPr/>
        </p:nvPicPr>
        <p:blipFill rotWithShape="1">
          <a:blip r:embed="rId4">
            <a:alphaModFix/>
          </a:blip>
          <a:srcRect/>
          <a:stretch/>
        </p:blipFill>
        <p:spPr>
          <a:xfrm>
            <a:off x="322" y="0"/>
            <a:ext cx="12191356" cy="6858000"/>
          </a:xfrm>
          <a:prstGeom prst="rect">
            <a:avLst/>
          </a:prstGeom>
          <a:noFill/>
          <a:ln>
            <a:noFill/>
          </a:ln>
        </p:spPr>
      </p:pic>
      <p:sp>
        <p:nvSpPr>
          <p:cNvPr id="138" name="Google Shape;138;p1"/>
          <p:cNvSpPr/>
          <p:nvPr/>
        </p:nvSpPr>
        <p:spPr>
          <a:xfrm rot="5400000">
            <a:off x="7131809" y="1385982"/>
            <a:ext cx="4031414" cy="4100418"/>
          </a:xfrm>
          <a:custGeom>
            <a:avLst/>
            <a:gdLst/>
            <a:ahLst/>
            <a:cxnLst/>
            <a:rect l="l" t="t" r="r" b="b"/>
            <a:pathLst>
              <a:path w="1601" h="696" extrusionOk="0">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blipFill rotWithShape="1">
            <a:blip r:embed="rId3">
              <a:alphaModFix/>
            </a:blip>
            <a:stretch>
              <a:fillRect/>
            </a:stretch>
          </a:blipFill>
          <a:ln>
            <a:noFill/>
          </a:ln>
          <a:effectLst>
            <a:outerShdw blurRad="50800" dist="38100" dir="5400000" algn="tl" rotWithShape="0">
              <a:srgbClr val="000000">
                <a:alpha val="4274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9" name="Google Shape;139;p1"/>
          <p:cNvSpPr txBox="1">
            <a:spLocks noGrp="1"/>
          </p:cNvSpPr>
          <p:nvPr>
            <p:ph type="ctrTitle"/>
          </p:nvPr>
        </p:nvSpPr>
        <p:spPr>
          <a:xfrm>
            <a:off x="7389962" y="1673524"/>
            <a:ext cx="3485073" cy="2420504"/>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2"/>
              </a:buClr>
              <a:buSzPts val="4000"/>
              <a:buFont typeface="Arial"/>
              <a:buNone/>
            </a:pPr>
            <a:r>
              <a:rPr lang="en-GB" sz="4000"/>
              <a:t>Maths at CTK</a:t>
            </a:r>
            <a:endParaRPr/>
          </a:p>
        </p:txBody>
      </p:sp>
      <p:sp>
        <p:nvSpPr>
          <p:cNvPr id="140" name="Google Shape;140;p1"/>
          <p:cNvSpPr txBox="1">
            <a:spLocks noGrp="1"/>
          </p:cNvSpPr>
          <p:nvPr>
            <p:ph type="subTitle" idx="1"/>
          </p:nvPr>
        </p:nvSpPr>
        <p:spPr>
          <a:xfrm>
            <a:off x="7389965" y="4157933"/>
            <a:ext cx="3485072" cy="1026544"/>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1610"/>
              <a:buNone/>
            </a:pPr>
            <a:r>
              <a:rPr lang="en-GB" sz="2300">
                <a:solidFill>
                  <a:srgbClr val="5792BA"/>
                </a:solidFill>
              </a:rPr>
              <a:t>Year 1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66331" y="435659"/>
            <a:ext cx="4979248" cy="830997"/>
          </a:xfrm>
          <a:prstGeom prst="rect">
            <a:avLst/>
          </a:prstGeom>
        </p:spPr>
        <p:txBody>
          <a:bodyPr wrap="none">
            <a:spAutoFit/>
          </a:bodyPr>
          <a:lstStyle/>
          <a:p>
            <a:r>
              <a:rPr lang="en-GB" sz="4800" dirty="0" smtClean="0">
                <a:solidFill>
                  <a:schemeClr val="bg1"/>
                </a:solidFill>
              </a:rPr>
              <a:t>Mathematical talk</a:t>
            </a:r>
            <a:endParaRPr lang="en-GB" sz="4800" dirty="0">
              <a:solidFill>
                <a:schemeClr val="bg1"/>
              </a:solidFill>
            </a:endParaRPr>
          </a:p>
        </p:txBody>
      </p:sp>
      <p:pic>
        <p:nvPicPr>
          <p:cNvPr id="6" name="Picture 5"/>
          <p:cNvPicPr>
            <a:picLocks noChangeAspect="1"/>
          </p:cNvPicPr>
          <p:nvPr/>
        </p:nvPicPr>
        <p:blipFill>
          <a:blip r:embed="rId2"/>
          <a:stretch>
            <a:fillRect/>
          </a:stretch>
        </p:blipFill>
        <p:spPr>
          <a:xfrm>
            <a:off x="2921417" y="1657601"/>
            <a:ext cx="6354931" cy="2875144"/>
          </a:xfrm>
          <a:prstGeom prst="rect">
            <a:avLst/>
          </a:prstGeom>
        </p:spPr>
      </p:pic>
    </p:spTree>
    <p:extLst>
      <p:ext uri="{BB962C8B-B14F-4D97-AF65-F5344CB8AC3E}">
        <p14:creationId xmlns:p14="http://schemas.microsoft.com/office/powerpoint/2010/main" val="2865810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90059" y="656974"/>
            <a:ext cx="6814887" cy="4992645"/>
          </a:xfrm>
          <a:prstGeom prst="rect">
            <a:avLst/>
          </a:prstGeom>
        </p:spPr>
      </p:pic>
    </p:spTree>
    <p:extLst>
      <p:ext uri="{BB962C8B-B14F-4D97-AF65-F5344CB8AC3E}">
        <p14:creationId xmlns:p14="http://schemas.microsoft.com/office/powerpoint/2010/main" val="3996942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Mathematical talk</a:t>
            </a:r>
            <a:endParaRPr lang="en-GB" dirty="0"/>
          </a:p>
        </p:txBody>
      </p:sp>
      <p:pic>
        <p:nvPicPr>
          <p:cNvPr id="3" name="Picture 2"/>
          <p:cNvPicPr>
            <a:picLocks noChangeAspect="1"/>
          </p:cNvPicPr>
          <p:nvPr/>
        </p:nvPicPr>
        <p:blipFill>
          <a:blip r:embed="rId2"/>
          <a:stretch>
            <a:fillRect/>
          </a:stretch>
        </p:blipFill>
        <p:spPr>
          <a:xfrm>
            <a:off x="2859003" y="1866900"/>
            <a:ext cx="6762750" cy="4562475"/>
          </a:xfrm>
          <a:prstGeom prst="rect">
            <a:avLst/>
          </a:prstGeom>
        </p:spPr>
      </p:pic>
    </p:spTree>
    <p:extLst>
      <p:ext uri="{BB962C8B-B14F-4D97-AF65-F5344CB8AC3E}">
        <p14:creationId xmlns:p14="http://schemas.microsoft.com/office/powerpoint/2010/main" val="4086146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Representing numbers (place value)</a:t>
            </a:r>
            <a:endParaRPr lang="en-GB" dirty="0"/>
          </a:p>
        </p:txBody>
      </p:sp>
      <p:sp>
        <p:nvSpPr>
          <p:cNvPr id="3" name="Text Placeholder 2"/>
          <p:cNvSpPr>
            <a:spLocks noGrp="1"/>
          </p:cNvSpPr>
          <p:nvPr>
            <p:ph type="body" idx="1"/>
          </p:nvPr>
        </p:nvSpPr>
        <p:spPr/>
        <p:txBody>
          <a:bodyPr/>
          <a:lstStyle/>
          <a:p>
            <a:r>
              <a:rPr lang="en-GB" dirty="0" smtClean="0"/>
              <a:t>Squash and a Squeeze story to show how pictures represent amounts </a:t>
            </a:r>
          </a:p>
          <a:p>
            <a:pPr marL="148590" indent="0">
              <a:buNone/>
            </a:pPr>
            <a:r>
              <a:rPr lang="en-GB" dirty="0" smtClean="0"/>
              <a:t> </a:t>
            </a:r>
            <a:endParaRPr lang="en-GB" dirty="0"/>
          </a:p>
        </p:txBody>
      </p:sp>
      <p:pic>
        <p:nvPicPr>
          <p:cNvPr id="4" name="Picture 3"/>
          <p:cNvPicPr>
            <a:picLocks noChangeAspect="1"/>
          </p:cNvPicPr>
          <p:nvPr/>
        </p:nvPicPr>
        <p:blipFill>
          <a:blip r:embed="rId2"/>
          <a:stretch>
            <a:fillRect/>
          </a:stretch>
        </p:blipFill>
        <p:spPr>
          <a:xfrm>
            <a:off x="3478379" y="2886075"/>
            <a:ext cx="5572125" cy="3829050"/>
          </a:xfrm>
          <a:prstGeom prst="rect">
            <a:avLst/>
          </a:prstGeom>
        </p:spPr>
      </p:pic>
    </p:spTree>
    <p:extLst>
      <p:ext uri="{BB962C8B-B14F-4D97-AF65-F5344CB8AC3E}">
        <p14:creationId xmlns:p14="http://schemas.microsoft.com/office/powerpoint/2010/main" val="2095090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7"/>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4600"/>
              <a:buFont typeface="Arial"/>
              <a:buNone/>
            </a:pPr>
            <a:r>
              <a:rPr lang="en-GB" dirty="0"/>
              <a:t>Visual representations used in year 1</a:t>
            </a:r>
            <a:endParaRPr dirty="0"/>
          </a:p>
        </p:txBody>
      </p:sp>
      <p:sp>
        <p:nvSpPr>
          <p:cNvPr id="180" name="Google Shape;180;p7"/>
          <p:cNvSpPr txBox="1">
            <a:spLocks noGrp="1"/>
          </p:cNvSpPr>
          <p:nvPr>
            <p:ph type="body" idx="1"/>
          </p:nvPr>
        </p:nvSpPr>
        <p:spPr>
          <a:xfrm>
            <a:off x="913795" y="2076450"/>
            <a:ext cx="10353762" cy="3714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p>
            <a:pPr marL="342900" lvl="0" indent="-306000" algn="l" rtl="0">
              <a:lnSpc>
                <a:spcPct val="110000"/>
              </a:lnSpc>
              <a:spcBef>
                <a:spcPts val="0"/>
              </a:spcBef>
              <a:spcAft>
                <a:spcPts val="0"/>
              </a:spcAft>
              <a:buSzPts val="1610"/>
              <a:buChar char="◈"/>
            </a:pPr>
            <a:r>
              <a:rPr lang="en-GB" b="1" u="sng" dirty="0"/>
              <a:t>Ten Frame – </a:t>
            </a:r>
            <a:r>
              <a:rPr lang="en-GB" dirty="0"/>
              <a:t>support understanding of the different structures of addition and </a:t>
            </a:r>
            <a:r>
              <a:rPr lang="en-GB" dirty="0" smtClean="0"/>
              <a:t>subtraction</a:t>
            </a:r>
          </a:p>
          <a:p>
            <a:pPr marL="342900" lvl="0" indent="-306000" algn="l" rtl="0">
              <a:lnSpc>
                <a:spcPct val="110000"/>
              </a:lnSpc>
              <a:spcBef>
                <a:spcPts val="0"/>
              </a:spcBef>
              <a:spcAft>
                <a:spcPts val="0"/>
              </a:spcAft>
              <a:buSzPts val="1610"/>
              <a:buChar char="◈"/>
            </a:pPr>
            <a:endParaRPr lang="en-GB" dirty="0"/>
          </a:p>
          <a:p>
            <a:pPr marL="342900" lvl="0" indent="-306000" algn="l" rtl="0">
              <a:lnSpc>
                <a:spcPct val="110000"/>
              </a:lnSpc>
              <a:spcBef>
                <a:spcPts val="0"/>
              </a:spcBef>
              <a:spcAft>
                <a:spcPts val="0"/>
              </a:spcAft>
              <a:buSzPts val="1610"/>
              <a:buChar char="◈"/>
            </a:pPr>
            <a:r>
              <a:rPr lang="en-GB" dirty="0" smtClean="0"/>
              <a:t>Make 8</a:t>
            </a:r>
          </a:p>
          <a:p>
            <a:pPr marL="36900" lvl="0" indent="0" algn="l" rtl="0">
              <a:lnSpc>
                <a:spcPct val="110000"/>
              </a:lnSpc>
              <a:spcBef>
                <a:spcPts val="0"/>
              </a:spcBef>
              <a:spcAft>
                <a:spcPts val="0"/>
              </a:spcAft>
              <a:buSzPts val="1610"/>
              <a:buNone/>
            </a:pPr>
            <a:endParaRPr lang="en-GB" dirty="0" smtClean="0"/>
          </a:p>
          <a:p>
            <a:pPr marL="342900" lvl="0" indent="-306000" algn="l" rtl="0">
              <a:lnSpc>
                <a:spcPct val="110000"/>
              </a:lnSpc>
              <a:spcBef>
                <a:spcPts val="0"/>
              </a:spcBef>
              <a:spcAft>
                <a:spcPts val="0"/>
              </a:spcAft>
              <a:buSzPts val="1610"/>
              <a:buChar char="◈"/>
            </a:pPr>
            <a:r>
              <a:rPr lang="en-GB" dirty="0" smtClean="0"/>
              <a:t>Show parts that make 8 using colours on counters </a:t>
            </a:r>
          </a:p>
          <a:p>
            <a:pPr marL="36900" lvl="0" indent="0" algn="l" rtl="0">
              <a:lnSpc>
                <a:spcPct val="110000"/>
              </a:lnSpc>
              <a:spcBef>
                <a:spcPts val="0"/>
              </a:spcBef>
              <a:spcAft>
                <a:spcPts val="0"/>
              </a:spcAft>
              <a:buSzPts val="1610"/>
              <a:buNone/>
            </a:pPr>
            <a:endParaRPr lang="en-GB" dirty="0" smtClean="0"/>
          </a:p>
          <a:p>
            <a:pPr marL="342900" lvl="0" indent="-306000" algn="l" rtl="0">
              <a:lnSpc>
                <a:spcPct val="110000"/>
              </a:lnSpc>
              <a:spcBef>
                <a:spcPts val="0"/>
              </a:spcBef>
              <a:spcAft>
                <a:spcPts val="0"/>
              </a:spcAft>
              <a:buSzPts val="1610"/>
              <a:buChar char="◈"/>
            </a:pPr>
            <a:r>
              <a:rPr lang="en-GB" dirty="0" smtClean="0"/>
              <a:t>Working systematically </a:t>
            </a:r>
            <a:endParaRPr dirty="0"/>
          </a:p>
          <a:p>
            <a:pPr marL="342900" lvl="0" indent="-203764" algn="l" rtl="0">
              <a:lnSpc>
                <a:spcPct val="110000"/>
              </a:lnSpc>
              <a:spcBef>
                <a:spcPts val="1060"/>
              </a:spcBef>
              <a:spcAft>
                <a:spcPts val="0"/>
              </a:spcAft>
              <a:buSzPts val="1610"/>
              <a:buNone/>
            </a:pPr>
            <a:endParaRPr dirty="0"/>
          </a:p>
          <a:p>
            <a:pPr marL="342900" lvl="0" indent="-203764" algn="l" rtl="0">
              <a:lnSpc>
                <a:spcPct val="110000"/>
              </a:lnSpc>
              <a:spcBef>
                <a:spcPts val="1060"/>
              </a:spcBef>
              <a:spcAft>
                <a:spcPts val="0"/>
              </a:spcAft>
              <a:buSzPts val="1610"/>
              <a:buNone/>
            </a:pPr>
            <a:endParaRPr dirty="0"/>
          </a:p>
          <a:p>
            <a:pPr marL="342900" lvl="0" indent="-203764" algn="l" rtl="0">
              <a:lnSpc>
                <a:spcPct val="110000"/>
              </a:lnSpc>
              <a:spcBef>
                <a:spcPts val="1060"/>
              </a:spcBef>
              <a:spcAft>
                <a:spcPts val="0"/>
              </a:spcAft>
              <a:buSzPts val="1610"/>
              <a:buNone/>
            </a:pPr>
            <a:endParaRPr dirty="0"/>
          </a:p>
        </p:txBody>
      </p:sp>
      <p:pic>
        <p:nvPicPr>
          <p:cNvPr id="181" name="Google Shape;181;p7"/>
          <p:cNvPicPr preferRelativeResize="0"/>
          <p:nvPr/>
        </p:nvPicPr>
        <p:blipFill rotWithShape="1">
          <a:blip r:embed="rId3">
            <a:alphaModFix/>
          </a:blip>
          <a:srcRect/>
          <a:stretch/>
        </p:blipFill>
        <p:spPr>
          <a:xfrm>
            <a:off x="8631043" y="2586746"/>
            <a:ext cx="3152491" cy="328994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6"/>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4600"/>
              <a:buFont typeface="Arial"/>
              <a:buNone/>
            </a:pPr>
            <a:r>
              <a:rPr lang="en-GB"/>
              <a:t>Visual representations used in year 1</a:t>
            </a:r>
            <a:endParaRPr/>
          </a:p>
        </p:txBody>
      </p:sp>
      <p:sp>
        <p:nvSpPr>
          <p:cNvPr id="173" name="Google Shape;173;p6"/>
          <p:cNvSpPr txBox="1">
            <a:spLocks noGrp="1"/>
          </p:cNvSpPr>
          <p:nvPr>
            <p:ph type="body" idx="1"/>
          </p:nvPr>
        </p:nvSpPr>
        <p:spPr>
          <a:xfrm>
            <a:off x="913795" y="2076450"/>
            <a:ext cx="7564161" cy="3714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p>
            <a:pPr marL="342900" lvl="0" indent="-306000" algn="l" rtl="0">
              <a:lnSpc>
                <a:spcPct val="110000"/>
              </a:lnSpc>
              <a:spcBef>
                <a:spcPts val="0"/>
              </a:spcBef>
              <a:spcAft>
                <a:spcPts val="0"/>
              </a:spcAft>
              <a:buSzPts val="1610"/>
              <a:buChar char="◈"/>
            </a:pPr>
            <a:r>
              <a:rPr lang="en-GB" b="1" u="sng"/>
              <a:t>Part Whole model </a:t>
            </a:r>
            <a:r>
              <a:rPr lang="en-GB"/>
              <a:t>– understanding aggregation and partitioning. </a:t>
            </a:r>
            <a:endParaRPr/>
          </a:p>
          <a:p>
            <a:pPr marL="342900" lvl="0" indent="-306000" algn="l" rtl="0">
              <a:lnSpc>
                <a:spcPct val="110000"/>
              </a:lnSpc>
              <a:spcBef>
                <a:spcPts val="1060"/>
              </a:spcBef>
              <a:spcAft>
                <a:spcPts val="0"/>
              </a:spcAft>
              <a:buSzPts val="1610"/>
              <a:buChar char="◈"/>
            </a:pPr>
            <a:r>
              <a:rPr lang="en-GB"/>
              <a:t>When parts are complete and whole is empty, children use aggregation to add parts together to find the total</a:t>
            </a:r>
            <a:endParaRPr/>
          </a:p>
          <a:p>
            <a:pPr marL="36900" lvl="0" indent="0" algn="l" rtl="0">
              <a:lnSpc>
                <a:spcPct val="110000"/>
              </a:lnSpc>
              <a:spcBef>
                <a:spcPts val="1060"/>
              </a:spcBef>
              <a:spcAft>
                <a:spcPts val="0"/>
              </a:spcAft>
              <a:buSzPts val="1610"/>
              <a:buNone/>
            </a:pPr>
            <a:endParaRPr/>
          </a:p>
          <a:p>
            <a:pPr marL="342900" lvl="0" indent="-306000" algn="l" rtl="0">
              <a:lnSpc>
                <a:spcPct val="110000"/>
              </a:lnSpc>
              <a:spcBef>
                <a:spcPts val="1060"/>
              </a:spcBef>
              <a:spcAft>
                <a:spcPts val="0"/>
              </a:spcAft>
              <a:buSzPts val="1610"/>
              <a:buChar char="◈"/>
            </a:pPr>
            <a:r>
              <a:rPr lang="en-GB"/>
              <a:t>When the whole is complete and at least one of the parts is empty, children use partitioning (a form of subtracting) to find the missing part</a:t>
            </a:r>
            <a:endParaRPr/>
          </a:p>
          <a:p>
            <a:pPr marL="342900" lvl="0" indent="-203764" algn="l" rtl="0">
              <a:lnSpc>
                <a:spcPct val="110000"/>
              </a:lnSpc>
              <a:spcBef>
                <a:spcPts val="1060"/>
              </a:spcBef>
              <a:spcAft>
                <a:spcPts val="0"/>
              </a:spcAft>
              <a:buSzPts val="1610"/>
              <a:buNone/>
            </a:pPr>
            <a:endParaRPr/>
          </a:p>
        </p:txBody>
      </p:sp>
      <p:pic>
        <p:nvPicPr>
          <p:cNvPr id="174" name="Google Shape;174;p6"/>
          <p:cNvPicPr preferRelativeResize="0"/>
          <p:nvPr/>
        </p:nvPicPr>
        <p:blipFill rotWithShape="1">
          <a:blip r:embed="rId3">
            <a:alphaModFix/>
          </a:blip>
          <a:srcRect/>
          <a:stretch/>
        </p:blipFill>
        <p:spPr>
          <a:xfrm>
            <a:off x="8864070" y="1866900"/>
            <a:ext cx="2740908" cy="394130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0"/>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ct val="100000"/>
              <a:buFont typeface="Arial"/>
              <a:buNone/>
            </a:pPr>
            <a:r>
              <a:rPr lang="en-GB"/>
              <a:t>Modelled examples of addition/subtraction </a:t>
            </a:r>
            <a:endParaRPr/>
          </a:p>
        </p:txBody>
      </p:sp>
      <p:sp>
        <p:nvSpPr>
          <p:cNvPr id="201" name="Google Shape;201;p10"/>
          <p:cNvSpPr txBox="1">
            <a:spLocks noGrp="1"/>
          </p:cNvSpPr>
          <p:nvPr>
            <p:ph type="body" idx="1"/>
          </p:nvPr>
        </p:nvSpPr>
        <p:spPr>
          <a:xfrm>
            <a:off x="913795" y="2076450"/>
            <a:ext cx="10353762" cy="3714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p>
            <a:pPr marL="342900" lvl="0" indent="-306000" algn="l" rtl="0">
              <a:lnSpc>
                <a:spcPct val="110000"/>
              </a:lnSpc>
              <a:spcBef>
                <a:spcPts val="0"/>
              </a:spcBef>
              <a:spcAft>
                <a:spcPts val="0"/>
              </a:spcAft>
              <a:buSzPts val="1610"/>
              <a:buChar char="◈"/>
            </a:pPr>
            <a:r>
              <a:rPr lang="en-GB"/>
              <a:t>First, then, now stories</a:t>
            </a:r>
            <a:endParaRPr/>
          </a:p>
          <a:p>
            <a:pPr marL="342900" lvl="0" indent="-203764" algn="l" rtl="0">
              <a:lnSpc>
                <a:spcPct val="110000"/>
              </a:lnSpc>
              <a:spcBef>
                <a:spcPts val="1060"/>
              </a:spcBef>
              <a:spcAft>
                <a:spcPts val="0"/>
              </a:spcAft>
              <a:buSzPts val="1610"/>
              <a:buNone/>
            </a:pPr>
            <a:endParaRPr/>
          </a:p>
          <a:p>
            <a:pPr marL="342900" lvl="0" indent="-203764" algn="l" rtl="0">
              <a:lnSpc>
                <a:spcPct val="110000"/>
              </a:lnSpc>
              <a:spcBef>
                <a:spcPts val="1060"/>
              </a:spcBef>
              <a:spcAft>
                <a:spcPts val="0"/>
              </a:spcAft>
              <a:buSzPts val="1610"/>
              <a:buNone/>
            </a:pPr>
            <a:endParaRPr/>
          </a:p>
        </p:txBody>
      </p:sp>
      <p:pic>
        <p:nvPicPr>
          <p:cNvPr id="202" name="Google Shape;202;p10"/>
          <p:cNvPicPr preferRelativeResize="0"/>
          <p:nvPr/>
        </p:nvPicPr>
        <p:blipFill rotWithShape="1">
          <a:blip r:embed="rId3">
            <a:alphaModFix/>
          </a:blip>
          <a:srcRect/>
          <a:stretch/>
        </p:blipFill>
        <p:spPr>
          <a:xfrm>
            <a:off x="371828" y="2742142"/>
            <a:ext cx="5058212" cy="1660524"/>
          </a:xfrm>
          <a:prstGeom prst="rect">
            <a:avLst/>
          </a:prstGeom>
          <a:noFill/>
          <a:ln>
            <a:noFill/>
          </a:ln>
        </p:spPr>
      </p:pic>
      <p:pic>
        <p:nvPicPr>
          <p:cNvPr id="203" name="Google Shape;203;p10"/>
          <p:cNvPicPr preferRelativeResize="0"/>
          <p:nvPr/>
        </p:nvPicPr>
        <p:blipFill rotWithShape="1">
          <a:blip r:embed="rId4">
            <a:alphaModFix/>
          </a:blip>
          <a:srcRect/>
          <a:stretch/>
        </p:blipFill>
        <p:spPr>
          <a:xfrm>
            <a:off x="7014281" y="2695206"/>
            <a:ext cx="4545542" cy="30508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1"/>
          <p:cNvSpPr/>
          <p:nvPr/>
        </p:nvSpPr>
        <p:spPr>
          <a:xfrm>
            <a:off x="763283" y="1878378"/>
            <a:ext cx="1544012"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lt1"/>
                </a:solidFill>
                <a:latin typeface="Arial"/>
                <a:ea typeface="Arial"/>
                <a:cs typeface="Arial"/>
                <a:sym typeface="Arial"/>
              </a:rPr>
              <a:t>Fact families </a:t>
            </a:r>
            <a:r>
              <a:rPr lang="en-GB" sz="1800" dirty="0" smtClean="0">
                <a:solidFill>
                  <a:schemeClr val="lt1"/>
                </a:solidFill>
                <a:latin typeface="Arial"/>
                <a:ea typeface="Arial"/>
                <a:cs typeface="Arial"/>
                <a:sym typeface="Arial"/>
              </a:rPr>
              <a:t> add part whole </a:t>
            </a:r>
            <a:endParaRPr dirty="0"/>
          </a:p>
        </p:txBody>
      </p:sp>
      <p:sp>
        <p:nvSpPr>
          <p:cNvPr id="209" name="Google Shape;209;p11"/>
          <p:cNvSpPr txBox="1">
            <a:spLocks noGrp="1"/>
          </p:cNvSpPr>
          <p:nvPr>
            <p:ph type="title"/>
          </p:nvPr>
        </p:nvSpPr>
        <p:spPr>
          <a:xfrm>
            <a:off x="763283" y="338666"/>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ct val="100000"/>
              <a:buFont typeface="Arial"/>
              <a:buNone/>
            </a:pPr>
            <a:r>
              <a:rPr lang="en-GB"/>
              <a:t>Modelled examples of addition/subtraction </a:t>
            </a:r>
            <a:endParaRPr/>
          </a:p>
        </p:txBody>
      </p:sp>
      <p:pic>
        <p:nvPicPr>
          <p:cNvPr id="210" name="Google Shape;210;p11"/>
          <p:cNvPicPr preferRelativeResize="0"/>
          <p:nvPr/>
        </p:nvPicPr>
        <p:blipFill rotWithShape="1">
          <a:blip r:embed="rId3">
            <a:alphaModFix/>
          </a:blip>
          <a:srcRect t="43660"/>
          <a:stretch/>
        </p:blipFill>
        <p:spPr>
          <a:xfrm>
            <a:off x="2559140" y="2642839"/>
            <a:ext cx="3585182" cy="31780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4600"/>
              <a:buFont typeface="Arial"/>
              <a:buNone/>
            </a:pPr>
            <a:r>
              <a:rPr lang="en-GB"/>
              <a:t>Visual representations used in year 1</a:t>
            </a:r>
            <a:endParaRPr/>
          </a:p>
        </p:txBody>
      </p:sp>
      <p:sp>
        <p:nvSpPr>
          <p:cNvPr id="194" name="Google Shape;194;p9"/>
          <p:cNvSpPr txBox="1">
            <a:spLocks noGrp="1"/>
          </p:cNvSpPr>
          <p:nvPr>
            <p:ph type="body" idx="1"/>
          </p:nvPr>
        </p:nvSpPr>
        <p:spPr>
          <a:xfrm>
            <a:off x="913795" y="2076450"/>
            <a:ext cx="10353762" cy="3714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p>
            <a:pPr marL="342900" lvl="0" indent="-306000" algn="l" rtl="0">
              <a:lnSpc>
                <a:spcPct val="110000"/>
              </a:lnSpc>
              <a:spcBef>
                <a:spcPts val="0"/>
              </a:spcBef>
              <a:spcAft>
                <a:spcPts val="0"/>
              </a:spcAft>
              <a:buSzPts val="1610"/>
              <a:buChar char="◈"/>
            </a:pPr>
            <a:r>
              <a:rPr lang="en-GB" b="1" u="sng"/>
              <a:t>Rekenrek – Mastering Number</a:t>
            </a:r>
            <a:endParaRPr/>
          </a:p>
          <a:p>
            <a:pPr marL="342900" lvl="0" indent="-306000" algn="l" rtl="0">
              <a:lnSpc>
                <a:spcPct val="110000"/>
              </a:lnSpc>
              <a:spcBef>
                <a:spcPts val="1060"/>
              </a:spcBef>
              <a:spcAft>
                <a:spcPts val="0"/>
              </a:spcAft>
              <a:buSzPts val="1610"/>
              <a:buChar char="◈"/>
            </a:pPr>
            <a:r>
              <a:rPr lang="en-GB"/>
              <a:t>Subitising using red and white beads </a:t>
            </a:r>
            <a:endParaRPr/>
          </a:p>
          <a:p>
            <a:pPr marL="342900" lvl="0" indent="-306000" algn="l" rtl="0">
              <a:lnSpc>
                <a:spcPct val="110000"/>
              </a:lnSpc>
              <a:spcBef>
                <a:spcPts val="1060"/>
              </a:spcBef>
              <a:spcAft>
                <a:spcPts val="0"/>
              </a:spcAft>
              <a:buSzPts val="1610"/>
              <a:buChar char="◈"/>
            </a:pPr>
            <a:r>
              <a:rPr lang="en-GB"/>
              <a:t>Bench marking to 5 and 10</a:t>
            </a:r>
            <a:endParaRPr/>
          </a:p>
          <a:p>
            <a:pPr marL="342900" lvl="0" indent="-306000" algn="l" rtl="0">
              <a:lnSpc>
                <a:spcPct val="110000"/>
              </a:lnSpc>
              <a:spcBef>
                <a:spcPts val="1060"/>
              </a:spcBef>
              <a:spcAft>
                <a:spcPts val="0"/>
              </a:spcAft>
              <a:buSzPts val="1610"/>
              <a:buChar char="◈"/>
            </a:pPr>
            <a:r>
              <a:rPr lang="en-GB"/>
              <a:t>Composition of numbers 6-9 as ‘5 and a bit’ </a:t>
            </a:r>
            <a:endParaRPr/>
          </a:p>
          <a:p>
            <a:pPr marL="342900" lvl="0" indent="-306000" algn="l" rtl="0">
              <a:lnSpc>
                <a:spcPct val="110000"/>
              </a:lnSpc>
              <a:spcBef>
                <a:spcPts val="1060"/>
              </a:spcBef>
              <a:spcAft>
                <a:spcPts val="0"/>
              </a:spcAft>
              <a:buSzPts val="1610"/>
              <a:buChar char="◈"/>
            </a:pPr>
            <a:r>
              <a:rPr lang="en-GB"/>
              <a:t>Push beads all at once rather than one at a time</a:t>
            </a:r>
            <a:endParaRPr/>
          </a:p>
          <a:p>
            <a:pPr marL="342900" lvl="0" indent="-306000" algn="l" rtl="0">
              <a:lnSpc>
                <a:spcPct val="110000"/>
              </a:lnSpc>
              <a:spcBef>
                <a:spcPts val="1060"/>
              </a:spcBef>
              <a:spcAft>
                <a:spcPts val="0"/>
              </a:spcAft>
              <a:buSzPts val="1610"/>
              <a:buChar char="◈"/>
            </a:pPr>
            <a:r>
              <a:rPr lang="en-GB"/>
              <a:t>Teens as ‘ten and some ones’ </a:t>
            </a:r>
            <a:endParaRPr/>
          </a:p>
          <a:p>
            <a:pPr marL="342900" lvl="0" indent="-306000" algn="l" rtl="0">
              <a:lnSpc>
                <a:spcPct val="110000"/>
              </a:lnSpc>
              <a:spcBef>
                <a:spcPts val="1060"/>
              </a:spcBef>
              <a:spcAft>
                <a:spcPts val="0"/>
              </a:spcAft>
              <a:buSzPts val="1610"/>
              <a:buChar char="◈"/>
            </a:pPr>
            <a:r>
              <a:rPr lang="en-GB" u="sng">
                <a:solidFill>
                  <a:schemeClr val="hlink"/>
                </a:solidFill>
                <a:hlinkClick r:id="rId3"/>
              </a:rPr>
              <a:t>https://apps.mathlearningcenter.org/number-rack/</a:t>
            </a:r>
            <a:r>
              <a:rPr lang="en-GB"/>
              <a:t> </a:t>
            </a:r>
            <a:endParaRPr/>
          </a:p>
          <a:p>
            <a:pPr marL="342900" lvl="0" indent="-203764" algn="l" rtl="0">
              <a:lnSpc>
                <a:spcPct val="110000"/>
              </a:lnSpc>
              <a:spcBef>
                <a:spcPts val="1060"/>
              </a:spcBef>
              <a:spcAft>
                <a:spcPts val="0"/>
              </a:spcAft>
              <a:buSzPts val="1610"/>
              <a:buNone/>
            </a:pPr>
            <a:endParaRPr/>
          </a:p>
          <a:p>
            <a:pPr marL="342900" lvl="0" indent="-203764" algn="l" rtl="0">
              <a:lnSpc>
                <a:spcPct val="110000"/>
              </a:lnSpc>
              <a:spcBef>
                <a:spcPts val="1060"/>
              </a:spcBef>
              <a:spcAft>
                <a:spcPts val="0"/>
              </a:spcAft>
              <a:buSzPts val="1610"/>
              <a:buNone/>
            </a:pPr>
            <a:endParaRPr/>
          </a:p>
        </p:txBody>
      </p:sp>
      <p:pic>
        <p:nvPicPr>
          <p:cNvPr id="195" name="Google Shape;195;p9"/>
          <p:cNvPicPr preferRelativeResize="0"/>
          <p:nvPr/>
        </p:nvPicPr>
        <p:blipFill rotWithShape="1">
          <a:blip r:embed="rId4">
            <a:alphaModFix/>
          </a:blip>
          <a:srcRect/>
          <a:stretch/>
        </p:blipFill>
        <p:spPr>
          <a:xfrm>
            <a:off x="7030683" y="1667403"/>
            <a:ext cx="4749470" cy="200148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Reasoning </a:t>
            </a:r>
            <a:endParaRPr lang="en-GB" dirty="0"/>
          </a:p>
        </p:txBody>
      </p:sp>
      <p:sp>
        <p:nvSpPr>
          <p:cNvPr id="3" name="Text Placeholder 2"/>
          <p:cNvSpPr>
            <a:spLocks noGrp="1"/>
          </p:cNvSpPr>
          <p:nvPr>
            <p:ph type="body" idx="1"/>
          </p:nvPr>
        </p:nvSpPr>
        <p:spPr>
          <a:xfrm>
            <a:off x="480658" y="1595186"/>
            <a:ext cx="10353762" cy="3714749"/>
          </a:xfrm>
        </p:spPr>
        <p:txBody>
          <a:bodyPr/>
          <a:lstStyle/>
          <a:p>
            <a:r>
              <a:rPr lang="en-GB" dirty="0" smtClean="0"/>
              <a:t>The bridge from fluency – problem solving </a:t>
            </a:r>
            <a:endParaRPr lang="en-GB" dirty="0"/>
          </a:p>
        </p:txBody>
      </p:sp>
      <p:pic>
        <p:nvPicPr>
          <p:cNvPr id="4" name="Picture 3"/>
          <p:cNvPicPr>
            <a:picLocks noChangeAspect="1"/>
          </p:cNvPicPr>
          <p:nvPr/>
        </p:nvPicPr>
        <p:blipFill>
          <a:blip r:embed="rId2"/>
          <a:stretch>
            <a:fillRect/>
          </a:stretch>
        </p:blipFill>
        <p:spPr>
          <a:xfrm>
            <a:off x="47521" y="2138110"/>
            <a:ext cx="6575854" cy="4070185"/>
          </a:xfrm>
          <a:prstGeom prst="rect">
            <a:avLst/>
          </a:prstGeom>
        </p:spPr>
      </p:pic>
      <p:sp>
        <p:nvSpPr>
          <p:cNvPr id="6" name="TextBox 5"/>
          <p:cNvSpPr txBox="1"/>
          <p:nvPr/>
        </p:nvSpPr>
        <p:spPr>
          <a:xfrm>
            <a:off x="7098632" y="2138110"/>
            <a:ext cx="4920915" cy="4401205"/>
          </a:xfrm>
          <a:prstGeom prst="rect">
            <a:avLst/>
          </a:prstGeom>
          <a:noFill/>
        </p:spPr>
        <p:txBody>
          <a:bodyPr wrap="square" rtlCol="0">
            <a:spAutoFit/>
          </a:bodyPr>
          <a:lstStyle/>
          <a:p>
            <a:r>
              <a:rPr lang="en-GB" sz="4000" dirty="0" smtClean="0">
                <a:solidFill>
                  <a:schemeClr val="bg1"/>
                </a:solidFill>
                <a:latin typeface="+mn-lt"/>
              </a:rPr>
              <a:t>True or False</a:t>
            </a:r>
          </a:p>
          <a:p>
            <a:endParaRPr lang="en-GB" sz="4000" dirty="0">
              <a:solidFill>
                <a:schemeClr val="bg1"/>
              </a:solidFill>
              <a:latin typeface="+mn-lt"/>
            </a:endParaRPr>
          </a:p>
          <a:p>
            <a:r>
              <a:rPr lang="en-GB" sz="4000" dirty="0" smtClean="0">
                <a:solidFill>
                  <a:schemeClr val="bg1"/>
                </a:solidFill>
                <a:latin typeface="+mn-lt"/>
              </a:rPr>
              <a:t>Which one does not belong</a:t>
            </a:r>
          </a:p>
          <a:p>
            <a:endParaRPr lang="en-GB" sz="4000" dirty="0">
              <a:solidFill>
                <a:schemeClr val="bg1"/>
              </a:solidFill>
              <a:latin typeface="+mn-lt"/>
            </a:endParaRPr>
          </a:p>
          <a:p>
            <a:r>
              <a:rPr lang="en-GB" sz="4000" dirty="0" smtClean="0">
                <a:solidFill>
                  <a:schemeClr val="bg1"/>
                </a:solidFill>
                <a:latin typeface="+mn-lt"/>
              </a:rPr>
              <a:t>If I know…then I know</a:t>
            </a:r>
            <a:endParaRPr lang="en-GB" sz="4000" dirty="0">
              <a:solidFill>
                <a:schemeClr val="bg1"/>
              </a:solidFill>
              <a:latin typeface="+mn-lt"/>
            </a:endParaRPr>
          </a:p>
        </p:txBody>
      </p:sp>
    </p:spTree>
    <p:extLst>
      <p:ext uri="{BB962C8B-B14F-4D97-AF65-F5344CB8AC3E}">
        <p14:creationId xmlns:p14="http://schemas.microsoft.com/office/powerpoint/2010/main" val="2824266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pic>
        <p:nvPicPr>
          <p:cNvPr id="146" name="Google Shape;146;p2" descr="A picture containing large, sitting, white, numbers"/>
          <p:cNvPicPr preferRelativeResize="0"/>
          <p:nvPr/>
        </p:nvPicPr>
        <p:blipFill rotWithShape="1">
          <a:blip r:embed="rId4">
            <a:alphaModFix/>
          </a:blip>
          <a:srcRect/>
          <a:stretch/>
        </p:blipFill>
        <p:spPr>
          <a:xfrm>
            <a:off x="0" y="0"/>
            <a:ext cx="12191356" cy="6858000"/>
          </a:xfrm>
          <a:prstGeom prst="rect">
            <a:avLst/>
          </a:prstGeom>
          <a:noFill/>
          <a:ln>
            <a:noFill/>
          </a:ln>
        </p:spPr>
      </p:pic>
      <p:sp>
        <p:nvSpPr>
          <p:cNvPr id="147" name="Google Shape;147;p2"/>
          <p:cNvSpPr/>
          <p:nvPr/>
        </p:nvSpPr>
        <p:spPr>
          <a:xfrm rot="5400000">
            <a:off x="7131809" y="1385982"/>
            <a:ext cx="4031414" cy="4100418"/>
          </a:xfrm>
          <a:custGeom>
            <a:avLst/>
            <a:gdLst/>
            <a:ahLst/>
            <a:cxnLst/>
            <a:rect l="l" t="t" r="r" b="b"/>
            <a:pathLst>
              <a:path w="1601" h="696" extrusionOk="0">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blipFill rotWithShape="1">
            <a:blip r:embed="rId3">
              <a:alphaModFix/>
            </a:blip>
            <a:stretch>
              <a:fillRect/>
            </a:stretch>
          </a:blipFill>
          <a:ln>
            <a:noFill/>
          </a:ln>
          <a:effectLst>
            <a:outerShdw blurRad="50800" dist="38100" dir="5400000" algn="tl" rotWithShape="0">
              <a:srgbClr val="000000">
                <a:alpha val="4274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8" name="Google Shape;148;p2"/>
          <p:cNvSpPr txBox="1">
            <a:spLocks noGrp="1"/>
          </p:cNvSpPr>
          <p:nvPr>
            <p:ph type="ctrTitle"/>
          </p:nvPr>
        </p:nvSpPr>
        <p:spPr>
          <a:xfrm>
            <a:off x="7404979" y="1474768"/>
            <a:ext cx="3485073" cy="665028"/>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2"/>
              </a:buClr>
              <a:buSzPts val="2800"/>
              <a:buFont typeface="Arial"/>
              <a:buNone/>
            </a:pPr>
            <a:r>
              <a:rPr lang="en-GB" sz="2800"/>
              <a:t>Aims of the meeting</a:t>
            </a:r>
            <a:endParaRPr/>
          </a:p>
        </p:txBody>
      </p:sp>
      <p:sp>
        <p:nvSpPr>
          <p:cNvPr id="149" name="Google Shape;149;p2"/>
          <p:cNvSpPr txBox="1">
            <a:spLocks noGrp="1"/>
          </p:cNvSpPr>
          <p:nvPr>
            <p:ph type="subTitle" idx="1"/>
          </p:nvPr>
        </p:nvSpPr>
        <p:spPr>
          <a:xfrm>
            <a:off x="7398946" y="2329573"/>
            <a:ext cx="3485072" cy="317660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fontScale="77500" lnSpcReduction="20000"/>
          </a:bodyPr>
          <a:lstStyle/>
          <a:p>
            <a:pPr marL="342900" lvl="0" indent="-342922" algn="l" rtl="0">
              <a:lnSpc>
                <a:spcPct val="110000"/>
              </a:lnSpc>
              <a:spcBef>
                <a:spcPts val="0"/>
              </a:spcBef>
              <a:spcAft>
                <a:spcPts val="0"/>
              </a:spcAft>
              <a:buSzPct val="70000"/>
              <a:buFont typeface="Arial"/>
              <a:buChar char="•"/>
            </a:pPr>
            <a:r>
              <a:rPr lang="en-GB" sz="2300" dirty="0">
                <a:solidFill>
                  <a:srgbClr val="5792BA"/>
                </a:solidFill>
              </a:rPr>
              <a:t>Mastery approach at CTK</a:t>
            </a:r>
            <a:endParaRPr dirty="0"/>
          </a:p>
          <a:p>
            <a:pPr marL="342900" lvl="0" indent="-342922" algn="l" rtl="0">
              <a:lnSpc>
                <a:spcPct val="110000"/>
              </a:lnSpc>
              <a:spcBef>
                <a:spcPts val="956"/>
              </a:spcBef>
              <a:spcAft>
                <a:spcPts val="0"/>
              </a:spcAft>
              <a:buSzPct val="70000"/>
              <a:buFont typeface="Arial"/>
              <a:buChar char="•"/>
            </a:pPr>
            <a:r>
              <a:rPr lang="en-GB" sz="2300" dirty="0">
                <a:solidFill>
                  <a:srgbClr val="5792BA"/>
                </a:solidFill>
              </a:rPr>
              <a:t>Share expectations of Maths in year 1 (addition/ subtraction focus)</a:t>
            </a:r>
            <a:endParaRPr dirty="0"/>
          </a:p>
          <a:p>
            <a:pPr marL="342900" lvl="0" indent="-342922" algn="l" rtl="0">
              <a:lnSpc>
                <a:spcPct val="110000"/>
              </a:lnSpc>
              <a:spcBef>
                <a:spcPts val="956"/>
              </a:spcBef>
              <a:spcAft>
                <a:spcPts val="0"/>
              </a:spcAft>
              <a:buSzPct val="70000"/>
              <a:buFont typeface="Arial"/>
              <a:buChar char="•"/>
            </a:pPr>
            <a:r>
              <a:rPr lang="en-GB" dirty="0">
                <a:solidFill>
                  <a:srgbClr val="5792BA"/>
                </a:solidFill>
              </a:rPr>
              <a:t>Share visual representations we use in maths to support learning </a:t>
            </a:r>
            <a:endParaRPr dirty="0"/>
          </a:p>
          <a:p>
            <a:pPr marL="342900" lvl="0" indent="-342922" algn="l" rtl="0">
              <a:lnSpc>
                <a:spcPct val="110000"/>
              </a:lnSpc>
              <a:spcBef>
                <a:spcPts val="956"/>
              </a:spcBef>
              <a:spcAft>
                <a:spcPts val="0"/>
              </a:spcAft>
              <a:buSzPct val="70000"/>
              <a:buFont typeface="Arial"/>
              <a:buChar char="•"/>
            </a:pPr>
            <a:r>
              <a:rPr lang="en-GB" dirty="0">
                <a:solidFill>
                  <a:srgbClr val="5792BA"/>
                </a:solidFill>
              </a:rPr>
              <a:t>Model examples of how we teach addition and subtraction</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True or False</a:t>
            </a:r>
            <a:endParaRPr lang="en-GB" dirty="0"/>
          </a:p>
        </p:txBody>
      </p:sp>
      <p:pic>
        <p:nvPicPr>
          <p:cNvPr id="4" name="Picture 3"/>
          <p:cNvPicPr/>
          <p:nvPr/>
        </p:nvPicPr>
        <p:blipFill>
          <a:blip r:embed="rId2"/>
          <a:stretch>
            <a:fillRect/>
          </a:stretch>
        </p:blipFill>
        <p:spPr>
          <a:xfrm>
            <a:off x="2400064" y="1866900"/>
            <a:ext cx="7910997" cy="4458636"/>
          </a:xfrm>
          <a:prstGeom prst="rect">
            <a:avLst/>
          </a:prstGeom>
        </p:spPr>
      </p:pic>
      <p:sp>
        <p:nvSpPr>
          <p:cNvPr id="5" name="Rectangle 4"/>
          <p:cNvSpPr/>
          <p:nvPr/>
        </p:nvSpPr>
        <p:spPr>
          <a:xfrm>
            <a:off x="5811253" y="3537284"/>
            <a:ext cx="168442" cy="348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514348" y="4387515"/>
            <a:ext cx="168442" cy="348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7362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one does not belong?</a:t>
            </a:r>
            <a:endParaRPr lang="en-GB" dirty="0"/>
          </a:p>
        </p:txBody>
      </p:sp>
      <p:pic>
        <p:nvPicPr>
          <p:cNvPr id="4" name="Picture 3"/>
          <p:cNvPicPr>
            <a:picLocks noChangeAspect="1"/>
          </p:cNvPicPr>
          <p:nvPr/>
        </p:nvPicPr>
        <p:blipFill>
          <a:blip r:embed="rId2"/>
          <a:stretch>
            <a:fillRect/>
          </a:stretch>
        </p:blipFill>
        <p:spPr>
          <a:xfrm>
            <a:off x="786563" y="2252160"/>
            <a:ext cx="10809667" cy="2043114"/>
          </a:xfrm>
          <a:prstGeom prst="rect">
            <a:avLst/>
          </a:prstGeom>
        </p:spPr>
      </p:pic>
    </p:spTree>
    <p:extLst>
      <p:ext uri="{BB962C8B-B14F-4D97-AF65-F5344CB8AC3E}">
        <p14:creationId xmlns:p14="http://schemas.microsoft.com/office/powerpoint/2010/main" val="26714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I know….then I know</a:t>
            </a:r>
            <a:endParaRPr lang="en-GB" dirty="0"/>
          </a:p>
        </p:txBody>
      </p:sp>
      <p:sp>
        <p:nvSpPr>
          <p:cNvPr id="3" name="Text Placeholder 2"/>
          <p:cNvSpPr>
            <a:spLocks noGrp="1"/>
          </p:cNvSpPr>
          <p:nvPr>
            <p:ph type="body" idx="1"/>
          </p:nvPr>
        </p:nvSpPr>
        <p:spPr/>
        <p:txBody>
          <a:bodyPr>
            <a:normAutofit/>
          </a:bodyPr>
          <a:lstStyle/>
          <a:p>
            <a:pPr marL="148590" indent="0">
              <a:buNone/>
            </a:pPr>
            <a:r>
              <a:rPr lang="en-GB" sz="3200" dirty="0" smtClean="0"/>
              <a:t>If you know….</a:t>
            </a:r>
          </a:p>
          <a:p>
            <a:pPr marL="148590" indent="0">
              <a:buNone/>
            </a:pPr>
            <a:endParaRPr lang="en-GB" sz="3200" dirty="0"/>
          </a:p>
          <a:p>
            <a:pPr marL="148590" indent="0">
              <a:buNone/>
            </a:pPr>
            <a:r>
              <a:rPr lang="en-GB" sz="3200" dirty="0" smtClean="0"/>
              <a:t>5 + 3 = 8</a:t>
            </a:r>
          </a:p>
          <a:p>
            <a:pPr marL="148590" indent="0">
              <a:buNone/>
            </a:pPr>
            <a:endParaRPr lang="en-GB" sz="3200" dirty="0"/>
          </a:p>
          <a:p>
            <a:pPr marL="148590" indent="0">
              <a:buNone/>
            </a:pPr>
            <a:r>
              <a:rPr lang="en-GB" sz="3200" dirty="0" smtClean="0"/>
              <a:t>What else do you know? </a:t>
            </a:r>
            <a:endParaRPr lang="en-GB" sz="3200" dirty="0"/>
          </a:p>
        </p:txBody>
      </p:sp>
    </p:spTree>
    <p:extLst>
      <p:ext uri="{BB962C8B-B14F-4D97-AF65-F5344CB8AC3E}">
        <p14:creationId xmlns:p14="http://schemas.microsoft.com/office/powerpoint/2010/main" val="2571064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6" name="Google Shape;216;p12"/>
          <p:cNvSpPr txBox="1">
            <a:spLocks noGrp="1"/>
          </p:cNvSpPr>
          <p:nvPr>
            <p:ph type="title"/>
          </p:nvPr>
        </p:nvSpPr>
        <p:spPr>
          <a:xfrm>
            <a:off x="698629" y="169333"/>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ct val="100000"/>
              <a:buFont typeface="Arial"/>
              <a:buNone/>
            </a:pPr>
            <a:r>
              <a:rPr lang="en-GB" dirty="0" smtClean="0"/>
              <a:t>Problem Solving</a:t>
            </a:r>
            <a:endParaRPr dirty="0"/>
          </a:p>
        </p:txBody>
      </p:sp>
      <p:pic>
        <p:nvPicPr>
          <p:cNvPr id="217" name="Google Shape;217;p12"/>
          <p:cNvPicPr preferRelativeResize="0"/>
          <p:nvPr/>
        </p:nvPicPr>
        <p:blipFill rotWithShape="1">
          <a:blip r:embed="rId3">
            <a:alphaModFix/>
          </a:blip>
          <a:srcRect/>
          <a:stretch/>
        </p:blipFill>
        <p:spPr>
          <a:xfrm>
            <a:off x="698629" y="1717324"/>
            <a:ext cx="3704791" cy="2527299"/>
          </a:xfrm>
          <a:prstGeom prst="rect">
            <a:avLst/>
          </a:prstGeom>
          <a:noFill/>
          <a:ln>
            <a:noFill/>
          </a:ln>
        </p:spPr>
      </p:pic>
      <p:pic>
        <p:nvPicPr>
          <p:cNvPr id="218" name="Google Shape;218;p12"/>
          <p:cNvPicPr preferRelativeResize="0"/>
          <p:nvPr/>
        </p:nvPicPr>
        <p:blipFill rotWithShape="1">
          <a:blip r:embed="rId4">
            <a:alphaModFix/>
          </a:blip>
          <a:srcRect/>
          <a:stretch/>
        </p:blipFill>
        <p:spPr>
          <a:xfrm>
            <a:off x="6438547" y="1148115"/>
            <a:ext cx="4584388" cy="3017485"/>
          </a:xfrm>
          <a:prstGeom prst="rect">
            <a:avLst/>
          </a:prstGeom>
          <a:noFill/>
          <a:ln>
            <a:noFill/>
          </a:ln>
        </p:spPr>
      </p:pic>
      <p:pic>
        <p:nvPicPr>
          <p:cNvPr id="219" name="Google Shape;219;p12"/>
          <p:cNvPicPr preferRelativeResize="0"/>
          <p:nvPr/>
        </p:nvPicPr>
        <p:blipFill rotWithShape="1">
          <a:blip r:embed="rId5">
            <a:alphaModFix/>
          </a:blip>
          <a:srcRect/>
          <a:stretch/>
        </p:blipFill>
        <p:spPr>
          <a:xfrm>
            <a:off x="3812999" y="4639733"/>
            <a:ext cx="3933825" cy="1371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
          <p:cNvSpPr txBox="1">
            <a:spLocks noGrp="1"/>
          </p:cNvSpPr>
          <p:nvPr>
            <p:ph type="title"/>
          </p:nvPr>
        </p:nvSpPr>
        <p:spPr>
          <a:xfrm>
            <a:off x="913795" y="609601"/>
            <a:ext cx="10353762" cy="1275644"/>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ct val="100000"/>
              <a:buFont typeface="Arial"/>
              <a:buNone/>
            </a:pPr>
            <a:r>
              <a:rPr lang="en-GB" sz="5300"/>
              <a:t>Maths at CTK</a:t>
            </a:r>
            <a:r>
              <a:rPr lang="en-GB"/>
              <a:t/>
            </a:r>
            <a:br>
              <a:rPr lang="en-GB"/>
            </a:br>
            <a:endParaRPr/>
          </a:p>
        </p:txBody>
      </p:sp>
      <p:sp>
        <p:nvSpPr>
          <p:cNvPr id="155" name="Google Shape;155;p3"/>
          <p:cNvSpPr txBox="1"/>
          <p:nvPr/>
        </p:nvSpPr>
        <p:spPr>
          <a:xfrm>
            <a:off x="677333" y="1715911"/>
            <a:ext cx="11006667"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dirty="0">
                <a:solidFill>
                  <a:schemeClr val="lt1"/>
                </a:solidFill>
                <a:latin typeface="Arial"/>
                <a:ea typeface="Arial"/>
                <a:cs typeface="Arial"/>
                <a:sym typeface="Arial"/>
              </a:rPr>
              <a:t> </a:t>
            </a:r>
            <a:r>
              <a:rPr lang="en-GB" sz="2000" b="0" i="0" u="none" strike="noStrike" cap="none" dirty="0">
                <a:solidFill>
                  <a:schemeClr val="lt1"/>
                </a:solidFill>
                <a:latin typeface="Arial"/>
                <a:ea typeface="Arial"/>
                <a:cs typeface="Arial"/>
                <a:sym typeface="Arial"/>
              </a:rPr>
              <a:t>At CTK, our aim is to provide a solid foundation in mathematical understanding, positive habits of mind and a sense of curiosity and enjoyment in the subject and its application.</a:t>
            </a:r>
            <a:endParaRPr dirty="0"/>
          </a:p>
          <a:p>
            <a:pPr marL="0" marR="0" lvl="0" indent="0" algn="l" rtl="0">
              <a:spcBef>
                <a:spcPts val="0"/>
              </a:spcBef>
              <a:spcAft>
                <a:spcPts val="0"/>
              </a:spcAft>
              <a:buNone/>
            </a:pPr>
            <a:endParaRPr sz="2000" dirty="0">
              <a:solidFill>
                <a:schemeClr val="lt1"/>
              </a:solidFill>
              <a:latin typeface="Arial"/>
              <a:ea typeface="Arial"/>
              <a:cs typeface="Arial"/>
              <a:sym typeface="Arial"/>
            </a:endParaRPr>
          </a:p>
          <a:p>
            <a:pPr marL="0" marR="0" lvl="0" indent="0" algn="l" rtl="0">
              <a:spcBef>
                <a:spcPts val="0"/>
              </a:spcBef>
              <a:spcAft>
                <a:spcPts val="0"/>
              </a:spcAft>
              <a:buNone/>
            </a:pPr>
            <a:r>
              <a:rPr lang="en-GB" sz="2000" dirty="0" smtClean="0">
                <a:solidFill>
                  <a:schemeClr val="lt1"/>
                </a:solidFill>
                <a:latin typeface="Arial"/>
                <a:ea typeface="Arial"/>
                <a:cs typeface="Arial"/>
                <a:sym typeface="Arial"/>
              </a:rPr>
              <a:t>In </a:t>
            </a:r>
            <a:r>
              <a:rPr lang="en-GB" sz="2000" dirty="0">
                <a:solidFill>
                  <a:schemeClr val="lt1"/>
                </a:solidFill>
                <a:latin typeface="Arial"/>
                <a:ea typeface="Arial"/>
                <a:cs typeface="Arial"/>
                <a:sym typeface="Arial"/>
              </a:rPr>
              <a:t>line with the expectations of the National Curriculum and a mastery approach, we believe that that the majority of pupils will move through the programmes of study at broadly the same pace. Pupils who grasp concepts rapidly, will be challenged through being presented with a variety of in- depth or novel problems rather than acceleration through new content.</a:t>
            </a:r>
            <a:endParaRPr dirty="0"/>
          </a:p>
          <a:p>
            <a:pPr marL="0" marR="0" lvl="0" indent="0" algn="l" rtl="0">
              <a:spcBef>
                <a:spcPts val="0"/>
              </a:spcBef>
              <a:spcAft>
                <a:spcPts val="0"/>
              </a:spcAft>
              <a:buNone/>
            </a:pPr>
            <a:endParaRPr sz="2000" dirty="0">
              <a:solidFill>
                <a:schemeClr val="lt1"/>
              </a:solidFill>
              <a:latin typeface="Arial"/>
              <a:ea typeface="Arial"/>
              <a:cs typeface="Arial"/>
              <a:sym typeface="Arial"/>
            </a:endParaRPr>
          </a:p>
          <a:p>
            <a:pPr marL="0" marR="0" lvl="0" indent="0" algn="l" rtl="0">
              <a:spcBef>
                <a:spcPts val="0"/>
              </a:spcBef>
              <a:spcAft>
                <a:spcPts val="0"/>
              </a:spcAft>
              <a:buNone/>
            </a:pPr>
            <a:r>
              <a:rPr lang="en-GB" sz="2000" dirty="0">
                <a:solidFill>
                  <a:schemeClr val="lt1"/>
                </a:solidFill>
                <a:latin typeface="Arial"/>
                <a:ea typeface="Arial"/>
                <a:cs typeface="Arial"/>
                <a:sym typeface="Arial"/>
              </a:rPr>
              <a:t>To help pupils develop a thorough understanding of concepts, we aim to use concrete and pictorial representations alongside abstract number sentences and computation methods. Integral to our curriculum is problem solving and reasoning. Emphasis is also placed upon developing students’ mathematical vocabulary and presenting mathematical justification.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16667" y="434606"/>
            <a:ext cx="908541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bg1"/>
                </a:solidFill>
                <a:effectLst/>
                <a:cs typeface="Arial" panose="020B0604020202020204" pitchFamily="34" charset="0"/>
              </a:rPr>
              <a:t>What do we want from our young mathematicians?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bg1"/>
                </a:solidFill>
                <a:effectLst/>
                <a:cs typeface="Arial" panose="020B0604020202020204" pitchFamily="34" charset="0"/>
              </a:rPr>
              <a:t>•To enjoy </a:t>
            </a:r>
            <a:r>
              <a:rPr kumimoji="0" lang="en-US" altLang="en-US" sz="2800" b="0" i="0" u="none" strike="noStrike" cap="none" normalizeH="0" baseline="0" dirty="0" err="1" smtClean="0">
                <a:ln>
                  <a:noFill/>
                </a:ln>
                <a:solidFill>
                  <a:schemeClr val="bg1"/>
                </a:solidFill>
                <a:effectLst/>
                <a:cs typeface="Arial" panose="020B0604020202020204" pitchFamily="34" charset="0"/>
              </a:rPr>
              <a:t>maths</a:t>
            </a:r>
            <a:endParaRPr kumimoji="0" lang="en-US" altLang="en-US" sz="2800" b="0" i="0" u="none" strike="noStrike" cap="none" normalizeH="0" baseline="0" dirty="0" smtClean="0">
              <a:ln>
                <a:noFill/>
              </a:ln>
              <a:solidFill>
                <a:schemeClr val="bg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bg1"/>
                </a:solidFill>
                <a:effectLst/>
                <a:cs typeface="Arial" panose="020B0604020202020204" pitchFamily="34" charset="0"/>
              </a:rPr>
              <a:t>•</a:t>
            </a:r>
            <a:r>
              <a:rPr kumimoji="0" lang="en-US" altLang="en-US" sz="2000" b="0" i="0" u="none" strike="noStrike" cap="none" normalizeH="0" baseline="0" dirty="0" smtClean="0">
                <a:ln>
                  <a:noFill/>
                </a:ln>
                <a:solidFill>
                  <a:schemeClr val="bg1"/>
                </a:solidFill>
                <a:effectLst/>
                <a:cs typeface="Arial" panose="020B0604020202020204" pitchFamily="34" charset="0"/>
              </a:rPr>
              <a:t>To demonstrate resilience and keep trying at problem solving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bg1"/>
                </a:solidFill>
                <a:effectLst/>
                <a:cs typeface="Arial" panose="020B0604020202020204" pitchFamily="34" charset="0"/>
              </a:rPr>
              <a:t>•To speak using mathematical sentences, justify their reasoning and use precise </a:t>
            </a:r>
            <a:r>
              <a:rPr kumimoji="0" lang="en-US" altLang="en-US" sz="2000" b="0" i="0" u="none" strike="noStrike" cap="none" normalizeH="0" baseline="0" dirty="0" err="1" smtClean="0">
                <a:ln>
                  <a:noFill/>
                </a:ln>
                <a:solidFill>
                  <a:schemeClr val="bg1"/>
                </a:solidFill>
                <a:effectLst/>
                <a:cs typeface="Arial" panose="020B0604020202020204" pitchFamily="34" charset="0"/>
              </a:rPr>
              <a:t>maths</a:t>
            </a:r>
            <a:r>
              <a:rPr kumimoji="0" lang="en-US" altLang="en-US" sz="2000" b="0" i="0" u="none" strike="noStrike" cap="none" normalizeH="0" baseline="0" dirty="0" smtClean="0">
                <a:ln>
                  <a:noFill/>
                </a:ln>
                <a:solidFill>
                  <a:schemeClr val="bg1"/>
                </a:solidFill>
                <a:effectLst/>
                <a:cs typeface="Arial" panose="020B0604020202020204" pitchFamily="34" charset="0"/>
              </a:rPr>
              <a:t> vocabulary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bg1"/>
                </a:solidFill>
                <a:effectLst/>
                <a:cs typeface="Arial" panose="020B0604020202020204" pitchFamily="34" charset="0"/>
              </a:rPr>
              <a:t>•To be factually fluent (+ - x ÷ ) so that they have the facts they need and can concentrate on solving problems or using a procedure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bg1"/>
                </a:solidFill>
                <a:effectLst/>
                <a:cs typeface="Arial" panose="020B0604020202020204" pitchFamily="34" charset="0"/>
              </a:rPr>
              <a:t>What can parents do?</a:t>
            </a:r>
            <a:endParaRPr kumimoji="0" lang="en-US" altLang="en-US" sz="2800" b="1"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a:t>
            </a:r>
            <a:r>
              <a:rPr kumimoji="0" lang="en-US" altLang="en-US" sz="2000" b="0" i="0" u="none" strike="noStrike" cap="none" normalizeH="0" baseline="0" dirty="0" smtClean="0">
                <a:ln>
                  <a:noFill/>
                </a:ln>
                <a:solidFill>
                  <a:schemeClr val="bg1"/>
                </a:solidFill>
                <a:effectLst/>
                <a:cs typeface="Arial" panose="020B0604020202020204" pitchFamily="34" charset="0"/>
              </a:rPr>
              <a:t>Be positive about </a:t>
            </a:r>
            <a:r>
              <a:rPr kumimoji="0" lang="en-US" altLang="en-US" sz="2000" b="0" i="0" u="none" strike="noStrike" cap="none" normalizeH="0" baseline="0" dirty="0" err="1" smtClean="0">
                <a:ln>
                  <a:noFill/>
                </a:ln>
                <a:solidFill>
                  <a:schemeClr val="bg1"/>
                </a:solidFill>
                <a:effectLst/>
                <a:cs typeface="Arial" panose="020B0604020202020204" pitchFamily="34" charset="0"/>
              </a:rPr>
              <a:t>maths</a:t>
            </a:r>
            <a:r>
              <a:rPr kumimoji="0" lang="en-US" altLang="en-US" sz="2000" b="0" i="0" u="none" strike="noStrike" cap="none" normalizeH="0" baseline="0" dirty="0" smtClean="0">
                <a:ln>
                  <a:noFill/>
                </a:ln>
                <a:solidFill>
                  <a:schemeClr val="bg1"/>
                </a:solidFill>
                <a:effectLst/>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bg1"/>
                </a:solidFill>
                <a:effectLst/>
                <a:cs typeface="Arial" panose="020B0604020202020204" pitchFamily="34" charset="0"/>
              </a:rPr>
              <a:t>•Help children learn their facts- games, songs</a:t>
            </a:r>
            <a:r>
              <a:rPr kumimoji="0" lang="en-US" altLang="en-US" sz="2000" b="0" i="0" u="none" strike="noStrike" cap="none" normalizeH="0" dirty="0" smtClean="0">
                <a:ln>
                  <a:noFill/>
                </a:ln>
                <a:solidFill>
                  <a:schemeClr val="bg1"/>
                </a:solidFill>
                <a:effectLst/>
                <a:cs typeface="Arial" panose="020B0604020202020204" pitchFamily="34" charset="0"/>
              </a:rPr>
              <a:t> </a:t>
            </a:r>
            <a:endParaRPr kumimoji="0" lang="en-US" altLang="en-US" sz="2000" b="0"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3193124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10248" y="449352"/>
            <a:ext cx="7568468" cy="5869424"/>
          </a:xfrm>
          <a:prstGeom prst="rect">
            <a:avLst/>
          </a:prstGeom>
        </p:spPr>
      </p:pic>
    </p:spTree>
    <p:extLst>
      <p:ext uri="{BB962C8B-B14F-4D97-AF65-F5344CB8AC3E}">
        <p14:creationId xmlns:p14="http://schemas.microsoft.com/office/powerpoint/2010/main" val="483965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34465" y="321594"/>
            <a:ext cx="10287458" cy="4623385"/>
          </a:xfrm>
          <a:prstGeom prst="rect">
            <a:avLst/>
          </a:prstGeom>
        </p:spPr>
      </p:pic>
    </p:spTree>
    <p:extLst>
      <p:ext uri="{BB962C8B-B14F-4D97-AF65-F5344CB8AC3E}">
        <p14:creationId xmlns:p14="http://schemas.microsoft.com/office/powerpoint/2010/main" val="3912166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4"/>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4600"/>
              <a:buFont typeface="Arial"/>
              <a:buNone/>
            </a:pPr>
            <a:r>
              <a:rPr lang="en-GB"/>
              <a:t>Year 1 Expectations </a:t>
            </a:r>
            <a:endParaRPr/>
          </a:p>
        </p:txBody>
      </p:sp>
      <p:sp>
        <p:nvSpPr>
          <p:cNvPr id="161" name="Google Shape;161;p4"/>
          <p:cNvSpPr txBox="1">
            <a:spLocks noGrp="1"/>
          </p:cNvSpPr>
          <p:nvPr>
            <p:ph type="body" idx="1"/>
          </p:nvPr>
        </p:nvSpPr>
        <p:spPr>
          <a:xfrm>
            <a:off x="913795" y="2076450"/>
            <a:ext cx="10353762" cy="3714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fontScale="85000" lnSpcReduction="10000"/>
          </a:bodyPr>
          <a:lstStyle/>
          <a:p>
            <a:pPr marL="342900" lvl="0" indent="-306000" algn="l" rtl="0">
              <a:lnSpc>
                <a:spcPct val="110000"/>
              </a:lnSpc>
              <a:spcBef>
                <a:spcPts val="0"/>
              </a:spcBef>
              <a:spcAft>
                <a:spcPts val="0"/>
              </a:spcAft>
              <a:buSzPct val="70000"/>
              <a:buChar char="◈"/>
            </a:pPr>
            <a:r>
              <a:rPr lang="en-GB" dirty="0"/>
              <a:t>The principal focus of mathematics teaching in key stage 1 is to ensure that pupils develop confidence and mental fluency with whole numbers, counting and place value.</a:t>
            </a:r>
            <a:endParaRPr dirty="0"/>
          </a:p>
          <a:p>
            <a:pPr marL="36900" lvl="0" indent="0" algn="l" rtl="0">
              <a:lnSpc>
                <a:spcPct val="110000"/>
              </a:lnSpc>
              <a:spcBef>
                <a:spcPts val="991"/>
              </a:spcBef>
              <a:spcAft>
                <a:spcPts val="0"/>
              </a:spcAft>
              <a:buSzPct val="70000"/>
              <a:buNone/>
            </a:pPr>
            <a:r>
              <a:rPr lang="en-GB" b="1" u="sng" dirty="0"/>
              <a:t>Addition and Subtraction NC </a:t>
            </a:r>
            <a:endParaRPr dirty="0"/>
          </a:p>
          <a:p>
            <a:pPr marL="342900" lvl="0" indent="-306000" algn="l" rtl="0">
              <a:lnSpc>
                <a:spcPct val="110000"/>
              </a:lnSpc>
              <a:spcBef>
                <a:spcPts val="991"/>
              </a:spcBef>
              <a:spcAft>
                <a:spcPts val="0"/>
              </a:spcAft>
              <a:buSzPct val="70000"/>
              <a:buChar char="◈"/>
            </a:pPr>
            <a:r>
              <a:rPr lang="en-GB" dirty="0"/>
              <a:t>read, write and interpret mathematical statements involving addition (+), subtraction (–) and equals (=) signs </a:t>
            </a:r>
            <a:endParaRPr dirty="0"/>
          </a:p>
          <a:p>
            <a:pPr marL="342900" lvl="0" indent="-306000" algn="l" rtl="0">
              <a:lnSpc>
                <a:spcPct val="110000"/>
              </a:lnSpc>
              <a:spcBef>
                <a:spcPts val="991"/>
              </a:spcBef>
              <a:spcAft>
                <a:spcPts val="0"/>
              </a:spcAft>
              <a:buSzPct val="70000"/>
              <a:buChar char="◈"/>
            </a:pPr>
            <a:r>
              <a:rPr lang="en-GB" dirty="0"/>
              <a:t>represent and use number bonds and related subtraction facts within 20 </a:t>
            </a:r>
            <a:endParaRPr dirty="0"/>
          </a:p>
          <a:p>
            <a:pPr marL="342900" lvl="0" indent="-306000" algn="l" rtl="0">
              <a:lnSpc>
                <a:spcPct val="110000"/>
              </a:lnSpc>
              <a:spcBef>
                <a:spcPts val="991"/>
              </a:spcBef>
              <a:spcAft>
                <a:spcPts val="0"/>
              </a:spcAft>
              <a:buSzPct val="70000"/>
              <a:buChar char="◈"/>
            </a:pPr>
            <a:r>
              <a:rPr lang="en-GB" dirty="0"/>
              <a:t>add and subtract one-digit and two-digit numbers to 20, including zero </a:t>
            </a:r>
            <a:endParaRPr dirty="0"/>
          </a:p>
          <a:p>
            <a:pPr marL="342900" lvl="0" indent="-306000" algn="l" rtl="0">
              <a:lnSpc>
                <a:spcPct val="110000"/>
              </a:lnSpc>
              <a:spcBef>
                <a:spcPts val="991"/>
              </a:spcBef>
              <a:spcAft>
                <a:spcPts val="0"/>
              </a:spcAft>
              <a:buSzPct val="70000"/>
              <a:buChar char="◈"/>
            </a:pPr>
            <a:r>
              <a:rPr lang="en-GB" dirty="0"/>
              <a:t>solve one-step problems that involve addition and subtraction, using concrete objects and pictorial representations, and missing number problems such as 7 = – 9.</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5"/>
          <p:cNvSpPr txBox="1">
            <a:spLocks noGrp="1"/>
          </p:cNvSpPr>
          <p:nvPr>
            <p:ph type="title"/>
          </p:nvPr>
        </p:nvSpPr>
        <p:spPr>
          <a:xfrm>
            <a:off x="913795" y="609600"/>
            <a:ext cx="10353762" cy="125730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4600"/>
              <a:buFont typeface="Arial"/>
              <a:buNone/>
            </a:pPr>
            <a:r>
              <a:rPr lang="en-GB"/>
              <a:t>Fluency/ fact recall</a:t>
            </a:r>
            <a:endParaRPr/>
          </a:p>
        </p:txBody>
      </p:sp>
      <p:sp>
        <p:nvSpPr>
          <p:cNvPr id="167" name="Google Shape;167;p5"/>
          <p:cNvSpPr txBox="1">
            <a:spLocks noGrp="1"/>
          </p:cNvSpPr>
          <p:nvPr>
            <p:ph type="body" idx="1"/>
          </p:nvPr>
        </p:nvSpPr>
        <p:spPr>
          <a:xfrm>
            <a:off x="913795" y="2076450"/>
            <a:ext cx="10353762" cy="3714749"/>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rmAutofit/>
          </a:bodyPr>
          <a:lstStyle/>
          <a:p>
            <a:pPr marL="342900" lvl="0" indent="-306000" algn="l" rtl="0">
              <a:lnSpc>
                <a:spcPct val="110000"/>
              </a:lnSpc>
              <a:spcBef>
                <a:spcPts val="0"/>
              </a:spcBef>
              <a:spcAft>
                <a:spcPts val="0"/>
              </a:spcAft>
              <a:buSzPts val="1610"/>
              <a:buChar char="◈"/>
            </a:pPr>
            <a:r>
              <a:rPr lang="en-GB"/>
              <a:t>Information in Parent’s guide </a:t>
            </a:r>
            <a:endParaRPr/>
          </a:p>
        </p:txBody>
      </p:sp>
      <p:pic>
        <p:nvPicPr>
          <p:cNvPr id="3" name="Picture 2"/>
          <p:cNvPicPr>
            <a:picLocks noChangeAspect="1"/>
          </p:cNvPicPr>
          <p:nvPr/>
        </p:nvPicPr>
        <p:blipFill>
          <a:blip r:embed="rId3"/>
          <a:stretch>
            <a:fillRect/>
          </a:stretch>
        </p:blipFill>
        <p:spPr>
          <a:xfrm>
            <a:off x="7014411" y="1866900"/>
            <a:ext cx="4481262" cy="437677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Mathematical talk</a:t>
            </a:r>
            <a:endParaRPr lang="en-GB" dirty="0"/>
          </a:p>
        </p:txBody>
      </p:sp>
      <p:pic>
        <p:nvPicPr>
          <p:cNvPr id="4" name="Picture 3"/>
          <p:cNvPicPr>
            <a:picLocks noChangeAspect="1"/>
          </p:cNvPicPr>
          <p:nvPr/>
        </p:nvPicPr>
        <p:blipFill>
          <a:blip r:embed="rId2"/>
          <a:stretch>
            <a:fillRect/>
          </a:stretch>
        </p:blipFill>
        <p:spPr>
          <a:xfrm rot="20801663">
            <a:off x="727773" y="2324810"/>
            <a:ext cx="5116060" cy="3254583"/>
          </a:xfrm>
          <a:prstGeom prst="rect">
            <a:avLst/>
          </a:prstGeom>
        </p:spPr>
      </p:pic>
      <p:pic>
        <p:nvPicPr>
          <p:cNvPr id="5" name="Picture 4"/>
          <p:cNvPicPr>
            <a:picLocks noChangeAspect="1"/>
          </p:cNvPicPr>
          <p:nvPr/>
        </p:nvPicPr>
        <p:blipFill>
          <a:blip r:embed="rId3"/>
          <a:stretch>
            <a:fillRect/>
          </a:stretch>
        </p:blipFill>
        <p:spPr>
          <a:xfrm>
            <a:off x="6886057" y="1866900"/>
            <a:ext cx="4381500" cy="3752850"/>
          </a:xfrm>
          <a:prstGeom prst="rect">
            <a:avLst/>
          </a:prstGeom>
        </p:spPr>
      </p:pic>
    </p:spTree>
    <p:extLst>
      <p:ext uri="{BB962C8B-B14F-4D97-AF65-F5344CB8AC3E}">
        <p14:creationId xmlns:p14="http://schemas.microsoft.com/office/powerpoint/2010/main" val="1911145766"/>
      </p:ext>
    </p:extLst>
  </p:cSld>
  <p:clrMapOvr>
    <a:masterClrMapping/>
  </p:clrMapOvr>
</p:sld>
</file>

<file path=ppt/theme/theme1.xml><?xml version="1.0" encoding="utf-8"?>
<a:theme xmlns:a="http://schemas.openxmlformats.org/drawingml/2006/main" name="SlateVTI">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664</Words>
  <Application>Microsoft Office PowerPoint</Application>
  <PresentationFormat>Widescreen</PresentationFormat>
  <Paragraphs>87</Paragraphs>
  <Slides>23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Noto Sans Symbols</vt:lpstr>
      <vt:lpstr>SlateVTI</vt:lpstr>
      <vt:lpstr>Maths at CTK</vt:lpstr>
      <vt:lpstr>Aims of the meeting</vt:lpstr>
      <vt:lpstr>Maths at CTK </vt:lpstr>
      <vt:lpstr>PowerPoint Presentation</vt:lpstr>
      <vt:lpstr>PowerPoint Presentation</vt:lpstr>
      <vt:lpstr>PowerPoint Presentation</vt:lpstr>
      <vt:lpstr>Year 1 Expectations </vt:lpstr>
      <vt:lpstr>Fluency/ fact recall</vt:lpstr>
      <vt:lpstr>Mathematical talk</vt:lpstr>
      <vt:lpstr>PowerPoint Presentation</vt:lpstr>
      <vt:lpstr>PowerPoint Presentation</vt:lpstr>
      <vt:lpstr>Mathematical talk</vt:lpstr>
      <vt:lpstr>Representing numbers (place value)</vt:lpstr>
      <vt:lpstr>Visual representations used in year 1</vt:lpstr>
      <vt:lpstr>Visual representations used in year 1</vt:lpstr>
      <vt:lpstr>Modelled examples of addition/subtraction </vt:lpstr>
      <vt:lpstr>Modelled examples of addition/subtraction </vt:lpstr>
      <vt:lpstr>Visual representations used in year 1</vt:lpstr>
      <vt:lpstr>Reasoning </vt:lpstr>
      <vt:lpstr>True or False</vt:lpstr>
      <vt:lpstr>Which one does not belong?</vt:lpstr>
      <vt:lpstr>If I know….then I know</vt:lpstr>
      <vt:lpstr>Problem Solving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at CTK</dc:title>
  <dc:creator>ADobson</dc:creator>
  <cp:lastModifiedBy>ADobson</cp:lastModifiedBy>
  <cp:revision>6</cp:revision>
  <dcterms:created xsi:type="dcterms:W3CDTF">2024-11-18T10:23:40Z</dcterms:created>
  <dcterms:modified xsi:type="dcterms:W3CDTF">2025-11-11T12:35:47Z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