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Lst>
  <p:notesMasterIdLst>
    <p:notesMasterId r:id="rId28"/>
  </p:notesMasterIdLst>
  <p:handoutMasterIdLst>
    <p:handoutMasterId r:id="rId29"/>
  </p:handoutMasterIdLst>
  <p:sldIdLst>
    <p:sldId id="280" r:id="rId6"/>
    <p:sldId id="282" r:id="rId7"/>
    <p:sldId id="293" r:id="rId8"/>
    <p:sldId id="295" r:id="rId9"/>
    <p:sldId id="283" r:id="rId10"/>
    <p:sldId id="397" r:id="rId11"/>
    <p:sldId id="297" r:id="rId12"/>
    <p:sldId id="393" r:id="rId13"/>
    <p:sldId id="394" r:id="rId14"/>
    <p:sldId id="395" r:id="rId15"/>
    <p:sldId id="396" r:id="rId16"/>
    <p:sldId id="287" r:id="rId17"/>
    <p:sldId id="358" r:id="rId18"/>
    <p:sldId id="429" r:id="rId19"/>
    <p:sldId id="290" r:id="rId20"/>
    <p:sldId id="289" r:id="rId21"/>
    <p:sldId id="285" r:id="rId22"/>
    <p:sldId id="273" r:id="rId23"/>
    <p:sldId id="392" r:id="rId24"/>
    <p:sldId id="296" r:id="rId25"/>
    <p:sldId id="432" r:id="rId26"/>
    <p:sldId id="433" r:id="rId2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19" autoAdjust="0"/>
  </p:normalViewPr>
  <p:slideViewPr>
    <p:cSldViewPr snapToGrid="0">
      <p:cViewPr varScale="1">
        <p:scale>
          <a:sx n="85" d="100"/>
          <a:sy n="85" d="100"/>
        </p:scale>
        <p:origin x="581" y="53"/>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254F15-6DC7-4783-A0A0-8BE8428A20BE}" type="datetime1">
              <a:rPr lang="en-GB" smtClean="0"/>
              <a:t>12/11/2025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8E7276-1964-4AC0-AC97-DC0C633F478D}" type="slidenum">
              <a:rPr lang="en-GB" smtClean="0"/>
              <a:t>‹#›</a:t>
            </a:fld>
            <a:endParaRPr lang="en-GB" dirty="0"/>
          </a:p>
        </p:txBody>
      </p:sp>
    </p:spTree>
    <p:extLst>
      <p:ext uri="{BB962C8B-B14F-4D97-AF65-F5344CB8AC3E}">
        <p14:creationId xmlns:p14="http://schemas.microsoft.com/office/powerpoint/2010/main" val="37914189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A9025-671E-44FF-B445-6099FAD3B648}" type="datetime1">
              <a:rPr lang="en-GB" noProof="0" smtClean="0"/>
              <a:t>12/11/2025</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3D3DB-BE5E-4334-A422-70430F9F8401}" type="slidenum">
              <a:rPr lang="en-GB" noProof="0" smtClean="0"/>
              <a:t>‹#›</a:t>
            </a:fld>
            <a:endParaRPr lang="en-GB" noProof="0" dirty="0"/>
          </a:p>
        </p:txBody>
      </p:sp>
    </p:spTree>
    <p:extLst>
      <p:ext uri="{BB962C8B-B14F-4D97-AF65-F5344CB8AC3E}">
        <p14:creationId xmlns:p14="http://schemas.microsoft.com/office/powerpoint/2010/main" val="20492048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63D3DB-BE5E-4334-A422-70430F9F8401}" type="slidenum">
              <a:rPr lang="en-GB" smtClean="0"/>
              <a:t>1</a:t>
            </a:fld>
            <a:endParaRPr lang="en-GB" dirty="0"/>
          </a:p>
        </p:txBody>
      </p:sp>
    </p:spTree>
    <p:extLst>
      <p:ext uri="{BB962C8B-B14F-4D97-AF65-F5344CB8AC3E}">
        <p14:creationId xmlns:p14="http://schemas.microsoft.com/office/powerpoint/2010/main" val="228637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63D3DB-BE5E-4334-A422-70430F9F8401}" type="slidenum">
              <a:rPr lang="en-GB" smtClean="0"/>
              <a:t>2</a:t>
            </a:fld>
            <a:endParaRPr lang="en-GB" dirty="0"/>
          </a:p>
        </p:txBody>
      </p:sp>
    </p:spTree>
    <p:extLst>
      <p:ext uri="{BB962C8B-B14F-4D97-AF65-F5344CB8AC3E}">
        <p14:creationId xmlns:p14="http://schemas.microsoft.com/office/powerpoint/2010/main" val="64860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en-GB" noProof="0"/>
              <a:t>Click to edit Master title style</a:t>
            </a:r>
            <a:endParaRPr lang="en-GB" noProof="0" dirty="0"/>
          </a:p>
        </p:txBody>
      </p:sp>
      <p:sp>
        <p:nvSpPr>
          <p:cNvPr id="3" name="Subtitle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endParaRPr lang="en-GB" noProof="0" dirty="0"/>
          </a:p>
        </p:txBody>
      </p:sp>
      <p:sp>
        <p:nvSpPr>
          <p:cNvPr id="4" name="Date Placeholder 3"/>
          <p:cNvSpPr>
            <a:spLocks noGrp="1"/>
          </p:cNvSpPr>
          <p:nvPr>
            <p:ph type="dt" sz="half" idx="10"/>
          </p:nvPr>
        </p:nvSpPr>
        <p:spPr/>
        <p:txBody>
          <a:bodyPr rtlCol="0"/>
          <a:lstStyle/>
          <a:p>
            <a:pPr rtl="0"/>
            <a:fld id="{370E210B-014C-44DD-B6AB-61102E0995E2}" type="datetime1">
              <a:rPr lang="en-GB" noProof="0" smtClean="0"/>
              <a:t>12/11/2025</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3A98EE3D-8CD1-4C3F-BD1C-C98C9596463C}" type="slidenum">
              <a:rPr lang="en-GB" noProof="0" smtClean="0"/>
              <a:pPr/>
              <a:t>‹#›</a:t>
            </a:fld>
            <a:endParaRPr lang="en-GB" noProof="0"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en-GB" noProof="0"/>
              <a:t>Click to edit Master title style</a:t>
            </a:r>
            <a:endParaRPr lang="en-GB" noProof="0"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endParaRPr lang="en-GB" noProof="0" dirty="0"/>
          </a:p>
        </p:txBody>
      </p:sp>
      <p:sp>
        <p:nvSpPr>
          <p:cNvPr id="4" name="Text Placeholder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D0C25876-FB8B-450F-AE78-B058E27F1270}" type="datetime1">
              <a:rPr lang="en-GB" noProof="0" smtClean="0"/>
              <a:t>12/11/2025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rtlCol="0" anchor="ctr">
            <a:normAutofit/>
          </a:bodyPr>
          <a:lstStyle>
            <a:lvl1pPr>
              <a:defRPr sz="4000"/>
            </a:lvl1pPr>
          </a:lstStyle>
          <a:p>
            <a:pPr rtl="0"/>
            <a:r>
              <a:rPr lang="en-GB" noProof="0"/>
              <a:t>Click to edit Master title style</a:t>
            </a:r>
            <a:endParaRPr lang="en-GB" noProof="0" dirty="0"/>
          </a:p>
        </p:txBody>
      </p:sp>
      <p:sp>
        <p:nvSpPr>
          <p:cNvPr id="4" name="Text Placeholder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BA516848-8943-425F-B05C-5433D7EB11BD}" type="datetime1">
              <a:rPr lang="en-GB" noProof="0" smtClean="0"/>
              <a:t>12/11/2025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rtlCol="0" anchor="ctr">
            <a:normAutofit/>
          </a:bodyPr>
          <a:lstStyle>
            <a:lvl1pPr>
              <a:defRPr sz="3600"/>
            </a:lvl1pPr>
          </a:lstStyle>
          <a:p>
            <a:pPr rtl="0"/>
            <a:r>
              <a:rPr lang="en-GB" noProof="0"/>
              <a:t>Click to edit Master title style</a:t>
            </a:r>
            <a:endParaRPr lang="en-GB" noProof="0" dirty="0"/>
          </a:p>
        </p:txBody>
      </p:sp>
      <p:sp>
        <p:nvSpPr>
          <p:cNvPr id="12" name="Text Placeholder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4" name="Text Placeholder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81B179FF-13F9-4A5B-B858-22E393B1B71B}" type="datetime1">
              <a:rPr lang="en-GB" noProof="0" smtClean="0"/>
              <a:t>12/11/2025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n-GB" sz="8000" noProof="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rtlCol="0" anchor="b"/>
          <a:lstStyle>
            <a:lvl1pPr>
              <a:defRPr sz="3200"/>
            </a:lvl1pPr>
          </a:lstStyle>
          <a:p>
            <a:pPr rtl="0"/>
            <a:r>
              <a:rPr lang="en-GB" noProof="0"/>
              <a:t>Click to edit Master title style</a:t>
            </a:r>
            <a:endParaRPr lang="en-GB" noProof="0" dirty="0"/>
          </a:p>
        </p:txBody>
      </p:sp>
      <p:sp>
        <p:nvSpPr>
          <p:cNvPr id="4" name="Text Placeholder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64EA3162-20BD-482D-BF05-73B46E28E922}" type="datetime1">
              <a:rPr lang="en-GB" noProof="0" smtClean="0"/>
              <a:t>12/11/2025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rtlCol="0"/>
          <a:lstStyle/>
          <a:p>
            <a:pPr rtl="0"/>
            <a:r>
              <a:rPr lang="en-GB" noProof="0"/>
              <a:t>Click to edit Master title style</a:t>
            </a:r>
            <a:endParaRPr lang="en-GB" noProof="0" dirty="0"/>
          </a:p>
        </p:txBody>
      </p:sp>
      <p:sp>
        <p:nvSpPr>
          <p:cNvPr id="7" name="Text Placeholder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8" name="Text Placeholder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9" name="Text Placeholder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0" name="Text Placeholder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11" name="Text Placeholder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2" name="Text Placeholder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3" name="Date Placeholder 2"/>
          <p:cNvSpPr>
            <a:spLocks noGrp="1"/>
          </p:cNvSpPr>
          <p:nvPr>
            <p:ph type="dt" sz="half" idx="10"/>
          </p:nvPr>
        </p:nvSpPr>
        <p:spPr/>
        <p:txBody>
          <a:bodyPr rtlCol="0"/>
          <a:lstStyle/>
          <a:p>
            <a:pPr rtl="0"/>
            <a:fld id="{5FDEE701-89E8-45BA-84DC-B5AA952C3627}" type="datetime1">
              <a:rPr lang="en-GB" noProof="0" smtClean="0"/>
              <a:t>12/11/2025</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rtlCol="0"/>
          <a:lstStyle/>
          <a:p>
            <a:pPr rtl="0"/>
            <a:r>
              <a:rPr lang="en-GB" noProof="0"/>
              <a:t>Click to edit Master title style</a:t>
            </a:r>
            <a:endParaRPr lang="en-GB" noProof="0" dirty="0"/>
          </a:p>
        </p:txBody>
      </p:sp>
      <p:sp>
        <p:nvSpPr>
          <p:cNvPr id="19" name="Text Placeholder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endParaRPr lang="en-GB" noProof="0" dirty="0"/>
          </a:p>
        </p:txBody>
      </p:sp>
      <p:sp>
        <p:nvSpPr>
          <p:cNvPr id="21" name="Text Placeholder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22" name="Text Placeholder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endParaRPr lang="en-GB" noProof="0" dirty="0"/>
          </a:p>
        </p:txBody>
      </p:sp>
      <p:sp>
        <p:nvSpPr>
          <p:cNvPr id="24" name="Text Placeholder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25" name="Text Placeholder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endParaRPr lang="en-GB" noProof="0" dirty="0"/>
          </a:p>
        </p:txBody>
      </p:sp>
      <p:sp>
        <p:nvSpPr>
          <p:cNvPr id="27" name="Text Placeholder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3" name="Date Placeholder 2"/>
          <p:cNvSpPr>
            <a:spLocks noGrp="1"/>
          </p:cNvSpPr>
          <p:nvPr>
            <p:ph type="dt" sz="half" idx="10"/>
          </p:nvPr>
        </p:nvSpPr>
        <p:spPr/>
        <p:txBody>
          <a:bodyPr rtlCol="0"/>
          <a:lstStyle/>
          <a:p>
            <a:pPr rtl="0"/>
            <a:fld id="{79F81C0B-5095-4264-A117-7C997285C007}" type="datetime1">
              <a:rPr lang="en-GB" noProof="0" smtClean="0"/>
              <a:t>12/11/2025</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3254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26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5400"/>
              <a:buFont typeface="Arial"/>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0693" y="3773489"/>
            <a:ext cx="9440034"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lvl="0" algn="ctr">
              <a:lnSpc>
                <a:spcPct val="110000"/>
              </a:lnSpc>
              <a:spcBef>
                <a:spcPts val="460"/>
              </a:spcBef>
              <a:spcAft>
                <a:spcPts val="0"/>
              </a:spcAft>
              <a:buSzPts val="1610"/>
              <a:buNone/>
              <a:defRPr>
                <a:solidFill>
                  <a:schemeClr val="lt1"/>
                </a:solidFill>
              </a:defRPr>
            </a:lvl1pPr>
            <a:lvl2pPr lvl="1" algn="ctr">
              <a:spcBef>
                <a:spcPts val="600"/>
              </a:spcBef>
              <a:spcAft>
                <a:spcPts val="0"/>
              </a:spcAft>
              <a:buSzPts val="1470"/>
              <a:buNone/>
              <a:defRPr>
                <a:solidFill>
                  <a:schemeClr val="lt1"/>
                </a:solidFill>
              </a:defRPr>
            </a:lvl2pPr>
            <a:lvl3pPr lvl="2" algn="ctr">
              <a:spcBef>
                <a:spcPts val="600"/>
              </a:spcBef>
              <a:spcAft>
                <a:spcPts val="0"/>
              </a:spcAft>
              <a:buSzPts val="126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a:endParaRPr/>
          </a:p>
        </p:txBody>
      </p:sp>
      <p:sp>
        <p:nvSpPr>
          <p:cNvPr id="18" name="Google Shape;18;p1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94504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4" name="Google Shape;24;p1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3680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4000"/>
              <a:buFont typeface="A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1295401" y="3763439"/>
            <a:ext cx="9590550" cy="133349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400"/>
              </a:spcBef>
              <a:spcAft>
                <a:spcPts val="0"/>
              </a:spcAft>
              <a:buSzPts val="1400"/>
              <a:buNone/>
              <a:defRPr sz="2000">
                <a:solidFill>
                  <a:schemeClr val="lt1"/>
                </a:solidFill>
              </a:defRPr>
            </a:lvl1pPr>
            <a:lvl2pPr marL="914400" lvl="1" indent="-228600" algn="l">
              <a:spcBef>
                <a:spcPts val="600"/>
              </a:spcBef>
              <a:spcAft>
                <a:spcPts val="0"/>
              </a:spcAft>
              <a:buSzPts val="1260"/>
              <a:buNone/>
              <a:defRPr sz="1800">
                <a:solidFill>
                  <a:schemeClr val="lt1"/>
                </a:solidFill>
              </a:defRPr>
            </a:lvl2pPr>
            <a:lvl3pPr marL="1371600" lvl="2" indent="-228600" algn="l">
              <a:spcBef>
                <a:spcPts val="600"/>
              </a:spcBef>
              <a:spcAft>
                <a:spcPts val="0"/>
              </a:spcAft>
              <a:buSzPts val="1120"/>
              <a:buNone/>
              <a:defRPr sz="1600">
                <a:solidFill>
                  <a:schemeClr val="lt1"/>
                </a:solidFill>
              </a:defRPr>
            </a:lvl3pPr>
            <a:lvl4pPr marL="1828800" lvl="3" indent="-228600" algn="l">
              <a:spcBef>
                <a:spcPts val="600"/>
              </a:spcBef>
              <a:spcAft>
                <a:spcPts val="0"/>
              </a:spcAft>
              <a:buSzPts val="980"/>
              <a:buNone/>
              <a:defRPr sz="1400">
                <a:solidFill>
                  <a:schemeClr val="lt1"/>
                </a:solidFill>
              </a:defRPr>
            </a:lvl4pPr>
            <a:lvl5pPr marL="2286000" lvl="4" indent="-228600" algn="l">
              <a:spcBef>
                <a:spcPts val="600"/>
              </a:spcBef>
              <a:spcAft>
                <a:spcPts val="0"/>
              </a:spcAft>
              <a:buSzPts val="980"/>
              <a:buNone/>
              <a:defRPr sz="1400">
                <a:solidFill>
                  <a:schemeClr val="lt1"/>
                </a:solidFill>
              </a:defRPr>
            </a:lvl5pPr>
            <a:lvl6pPr marL="2743200" lvl="5" indent="-228600" algn="l">
              <a:spcBef>
                <a:spcPts val="600"/>
              </a:spcBef>
              <a:spcAft>
                <a:spcPts val="0"/>
              </a:spcAft>
              <a:buSzPts val="980"/>
              <a:buNone/>
              <a:defRPr sz="1400">
                <a:solidFill>
                  <a:schemeClr val="lt1"/>
                </a:solidFill>
              </a:defRPr>
            </a:lvl6pPr>
            <a:lvl7pPr marL="3200400" lvl="6" indent="-228600" algn="l">
              <a:spcBef>
                <a:spcPts val="600"/>
              </a:spcBef>
              <a:spcAft>
                <a:spcPts val="0"/>
              </a:spcAft>
              <a:buSzPts val="980"/>
              <a:buNone/>
              <a:defRPr sz="1400">
                <a:solidFill>
                  <a:schemeClr val="lt1"/>
                </a:solidFill>
              </a:defRPr>
            </a:lvl7pPr>
            <a:lvl8pPr marL="3657600" lvl="7" indent="-228600" algn="l">
              <a:spcBef>
                <a:spcPts val="600"/>
              </a:spcBef>
              <a:spcAft>
                <a:spcPts val="0"/>
              </a:spcAft>
              <a:buSzPts val="980"/>
              <a:buNone/>
              <a:defRPr sz="1400">
                <a:solidFill>
                  <a:schemeClr val="lt1"/>
                </a:solidFill>
              </a:defRPr>
            </a:lvl8pPr>
            <a:lvl9pPr marL="4114800" lvl="8" indent="-228600" algn="l">
              <a:spcBef>
                <a:spcPts val="600"/>
              </a:spcBef>
              <a:spcAft>
                <a:spcPts val="600"/>
              </a:spcAft>
              <a:buSzPts val="980"/>
              <a:buNone/>
              <a:defRPr sz="1400">
                <a:solidFill>
                  <a:schemeClr val="lt1"/>
                </a:solidFill>
              </a:defRPr>
            </a:lvl9pPr>
          </a:lstStyle>
          <a:p>
            <a:endParaRPr/>
          </a:p>
        </p:txBody>
      </p:sp>
      <p:sp>
        <p:nvSpPr>
          <p:cNvPr id="30" name="Google Shape;30;p1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2254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Date Placeholder 3"/>
          <p:cNvSpPr>
            <a:spLocks noGrp="1"/>
          </p:cNvSpPr>
          <p:nvPr>
            <p:ph type="dt" sz="half" idx="10"/>
          </p:nvPr>
        </p:nvSpPr>
        <p:spPr/>
        <p:txBody>
          <a:bodyPr rtlCol="0"/>
          <a:lstStyle/>
          <a:p>
            <a:pPr rtl="0"/>
            <a:fld id="{3AA1E3E5-EF0C-4835-BA43-E23FC27DC885}" type="datetime1">
              <a:rPr lang="en-GB" noProof="0" smtClean="0"/>
              <a:t>12/11/2025</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90627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913795" y="609600"/>
            <a:ext cx="10353762" cy="1261872"/>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913795" y="2076450"/>
            <a:ext cx="4856841" cy="362267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6" name="Google Shape;36;p17"/>
          <p:cNvSpPr txBox="1">
            <a:spLocks noGrp="1"/>
          </p:cNvSpPr>
          <p:nvPr>
            <p:ph type="body" idx="2"/>
          </p:nvPr>
        </p:nvSpPr>
        <p:spPr>
          <a:xfrm>
            <a:off x="6410716" y="2076451"/>
            <a:ext cx="4856841" cy="36226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7" name="Google Shape;37;p1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70417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pic>
        <p:nvPicPr>
          <p:cNvPr id="41" name="Google Shape;41;p18" descr="Slate-V2-HD-compPhotoInset.png"/>
          <p:cNvPicPr preferRelativeResize="0"/>
          <p:nvPr/>
        </p:nvPicPr>
        <p:blipFill rotWithShape="1">
          <a:blip r:embed="rId2">
            <a:alphaModFix/>
          </a:blip>
          <a:srcRect/>
          <a:stretch/>
        </p:blipFill>
        <p:spPr>
          <a:xfrm>
            <a:off x="913795" y="1734506"/>
            <a:ext cx="5029200" cy="4099959"/>
          </a:xfrm>
          <a:prstGeom prst="rect">
            <a:avLst/>
          </a:prstGeom>
          <a:noFill/>
          <a:ln>
            <a:noFill/>
          </a:ln>
        </p:spPr>
      </p:pic>
      <p:pic>
        <p:nvPicPr>
          <p:cNvPr id="42" name="Google Shape;42;p18" descr="Slate-V2-HD-compPhotoInset.png"/>
          <p:cNvPicPr preferRelativeResize="0"/>
          <p:nvPr/>
        </p:nvPicPr>
        <p:blipFill rotWithShape="1">
          <a:blip r:embed="rId2">
            <a:alphaModFix/>
          </a:blip>
          <a:srcRect/>
          <a:stretch/>
        </p:blipFill>
        <p:spPr>
          <a:xfrm>
            <a:off x="6238357" y="1734506"/>
            <a:ext cx="5029200" cy="4099959"/>
          </a:xfrm>
          <a:prstGeom prst="rect">
            <a:avLst/>
          </a:prstGeom>
          <a:noFill/>
          <a:ln>
            <a:noFill/>
          </a:ln>
        </p:spPr>
      </p:pic>
      <p:sp>
        <p:nvSpPr>
          <p:cNvPr id="43" name="Google Shape;43;p18"/>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1046013" y="1855153"/>
            <a:ext cx="4764764" cy="69249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5" name="Google Shape;45;p18"/>
          <p:cNvSpPr txBox="1">
            <a:spLocks noGrp="1"/>
          </p:cNvSpPr>
          <p:nvPr>
            <p:ph type="body" idx="2"/>
          </p:nvPr>
        </p:nvSpPr>
        <p:spPr>
          <a:xfrm>
            <a:off x="1046013" y="2702103"/>
            <a:ext cx="4764764"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6" name="Google Shape;46;p18"/>
          <p:cNvSpPr txBox="1">
            <a:spLocks noGrp="1"/>
          </p:cNvSpPr>
          <p:nvPr>
            <p:ph type="body" idx="3"/>
          </p:nvPr>
        </p:nvSpPr>
        <p:spPr>
          <a:xfrm>
            <a:off x="6363166" y="1855152"/>
            <a:ext cx="4779582" cy="69249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7" name="Google Shape;47;p18"/>
          <p:cNvSpPr txBox="1">
            <a:spLocks noGrp="1"/>
          </p:cNvSpPr>
          <p:nvPr>
            <p:ph type="body" idx="4"/>
          </p:nvPr>
        </p:nvSpPr>
        <p:spPr>
          <a:xfrm>
            <a:off x="6363167" y="2702103"/>
            <a:ext cx="4779581"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8" name="Google Shape;48;p1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74354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36039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8049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Aria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4855633" y="609600"/>
            <a:ext cx="6411924" cy="508000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63" name="Google Shape;63;p21"/>
          <p:cNvSpPr txBox="1">
            <a:spLocks noGrp="1"/>
          </p:cNvSpPr>
          <p:nvPr>
            <p:ph type="body" idx="2"/>
          </p:nvPr>
        </p:nvSpPr>
        <p:spPr>
          <a:xfrm>
            <a:off x="913795" y="2673351"/>
            <a:ext cx="3706889" cy="30162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64" name="Google Shape;64;p21"/>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00608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pic>
        <p:nvPicPr>
          <p:cNvPr id="68" name="Google Shape;68;p22" descr="Slate-V2-HD-vertPhotoInset.png"/>
          <p:cNvPicPr preferRelativeResize="0"/>
          <p:nvPr/>
        </p:nvPicPr>
        <p:blipFill rotWithShape="1">
          <a:blip r:embed="rId2">
            <a:alphaModFix/>
          </a:blip>
          <a:srcRect/>
          <a:stretch/>
        </p:blipFill>
        <p:spPr>
          <a:xfrm>
            <a:off x="7293665" y="609600"/>
            <a:ext cx="3584166" cy="5204832"/>
          </a:xfrm>
          <a:prstGeom prst="rect">
            <a:avLst/>
          </a:prstGeom>
          <a:noFill/>
          <a:ln>
            <a:noFill/>
          </a:ln>
        </p:spPr>
      </p:pic>
      <p:sp>
        <p:nvSpPr>
          <p:cNvPr id="69" name="Google Shape;69;p22"/>
          <p:cNvSpPr txBox="1">
            <a:spLocks noGrp="1"/>
          </p:cNvSpPr>
          <p:nvPr>
            <p:ph type="title"/>
          </p:nvPr>
        </p:nvSpPr>
        <p:spPr>
          <a:xfrm>
            <a:off x="913795" y="763701"/>
            <a:ext cx="5707899" cy="1675559"/>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lnSpc>
                <a:spcPct val="90000"/>
              </a:lnSpc>
              <a:spcBef>
                <a:spcPts val="0"/>
              </a:spcBef>
              <a:spcAft>
                <a:spcPts val="0"/>
              </a:spcAft>
              <a:buClr>
                <a:schemeClr val="lt2"/>
              </a:buClr>
              <a:buSzPts val="3200"/>
              <a:buFont typeface="Arial"/>
              <a:buNone/>
              <a:defRPr sz="32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a:spLocks noGrp="1"/>
          </p:cNvSpPr>
          <p:nvPr>
            <p:ph type="pic" idx="2"/>
          </p:nvPr>
        </p:nvSpPr>
        <p:spPr>
          <a:xfrm>
            <a:off x="7442551" y="763702"/>
            <a:ext cx="3275751" cy="4912822"/>
          </a:xfrm>
          <a:prstGeom prst="rect">
            <a:avLst/>
          </a:prstGeom>
          <a:noFill/>
          <a:ln>
            <a:noFill/>
          </a:ln>
          <a:effectLst>
            <a:outerShdw blurRad="38100" dist="25400" dir="4440000">
              <a:srgbClr val="000000">
                <a:alpha val="35686"/>
              </a:srgbClr>
            </a:outerShdw>
          </a:effectLst>
        </p:spPr>
      </p:sp>
      <p:sp>
        <p:nvSpPr>
          <p:cNvPr id="71" name="Google Shape;71;p22"/>
          <p:cNvSpPr txBox="1">
            <a:spLocks noGrp="1"/>
          </p:cNvSpPr>
          <p:nvPr>
            <p:ph type="body" idx="1"/>
          </p:nvPr>
        </p:nvSpPr>
        <p:spPr>
          <a:xfrm>
            <a:off x="1473698" y="2679699"/>
            <a:ext cx="4588094" cy="313569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72" name="Google Shape;72;p2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4939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pic>
        <p:nvPicPr>
          <p:cNvPr id="76" name="Google Shape;76;p23" descr="Slate-V2-HD-panoPhotoInset.png"/>
          <p:cNvPicPr preferRelativeResize="0"/>
          <p:nvPr/>
        </p:nvPicPr>
        <p:blipFill rotWithShape="1">
          <a:blip r:embed="rId2">
            <a:alphaModFix/>
          </a:blip>
          <a:srcRect/>
          <a:stretch/>
        </p:blipFill>
        <p:spPr>
          <a:xfrm>
            <a:off x="1013883" y="547807"/>
            <a:ext cx="10141799" cy="3816806"/>
          </a:xfrm>
          <a:prstGeom prst="rect">
            <a:avLst/>
          </a:prstGeom>
          <a:noFill/>
          <a:ln>
            <a:noFill/>
          </a:ln>
        </p:spPr>
      </p:pic>
      <p:sp>
        <p:nvSpPr>
          <p:cNvPr id="77" name="Google Shape;77;p23"/>
          <p:cNvSpPr txBox="1">
            <a:spLocks noGrp="1"/>
          </p:cNvSpPr>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Arial"/>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a:spLocks noGrp="1"/>
          </p:cNvSpPr>
          <p:nvPr>
            <p:ph type="pic" idx="2"/>
          </p:nvPr>
        </p:nvSpPr>
        <p:spPr>
          <a:xfrm>
            <a:off x="1169349" y="695009"/>
            <a:ext cx="9845346" cy="3525671"/>
          </a:xfrm>
          <a:prstGeom prst="rect">
            <a:avLst/>
          </a:prstGeom>
          <a:noFill/>
          <a:ln>
            <a:noFill/>
          </a:ln>
          <a:effectLst>
            <a:outerShdw blurRad="38100" dist="25400" dir="4440000">
              <a:srgbClr val="000000">
                <a:alpha val="35686"/>
              </a:srgbClr>
            </a:outerShdw>
          </a:effectLst>
        </p:spPr>
      </p:sp>
      <p:sp>
        <p:nvSpPr>
          <p:cNvPr id="79" name="Google Shape;79;p23"/>
          <p:cNvSpPr txBox="1">
            <a:spLocks noGrp="1"/>
          </p:cNvSpPr>
          <p:nvPr>
            <p:ph type="body" idx="1"/>
          </p:nvPr>
        </p:nvSpPr>
        <p:spPr>
          <a:xfrm>
            <a:off x="913795" y="5247728"/>
            <a:ext cx="10353762" cy="5434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0" name="Google Shape;80;p2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77248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3"/>
        <p:cNvGrpSpPr/>
        <p:nvPr/>
      </p:nvGrpSpPr>
      <p:grpSpPr>
        <a:xfrm>
          <a:off x="0" y="0"/>
          <a:ext cx="0" cy="0"/>
          <a:chOff x="0" y="0"/>
          <a:chExt cx="0" cy="0"/>
        </a:xfrm>
      </p:grpSpPr>
      <p:sp>
        <p:nvSpPr>
          <p:cNvPr id="84" name="Google Shape;84;p24"/>
          <p:cNvSpPr txBox="1">
            <a:spLocks noGrp="1"/>
          </p:cNvSpPr>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Arial"/>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body" idx="1"/>
          </p:nvPr>
        </p:nvSpPr>
        <p:spPr>
          <a:xfrm>
            <a:off x="913794" y="4295180"/>
            <a:ext cx="10353763" cy="150182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6" name="Google Shape;86;p2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50179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Google Shape;90;p25"/>
          <p:cNvSpPr txBox="1">
            <a:spLocks noGrp="1"/>
          </p:cNvSpPr>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3600"/>
              <a:buFont typeface="Arial"/>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txBox="1">
            <a:spLocks noGrp="1"/>
          </p:cNvSpPr>
          <p:nvPr>
            <p:ph type="body" idx="1"/>
          </p:nvPr>
        </p:nvSpPr>
        <p:spPr>
          <a:xfrm>
            <a:off x="1720644" y="3610032"/>
            <a:ext cx="8752299" cy="532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r">
              <a:lnSpc>
                <a:spcPct val="110000"/>
              </a:lnSpc>
              <a:spcBef>
                <a:spcPts val="280"/>
              </a:spcBef>
              <a:spcAft>
                <a:spcPts val="0"/>
              </a:spcAft>
              <a:buSzPts val="980"/>
              <a:buNone/>
              <a:defRPr sz="14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2" name="Google Shape;92;p25"/>
          <p:cNvSpPr txBox="1">
            <a:spLocks noGrp="1"/>
          </p:cNvSpPr>
          <p:nvPr>
            <p:ph type="body" idx="2"/>
          </p:nvPr>
        </p:nvSpPr>
        <p:spPr>
          <a:xfrm>
            <a:off x="913794" y="4304353"/>
            <a:ext cx="10353763" cy="148949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3" name="Google Shape;93;p2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6" name="Google Shape;96;p25"/>
          <p:cNvSpPr txBox="1"/>
          <p:nvPr/>
        </p:nvSpPr>
        <p:spPr>
          <a:xfrm>
            <a:off x="990600" y="88479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Arial"/>
              <a:buNone/>
            </a:pPr>
            <a:r>
              <a:rPr lang="en-GB" sz="8000" b="0" cap="none">
                <a:solidFill>
                  <a:schemeClr val="lt1"/>
                </a:solidFill>
                <a:latin typeface="Arial"/>
                <a:ea typeface="Arial"/>
                <a:cs typeface="Arial"/>
                <a:sym typeface="Arial"/>
              </a:rPr>
              <a:t>“</a:t>
            </a:r>
            <a:endParaRPr/>
          </a:p>
        </p:txBody>
      </p:sp>
      <p:sp>
        <p:nvSpPr>
          <p:cNvPr id="97" name="Google Shape;97;p25"/>
          <p:cNvSpPr txBox="1"/>
          <p:nvPr/>
        </p:nvSpPr>
        <p:spPr>
          <a:xfrm>
            <a:off x="10504716" y="292825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Arial"/>
              <a:buNone/>
            </a:pPr>
            <a:r>
              <a:rPr lang="en-GB" sz="8000" b="0" cap="none">
                <a:solidFill>
                  <a:schemeClr val="lt1"/>
                </a:solidFill>
                <a:latin typeface="Arial"/>
                <a:ea typeface="Arial"/>
                <a:cs typeface="Arial"/>
                <a:sym typeface="Arial"/>
              </a:rPr>
              <a:t>”</a:t>
            </a:r>
            <a:endParaRPr/>
          </a:p>
        </p:txBody>
      </p:sp>
    </p:spTree>
    <p:extLst>
      <p:ext uri="{BB962C8B-B14F-4D97-AF65-F5344CB8AC3E}">
        <p14:creationId xmlns:p14="http://schemas.microsoft.com/office/powerpoint/2010/main" val="2182101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Google Shape;99;p26"/>
          <p:cNvSpPr txBox="1">
            <a:spLocks noGrp="1"/>
          </p:cNvSpPr>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200"/>
              <a:buFont typeface="Arial"/>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6"/>
          <p:cNvSpPr txBox="1">
            <a:spLocks noGrp="1"/>
          </p:cNvSpPr>
          <p:nvPr>
            <p:ph type="body" idx="1"/>
          </p:nvPr>
        </p:nvSpPr>
        <p:spPr>
          <a:xfrm>
            <a:off x="913784" y="4650556"/>
            <a:ext cx="10352199" cy="114064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101" name="Google Shape;101;p2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0976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rtlCol="0" anchor="b"/>
          <a:lstStyle>
            <a:lvl1pPr algn="ctr">
              <a:defRPr sz="4000" b="0" cap="none"/>
            </a:lvl1p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AF85EE6A-FB2B-4557-9A76-03818D61BA94}" type="datetime1">
              <a:rPr lang="en-GB" noProof="0" smtClean="0"/>
              <a:t>12/11/2025</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3A98EE3D-8CD1-4C3F-BD1C-C98C9596463C}" type="slidenum">
              <a:rPr lang="en-GB" noProof="0" smtClean="0"/>
              <a:pPr/>
              <a:t>‹#›</a:t>
            </a:fld>
            <a:endParaRPr lang="en-GB" noProof="0" dirty="0"/>
          </a:p>
        </p:txBody>
      </p:sp>
    </p:spTree>
    <p:extLst>
      <p:ext uri="{BB962C8B-B14F-4D97-AF65-F5344CB8AC3E}">
        <p14:creationId xmlns:p14="http://schemas.microsoft.com/office/powerpoint/2010/main" val="1664205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a:off x="913795"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7" name="Google Shape;107;p27"/>
          <p:cNvSpPr txBox="1">
            <a:spLocks noGrp="1"/>
          </p:cNvSpPr>
          <p:nvPr>
            <p:ph type="body" idx="2"/>
          </p:nvPr>
        </p:nvSpPr>
        <p:spPr>
          <a:xfrm>
            <a:off x="91379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08" name="Google Shape;108;p27"/>
          <p:cNvSpPr txBox="1">
            <a:spLocks noGrp="1"/>
          </p:cNvSpPr>
          <p:nvPr>
            <p:ph type="body" idx="3"/>
          </p:nvPr>
        </p:nvSpPr>
        <p:spPr>
          <a:xfrm>
            <a:off x="4446711" y="1885949"/>
            <a:ext cx="3300984" cy="76478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9" name="Google Shape;109;p27"/>
          <p:cNvSpPr txBox="1">
            <a:spLocks noGrp="1"/>
          </p:cNvSpPr>
          <p:nvPr>
            <p:ph type="body" idx="4"/>
          </p:nvPr>
        </p:nvSpPr>
        <p:spPr>
          <a:xfrm>
            <a:off x="444143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0" name="Google Shape;110;p27"/>
          <p:cNvSpPr txBox="1">
            <a:spLocks noGrp="1"/>
          </p:cNvSpPr>
          <p:nvPr>
            <p:ph type="body" idx="5"/>
          </p:nvPr>
        </p:nvSpPr>
        <p:spPr>
          <a:xfrm>
            <a:off x="7966572"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11" name="Google Shape;111;p27"/>
          <p:cNvSpPr txBox="1">
            <a:spLocks noGrp="1"/>
          </p:cNvSpPr>
          <p:nvPr>
            <p:ph type="body" idx="6"/>
          </p:nvPr>
        </p:nvSpPr>
        <p:spPr>
          <a:xfrm>
            <a:off x="7966572" y="2768110"/>
            <a:ext cx="3300984" cy="302308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2" name="Google Shape;112;p2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35953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pic>
        <p:nvPicPr>
          <p:cNvPr id="116" name="Google Shape;116;p28" descr="Slate-V2-HD-3colPhotoInset.png"/>
          <p:cNvPicPr preferRelativeResize="0"/>
          <p:nvPr/>
        </p:nvPicPr>
        <p:blipFill rotWithShape="1">
          <a:blip r:embed="rId2">
            <a:alphaModFix/>
          </a:blip>
          <a:srcRect/>
          <a:stretch/>
        </p:blipFill>
        <p:spPr>
          <a:xfrm>
            <a:off x="897962" y="1818214"/>
            <a:ext cx="3339972" cy="1847851"/>
          </a:xfrm>
          <a:prstGeom prst="rect">
            <a:avLst/>
          </a:prstGeom>
          <a:noFill/>
          <a:ln>
            <a:noFill/>
          </a:ln>
        </p:spPr>
      </p:pic>
      <p:pic>
        <p:nvPicPr>
          <p:cNvPr id="117" name="Google Shape;117;p28" descr="Slate-V2-HD-3colPhotoInset.png"/>
          <p:cNvPicPr preferRelativeResize="0"/>
          <p:nvPr/>
        </p:nvPicPr>
        <p:blipFill rotWithShape="1">
          <a:blip r:embed="rId2">
            <a:alphaModFix/>
          </a:blip>
          <a:srcRect/>
          <a:stretch/>
        </p:blipFill>
        <p:spPr>
          <a:xfrm>
            <a:off x="4403800" y="1818214"/>
            <a:ext cx="3339972" cy="1847851"/>
          </a:xfrm>
          <a:prstGeom prst="rect">
            <a:avLst/>
          </a:prstGeom>
          <a:noFill/>
          <a:ln>
            <a:noFill/>
          </a:ln>
        </p:spPr>
      </p:pic>
      <p:pic>
        <p:nvPicPr>
          <p:cNvPr id="118" name="Google Shape;118;p28" descr="Slate-V2-HD-3colPhotoInset.png"/>
          <p:cNvPicPr preferRelativeResize="0"/>
          <p:nvPr/>
        </p:nvPicPr>
        <p:blipFill rotWithShape="1">
          <a:blip r:embed="rId2">
            <a:alphaModFix/>
          </a:blip>
          <a:srcRect/>
          <a:stretch/>
        </p:blipFill>
        <p:spPr>
          <a:xfrm>
            <a:off x="7936051" y="1818214"/>
            <a:ext cx="3339972" cy="1847851"/>
          </a:xfrm>
          <a:prstGeom prst="rect">
            <a:avLst/>
          </a:prstGeom>
          <a:noFill/>
          <a:ln>
            <a:noFill/>
          </a:ln>
        </p:spPr>
      </p:pic>
      <p:sp>
        <p:nvSpPr>
          <p:cNvPr id="119" name="Google Shape;119;p28"/>
          <p:cNvSpPr txBox="1">
            <a:spLocks noGrp="1"/>
          </p:cNvSpPr>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8"/>
          <p:cNvSpPr txBox="1">
            <a:spLocks noGrp="1"/>
          </p:cNvSpPr>
          <p:nvPr>
            <p:ph type="body" idx="1"/>
          </p:nvPr>
        </p:nvSpPr>
        <p:spPr>
          <a:xfrm>
            <a:off x="913795"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1" name="Google Shape;121;p28"/>
          <p:cNvSpPr>
            <a:spLocks noGrp="1"/>
          </p:cNvSpPr>
          <p:nvPr>
            <p:ph type="pic" idx="2"/>
          </p:nvPr>
        </p:nvSpPr>
        <p:spPr>
          <a:xfrm>
            <a:off x="1018102" y="1938918"/>
            <a:ext cx="3092368" cy="1602954"/>
          </a:xfrm>
          <a:prstGeom prst="roundRect">
            <a:avLst>
              <a:gd name="adj" fmla="val 1858"/>
            </a:avLst>
          </a:prstGeom>
          <a:noFill/>
          <a:ln>
            <a:noFill/>
          </a:ln>
          <a:effectLst>
            <a:outerShdw blurRad="38100" dist="25400" dir="4440000">
              <a:srgbClr val="000000">
                <a:alpha val="35686"/>
              </a:srgbClr>
            </a:outerShdw>
          </a:effectLst>
        </p:spPr>
      </p:sp>
      <p:sp>
        <p:nvSpPr>
          <p:cNvPr id="122" name="Google Shape;122;p28"/>
          <p:cNvSpPr txBox="1">
            <a:spLocks noGrp="1"/>
          </p:cNvSpPr>
          <p:nvPr>
            <p:ph type="body" idx="3"/>
          </p:nvPr>
        </p:nvSpPr>
        <p:spPr>
          <a:xfrm>
            <a:off x="913795" y="4572443"/>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3" name="Google Shape;123;p28"/>
          <p:cNvSpPr txBox="1">
            <a:spLocks noGrp="1"/>
          </p:cNvSpPr>
          <p:nvPr>
            <p:ph type="body" idx="4"/>
          </p:nvPr>
        </p:nvSpPr>
        <p:spPr>
          <a:xfrm>
            <a:off x="4442788"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4" name="Google Shape;124;p28"/>
          <p:cNvSpPr>
            <a:spLocks noGrp="1"/>
          </p:cNvSpPr>
          <p:nvPr>
            <p:ph type="pic" idx="5"/>
          </p:nvPr>
        </p:nvSpPr>
        <p:spPr>
          <a:xfrm>
            <a:off x="4545743" y="1939094"/>
            <a:ext cx="3092368" cy="1608164"/>
          </a:xfrm>
          <a:prstGeom prst="roundRect">
            <a:avLst>
              <a:gd name="adj" fmla="val 1858"/>
            </a:avLst>
          </a:prstGeom>
          <a:noFill/>
          <a:ln>
            <a:noFill/>
          </a:ln>
          <a:effectLst>
            <a:outerShdw blurRad="38100" dist="25400" dir="4440000">
              <a:srgbClr val="000000">
                <a:alpha val="35686"/>
              </a:srgbClr>
            </a:outerShdw>
          </a:effectLst>
        </p:spPr>
      </p:sp>
      <p:sp>
        <p:nvSpPr>
          <p:cNvPr id="125" name="Google Shape;125;p28"/>
          <p:cNvSpPr txBox="1">
            <a:spLocks noGrp="1"/>
          </p:cNvSpPr>
          <p:nvPr>
            <p:ph type="body" idx="6"/>
          </p:nvPr>
        </p:nvSpPr>
        <p:spPr>
          <a:xfrm>
            <a:off x="4441435"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6" name="Google Shape;126;p28"/>
          <p:cNvSpPr txBox="1">
            <a:spLocks noGrp="1"/>
          </p:cNvSpPr>
          <p:nvPr>
            <p:ph type="body" idx="7"/>
          </p:nvPr>
        </p:nvSpPr>
        <p:spPr>
          <a:xfrm>
            <a:off x="7966697"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7" name="Google Shape;127;p28"/>
          <p:cNvSpPr>
            <a:spLocks noGrp="1"/>
          </p:cNvSpPr>
          <p:nvPr>
            <p:ph type="pic" idx="8"/>
          </p:nvPr>
        </p:nvSpPr>
        <p:spPr>
          <a:xfrm>
            <a:off x="8075698" y="1934432"/>
            <a:ext cx="3092368" cy="1607294"/>
          </a:xfrm>
          <a:prstGeom prst="roundRect">
            <a:avLst>
              <a:gd name="adj" fmla="val 1858"/>
            </a:avLst>
          </a:prstGeom>
          <a:noFill/>
          <a:ln>
            <a:noFill/>
          </a:ln>
          <a:effectLst>
            <a:outerShdw blurRad="38100" dist="25400" dir="4440000">
              <a:srgbClr val="000000">
                <a:alpha val="35686"/>
              </a:srgbClr>
            </a:outerShdw>
          </a:effectLst>
        </p:spPr>
      </p:sp>
      <p:sp>
        <p:nvSpPr>
          <p:cNvPr id="128" name="Google Shape;128;p28"/>
          <p:cNvSpPr txBox="1">
            <a:spLocks noGrp="1"/>
          </p:cNvSpPr>
          <p:nvPr>
            <p:ph type="body" idx="9"/>
          </p:nvPr>
        </p:nvSpPr>
        <p:spPr>
          <a:xfrm>
            <a:off x="7966572"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9" name="Google Shape;129;p2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3201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rtlCol="0"/>
          <a:lstStyle/>
          <a:p>
            <a:pPr rtl="0"/>
            <a:r>
              <a:rPr lang="en-GB" noProof="0"/>
              <a:t>Click to edit Master title style</a:t>
            </a:r>
            <a:endParaRPr lang="en-GB" noProof="0" dirty="0"/>
          </a:p>
        </p:txBody>
      </p:sp>
      <p:sp>
        <p:nvSpPr>
          <p:cNvPr id="3" name="Content Placeholder 2"/>
          <p:cNvSpPr>
            <a:spLocks noGrp="1"/>
          </p:cNvSpPr>
          <p:nvPr>
            <p:ph sz="half" idx="1"/>
          </p:nvPr>
        </p:nvSpPr>
        <p:spPr>
          <a:xfrm>
            <a:off x="913795" y="2076450"/>
            <a:ext cx="4856841" cy="3622671"/>
          </a:xfrm>
        </p:spPr>
        <p:txBody>
          <a:bodyPr rtlCol="0" anchor="t">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Content Placeholder 3"/>
          <p:cNvSpPr>
            <a:spLocks noGrp="1"/>
          </p:cNvSpPr>
          <p:nvPr>
            <p:ph sz="half" idx="2"/>
          </p:nvPr>
        </p:nvSpPr>
        <p:spPr>
          <a:xfrm>
            <a:off x="6410716" y="2076451"/>
            <a:ext cx="4856841" cy="3622672"/>
          </a:xfrm>
        </p:spPr>
        <p:txBody>
          <a:bodyPr rtlCol="0" anchor="t">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5" name="Date Placeholder 4"/>
          <p:cNvSpPr>
            <a:spLocks noGrp="1"/>
          </p:cNvSpPr>
          <p:nvPr>
            <p:ph type="dt" sz="half" idx="10"/>
          </p:nvPr>
        </p:nvSpPr>
        <p:spPr/>
        <p:txBody>
          <a:bodyPr rtlCol="0"/>
          <a:lstStyle/>
          <a:p>
            <a:pPr rtl="0"/>
            <a:fld id="{5765C13A-732E-4ECC-8E4F-3BECF6401DF7}" type="datetime1">
              <a:rPr lang="en-GB" noProof="0" smtClean="0"/>
              <a:t>12/11/2025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rtlCol="0"/>
          <a:lstStyle>
            <a:lvl1pPr>
              <a:defRPr/>
            </a:lvl1p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5" name="Text Placeholder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7" name="Date Placeholder 6"/>
          <p:cNvSpPr>
            <a:spLocks noGrp="1"/>
          </p:cNvSpPr>
          <p:nvPr>
            <p:ph type="dt" sz="half" idx="10"/>
          </p:nvPr>
        </p:nvSpPr>
        <p:spPr/>
        <p:txBody>
          <a:bodyPr rtlCol="0"/>
          <a:lstStyle/>
          <a:p>
            <a:pPr rtl="0"/>
            <a:fld id="{09F09485-6FB2-420E-8C6F-7C75A1900EE5}" type="datetime1">
              <a:rPr lang="en-GB" noProof="0" smtClean="0"/>
              <a:t>12/11/2025</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Date Placeholder 2"/>
          <p:cNvSpPr>
            <a:spLocks noGrp="1"/>
          </p:cNvSpPr>
          <p:nvPr>
            <p:ph type="dt" sz="half" idx="10"/>
          </p:nvPr>
        </p:nvSpPr>
        <p:spPr/>
        <p:txBody>
          <a:bodyPr rtlCol="0"/>
          <a:lstStyle/>
          <a:p>
            <a:pPr rtl="0"/>
            <a:fld id="{EA9EB169-BE71-4CDE-B52C-A2C817613ED6}" type="datetime1">
              <a:rPr lang="en-GB" noProof="0" smtClean="0"/>
              <a:t>12/11/2025</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AFA40D56-FB5E-4BFF-B8E7-8EEADD640017}" type="datetime1">
              <a:rPr lang="en-GB" noProof="0" smtClean="0"/>
              <a:t>12/11/2025</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en-GB" noProof="0"/>
              <a:t>Click to edit Master title style</a:t>
            </a:r>
            <a:endParaRPr lang="en-GB" noProof="0" dirty="0"/>
          </a:p>
        </p:txBody>
      </p:sp>
      <p:sp>
        <p:nvSpPr>
          <p:cNvPr id="3" name="Content Placeholder 2"/>
          <p:cNvSpPr>
            <a:spLocks noGrp="1"/>
          </p:cNvSpPr>
          <p:nvPr>
            <p:ph idx="1"/>
          </p:nvPr>
        </p:nvSpPr>
        <p:spPr>
          <a:xfrm>
            <a:off x="4855633" y="609600"/>
            <a:ext cx="6411924" cy="5080001"/>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Text Placeholder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07FFE8F4-C90C-4C75-9BE6-F4A112227775}" type="datetime1">
              <a:rPr lang="en-GB" noProof="0" smtClean="0"/>
              <a:t>12/11/2025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pPr/>
              <a:t>‹#›</a:t>
            </a:fld>
            <a:endParaRPr lang="en-GB" noProof="0"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en-GB" noProof="0"/>
              <a:t>Click to edit Master title style</a:t>
            </a:r>
            <a:endParaRPr lang="en-GB" noProof="0"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endParaRPr lang="en-GB" noProof="0" dirty="0"/>
          </a:p>
        </p:txBody>
      </p:sp>
      <p:sp>
        <p:nvSpPr>
          <p:cNvPr id="4" name="Text Placeholder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9DEAA19A-4264-42EC-9E65-C0C2ED1674F1}" type="datetime1">
              <a:rPr lang="en-GB" noProof="0" smtClean="0"/>
              <a:t>12/11/2025</a:t>
            </a:fld>
            <a:endParaRPr lang="en-GB" noProof="0" dirty="0"/>
          </a:p>
        </p:txBody>
      </p:sp>
      <p:sp>
        <p:nvSpPr>
          <p:cNvPr id="6" name="Footer Placeholder 5"/>
          <p:cNvSpPr>
            <a:spLocks noGrp="1"/>
          </p:cNvSpPr>
          <p:nvPr>
            <p:ph type="ftr" sz="quarter" idx="11"/>
          </p:nvPr>
        </p:nvSpPr>
        <p:spPr/>
        <p:txBody>
          <a:bodyPr rtlCol="0"/>
          <a:lstStyle/>
          <a:p>
            <a:pPr algn="l"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6.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Quarter level</a:t>
            </a:r>
          </a:p>
          <a:p>
            <a:pPr lvl="4" rtl="0"/>
            <a:r>
              <a:rPr lang="en-GB" noProof="0" dirty="0"/>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CD3D8389-5F2D-46E3-B46F-1F3A29A6D223}" type="datetime1">
              <a:rPr lang="en-GB" noProof="0" smtClean="0"/>
              <a:t>12/11/2025</a:t>
            </a:fld>
            <a:endParaRPr lang="en-GB" noProof="0"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en-GB" noProof="0"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2"/>
              </a:buClr>
              <a:buSzPts val="4600"/>
              <a:buFont typeface="Arial"/>
              <a:buNone/>
              <a:defRPr sz="46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3"/>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marR="0" lvl="0" indent="-330835" algn="l" rtl="0">
              <a:lnSpc>
                <a:spcPct val="110000"/>
              </a:lnSpc>
              <a:spcBef>
                <a:spcPts val="460"/>
              </a:spcBef>
              <a:spcAft>
                <a:spcPts val="0"/>
              </a:spcAft>
              <a:buClr>
                <a:schemeClr val="lt2"/>
              </a:buClr>
              <a:buSzPts val="1610"/>
              <a:buFont typeface="Noto Sans Symbols"/>
              <a:buChar char="◈"/>
              <a:defRPr sz="2300" b="0" i="0" u="none" strike="noStrike" cap="none">
                <a:solidFill>
                  <a:schemeClr val="lt2"/>
                </a:solidFill>
                <a:latin typeface="Arial"/>
                <a:ea typeface="Arial"/>
                <a:cs typeface="Arial"/>
                <a:sym typeface="Arial"/>
              </a:defRPr>
            </a:lvl1pPr>
            <a:lvl2pPr marL="914400" marR="0" lvl="1" indent="-321944" algn="l" rtl="0">
              <a:spcBef>
                <a:spcPts val="600"/>
              </a:spcBef>
              <a:spcAft>
                <a:spcPts val="0"/>
              </a:spcAft>
              <a:buClr>
                <a:schemeClr val="lt2"/>
              </a:buClr>
              <a:buSzPts val="1470"/>
              <a:buFont typeface="Noto Sans Symbols"/>
              <a:buChar char="🞚"/>
              <a:defRPr sz="2100" b="0" i="0" u="none" strike="noStrike" cap="none">
                <a:solidFill>
                  <a:schemeClr val="lt2"/>
                </a:solidFill>
                <a:latin typeface="Arial"/>
                <a:ea typeface="Arial"/>
                <a:cs typeface="Arial"/>
                <a:sym typeface="Arial"/>
              </a:defRPr>
            </a:lvl2pPr>
            <a:lvl3pPr marL="1371600" marR="0" lvl="2"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Arial"/>
                <a:ea typeface="Arial"/>
                <a:cs typeface="Arial"/>
                <a:sym typeface="Arial"/>
              </a:defRPr>
            </a:lvl3pPr>
            <a:lvl4pPr marL="1828800" marR="0" lvl="3"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Arial"/>
                <a:ea typeface="Arial"/>
                <a:cs typeface="Arial"/>
                <a:sym typeface="Arial"/>
              </a:defRPr>
            </a:lvl4pPr>
            <a:lvl5pPr marL="2286000" marR="0" lvl="4" indent="-299720" algn="l" rtl="0">
              <a:spcBef>
                <a:spcPts val="600"/>
              </a:spcBef>
              <a:spcAft>
                <a:spcPts val="0"/>
              </a:spcAft>
              <a:buClr>
                <a:schemeClr val="lt2"/>
              </a:buClr>
              <a:buSzPts val="1120"/>
              <a:buFont typeface="Noto Sans Symbols"/>
              <a:buChar char="◈"/>
              <a:defRPr sz="1600" b="0" i="0" u="none" strike="noStrike" cap="none">
                <a:solidFill>
                  <a:schemeClr val="lt2"/>
                </a:solidFill>
                <a:latin typeface="Arial"/>
                <a:ea typeface="Arial"/>
                <a:cs typeface="Arial"/>
                <a:sym typeface="Arial"/>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Arial"/>
                <a:ea typeface="Arial"/>
                <a:cs typeface="Arial"/>
                <a:sym typeface="Arial"/>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Arial"/>
                <a:ea typeface="Arial"/>
                <a:cs typeface="Arial"/>
                <a:sym typeface="Arial"/>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Arial"/>
                <a:ea typeface="Arial"/>
                <a:cs typeface="Arial"/>
                <a:sym typeface="Arial"/>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F2F2F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F2F2F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F2F2F2"/>
                </a:solidFill>
                <a:latin typeface="Arial"/>
                <a:ea typeface="Arial"/>
                <a:cs typeface="Arial"/>
                <a:sym typeface="Arial"/>
              </a:defRPr>
            </a:lvl1pPr>
            <a:lvl2pPr marL="0" marR="0" lvl="1" indent="0" algn="r" rtl="0">
              <a:spcBef>
                <a:spcPts val="0"/>
              </a:spcBef>
              <a:buNone/>
              <a:defRPr sz="1100" b="0" i="0" u="none" strike="noStrike" cap="none">
                <a:solidFill>
                  <a:srgbClr val="F2F2F2"/>
                </a:solidFill>
                <a:latin typeface="Arial"/>
                <a:ea typeface="Arial"/>
                <a:cs typeface="Arial"/>
                <a:sym typeface="Arial"/>
              </a:defRPr>
            </a:lvl2pPr>
            <a:lvl3pPr marL="0" marR="0" lvl="2" indent="0" algn="r" rtl="0">
              <a:spcBef>
                <a:spcPts val="0"/>
              </a:spcBef>
              <a:buNone/>
              <a:defRPr sz="1100" b="0" i="0" u="none" strike="noStrike" cap="none">
                <a:solidFill>
                  <a:srgbClr val="F2F2F2"/>
                </a:solidFill>
                <a:latin typeface="Arial"/>
                <a:ea typeface="Arial"/>
                <a:cs typeface="Arial"/>
                <a:sym typeface="Arial"/>
              </a:defRPr>
            </a:lvl3pPr>
            <a:lvl4pPr marL="0" marR="0" lvl="3" indent="0" algn="r" rtl="0">
              <a:spcBef>
                <a:spcPts val="0"/>
              </a:spcBef>
              <a:buNone/>
              <a:defRPr sz="1100" b="0" i="0" u="none" strike="noStrike" cap="none">
                <a:solidFill>
                  <a:srgbClr val="F2F2F2"/>
                </a:solidFill>
                <a:latin typeface="Arial"/>
                <a:ea typeface="Arial"/>
                <a:cs typeface="Arial"/>
                <a:sym typeface="Arial"/>
              </a:defRPr>
            </a:lvl4pPr>
            <a:lvl5pPr marL="0" marR="0" lvl="4" indent="0" algn="r" rtl="0">
              <a:spcBef>
                <a:spcPts val="0"/>
              </a:spcBef>
              <a:buNone/>
              <a:defRPr sz="1100" b="0" i="0" u="none" strike="noStrike" cap="none">
                <a:solidFill>
                  <a:srgbClr val="F2F2F2"/>
                </a:solidFill>
                <a:latin typeface="Arial"/>
                <a:ea typeface="Arial"/>
                <a:cs typeface="Arial"/>
                <a:sym typeface="Arial"/>
              </a:defRPr>
            </a:lvl5pPr>
            <a:lvl6pPr marL="0" marR="0" lvl="5" indent="0" algn="r" rtl="0">
              <a:spcBef>
                <a:spcPts val="0"/>
              </a:spcBef>
              <a:buNone/>
              <a:defRPr sz="1100" b="0" i="0" u="none" strike="noStrike" cap="none">
                <a:solidFill>
                  <a:srgbClr val="F2F2F2"/>
                </a:solidFill>
                <a:latin typeface="Arial"/>
                <a:ea typeface="Arial"/>
                <a:cs typeface="Arial"/>
                <a:sym typeface="Arial"/>
              </a:defRPr>
            </a:lvl6pPr>
            <a:lvl7pPr marL="0" marR="0" lvl="6" indent="0" algn="r" rtl="0">
              <a:spcBef>
                <a:spcPts val="0"/>
              </a:spcBef>
              <a:buNone/>
              <a:defRPr sz="1100" b="0" i="0" u="none" strike="noStrike" cap="none">
                <a:solidFill>
                  <a:srgbClr val="F2F2F2"/>
                </a:solidFill>
                <a:latin typeface="Arial"/>
                <a:ea typeface="Arial"/>
                <a:cs typeface="Arial"/>
                <a:sym typeface="Arial"/>
              </a:defRPr>
            </a:lvl7pPr>
            <a:lvl8pPr marL="0" marR="0" lvl="7" indent="0" algn="r" rtl="0">
              <a:spcBef>
                <a:spcPts val="0"/>
              </a:spcBef>
              <a:buNone/>
              <a:defRPr sz="1100" b="0" i="0" u="none" strike="noStrike" cap="none">
                <a:solidFill>
                  <a:srgbClr val="F2F2F2"/>
                </a:solidFill>
                <a:latin typeface="Arial"/>
                <a:ea typeface="Arial"/>
                <a:cs typeface="Arial"/>
                <a:sym typeface="Arial"/>
              </a:defRPr>
            </a:lvl8pPr>
            <a:lvl9pPr marL="0" marR="0" lvl="8" indent="0" algn="r" rtl="0">
              <a:spcBef>
                <a:spcPts val="0"/>
              </a:spcBef>
              <a:buNone/>
              <a:defRPr sz="11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48164096"/>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pps.mathlearningcenter.org/number-rac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rtlCol="0">
            <a:normAutofit/>
          </a:bodyPr>
          <a:lstStyle/>
          <a:p>
            <a:pPr algn="l" rtl="0"/>
            <a:r>
              <a:rPr lang="en-GB" sz="4000" dirty="0"/>
              <a:t>Maths at CTK</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rtlCol="0">
            <a:normAutofit/>
          </a:bodyPr>
          <a:lstStyle/>
          <a:p>
            <a:pPr algn="l" rtl="0"/>
            <a:r>
              <a:rPr lang="en-GB" sz="2300" dirty="0">
                <a:solidFill>
                  <a:srgbClr val="5792BA"/>
                </a:solidFill>
              </a:rPr>
              <a:t>Year 2 </a:t>
            </a: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359036-9123-4ED1-ACC9-CF666212D3B2}"/>
              </a:ext>
            </a:extLst>
          </p:cNvPr>
          <p:cNvSpPr/>
          <p:nvPr/>
        </p:nvSpPr>
        <p:spPr>
          <a:xfrm>
            <a:off x="71718" y="93849"/>
            <a:ext cx="11985811" cy="655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98BFA14-D0B4-4D0C-9E29-A07B4754C421}"/>
              </a:ext>
            </a:extLst>
          </p:cNvPr>
          <p:cNvSpPr>
            <a:spLocks noGrp="1"/>
          </p:cNvSpPr>
          <p:nvPr>
            <p:ph type="title"/>
          </p:nvPr>
        </p:nvSpPr>
        <p:spPr>
          <a:xfrm>
            <a:off x="0" y="0"/>
            <a:ext cx="6489369" cy="1257300"/>
          </a:xfrm>
        </p:spPr>
        <p:txBody>
          <a:bodyPr/>
          <a:lstStyle/>
          <a:p>
            <a:r>
              <a:rPr lang="en-GB" dirty="0">
                <a:solidFill>
                  <a:schemeClr val="bg1"/>
                </a:solidFill>
              </a:rPr>
              <a:t>Fluency/ fact recall</a:t>
            </a:r>
          </a:p>
        </p:txBody>
      </p:sp>
      <p:sp>
        <p:nvSpPr>
          <p:cNvPr id="3" name="Content Placeholder 2">
            <a:extLst>
              <a:ext uri="{FF2B5EF4-FFF2-40B4-BE49-F238E27FC236}">
                <a16:creationId xmlns:a16="http://schemas.microsoft.com/office/drawing/2014/main" id="{AE999788-B2B4-440C-8D20-8AF640B8A4B0}"/>
              </a:ext>
            </a:extLst>
          </p:cNvPr>
          <p:cNvSpPr>
            <a:spLocks noGrp="1"/>
          </p:cNvSpPr>
          <p:nvPr>
            <p:ph idx="1"/>
          </p:nvPr>
        </p:nvSpPr>
        <p:spPr>
          <a:xfrm>
            <a:off x="134471" y="997323"/>
            <a:ext cx="10353762" cy="3714749"/>
          </a:xfrm>
        </p:spPr>
        <p:txBody>
          <a:bodyPr/>
          <a:lstStyle/>
          <a:p>
            <a:r>
              <a:rPr lang="en-GB" dirty="0"/>
              <a:t>Information in Parent’s guide </a:t>
            </a:r>
          </a:p>
        </p:txBody>
      </p:sp>
      <p:sp>
        <p:nvSpPr>
          <p:cNvPr id="5" name="TextBox 4">
            <a:extLst>
              <a:ext uri="{FF2B5EF4-FFF2-40B4-BE49-F238E27FC236}">
                <a16:creationId xmlns:a16="http://schemas.microsoft.com/office/drawing/2014/main" id="{1DC125CF-438C-40CC-AF56-12FAE3CD8FB1}"/>
              </a:ext>
            </a:extLst>
          </p:cNvPr>
          <p:cNvSpPr txBox="1"/>
          <p:nvPr/>
        </p:nvSpPr>
        <p:spPr>
          <a:xfrm>
            <a:off x="398088" y="910575"/>
            <a:ext cx="9158288" cy="2041585"/>
          </a:xfrm>
          <a:prstGeom prst="rect">
            <a:avLst/>
          </a:prstGeom>
          <a:noFill/>
        </p:spPr>
        <p:txBody>
          <a:bodyPr wrap="square">
            <a:spAutoFit/>
          </a:bodyPr>
          <a:lstStyle/>
          <a:p>
            <a:pPr rtl="0" fontAlgn="base">
              <a:spcBef>
                <a:spcPts val="0"/>
              </a:spcBef>
              <a:spcAft>
                <a:spcPts val="430"/>
              </a:spcAft>
            </a:pPr>
            <a:br>
              <a:rPr lang="en-GB" sz="2400" b="0" i="0" u="none" strike="noStrike" dirty="0">
                <a:effectLst/>
                <a:latin typeface="Twentieth Century"/>
              </a:rPr>
            </a:br>
            <a:endParaRPr lang="en-GB" sz="2400" b="0" i="0" u="none" strike="noStrike" dirty="0">
              <a:effectLst/>
              <a:latin typeface="Twentieth Century"/>
            </a:endParaRPr>
          </a:p>
          <a:p>
            <a:pPr rtl="0" fontAlgn="base">
              <a:spcBef>
                <a:spcPts val="0"/>
              </a:spcBef>
              <a:spcAft>
                <a:spcPts val="430"/>
              </a:spcAft>
            </a:pPr>
            <a:endParaRPr lang="en-GB" sz="2400" b="0" i="0" u="none" strike="noStrike" dirty="0">
              <a:solidFill>
                <a:schemeClr val="bg1"/>
              </a:solidFill>
              <a:effectLst/>
              <a:latin typeface="Twentieth Century"/>
            </a:endParaRPr>
          </a:p>
          <a:p>
            <a:pPr rtl="0" fontAlgn="base">
              <a:spcBef>
                <a:spcPts val="0"/>
              </a:spcBef>
              <a:spcAft>
                <a:spcPts val="430"/>
              </a:spcAft>
              <a:buFont typeface="Arial" panose="020B0604020202020204" pitchFamily="34" charset="0"/>
              <a:buChar char="•"/>
            </a:pPr>
            <a:r>
              <a:rPr lang="en-GB" sz="2400" i="0" u="none" strike="noStrike" dirty="0">
                <a:solidFill>
                  <a:schemeClr val="bg1"/>
                </a:solidFill>
                <a:latin typeface="Twentieth Century"/>
              </a:rPr>
              <a:t> </a:t>
            </a:r>
            <a:r>
              <a:rPr lang="en-GB" sz="2400" b="0" i="0" u="none" strike="noStrike" dirty="0">
                <a:solidFill>
                  <a:schemeClr val="bg1"/>
                </a:solidFill>
                <a:effectLst/>
                <a:latin typeface="Twentieth Century"/>
              </a:rPr>
              <a:t>Secure fluency facts within 20, often using knowledge of bonds to 10</a:t>
            </a:r>
            <a:br>
              <a:rPr lang="en-GB" sz="2400" b="0" i="0" u="none" strike="noStrike" dirty="0">
                <a:effectLst/>
                <a:latin typeface="Twentieth Century"/>
              </a:rPr>
            </a:br>
            <a:endParaRPr lang="en-GB" sz="2400" b="0" i="0" u="none" strike="noStrike" dirty="0">
              <a:effectLst/>
              <a:latin typeface="Twentieth Century"/>
            </a:endParaRPr>
          </a:p>
        </p:txBody>
      </p:sp>
      <p:pic>
        <p:nvPicPr>
          <p:cNvPr id="3074" name="Picture 2">
            <a:extLst>
              <a:ext uri="{FF2B5EF4-FFF2-40B4-BE49-F238E27FC236}">
                <a16:creationId xmlns:a16="http://schemas.microsoft.com/office/drawing/2014/main" id="{7FB3B6AB-20FE-4039-9E6F-0A7E99B38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079" y="93849"/>
            <a:ext cx="2382450" cy="2326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8BFEEBB-0A1C-44E2-8623-07E37D76BF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68220" y="3551448"/>
            <a:ext cx="1322147" cy="2993744"/>
          </a:xfrm>
          <a:prstGeom prst="rect">
            <a:avLst/>
          </a:prstGeom>
        </p:spPr>
      </p:pic>
      <p:sp>
        <p:nvSpPr>
          <p:cNvPr id="7" name="Oval 6">
            <a:extLst>
              <a:ext uri="{FF2B5EF4-FFF2-40B4-BE49-F238E27FC236}">
                <a16:creationId xmlns:a16="http://schemas.microsoft.com/office/drawing/2014/main" id="{02BAD26F-806B-4EEC-8863-637D3A7673B1}"/>
              </a:ext>
            </a:extLst>
          </p:cNvPr>
          <p:cNvSpPr/>
          <p:nvPr/>
        </p:nvSpPr>
        <p:spPr>
          <a:xfrm rot="10800000">
            <a:off x="3042501" y="4558974"/>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99CE6AE-F74C-498B-A593-9D82DB0904F3}"/>
              </a:ext>
            </a:extLst>
          </p:cNvPr>
          <p:cNvSpPr/>
          <p:nvPr/>
        </p:nvSpPr>
        <p:spPr>
          <a:xfrm rot="10800000">
            <a:off x="800475" y="5112903"/>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DDF35ED-0C45-42E0-A8E3-1C3650A2DD8F}"/>
              </a:ext>
            </a:extLst>
          </p:cNvPr>
          <p:cNvSpPr/>
          <p:nvPr/>
        </p:nvSpPr>
        <p:spPr>
          <a:xfrm rot="10800000">
            <a:off x="2479903" y="5101786"/>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5812B57-D8DE-4035-9887-272DB30B10AD}"/>
              </a:ext>
            </a:extLst>
          </p:cNvPr>
          <p:cNvSpPr/>
          <p:nvPr/>
        </p:nvSpPr>
        <p:spPr>
          <a:xfrm rot="10800000">
            <a:off x="817453" y="4544228"/>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E22FDD-A98E-475F-B5BF-E263D834226B}"/>
              </a:ext>
            </a:extLst>
          </p:cNvPr>
          <p:cNvSpPr/>
          <p:nvPr/>
        </p:nvSpPr>
        <p:spPr>
          <a:xfrm rot="10800000">
            <a:off x="1373535" y="4544228"/>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6E8FE04-42AB-4C3E-B417-D4B2B7BB4338}"/>
              </a:ext>
            </a:extLst>
          </p:cNvPr>
          <p:cNvSpPr/>
          <p:nvPr/>
        </p:nvSpPr>
        <p:spPr>
          <a:xfrm rot="10800000">
            <a:off x="1929616" y="4544228"/>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50B23C2-22C4-47E4-B8CA-BE369F9C2DB1}"/>
              </a:ext>
            </a:extLst>
          </p:cNvPr>
          <p:cNvSpPr/>
          <p:nvPr/>
        </p:nvSpPr>
        <p:spPr>
          <a:xfrm rot="10800000">
            <a:off x="2503152" y="4544228"/>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938543B3-E058-4D54-BFC5-61200FEB8B63}"/>
              </a:ext>
            </a:extLst>
          </p:cNvPr>
          <p:cNvSpPr/>
          <p:nvPr/>
        </p:nvSpPr>
        <p:spPr>
          <a:xfrm rot="10800000">
            <a:off x="1920992" y="5103194"/>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93A9709-43FC-4CB7-B65C-6BE1E69D3BE8}"/>
              </a:ext>
            </a:extLst>
          </p:cNvPr>
          <p:cNvSpPr/>
          <p:nvPr/>
        </p:nvSpPr>
        <p:spPr>
          <a:xfrm rot="10800000">
            <a:off x="1360587" y="5089030"/>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peech Bubble: Rectangle 16">
            <a:extLst>
              <a:ext uri="{FF2B5EF4-FFF2-40B4-BE49-F238E27FC236}">
                <a16:creationId xmlns:a16="http://schemas.microsoft.com/office/drawing/2014/main" id="{DC90D94F-728C-491F-90A5-42BB4232A857}"/>
              </a:ext>
            </a:extLst>
          </p:cNvPr>
          <p:cNvSpPr/>
          <p:nvPr/>
        </p:nvSpPr>
        <p:spPr>
          <a:xfrm>
            <a:off x="1389047" y="3097876"/>
            <a:ext cx="2644589" cy="994615"/>
          </a:xfrm>
          <a:prstGeom prst="wedgeRectCallout">
            <a:avLst>
              <a:gd name="adj1" fmla="val -85751"/>
              <a:gd name="adj2" fmla="val 46798"/>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If I know…</a:t>
            </a:r>
            <a:r>
              <a:rPr lang="en-GB" sz="2400" b="0" i="0" u="none" strike="noStrike" dirty="0">
                <a:solidFill>
                  <a:schemeClr val="tx1"/>
                </a:solidFill>
                <a:effectLst/>
                <a:latin typeface="Twentieth Century"/>
              </a:rPr>
              <a:t>6 + 3=</a:t>
            </a:r>
            <a:endParaRPr lang="en-GB" dirty="0">
              <a:solidFill>
                <a:schemeClr val="tx1"/>
              </a:solidFill>
            </a:endParaRPr>
          </a:p>
        </p:txBody>
      </p:sp>
      <p:sp>
        <p:nvSpPr>
          <p:cNvPr id="31" name="Speech Bubble: Rectangle 30">
            <a:extLst>
              <a:ext uri="{FF2B5EF4-FFF2-40B4-BE49-F238E27FC236}">
                <a16:creationId xmlns:a16="http://schemas.microsoft.com/office/drawing/2014/main" id="{60228775-D9B0-40FB-A85B-3B721BF3B675}"/>
              </a:ext>
            </a:extLst>
          </p:cNvPr>
          <p:cNvSpPr/>
          <p:nvPr/>
        </p:nvSpPr>
        <p:spPr>
          <a:xfrm>
            <a:off x="5914059" y="3033103"/>
            <a:ext cx="2644589" cy="1347777"/>
          </a:xfrm>
          <a:prstGeom prst="wedgeRectCallout">
            <a:avLst>
              <a:gd name="adj1" fmla="val 113944"/>
              <a:gd name="adj2" fmla="val 27885"/>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Then I know…</a:t>
            </a:r>
            <a:br>
              <a:rPr lang="en-GB" dirty="0"/>
            </a:br>
            <a:r>
              <a:rPr lang="en-GB" dirty="0"/>
              <a:t>16 + 3 =</a:t>
            </a:r>
          </a:p>
        </p:txBody>
      </p:sp>
      <p:pic>
        <p:nvPicPr>
          <p:cNvPr id="34" name="Picture 33">
            <a:extLst>
              <a:ext uri="{FF2B5EF4-FFF2-40B4-BE49-F238E27FC236}">
                <a16:creationId xmlns:a16="http://schemas.microsoft.com/office/drawing/2014/main" id="{E119CD08-6BFF-4AF8-B86E-648493C87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375172" y="3938709"/>
            <a:ext cx="1322147" cy="2993744"/>
          </a:xfrm>
          <a:prstGeom prst="rect">
            <a:avLst/>
          </a:prstGeom>
        </p:spPr>
      </p:pic>
      <p:pic>
        <p:nvPicPr>
          <p:cNvPr id="35" name="Picture 34">
            <a:extLst>
              <a:ext uri="{FF2B5EF4-FFF2-40B4-BE49-F238E27FC236}">
                <a16:creationId xmlns:a16="http://schemas.microsoft.com/office/drawing/2014/main" id="{D42A01E2-0316-4ED8-A627-7704CCA153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368917" y="3935740"/>
            <a:ext cx="1322147" cy="2993744"/>
          </a:xfrm>
          <a:prstGeom prst="rect">
            <a:avLst/>
          </a:prstGeom>
        </p:spPr>
      </p:pic>
      <p:sp>
        <p:nvSpPr>
          <p:cNvPr id="36" name="Oval 35">
            <a:extLst>
              <a:ext uri="{FF2B5EF4-FFF2-40B4-BE49-F238E27FC236}">
                <a16:creationId xmlns:a16="http://schemas.microsoft.com/office/drawing/2014/main" id="{91529F1C-8613-4098-BBA3-ABF46FD7D833}"/>
              </a:ext>
            </a:extLst>
          </p:cNvPr>
          <p:cNvSpPr/>
          <p:nvPr/>
        </p:nvSpPr>
        <p:spPr>
          <a:xfrm rot="10800000">
            <a:off x="6977737" y="4944181"/>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5B92F311-16D3-4293-9800-BE5200F7BA9B}"/>
              </a:ext>
            </a:extLst>
          </p:cNvPr>
          <p:cNvSpPr/>
          <p:nvPr/>
        </p:nvSpPr>
        <p:spPr>
          <a:xfrm rot="10800000">
            <a:off x="4752689" y="4929435"/>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296DCA5D-1BE4-4B7E-A079-5743D993A646}"/>
              </a:ext>
            </a:extLst>
          </p:cNvPr>
          <p:cNvSpPr/>
          <p:nvPr/>
        </p:nvSpPr>
        <p:spPr>
          <a:xfrm rot="10800000">
            <a:off x="5308771" y="4929435"/>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4A3EDF8C-FA93-463F-ACA6-DA6A9A78FBE3}"/>
              </a:ext>
            </a:extLst>
          </p:cNvPr>
          <p:cNvSpPr/>
          <p:nvPr/>
        </p:nvSpPr>
        <p:spPr>
          <a:xfrm rot="10800000">
            <a:off x="5864852" y="4929435"/>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927788C5-14D8-41BC-B518-5AB105E47F9E}"/>
              </a:ext>
            </a:extLst>
          </p:cNvPr>
          <p:cNvSpPr/>
          <p:nvPr/>
        </p:nvSpPr>
        <p:spPr>
          <a:xfrm rot="10800000">
            <a:off x="6438388" y="4929435"/>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65088120-B619-4F85-B9C4-EFE678C139FC}"/>
              </a:ext>
            </a:extLst>
          </p:cNvPr>
          <p:cNvSpPr/>
          <p:nvPr/>
        </p:nvSpPr>
        <p:spPr>
          <a:xfrm rot="10800000">
            <a:off x="6945131" y="5519575"/>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DE6A2E8-3E0C-4AD5-A961-20AFD033D3B8}"/>
              </a:ext>
            </a:extLst>
          </p:cNvPr>
          <p:cNvSpPr/>
          <p:nvPr/>
        </p:nvSpPr>
        <p:spPr>
          <a:xfrm rot="10800000">
            <a:off x="4720083" y="5504829"/>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59E2C1BB-B25C-45D9-9854-82551475D554}"/>
              </a:ext>
            </a:extLst>
          </p:cNvPr>
          <p:cNvSpPr/>
          <p:nvPr/>
        </p:nvSpPr>
        <p:spPr>
          <a:xfrm rot="10800000">
            <a:off x="5276165" y="5504829"/>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47995FAE-61AC-489C-8C1D-C163BB093659}"/>
              </a:ext>
            </a:extLst>
          </p:cNvPr>
          <p:cNvSpPr/>
          <p:nvPr/>
        </p:nvSpPr>
        <p:spPr>
          <a:xfrm rot="10800000">
            <a:off x="5832246" y="5504829"/>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8219C9FB-3F44-4F3F-8BC8-6A0897C59E9B}"/>
              </a:ext>
            </a:extLst>
          </p:cNvPr>
          <p:cNvSpPr/>
          <p:nvPr/>
        </p:nvSpPr>
        <p:spPr>
          <a:xfrm rot="10800000">
            <a:off x="6405782" y="5504829"/>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4C053D34-5324-401E-B101-C3486F1B7DA8}"/>
              </a:ext>
            </a:extLst>
          </p:cNvPr>
          <p:cNvSpPr/>
          <p:nvPr/>
        </p:nvSpPr>
        <p:spPr>
          <a:xfrm rot="10800000">
            <a:off x="9941990" y="4918163"/>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A2C0D449-9B96-447A-AFBA-E132C6FE6FF6}"/>
              </a:ext>
            </a:extLst>
          </p:cNvPr>
          <p:cNvSpPr/>
          <p:nvPr/>
        </p:nvSpPr>
        <p:spPr>
          <a:xfrm rot="10800000">
            <a:off x="7699964" y="5472092"/>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6E0E6E42-A3BE-4774-9FB8-D22CC6D0F598}"/>
              </a:ext>
            </a:extLst>
          </p:cNvPr>
          <p:cNvSpPr/>
          <p:nvPr/>
        </p:nvSpPr>
        <p:spPr>
          <a:xfrm rot="10800000">
            <a:off x="7716942" y="4903417"/>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48513562-D6C2-4DAE-A375-5F1EF9F22BB4}"/>
              </a:ext>
            </a:extLst>
          </p:cNvPr>
          <p:cNvSpPr/>
          <p:nvPr/>
        </p:nvSpPr>
        <p:spPr>
          <a:xfrm rot="10800000">
            <a:off x="8273024" y="4903417"/>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57CFC143-0B87-49E6-9C23-192A30308810}"/>
              </a:ext>
            </a:extLst>
          </p:cNvPr>
          <p:cNvSpPr/>
          <p:nvPr/>
        </p:nvSpPr>
        <p:spPr>
          <a:xfrm rot="10800000">
            <a:off x="8829105" y="4903417"/>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7BA6D93C-2453-44BF-B72B-AB24CEE75A32}"/>
              </a:ext>
            </a:extLst>
          </p:cNvPr>
          <p:cNvSpPr/>
          <p:nvPr/>
        </p:nvSpPr>
        <p:spPr>
          <a:xfrm rot="10800000">
            <a:off x="9402641" y="4903417"/>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EBA07AA-7768-4186-A574-33F04D70CC13}"/>
              </a:ext>
            </a:extLst>
          </p:cNvPr>
          <p:cNvSpPr/>
          <p:nvPr/>
        </p:nvSpPr>
        <p:spPr>
          <a:xfrm rot="10800000">
            <a:off x="9420219" y="5485331"/>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4746CA7F-3420-45B3-95F0-A123EA8148D8}"/>
              </a:ext>
            </a:extLst>
          </p:cNvPr>
          <p:cNvSpPr/>
          <p:nvPr/>
        </p:nvSpPr>
        <p:spPr>
          <a:xfrm rot="10800000">
            <a:off x="8861308" y="5486739"/>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A5AA61D9-7C2E-42D8-B7E9-85EEA309A075}"/>
              </a:ext>
            </a:extLst>
          </p:cNvPr>
          <p:cNvSpPr/>
          <p:nvPr/>
        </p:nvSpPr>
        <p:spPr>
          <a:xfrm rot="10800000">
            <a:off x="8300903" y="5472575"/>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20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anim calcmode="lin" valueType="num">
                                      <p:cBhvr>
                                        <p:cTn id="72" dur="1000" fill="hold"/>
                                        <p:tgtEl>
                                          <p:spTgt spid="44"/>
                                        </p:tgtEl>
                                        <p:attrNameLst>
                                          <p:attrName>ppt_x</p:attrName>
                                        </p:attrNameLst>
                                      </p:cBhvr>
                                      <p:tavLst>
                                        <p:tav tm="0">
                                          <p:val>
                                            <p:strVal val="#ppt_x"/>
                                          </p:val>
                                        </p:tav>
                                        <p:tav tm="100000">
                                          <p:val>
                                            <p:strVal val="#ppt_x"/>
                                          </p:val>
                                        </p:tav>
                                      </p:tavLst>
                                    </p:anim>
                                    <p:anim calcmode="lin" valueType="num">
                                      <p:cBhvr>
                                        <p:cTn id="73" dur="1000" fill="hold"/>
                                        <p:tgtEl>
                                          <p:spTgt spid="4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1000"/>
                                        <p:tgtEl>
                                          <p:spTgt spid="43"/>
                                        </p:tgtEl>
                                      </p:cBhvr>
                                    </p:animEffect>
                                    <p:anim calcmode="lin" valueType="num">
                                      <p:cBhvr>
                                        <p:cTn id="77" dur="1000" fill="hold"/>
                                        <p:tgtEl>
                                          <p:spTgt spid="43"/>
                                        </p:tgtEl>
                                        <p:attrNameLst>
                                          <p:attrName>ppt_x</p:attrName>
                                        </p:attrNameLst>
                                      </p:cBhvr>
                                      <p:tavLst>
                                        <p:tav tm="0">
                                          <p:val>
                                            <p:strVal val="#ppt_x"/>
                                          </p:val>
                                        </p:tav>
                                        <p:tav tm="100000">
                                          <p:val>
                                            <p:strVal val="#ppt_x"/>
                                          </p:val>
                                        </p:tav>
                                      </p:tavLst>
                                    </p:anim>
                                    <p:anim calcmode="lin" valueType="num">
                                      <p:cBhvr>
                                        <p:cTn id="78" dur="1000" fill="hold"/>
                                        <p:tgtEl>
                                          <p:spTgt spid="4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1000"/>
                                        <p:tgtEl>
                                          <p:spTgt spid="40"/>
                                        </p:tgtEl>
                                      </p:cBhvr>
                                    </p:animEffect>
                                    <p:anim calcmode="lin" valueType="num">
                                      <p:cBhvr>
                                        <p:cTn id="87" dur="1000" fill="hold"/>
                                        <p:tgtEl>
                                          <p:spTgt spid="40"/>
                                        </p:tgtEl>
                                        <p:attrNameLst>
                                          <p:attrName>ppt_x</p:attrName>
                                        </p:attrNameLst>
                                      </p:cBhvr>
                                      <p:tavLst>
                                        <p:tav tm="0">
                                          <p:val>
                                            <p:strVal val="#ppt_x"/>
                                          </p:val>
                                        </p:tav>
                                        <p:tav tm="100000">
                                          <p:val>
                                            <p:strVal val="#ppt_x"/>
                                          </p:val>
                                        </p:tav>
                                      </p:tavLst>
                                    </p:anim>
                                    <p:anim calcmode="lin" valueType="num">
                                      <p:cBhvr>
                                        <p:cTn id="88" dur="1000" fill="hold"/>
                                        <p:tgtEl>
                                          <p:spTgt spid="4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1000"/>
                                        <p:tgtEl>
                                          <p:spTgt spid="39"/>
                                        </p:tgtEl>
                                      </p:cBhvr>
                                    </p:animEffect>
                                    <p:anim calcmode="lin" valueType="num">
                                      <p:cBhvr>
                                        <p:cTn id="92" dur="1000" fill="hold"/>
                                        <p:tgtEl>
                                          <p:spTgt spid="39"/>
                                        </p:tgtEl>
                                        <p:attrNameLst>
                                          <p:attrName>ppt_x</p:attrName>
                                        </p:attrNameLst>
                                      </p:cBhvr>
                                      <p:tavLst>
                                        <p:tav tm="0">
                                          <p:val>
                                            <p:strVal val="#ppt_x"/>
                                          </p:val>
                                        </p:tav>
                                        <p:tav tm="100000">
                                          <p:val>
                                            <p:strVal val="#ppt_x"/>
                                          </p:val>
                                        </p:tav>
                                      </p:tavLst>
                                    </p:anim>
                                    <p:anim calcmode="lin" valueType="num">
                                      <p:cBhvr>
                                        <p:cTn id="93" dur="1000" fill="hold"/>
                                        <p:tgtEl>
                                          <p:spTgt spid="3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1000"/>
                                        <p:tgtEl>
                                          <p:spTgt spid="38"/>
                                        </p:tgtEl>
                                      </p:cBhvr>
                                    </p:animEffect>
                                    <p:anim calcmode="lin" valueType="num">
                                      <p:cBhvr>
                                        <p:cTn id="97" dur="1000" fill="hold"/>
                                        <p:tgtEl>
                                          <p:spTgt spid="38"/>
                                        </p:tgtEl>
                                        <p:attrNameLst>
                                          <p:attrName>ppt_x</p:attrName>
                                        </p:attrNameLst>
                                      </p:cBhvr>
                                      <p:tavLst>
                                        <p:tav tm="0">
                                          <p:val>
                                            <p:strVal val="#ppt_x"/>
                                          </p:val>
                                        </p:tav>
                                        <p:tav tm="100000">
                                          <p:val>
                                            <p:strVal val="#ppt_x"/>
                                          </p:val>
                                        </p:tav>
                                      </p:tavLst>
                                    </p:anim>
                                    <p:anim calcmode="lin" valueType="num">
                                      <p:cBhvr>
                                        <p:cTn id="98" dur="1000" fill="hold"/>
                                        <p:tgtEl>
                                          <p:spTgt spid="3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0"/>
                                        <p:tgtEl>
                                          <p:spTgt spid="37"/>
                                        </p:tgtEl>
                                      </p:cBhvr>
                                    </p:animEffect>
                                    <p:anim calcmode="lin" valueType="num">
                                      <p:cBhvr>
                                        <p:cTn id="102" dur="1000" fill="hold"/>
                                        <p:tgtEl>
                                          <p:spTgt spid="37"/>
                                        </p:tgtEl>
                                        <p:attrNameLst>
                                          <p:attrName>ppt_x</p:attrName>
                                        </p:attrNameLst>
                                      </p:cBhvr>
                                      <p:tavLst>
                                        <p:tav tm="0">
                                          <p:val>
                                            <p:strVal val="#ppt_x"/>
                                          </p:val>
                                        </p:tav>
                                        <p:tav tm="100000">
                                          <p:val>
                                            <p:strVal val="#ppt_x"/>
                                          </p:val>
                                        </p:tav>
                                      </p:tavLst>
                                    </p:anim>
                                    <p:anim calcmode="lin" valueType="num">
                                      <p:cBhvr>
                                        <p:cTn id="10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1000"/>
                                        <p:tgtEl>
                                          <p:spTgt spid="49"/>
                                        </p:tgtEl>
                                      </p:cBhvr>
                                    </p:animEffect>
                                    <p:anim calcmode="lin" valueType="num">
                                      <p:cBhvr>
                                        <p:cTn id="109" dur="1000" fill="hold"/>
                                        <p:tgtEl>
                                          <p:spTgt spid="49"/>
                                        </p:tgtEl>
                                        <p:attrNameLst>
                                          <p:attrName>ppt_x</p:attrName>
                                        </p:attrNameLst>
                                      </p:cBhvr>
                                      <p:tavLst>
                                        <p:tav tm="0">
                                          <p:val>
                                            <p:strVal val="#ppt_x"/>
                                          </p:val>
                                        </p:tav>
                                        <p:tav tm="100000">
                                          <p:val>
                                            <p:strVal val="#ppt_x"/>
                                          </p:val>
                                        </p:tav>
                                      </p:tavLst>
                                    </p:anim>
                                    <p:anim calcmode="lin" valueType="num">
                                      <p:cBhvr>
                                        <p:cTn id="110" dur="1000" fill="hold"/>
                                        <p:tgtEl>
                                          <p:spTgt spid="4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1000"/>
                                        <p:tgtEl>
                                          <p:spTgt spid="50"/>
                                        </p:tgtEl>
                                      </p:cBhvr>
                                    </p:animEffect>
                                    <p:anim calcmode="lin" valueType="num">
                                      <p:cBhvr>
                                        <p:cTn id="114" dur="1000" fill="hold"/>
                                        <p:tgtEl>
                                          <p:spTgt spid="50"/>
                                        </p:tgtEl>
                                        <p:attrNameLst>
                                          <p:attrName>ppt_x</p:attrName>
                                        </p:attrNameLst>
                                      </p:cBhvr>
                                      <p:tavLst>
                                        <p:tav tm="0">
                                          <p:val>
                                            <p:strVal val="#ppt_x"/>
                                          </p:val>
                                        </p:tav>
                                        <p:tav tm="100000">
                                          <p:val>
                                            <p:strVal val="#ppt_x"/>
                                          </p:val>
                                        </p:tav>
                                      </p:tavLst>
                                    </p:anim>
                                    <p:anim calcmode="lin" valueType="num">
                                      <p:cBhvr>
                                        <p:cTn id="115" dur="1000" fill="hold"/>
                                        <p:tgtEl>
                                          <p:spTgt spid="5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fade">
                                      <p:cBhvr>
                                        <p:cTn id="118" dur="1000"/>
                                        <p:tgtEl>
                                          <p:spTgt spid="51"/>
                                        </p:tgtEl>
                                      </p:cBhvr>
                                    </p:animEffect>
                                    <p:anim calcmode="lin" valueType="num">
                                      <p:cBhvr>
                                        <p:cTn id="119" dur="1000" fill="hold"/>
                                        <p:tgtEl>
                                          <p:spTgt spid="51"/>
                                        </p:tgtEl>
                                        <p:attrNameLst>
                                          <p:attrName>ppt_x</p:attrName>
                                        </p:attrNameLst>
                                      </p:cBhvr>
                                      <p:tavLst>
                                        <p:tav tm="0">
                                          <p:val>
                                            <p:strVal val="#ppt_x"/>
                                          </p:val>
                                        </p:tav>
                                        <p:tav tm="100000">
                                          <p:val>
                                            <p:strVal val="#ppt_x"/>
                                          </p:val>
                                        </p:tav>
                                      </p:tavLst>
                                    </p:anim>
                                    <p:anim calcmode="lin" valueType="num">
                                      <p:cBhvr>
                                        <p:cTn id="120" dur="1000" fill="hold"/>
                                        <p:tgtEl>
                                          <p:spTgt spid="5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1000"/>
                                        <p:tgtEl>
                                          <p:spTgt spid="52"/>
                                        </p:tgtEl>
                                      </p:cBhvr>
                                    </p:animEffect>
                                    <p:anim calcmode="lin" valueType="num">
                                      <p:cBhvr>
                                        <p:cTn id="124" dur="1000" fill="hold"/>
                                        <p:tgtEl>
                                          <p:spTgt spid="52"/>
                                        </p:tgtEl>
                                        <p:attrNameLst>
                                          <p:attrName>ppt_x</p:attrName>
                                        </p:attrNameLst>
                                      </p:cBhvr>
                                      <p:tavLst>
                                        <p:tav tm="0">
                                          <p:val>
                                            <p:strVal val="#ppt_x"/>
                                          </p:val>
                                        </p:tav>
                                        <p:tav tm="100000">
                                          <p:val>
                                            <p:strVal val="#ppt_x"/>
                                          </p:val>
                                        </p:tav>
                                      </p:tavLst>
                                    </p:anim>
                                    <p:anim calcmode="lin" valueType="num">
                                      <p:cBhvr>
                                        <p:cTn id="125" dur="1000" fill="hold"/>
                                        <p:tgtEl>
                                          <p:spTgt spid="52"/>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1000"/>
                                        <p:tgtEl>
                                          <p:spTgt spid="47"/>
                                        </p:tgtEl>
                                      </p:cBhvr>
                                    </p:animEffect>
                                    <p:anim calcmode="lin" valueType="num">
                                      <p:cBhvr>
                                        <p:cTn id="129" dur="1000" fill="hold"/>
                                        <p:tgtEl>
                                          <p:spTgt spid="47"/>
                                        </p:tgtEl>
                                        <p:attrNameLst>
                                          <p:attrName>ppt_x</p:attrName>
                                        </p:attrNameLst>
                                      </p:cBhvr>
                                      <p:tavLst>
                                        <p:tav tm="0">
                                          <p:val>
                                            <p:strVal val="#ppt_x"/>
                                          </p:val>
                                        </p:tav>
                                        <p:tav tm="100000">
                                          <p:val>
                                            <p:strVal val="#ppt_x"/>
                                          </p:val>
                                        </p:tav>
                                      </p:tavLst>
                                    </p:anim>
                                    <p:anim calcmode="lin" valueType="num">
                                      <p:cBhvr>
                                        <p:cTn id="130" dur="1000" fill="hold"/>
                                        <p:tgtEl>
                                          <p:spTgt spid="4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1000"/>
                                        <p:tgtEl>
                                          <p:spTgt spid="48"/>
                                        </p:tgtEl>
                                      </p:cBhvr>
                                    </p:animEffect>
                                    <p:anim calcmode="lin" valueType="num">
                                      <p:cBhvr>
                                        <p:cTn id="134" dur="1000" fill="hold"/>
                                        <p:tgtEl>
                                          <p:spTgt spid="48"/>
                                        </p:tgtEl>
                                        <p:attrNameLst>
                                          <p:attrName>ppt_x</p:attrName>
                                        </p:attrNameLst>
                                      </p:cBhvr>
                                      <p:tavLst>
                                        <p:tav tm="0">
                                          <p:val>
                                            <p:strVal val="#ppt_x"/>
                                          </p:val>
                                        </p:tav>
                                        <p:tav tm="100000">
                                          <p:val>
                                            <p:strVal val="#ppt_x"/>
                                          </p:val>
                                        </p:tav>
                                      </p:tavLst>
                                    </p:anim>
                                    <p:anim calcmode="lin" valueType="num">
                                      <p:cBhvr>
                                        <p:cTn id="1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fade">
                                      <p:cBhvr>
                                        <p:cTn id="140" dur="1000"/>
                                        <p:tgtEl>
                                          <p:spTgt spid="55"/>
                                        </p:tgtEl>
                                      </p:cBhvr>
                                    </p:animEffect>
                                    <p:anim calcmode="lin" valueType="num">
                                      <p:cBhvr>
                                        <p:cTn id="141" dur="1000" fill="hold"/>
                                        <p:tgtEl>
                                          <p:spTgt spid="55"/>
                                        </p:tgtEl>
                                        <p:attrNameLst>
                                          <p:attrName>ppt_x</p:attrName>
                                        </p:attrNameLst>
                                      </p:cBhvr>
                                      <p:tavLst>
                                        <p:tav tm="0">
                                          <p:val>
                                            <p:strVal val="#ppt_x"/>
                                          </p:val>
                                        </p:tav>
                                        <p:tav tm="100000">
                                          <p:val>
                                            <p:strVal val="#ppt_x"/>
                                          </p:val>
                                        </p:tav>
                                      </p:tavLst>
                                    </p:anim>
                                    <p:anim calcmode="lin" valueType="num">
                                      <p:cBhvr>
                                        <p:cTn id="142" dur="1000" fill="hold"/>
                                        <p:tgtEl>
                                          <p:spTgt spid="55"/>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1000"/>
                                        <p:tgtEl>
                                          <p:spTgt spid="54"/>
                                        </p:tgtEl>
                                      </p:cBhvr>
                                    </p:animEffect>
                                    <p:anim calcmode="lin" valueType="num">
                                      <p:cBhvr>
                                        <p:cTn id="146" dur="1000" fill="hold"/>
                                        <p:tgtEl>
                                          <p:spTgt spid="54"/>
                                        </p:tgtEl>
                                        <p:attrNameLst>
                                          <p:attrName>ppt_x</p:attrName>
                                        </p:attrNameLst>
                                      </p:cBhvr>
                                      <p:tavLst>
                                        <p:tav tm="0">
                                          <p:val>
                                            <p:strVal val="#ppt_x"/>
                                          </p:val>
                                        </p:tav>
                                        <p:tav tm="100000">
                                          <p:val>
                                            <p:strVal val="#ppt_x"/>
                                          </p:val>
                                        </p:tav>
                                      </p:tavLst>
                                    </p:anim>
                                    <p:anim calcmode="lin" valueType="num">
                                      <p:cBhvr>
                                        <p:cTn id="147" dur="1000" fill="hold"/>
                                        <p:tgtEl>
                                          <p:spTgt spid="54"/>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53"/>
                                        </p:tgtEl>
                                        <p:attrNameLst>
                                          <p:attrName>style.visibility</p:attrName>
                                        </p:attrNameLst>
                                      </p:cBhvr>
                                      <p:to>
                                        <p:strVal val="visible"/>
                                      </p:to>
                                    </p:set>
                                    <p:animEffect transition="in" filter="fade">
                                      <p:cBhvr>
                                        <p:cTn id="150" dur="1000"/>
                                        <p:tgtEl>
                                          <p:spTgt spid="53"/>
                                        </p:tgtEl>
                                      </p:cBhvr>
                                    </p:animEffect>
                                    <p:anim calcmode="lin" valueType="num">
                                      <p:cBhvr>
                                        <p:cTn id="151" dur="1000" fill="hold"/>
                                        <p:tgtEl>
                                          <p:spTgt spid="53"/>
                                        </p:tgtEl>
                                        <p:attrNameLst>
                                          <p:attrName>ppt_x</p:attrName>
                                        </p:attrNameLst>
                                      </p:cBhvr>
                                      <p:tavLst>
                                        <p:tav tm="0">
                                          <p:val>
                                            <p:strVal val="#ppt_x"/>
                                          </p:val>
                                        </p:tav>
                                        <p:tav tm="100000">
                                          <p:val>
                                            <p:strVal val="#ppt_x"/>
                                          </p:val>
                                        </p:tav>
                                      </p:tavLst>
                                    </p:anim>
                                    <p:anim calcmode="lin" valueType="num">
                                      <p:cBhvr>
                                        <p:cTn id="15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9" grpId="0" animBg="1"/>
      <p:bldP spid="20" grpId="0" animBg="1"/>
      <p:bldP spid="21" grpId="0" animBg="1"/>
      <p:bldP spid="22" grpId="0" animBg="1"/>
      <p:bldP spid="29" grpId="0" animBg="1"/>
      <p:bldP spid="30" grpId="0" animBg="1"/>
      <p:bldP spid="36" grpId="0" animBg="1"/>
      <p:bldP spid="37" grpId="0" animBg="1"/>
      <p:bldP spid="38"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9761DC-4902-4114-B4F3-724C261A9C65}"/>
              </a:ext>
            </a:extLst>
          </p:cNvPr>
          <p:cNvSpPr/>
          <p:nvPr/>
        </p:nvSpPr>
        <p:spPr>
          <a:xfrm>
            <a:off x="71718" y="93849"/>
            <a:ext cx="11985811" cy="655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34ACDCF9-EF1A-45E6-857F-75175CA06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326" y="305127"/>
            <a:ext cx="2382450" cy="2326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F0A666-6DA1-4FB4-AD98-E4A7521BACF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E83028F-AE49-4A24-A7A0-891D3554B397}"/>
              </a:ext>
            </a:extLst>
          </p:cNvPr>
          <p:cNvSpPr>
            <a:spLocks noGrp="1"/>
          </p:cNvSpPr>
          <p:nvPr>
            <p:ph idx="1"/>
          </p:nvPr>
        </p:nvSpPr>
        <p:spPr/>
        <p:txBody>
          <a:bodyPr/>
          <a:lstStyle/>
          <a:p>
            <a:endParaRPr lang="en-GB"/>
          </a:p>
        </p:txBody>
      </p:sp>
      <p:sp>
        <p:nvSpPr>
          <p:cNvPr id="5" name="TextBox 4">
            <a:extLst>
              <a:ext uri="{FF2B5EF4-FFF2-40B4-BE49-F238E27FC236}">
                <a16:creationId xmlns:a16="http://schemas.microsoft.com/office/drawing/2014/main" id="{902622A3-D2CB-4C66-9811-E577ADBE68A8}"/>
              </a:ext>
            </a:extLst>
          </p:cNvPr>
          <p:cNvSpPr txBox="1"/>
          <p:nvPr/>
        </p:nvSpPr>
        <p:spPr>
          <a:xfrm>
            <a:off x="900012" y="2031863"/>
            <a:ext cx="8291275" cy="1200329"/>
          </a:xfrm>
          <a:prstGeom prst="rect">
            <a:avLst/>
          </a:prstGeom>
          <a:noFill/>
        </p:spPr>
        <p:txBody>
          <a:bodyPr wrap="square">
            <a:spAutoFit/>
          </a:bodyPr>
          <a:lstStyle/>
          <a:p>
            <a:pPr rtl="0" fontAlgn="base">
              <a:spcBef>
                <a:spcPts val="0"/>
              </a:spcBef>
              <a:spcAft>
                <a:spcPts val="430"/>
              </a:spcAft>
              <a:buFont typeface="Arial" panose="020B0604020202020204" pitchFamily="34" charset="0"/>
              <a:buChar char="•"/>
            </a:pPr>
            <a:r>
              <a:rPr lang="en-GB" sz="3600" b="0" i="0" u="none" strike="noStrike" dirty="0">
                <a:solidFill>
                  <a:schemeClr val="bg1"/>
                </a:solidFill>
                <a:effectLst/>
                <a:latin typeface="Twentieth Century"/>
              </a:rPr>
              <a:t>Recall doubles to 10+10 and near doubles e.g. </a:t>
            </a:r>
          </a:p>
        </p:txBody>
      </p:sp>
      <p:sp>
        <p:nvSpPr>
          <p:cNvPr id="7" name="TextBox 6">
            <a:extLst>
              <a:ext uri="{FF2B5EF4-FFF2-40B4-BE49-F238E27FC236}">
                <a16:creationId xmlns:a16="http://schemas.microsoft.com/office/drawing/2014/main" id="{1FE72CD7-0FC9-48B9-8E04-CBE86DB00FDF}"/>
              </a:ext>
            </a:extLst>
          </p:cNvPr>
          <p:cNvSpPr txBox="1"/>
          <p:nvPr/>
        </p:nvSpPr>
        <p:spPr>
          <a:xfrm>
            <a:off x="753035" y="358915"/>
            <a:ext cx="6096000" cy="707886"/>
          </a:xfrm>
          <a:prstGeom prst="rect">
            <a:avLst/>
          </a:prstGeom>
          <a:noFill/>
        </p:spPr>
        <p:txBody>
          <a:bodyPr wrap="square">
            <a:spAutoFit/>
          </a:bodyPr>
          <a:lstStyle/>
          <a:p>
            <a:r>
              <a:rPr lang="en-GB" sz="4000" dirty="0">
                <a:solidFill>
                  <a:schemeClr val="bg1"/>
                </a:solidFill>
              </a:rPr>
              <a:t>Fluency/ fact recall</a:t>
            </a:r>
            <a:endParaRPr lang="en-GB" sz="4000" dirty="0"/>
          </a:p>
        </p:txBody>
      </p:sp>
      <p:sp>
        <p:nvSpPr>
          <p:cNvPr id="10" name="Speech Bubble: Rectangle 9">
            <a:extLst>
              <a:ext uri="{FF2B5EF4-FFF2-40B4-BE49-F238E27FC236}">
                <a16:creationId xmlns:a16="http://schemas.microsoft.com/office/drawing/2014/main" id="{B84C0DE7-D750-44A3-9173-6CF0555BF4EE}"/>
              </a:ext>
            </a:extLst>
          </p:cNvPr>
          <p:cNvSpPr/>
          <p:nvPr/>
        </p:nvSpPr>
        <p:spPr>
          <a:xfrm>
            <a:off x="2697894" y="3250191"/>
            <a:ext cx="2644589" cy="994615"/>
          </a:xfrm>
          <a:prstGeom prst="wedgeRectCallout">
            <a:avLst>
              <a:gd name="adj1" fmla="val -85751"/>
              <a:gd name="adj2" fmla="val 46798"/>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atin typeface="Comic Sans MS" panose="030F0702030302020204" pitchFamily="66" charset="0"/>
              </a:rPr>
              <a:t>If I know…</a:t>
            </a:r>
            <a:r>
              <a:rPr lang="en-GB" sz="2400" dirty="0">
                <a:solidFill>
                  <a:schemeClr val="tx1"/>
                </a:solidFill>
                <a:latin typeface="Comic Sans MS" panose="030F0702030302020204" pitchFamily="66" charset="0"/>
              </a:rPr>
              <a:t>5</a:t>
            </a:r>
            <a:r>
              <a:rPr lang="en-GB" sz="2400" b="0" i="0" u="none" strike="noStrike" dirty="0">
                <a:solidFill>
                  <a:schemeClr val="tx1"/>
                </a:solidFill>
                <a:effectLst/>
                <a:latin typeface="Comic Sans MS" panose="030F0702030302020204" pitchFamily="66" charset="0"/>
              </a:rPr>
              <a:t> + 5=</a:t>
            </a:r>
            <a:endParaRPr lang="en-GB" dirty="0">
              <a:solidFill>
                <a:schemeClr val="tx1"/>
              </a:solidFill>
              <a:latin typeface="Comic Sans MS" panose="030F0702030302020204" pitchFamily="66" charset="0"/>
            </a:endParaRPr>
          </a:p>
        </p:txBody>
      </p:sp>
      <p:sp>
        <p:nvSpPr>
          <p:cNvPr id="11" name="Speech Bubble: Rectangle 10">
            <a:extLst>
              <a:ext uri="{FF2B5EF4-FFF2-40B4-BE49-F238E27FC236}">
                <a16:creationId xmlns:a16="http://schemas.microsoft.com/office/drawing/2014/main" id="{35244FC7-53D9-488B-A8D4-82E37A76C6BD}"/>
              </a:ext>
            </a:extLst>
          </p:cNvPr>
          <p:cNvSpPr/>
          <p:nvPr/>
        </p:nvSpPr>
        <p:spPr>
          <a:xfrm>
            <a:off x="7222906" y="3185418"/>
            <a:ext cx="2644589" cy="1347777"/>
          </a:xfrm>
          <a:prstGeom prst="wedgeRectCallout">
            <a:avLst>
              <a:gd name="adj1" fmla="val 113944"/>
              <a:gd name="adj2" fmla="val 27885"/>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atin typeface="Comic Sans MS" panose="030F0702030302020204" pitchFamily="66" charset="0"/>
              </a:rPr>
              <a:t>Then I know…</a:t>
            </a:r>
            <a:br>
              <a:rPr lang="en-GB" dirty="0">
                <a:latin typeface="Comic Sans MS" panose="030F0702030302020204" pitchFamily="66" charset="0"/>
              </a:rPr>
            </a:br>
            <a:r>
              <a:rPr lang="en-GB" dirty="0">
                <a:latin typeface="Comic Sans MS" panose="030F0702030302020204" pitchFamily="66" charset="0"/>
              </a:rPr>
              <a:t>5 + 6 =</a:t>
            </a:r>
          </a:p>
        </p:txBody>
      </p:sp>
      <p:sp>
        <p:nvSpPr>
          <p:cNvPr id="12" name="Speech Bubble: Rectangle 11">
            <a:extLst>
              <a:ext uri="{FF2B5EF4-FFF2-40B4-BE49-F238E27FC236}">
                <a16:creationId xmlns:a16="http://schemas.microsoft.com/office/drawing/2014/main" id="{F2F1DF33-0610-4620-9128-5111AA562464}"/>
              </a:ext>
            </a:extLst>
          </p:cNvPr>
          <p:cNvSpPr/>
          <p:nvPr/>
        </p:nvSpPr>
        <p:spPr>
          <a:xfrm>
            <a:off x="5412035" y="4712628"/>
            <a:ext cx="2644589" cy="1347777"/>
          </a:xfrm>
          <a:prstGeom prst="wedgeRectCallout">
            <a:avLst>
              <a:gd name="adj1" fmla="val -33513"/>
              <a:gd name="adj2" fmla="val 87748"/>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atin typeface="Comic Sans MS" panose="030F0702030302020204" pitchFamily="66" charset="0"/>
              </a:rPr>
              <a:t>How do you know?</a:t>
            </a:r>
            <a:br>
              <a:rPr lang="en-GB" dirty="0">
                <a:latin typeface="Comic Sans MS" panose="030F0702030302020204" pitchFamily="66" charset="0"/>
              </a:rPr>
            </a:br>
            <a:endParaRPr lang="en-GB" dirty="0">
              <a:latin typeface="Comic Sans MS" panose="030F0702030302020204" pitchFamily="66" charset="0"/>
            </a:endParaRPr>
          </a:p>
        </p:txBody>
      </p:sp>
    </p:spTree>
    <p:extLst>
      <p:ext uri="{BB962C8B-B14F-4D97-AF65-F5344CB8AC3E}">
        <p14:creationId xmlns:p14="http://schemas.microsoft.com/office/powerpoint/2010/main" val="17481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21CF-6946-4D9C-88E6-B7B407B6FFCA}"/>
              </a:ext>
            </a:extLst>
          </p:cNvPr>
          <p:cNvSpPr>
            <a:spLocks noGrp="1"/>
          </p:cNvSpPr>
          <p:nvPr>
            <p:ph type="title"/>
          </p:nvPr>
        </p:nvSpPr>
        <p:spPr/>
        <p:txBody>
          <a:bodyPr>
            <a:normAutofit/>
          </a:bodyPr>
          <a:lstStyle/>
          <a:p>
            <a:r>
              <a:rPr lang="en-GB" dirty="0">
                <a:latin typeface="Comic Sans MS" panose="030F0702030302020204" pitchFamily="66" charset="0"/>
              </a:rPr>
              <a:t>Visual representations used in year 2</a:t>
            </a:r>
          </a:p>
        </p:txBody>
      </p:sp>
      <p:sp>
        <p:nvSpPr>
          <p:cNvPr id="3" name="Content Placeholder 2">
            <a:extLst>
              <a:ext uri="{FF2B5EF4-FFF2-40B4-BE49-F238E27FC236}">
                <a16:creationId xmlns:a16="http://schemas.microsoft.com/office/drawing/2014/main" id="{C512BBE8-0277-492C-9ADB-E62DC4552F79}"/>
              </a:ext>
            </a:extLst>
          </p:cNvPr>
          <p:cNvSpPr>
            <a:spLocks noGrp="1"/>
          </p:cNvSpPr>
          <p:nvPr>
            <p:ph idx="1"/>
          </p:nvPr>
        </p:nvSpPr>
        <p:spPr>
          <a:xfrm>
            <a:off x="549273" y="1842804"/>
            <a:ext cx="6338653" cy="3714749"/>
          </a:xfrm>
        </p:spPr>
        <p:txBody>
          <a:bodyPr>
            <a:normAutofit/>
          </a:bodyPr>
          <a:lstStyle/>
          <a:p>
            <a:r>
              <a:rPr lang="en-GB" sz="2400" b="1" u="sng" dirty="0"/>
              <a:t>Part Whole model </a:t>
            </a:r>
            <a:r>
              <a:rPr lang="en-GB" sz="2400" dirty="0"/>
              <a:t>– understanding aggregation and partitioning. </a:t>
            </a:r>
          </a:p>
          <a:p>
            <a:pPr marL="36900" indent="0">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0DF00E4D-4B61-4DC9-B139-EDDF67DAA1C0}"/>
              </a:ext>
            </a:extLst>
          </p:cNvPr>
          <p:cNvPicPr>
            <a:picLocks noChangeAspect="1"/>
          </p:cNvPicPr>
          <p:nvPr/>
        </p:nvPicPr>
        <p:blipFill rotWithShape="1">
          <a:blip r:embed="rId2"/>
          <a:srcRect t="52561"/>
          <a:stretch/>
        </p:blipFill>
        <p:spPr>
          <a:xfrm>
            <a:off x="7428502" y="4707992"/>
            <a:ext cx="4214225" cy="1699122"/>
          </a:xfrm>
          <a:prstGeom prst="rect">
            <a:avLst/>
          </a:prstGeom>
        </p:spPr>
      </p:pic>
      <p:pic>
        <p:nvPicPr>
          <p:cNvPr id="6" name="Picture 5">
            <a:extLst>
              <a:ext uri="{FF2B5EF4-FFF2-40B4-BE49-F238E27FC236}">
                <a16:creationId xmlns:a16="http://schemas.microsoft.com/office/drawing/2014/main" id="{CA90FA35-D358-40D1-8133-598065FF3A61}"/>
              </a:ext>
            </a:extLst>
          </p:cNvPr>
          <p:cNvPicPr>
            <a:picLocks noChangeAspect="1"/>
          </p:cNvPicPr>
          <p:nvPr/>
        </p:nvPicPr>
        <p:blipFill rotWithShape="1">
          <a:blip r:embed="rId2"/>
          <a:srcRect l="50851" b="52561"/>
          <a:stretch/>
        </p:blipFill>
        <p:spPr>
          <a:xfrm>
            <a:off x="8422137" y="2461471"/>
            <a:ext cx="2071253" cy="1699122"/>
          </a:xfrm>
          <a:prstGeom prst="rect">
            <a:avLst/>
          </a:prstGeom>
        </p:spPr>
      </p:pic>
      <p:sp>
        <p:nvSpPr>
          <p:cNvPr id="7" name="Arrow: Right 6">
            <a:extLst>
              <a:ext uri="{FF2B5EF4-FFF2-40B4-BE49-F238E27FC236}">
                <a16:creationId xmlns:a16="http://schemas.microsoft.com/office/drawing/2014/main" id="{E99EC621-129E-4AB2-ABFA-088E0631F543}"/>
              </a:ext>
            </a:extLst>
          </p:cNvPr>
          <p:cNvSpPr/>
          <p:nvPr/>
        </p:nvSpPr>
        <p:spPr>
          <a:xfrm>
            <a:off x="6547138" y="3146612"/>
            <a:ext cx="1599793" cy="564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5F79BA08-442E-466D-B5A9-99FC4C2B7D88}"/>
              </a:ext>
            </a:extLst>
          </p:cNvPr>
          <p:cNvSpPr/>
          <p:nvPr/>
        </p:nvSpPr>
        <p:spPr>
          <a:xfrm>
            <a:off x="6517341" y="5259887"/>
            <a:ext cx="1071283" cy="564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07A8EDE7-B1BD-4DFF-9EB8-38B6BC90D195}"/>
              </a:ext>
            </a:extLst>
          </p:cNvPr>
          <p:cNvSpPr txBox="1">
            <a:spLocks/>
          </p:cNvSpPr>
          <p:nvPr/>
        </p:nvSpPr>
        <p:spPr>
          <a:xfrm>
            <a:off x="344535" y="4823569"/>
            <a:ext cx="6338653" cy="247537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GB" sz="2400" dirty="0"/>
              <a:t>When the whole is complete and at least one of the parts is empty, children use partitioning (a form of subtracting) to find the missing part</a:t>
            </a:r>
          </a:p>
          <a:p>
            <a:endParaRPr lang="en-GB" dirty="0"/>
          </a:p>
          <a:p>
            <a:endParaRPr lang="en-GB" dirty="0"/>
          </a:p>
          <a:p>
            <a:endParaRPr lang="en-GB" dirty="0"/>
          </a:p>
        </p:txBody>
      </p:sp>
      <p:sp>
        <p:nvSpPr>
          <p:cNvPr id="12" name="Content Placeholder 2">
            <a:extLst>
              <a:ext uri="{FF2B5EF4-FFF2-40B4-BE49-F238E27FC236}">
                <a16:creationId xmlns:a16="http://schemas.microsoft.com/office/drawing/2014/main" id="{054ABD61-83BE-4C16-BF70-3FEFDABFA965}"/>
              </a:ext>
            </a:extLst>
          </p:cNvPr>
          <p:cNvSpPr txBox="1">
            <a:spLocks/>
          </p:cNvSpPr>
          <p:nvPr/>
        </p:nvSpPr>
        <p:spPr>
          <a:xfrm>
            <a:off x="569190" y="2964995"/>
            <a:ext cx="6338653" cy="138448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GB" sz="2400" dirty="0"/>
              <a:t>When parts are complete and whole is empty, children use aggregation to add parts together to find the total</a:t>
            </a:r>
          </a:p>
          <a:p>
            <a:pPr marL="36900" indent="0">
              <a:buFont typeface="Wingdings 2" charset="2"/>
              <a:buNone/>
            </a:pPr>
            <a:endParaRPr lang="en-GB" dirty="0"/>
          </a:p>
          <a:p>
            <a:endParaRPr lang="en-GB" dirty="0"/>
          </a:p>
          <a:p>
            <a:endParaRPr lang="en-GB" dirty="0"/>
          </a:p>
        </p:txBody>
      </p:sp>
    </p:spTree>
    <p:extLst>
      <p:ext uri="{BB962C8B-B14F-4D97-AF65-F5344CB8AC3E}">
        <p14:creationId xmlns:p14="http://schemas.microsoft.com/office/powerpoint/2010/main" val="245885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A911085-2977-4EA9-9E60-2C6AFCD81C2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DCB8A982-A458-42FA-B0BA-84EC03D10D82}"/>
              </a:ext>
            </a:extLst>
          </p:cNvPr>
          <p:cNvPicPr>
            <a:picLocks noChangeAspect="1"/>
          </p:cNvPicPr>
          <p:nvPr/>
        </p:nvPicPr>
        <p:blipFill>
          <a:blip r:embed="rId2"/>
          <a:stretch>
            <a:fillRect/>
          </a:stretch>
        </p:blipFill>
        <p:spPr>
          <a:xfrm>
            <a:off x="-1" y="-49171"/>
            <a:ext cx="12191999" cy="6880456"/>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E3DF910-9DE1-A7B8-6647-B962BBD52F50}"/>
                  </a:ext>
                </a:extLst>
              </p:cNvPr>
              <p:cNvSpPr txBox="1"/>
              <p:nvPr/>
            </p:nvSpPr>
            <p:spPr>
              <a:xfrm>
                <a:off x="530082" y="3696648"/>
                <a:ext cx="5296977" cy="2554545"/>
              </a:xfrm>
              <a:prstGeom prst="rect">
                <a:avLst/>
              </a:prstGeom>
              <a:noFill/>
            </p:spPr>
            <p:txBody>
              <a:bodyPr wrap="square" rtlCol="0">
                <a:spAutoFit/>
              </a:bodyPr>
              <a:lstStyle/>
              <a:p>
                <a:pPr algn="ctr" defTabSz="457200">
                  <a:defRPr/>
                </a:pPr>
                <a:r>
                  <a:rPr lang="en-GB" sz="4000" dirty="0">
                    <a:solidFill>
                      <a:prstClr val="black"/>
                    </a:solidFill>
                    <a:latin typeface="Comic Sans MS" panose="030F0702030302020204" pitchFamily="66" charset="0"/>
                  </a:rPr>
                  <a:t>5 </a:t>
                </a:r>
                <a14:m>
                  <m:oMath xmlns:m="http://schemas.openxmlformats.org/officeDocument/2006/math">
                    <m:r>
                      <a:rPr lang="en-GB" sz="4000" i="1">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2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a:t>
                </a:r>
                <a:endParaRPr lang="en-GB" sz="4000" dirty="0">
                  <a:solidFill>
                    <a:srgbClr val="0070C0"/>
                  </a:solidFill>
                  <a:latin typeface="Comic Sans MS" panose="030F0702030302020204" pitchFamily="66" charset="0"/>
                </a:endParaRPr>
              </a:p>
              <a:p>
                <a:pPr algn="ctr" defTabSz="457200">
                  <a:defRPr/>
                </a:pPr>
                <a:r>
                  <a:rPr lang="en-GB" sz="4000" dirty="0">
                    <a:solidFill>
                      <a:prstClr val="black"/>
                    </a:solidFill>
                    <a:latin typeface="Comic Sans MS" panose="030F0702030302020204" pitchFamily="66" charset="0"/>
                  </a:rPr>
                  <a:t>50 </a:t>
                </a:r>
                <a14:m>
                  <m:oMath xmlns:m="http://schemas.openxmlformats.org/officeDocument/2006/math">
                    <m:r>
                      <a:rPr lang="en-GB" sz="4000" i="1">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a:t>
                </a:r>
                <a:r>
                  <a:rPr lang="en-GB" sz="4000" dirty="0">
                    <a:solidFill>
                      <a:srgbClr val="0070C0"/>
                    </a:solidFill>
                    <a:latin typeface="Comic Sans MS" panose="030F0702030302020204" pitchFamily="66" charset="0"/>
                  </a:rPr>
                  <a:t>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70</a:t>
                </a:r>
              </a:p>
              <a:p>
                <a:pPr algn="ctr" defTabSz="457200">
                  <a:defRPr/>
                </a:pPr>
                <a14:m>
                  <m:oMath xmlns:m="http://schemas.openxmlformats.org/officeDocument/2006/math">
                    <m:r>
                      <a:rPr lang="en-GB" sz="4000" b="0" i="1" dirty="0" smtClean="0">
                        <a:solidFill>
                          <a:prstClr val="black"/>
                        </a:solidFill>
                        <a:latin typeface="Cambria Math" panose="02040503050406030204" pitchFamily="18" charset="0"/>
                      </a:rPr>
                      <m:t> </m:t>
                    </m:r>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50 </a:t>
                </a:r>
                <a14:m>
                  <m:oMath xmlns:m="http://schemas.openxmlformats.org/officeDocument/2006/math">
                    <m:r>
                      <a:rPr lang="en-GB" sz="4000" i="1">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20</a:t>
                </a:r>
              </a:p>
              <a:p>
                <a:pPr algn="ctr" defTabSz="457200">
                  <a:defRPr/>
                </a:pPr>
                <a:r>
                  <a:rPr lang="en-GB" sz="4000" dirty="0">
                    <a:solidFill>
                      <a:prstClr val="black"/>
                    </a:solidFill>
                    <a:latin typeface="Comic Sans MS" panose="030F0702030302020204" pitchFamily="66" charset="0"/>
                  </a:rPr>
                  <a:t>70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20 </a:t>
                </a:r>
                <a14:m>
                  <m:oMath xmlns:m="http://schemas.openxmlformats.org/officeDocument/2006/math">
                    <m:r>
                      <a:rPr lang="en-GB" sz="4000" i="1">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a:t>
                </a:r>
                <a:r>
                  <a:rPr lang="en-GB" sz="4000" dirty="0">
                    <a:solidFill>
                      <a:srgbClr val="0070C0"/>
                    </a:solidFill>
                    <a:latin typeface="Comic Sans MS" panose="030F0702030302020204" pitchFamily="66" charset="0"/>
                  </a:rPr>
                  <a:t>  </a:t>
                </a:r>
              </a:p>
            </p:txBody>
          </p:sp>
        </mc:Choice>
        <mc:Fallback xmlns="">
          <p:sp>
            <p:nvSpPr>
              <p:cNvPr id="2" name="TextBox 1">
                <a:extLst>
                  <a:ext uri="{FF2B5EF4-FFF2-40B4-BE49-F238E27FC236}">
                    <a16:creationId xmlns:a16="http://schemas.microsoft.com/office/drawing/2014/main" id="{AE3DF910-9DE1-A7B8-6647-B962BBD52F50}"/>
                  </a:ext>
                </a:extLst>
              </p:cNvPr>
              <p:cNvSpPr txBox="1">
                <a:spLocks noRot="1" noChangeAspect="1" noMove="1" noResize="1" noEditPoints="1" noAdjustHandles="1" noChangeArrowheads="1" noChangeShapeType="1" noTextEdit="1"/>
              </p:cNvSpPr>
              <p:nvPr/>
            </p:nvSpPr>
            <p:spPr>
              <a:xfrm>
                <a:off x="530082" y="3696648"/>
                <a:ext cx="5296977" cy="2554545"/>
              </a:xfrm>
              <a:prstGeom prst="rect">
                <a:avLst/>
              </a:prstGeom>
              <a:blipFill>
                <a:blip r:embed="rId3"/>
                <a:stretch>
                  <a:fillRect t="-4296" b="-93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A0E1BF-F7F0-6D93-132A-2195EAC8DF58}"/>
                  </a:ext>
                </a:extLst>
              </p:cNvPr>
              <p:cNvSpPr txBox="1"/>
              <p:nvPr/>
            </p:nvSpPr>
            <p:spPr>
              <a:xfrm>
                <a:off x="5934238" y="3696648"/>
                <a:ext cx="4547453" cy="2554545"/>
              </a:xfrm>
              <a:prstGeom prst="rect">
                <a:avLst/>
              </a:prstGeom>
              <a:noFill/>
            </p:spPr>
            <p:txBody>
              <a:bodyPr wrap="square" rtlCol="0">
                <a:spAutoFit/>
              </a:bodyPr>
              <a:lstStyle/>
              <a:p>
                <a:pPr algn="ctr" defTabSz="457200">
                  <a:defRPr/>
                </a:pPr>
                <a:r>
                  <a:rPr lang="en-GB" sz="4000" dirty="0">
                    <a:solidFill>
                      <a:prstClr val="black"/>
                    </a:solidFill>
                    <a:latin typeface="Comic Sans MS" panose="030F0702030302020204" pitchFamily="66" charset="0"/>
                  </a:rPr>
                  <a:t>7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1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a:t>
                </a:r>
                <a:r>
                  <a:rPr lang="en-GB" sz="4000" dirty="0">
                    <a:solidFill>
                      <a:srgbClr val="0070C0"/>
                    </a:solidFill>
                    <a:latin typeface="Comic Sans MS" panose="030F0702030302020204" pitchFamily="66" charset="0"/>
                  </a:rPr>
                  <a:t>    </a:t>
                </a:r>
              </a:p>
              <a:p>
                <a:pPr algn="ctr" defTabSz="457200">
                  <a:defRPr/>
                </a:pPr>
                <a:r>
                  <a:rPr lang="en-GB" sz="4000" dirty="0">
                    <a:solidFill>
                      <a:prstClr val="black"/>
                    </a:solidFill>
                    <a:latin typeface="Comic Sans MS" panose="030F0702030302020204" pitchFamily="66" charset="0"/>
                  </a:rPr>
                  <a:t>70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a:t>
                </a:r>
                <a:r>
                  <a:rPr lang="en-GB" sz="4000" dirty="0">
                    <a:solidFill>
                      <a:srgbClr val="0070C0"/>
                    </a:solidFill>
                    <a:latin typeface="Comic Sans MS" panose="030F0702030302020204" pitchFamily="66" charset="0"/>
                  </a:rPr>
                  <a:t>    </a:t>
                </a:r>
                <a:r>
                  <a:rPr lang="en-GB" sz="4000" dirty="0">
                    <a:solidFill>
                      <a:prstClr val="black"/>
                    </a:solidFill>
                    <a:latin typeface="Comic Sans MS" panose="030F0702030302020204" pitchFamily="66" charset="0"/>
                  </a:rPr>
                  <a:t>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10</a:t>
                </a:r>
              </a:p>
              <a:p>
                <a:pPr algn="ctr" defTabSz="457200">
                  <a:defRPr/>
                </a:pPr>
                <a:r>
                  <a:rPr lang="en-GB" sz="4000" dirty="0">
                    <a:solidFill>
                      <a:srgbClr val="0070C0"/>
                    </a:solidFill>
                    <a:latin typeface="Comic Sans MS" panose="030F0702030302020204" pitchFamily="66" charset="0"/>
                  </a:rPr>
                  <a:t>     </a:t>
                </a:r>
                <a:r>
                  <a:rPr lang="en-GB" sz="4000" dirty="0">
                    <a:solidFill>
                      <a:prstClr val="black"/>
                    </a:solidFill>
                    <a:latin typeface="Comic Sans MS" panose="030F0702030302020204" pitchFamily="66" charset="0"/>
                  </a:rPr>
                  <a:t>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70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10</a:t>
                </a:r>
              </a:p>
              <a:p>
                <a:pPr algn="ctr" defTabSz="457200">
                  <a:defRPr/>
                </a:pPr>
                <a:r>
                  <a:rPr lang="en-GB" sz="4000" dirty="0">
                    <a:solidFill>
                      <a:prstClr val="black"/>
                    </a:solidFill>
                    <a:latin typeface="Comic Sans MS" panose="030F0702030302020204" pitchFamily="66" charset="0"/>
                  </a:rPr>
                  <a:t>10 </a:t>
                </a:r>
                <a14:m>
                  <m:oMath xmlns:m="http://schemas.openxmlformats.org/officeDocument/2006/math">
                    <m:r>
                      <a:rPr lang="en-GB" sz="4000" i="1" dirty="0">
                        <a:solidFill>
                          <a:prstClr val="black"/>
                        </a:solidFill>
                        <a:latin typeface="Cambria Math" panose="02040503050406030204" pitchFamily="18" charset="0"/>
                      </a:rPr>
                      <m:t>=</m:t>
                    </m:r>
                  </m:oMath>
                </a14:m>
                <a:r>
                  <a:rPr lang="en-GB" sz="4000" dirty="0">
                    <a:solidFill>
                      <a:prstClr val="black"/>
                    </a:solidFill>
                    <a:latin typeface="Comic Sans MS" panose="030F0702030302020204" pitchFamily="66" charset="0"/>
                  </a:rPr>
                  <a:t> 70 </a:t>
                </a:r>
                <a14:m>
                  <m:oMath xmlns:m="http://schemas.openxmlformats.org/officeDocument/2006/math">
                    <m:r>
                      <a:rPr lang="en-GB" sz="4000" i="1" dirty="0">
                        <a:solidFill>
                          <a:prstClr val="black"/>
                        </a:solidFill>
                        <a:latin typeface="Cambria Math" panose="02040503050406030204" pitchFamily="18" charset="0"/>
                      </a:rPr>
                      <m:t>−</m:t>
                    </m:r>
                    <m:r>
                      <a:rPr lang="en-GB" sz="4000" b="0" i="1" dirty="0" smtClean="0">
                        <a:solidFill>
                          <a:prstClr val="black"/>
                        </a:solidFill>
                        <a:latin typeface="Cambria Math" panose="02040503050406030204" pitchFamily="18" charset="0"/>
                      </a:rPr>
                      <m:t>     </m:t>
                    </m:r>
                  </m:oMath>
                </a14:m>
                <a:r>
                  <a:rPr lang="en-GB" sz="4000" dirty="0">
                    <a:solidFill>
                      <a:prstClr val="black"/>
                    </a:solidFill>
                    <a:latin typeface="Comic Sans MS" panose="030F0702030302020204" pitchFamily="66" charset="0"/>
                  </a:rPr>
                  <a:t> </a:t>
                </a:r>
                <a:r>
                  <a:rPr lang="en-GB" sz="4000" dirty="0">
                    <a:solidFill>
                      <a:srgbClr val="0070C0"/>
                    </a:solidFill>
                    <a:latin typeface="Comic Sans MS" panose="030F0702030302020204" pitchFamily="66" charset="0"/>
                  </a:rPr>
                  <a:t>   </a:t>
                </a:r>
              </a:p>
            </p:txBody>
          </p:sp>
        </mc:Choice>
        <mc:Fallback xmlns="">
          <p:sp>
            <p:nvSpPr>
              <p:cNvPr id="3" name="TextBox 2">
                <a:extLst>
                  <a:ext uri="{FF2B5EF4-FFF2-40B4-BE49-F238E27FC236}">
                    <a16:creationId xmlns:a16="http://schemas.microsoft.com/office/drawing/2014/main" id="{12A0E1BF-F7F0-6D93-132A-2195EAC8DF58}"/>
                  </a:ext>
                </a:extLst>
              </p:cNvPr>
              <p:cNvSpPr txBox="1">
                <a:spLocks noRot="1" noChangeAspect="1" noMove="1" noResize="1" noEditPoints="1" noAdjustHandles="1" noChangeArrowheads="1" noChangeShapeType="1" noTextEdit="1"/>
              </p:cNvSpPr>
              <p:nvPr/>
            </p:nvSpPr>
            <p:spPr>
              <a:xfrm>
                <a:off x="5934238" y="3696648"/>
                <a:ext cx="4547453" cy="2554545"/>
              </a:xfrm>
              <a:prstGeom prst="rect">
                <a:avLst/>
              </a:prstGeom>
              <a:blipFill>
                <a:blip r:embed="rId4"/>
                <a:stretch>
                  <a:fillRect t="-4296" b="-930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CB60296-7FD8-9D7F-9D43-0468F5C43FF2}"/>
              </a:ext>
            </a:extLst>
          </p:cNvPr>
          <p:cNvSpPr txBox="1"/>
          <p:nvPr/>
        </p:nvSpPr>
        <p:spPr>
          <a:xfrm>
            <a:off x="2191513" y="362884"/>
            <a:ext cx="7735343" cy="523220"/>
          </a:xfrm>
          <a:prstGeom prst="rect">
            <a:avLst/>
          </a:prstGeom>
          <a:noFill/>
        </p:spPr>
        <p:txBody>
          <a:bodyPr wrap="square">
            <a:spAutoFit/>
          </a:bodyPr>
          <a:lstStyle/>
          <a:p>
            <a:pPr algn="ctr" defTabSz="457200">
              <a:defRPr/>
            </a:pPr>
            <a:r>
              <a:rPr lang="en-GB" sz="2800" dirty="0">
                <a:solidFill>
                  <a:prstClr val="black"/>
                </a:solidFill>
                <a:latin typeface="Comic Sans MS" panose="030F0702030302020204" pitchFamily="66" charset="0"/>
              </a:rPr>
              <a:t>What is the same? What is different?</a:t>
            </a:r>
            <a:endParaRPr lang="en-GB" sz="2000" dirty="0">
              <a:solidFill>
                <a:prstClr val="black"/>
              </a:solidFill>
              <a:latin typeface="Comic Sans MS" panose="030F0702030302020204" pitchFamily="66" charset="0"/>
            </a:endParaRPr>
          </a:p>
        </p:txBody>
      </p:sp>
      <p:grpSp>
        <p:nvGrpSpPr>
          <p:cNvPr id="5" name="Group 4">
            <a:extLst>
              <a:ext uri="{FF2B5EF4-FFF2-40B4-BE49-F238E27FC236}">
                <a16:creationId xmlns:a16="http://schemas.microsoft.com/office/drawing/2014/main" id="{77DAF8B3-273E-CD1A-8642-25842D992998}"/>
              </a:ext>
            </a:extLst>
          </p:cNvPr>
          <p:cNvGrpSpPr/>
          <p:nvPr/>
        </p:nvGrpSpPr>
        <p:grpSpPr>
          <a:xfrm rot="5400000">
            <a:off x="6686654" y="844374"/>
            <a:ext cx="2265835" cy="2585022"/>
            <a:chOff x="503358" y="1093810"/>
            <a:chExt cx="2711108" cy="3093020"/>
          </a:xfrm>
        </p:grpSpPr>
        <p:cxnSp>
          <p:nvCxnSpPr>
            <p:cNvPr id="6" name="Straight Connector 5">
              <a:extLst>
                <a:ext uri="{FF2B5EF4-FFF2-40B4-BE49-F238E27FC236}">
                  <a16:creationId xmlns:a16="http://schemas.microsoft.com/office/drawing/2014/main" id="{D91EA4D4-4BD5-0D3D-FD8B-CB0A045AD88F}"/>
                </a:ext>
              </a:extLst>
            </p:cNvPr>
            <p:cNvCxnSpPr/>
            <p:nvPr/>
          </p:nvCxnSpPr>
          <p:spPr>
            <a:xfrm flipH="1" flipV="1">
              <a:off x="962896" y="2642011"/>
              <a:ext cx="1731415" cy="1036816"/>
            </a:xfrm>
            <a:prstGeom prst="line">
              <a:avLst/>
            </a:prstGeom>
            <a:ln w="254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B81A107-2086-3117-BB1B-FF788DAE2DB2}"/>
                </a:ext>
              </a:extLst>
            </p:cNvPr>
            <p:cNvCxnSpPr/>
            <p:nvPr/>
          </p:nvCxnSpPr>
          <p:spPr>
            <a:xfrm flipH="1">
              <a:off x="1011358" y="1601808"/>
              <a:ext cx="1695107" cy="1040203"/>
            </a:xfrm>
            <a:prstGeom prst="line">
              <a:avLst/>
            </a:prstGeom>
            <a:ln w="25400"/>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E35D7627-7397-9E70-3FB1-E55F7D07A1FF}"/>
                </a:ext>
              </a:extLst>
            </p:cNvPr>
            <p:cNvSpPr/>
            <p:nvPr/>
          </p:nvSpPr>
          <p:spPr>
            <a:xfrm rot="16200000">
              <a:off x="503358" y="2134012"/>
              <a:ext cx="1016000" cy="1016000"/>
            </a:xfrm>
            <a:prstGeom prst="ellipse">
              <a:avLst/>
            </a:prstGeom>
            <a:solidFill>
              <a:schemeClr val="tx1"/>
            </a:solidFill>
            <a:ln w="25400"/>
          </p:spPr>
          <p:style>
            <a:lnRef idx="2">
              <a:schemeClr val="dk1"/>
            </a:lnRef>
            <a:fillRef idx="1">
              <a:schemeClr val="lt1"/>
            </a:fillRef>
            <a:effectRef idx="0">
              <a:schemeClr val="dk1"/>
            </a:effectRef>
            <a:fontRef idx="minor">
              <a:schemeClr val="dk1"/>
            </a:fontRef>
          </p:style>
          <p:txBody>
            <a:bodyPr rtlCol="0" anchor="ctr"/>
            <a:lstStyle/>
            <a:p>
              <a:pPr algn="ctr" defTabSz="457200">
                <a:defRPr/>
              </a:pPr>
              <a:endParaRPr lang="en-GB">
                <a:solidFill>
                  <a:prstClr val="black"/>
                </a:solidFill>
                <a:latin typeface="Calibri" panose="020F0502020204030204"/>
              </a:endParaRPr>
            </a:p>
          </p:txBody>
        </p:sp>
        <p:sp>
          <p:nvSpPr>
            <p:cNvPr id="9" name="Oval 8">
              <a:extLst>
                <a:ext uri="{FF2B5EF4-FFF2-40B4-BE49-F238E27FC236}">
                  <a16:creationId xmlns:a16="http://schemas.microsoft.com/office/drawing/2014/main" id="{D1DF1F31-B5B3-5BA7-EC27-A23237CE92F7}"/>
                </a:ext>
              </a:extLst>
            </p:cNvPr>
            <p:cNvSpPr/>
            <p:nvPr/>
          </p:nvSpPr>
          <p:spPr>
            <a:xfrm rot="16200000">
              <a:off x="2198466" y="3170830"/>
              <a:ext cx="1016000" cy="1016000"/>
            </a:xfrm>
            <a:prstGeom prst="ellipse">
              <a:avLst/>
            </a:prstGeom>
            <a:solidFill>
              <a:schemeClr val="tx1"/>
            </a:solidFill>
            <a:ln w="25400"/>
          </p:spPr>
          <p:style>
            <a:lnRef idx="2">
              <a:schemeClr val="dk1"/>
            </a:lnRef>
            <a:fillRef idx="1">
              <a:schemeClr val="lt1"/>
            </a:fillRef>
            <a:effectRef idx="0">
              <a:schemeClr val="dk1"/>
            </a:effectRef>
            <a:fontRef idx="minor">
              <a:schemeClr val="dk1"/>
            </a:fontRef>
          </p:style>
          <p:txBody>
            <a:bodyPr rtlCol="0" anchor="ctr"/>
            <a:lstStyle/>
            <a:p>
              <a:pPr algn="ctr" defTabSz="457200">
                <a:defRPr/>
              </a:pPr>
              <a:endParaRPr lang="en-GB">
                <a:solidFill>
                  <a:prstClr val="black"/>
                </a:solidFill>
                <a:latin typeface="Calibri" panose="020F0502020204030204"/>
              </a:endParaRPr>
            </a:p>
          </p:txBody>
        </p:sp>
        <p:sp>
          <p:nvSpPr>
            <p:cNvPr id="10" name="Oval 9">
              <a:extLst>
                <a:ext uri="{FF2B5EF4-FFF2-40B4-BE49-F238E27FC236}">
                  <a16:creationId xmlns:a16="http://schemas.microsoft.com/office/drawing/2014/main" id="{E88F528E-6B0D-E76E-30D0-ABDBB5DBAC1C}"/>
                </a:ext>
              </a:extLst>
            </p:cNvPr>
            <p:cNvSpPr/>
            <p:nvPr/>
          </p:nvSpPr>
          <p:spPr>
            <a:xfrm rot="16200000">
              <a:off x="2198465" y="1093810"/>
              <a:ext cx="1016000" cy="1016000"/>
            </a:xfrm>
            <a:prstGeom prst="ellipse">
              <a:avLst/>
            </a:prstGeom>
            <a:solidFill>
              <a:schemeClr val="tx1"/>
            </a:solidFill>
            <a:ln w="25400"/>
          </p:spPr>
          <p:style>
            <a:lnRef idx="2">
              <a:schemeClr val="dk1"/>
            </a:lnRef>
            <a:fillRef idx="1">
              <a:schemeClr val="lt1"/>
            </a:fillRef>
            <a:effectRef idx="0">
              <a:schemeClr val="dk1"/>
            </a:effectRef>
            <a:fontRef idx="minor">
              <a:schemeClr val="dk1"/>
            </a:fontRef>
          </p:style>
          <p:txBody>
            <a:bodyPr rtlCol="0" anchor="ctr"/>
            <a:lstStyle/>
            <a:p>
              <a:pPr algn="ctr" defTabSz="457200">
                <a:defRPr/>
              </a:pPr>
              <a:endParaRPr lang="en-GB" dirty="0">
                <a:solidFill>
                  <a:prstClr val="black"/>
                </a:solidFill>
                <a:latin typeface="Calibri" panose="020F0502020204030204"/>
              </a:endParaRPr>
            </a:p>
          </p:txBody>
        </p:sp>
      </p:grpSp>
      <p:sp>
        <p:nvSpPr>
          <p:cNvPr id="11" name="Rectangle 10">
            <a:extLst>
              <a:ext uri="{FF2B5EF4-FFF2-40B4-BE49-F238E27FC236}">
                <a16:creationId xmlns:a16="http://schemas.microsoft.com/office/drawing/2014/main" id="{EF4A9A4C-3DEB-A3EC-FE58-3FCF5A72DD7A}"/>
              </a:ext>
            </a:extLst>
          </p:cNvPr>
          <p:cNvSpPr/>
          <p:nvPr/>
        </p:nvSpPr>
        <p:spPr>
          <a:xfrm>
            <a:off x="7339987" y="1036367"/>
            <a:ext cx="986692" cy="830997"/>
          </a:xfrm>
          <a:prstGeom prst="rect">
            <a:avLst/>
          </a:prstGeom>
        </p:spPr>
        <p:txBody>
          <a:bodyPr wrap="square">
            <a:spAutoFit/>
          </a:bodyPr>
          <a:lstStyle/>
          <a:p>
            <a:pPr algn="ctr" defTabSz="457200">
              <a:defRPr/>
            </a:pPr>
            <a:r>
              <a:rPr lang="en-GB" sz="4800" dirty="0">
                <a:solidFill>
                  <a:prstClr val="black"/>
                </a:solidFill>
                <a:latin typeface="Comic Sans MS" panose="030F0702030302020204" pitchFamily="66" charset="0"/>
              </a:rPr>
              <a:t>7</a:t>
            </a:r>
            <a:endParaRPr lang="en-GB" sz="480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D1BF681B-94C4-B255-782D-9F8E3D27964F}"/>
              </a:ext>
            </a:extLst>
          </p:cNvPr>
          <p:cNvSpPr/>
          <p:nvPr/>
        </p:nvSpPr>
        <p:spPr>
          <a:xfrm>
            <a:off x="6441658" y="2435602"/>
            <a:ext cx="986692" cy="830997"/>
          </a:xfrm>
          <a:prstGeom prst="rect">
            <a:avLst/>
          </a:prstGeom>
        </p:spPr>
        <p:txBody>
          <a:bodyPr wrap="square">
            <a:spAutoFit/>
          </a:bodyPr>
          <a:lstStyle/>
          <a:p>
            <a:pPr algn="ctr" defTabSz="457200">
              <a:defRPr/>
            </a:pPr>
            <a:r>
              <a:rPr lang="en-GB" sz="4800" dirty="0">
                <a:solidFill>
                  <a:prstClr val="black"/>
                </a:solidFill>
                <a:latin typeface="Comic Sans MS" panose="030F0702030302020204" pitchFamily="66" charset="0"/>
              </a:rPr>
              <a:t>1</a:t>
            </a:r>
            <a:endParaRPr lang="en-GB" sz="4800" dirty="0">
              <a:solidFill>
                <a:prstClr val="black"/>
              </a:solidFill>
              <a:latin typeface="Calibri" panose="020F0502020204030204"/>
            </a:endParaRPr>
          </a:p>
        </p:txBody>
      </p:sp>
      <p:sp>
        <p:nvSpPr>
          <p:cNvPr id="13" name="Rectangle 12">
            <a:extLst>
              <a:ext uri="{FF2B5EF4-FFF2-40B4-BE49-F238E27FC236}">
                <a16:creationId xmlns:a16="http://schemas.microsoft.com/office/drawing/2014/main" id="{6DCDAD97-2085-2EA0-B038-ADDD65933DD6}"/>
              </a:ext>
            </a:extLst>
          </p:cNvPr>
          <p:cNvSpPr/>
          <p:nvPr/>
        </p:nvSpPr>
        <p:spPr>
          <a:xfrm>
            <a:off x="8207965" y="2407081"/>
            <a:ext cx="986692" cy="830997"/>
          </a:xfrm>
          <a:prstGeom prst="rect">
            <a:avLst/>
          </a:prstGeom>
        </p:spPr>
        <p:txBody>
          <a:bodyPr wrap="square">
            <a:spAutoFit/>
          </a:bodyPr>
          <a:lstStyle/>
          <a:p>
            <a:pPr algn="ctr" defTabSz="457200">
              <a:defRPr/>
            </a:pPr>
            <a:r>
              <a:rPr lang="en-GB" sz="4800" dirty="0">
                <a:solidFill>
                  <a:srgbClr val="0070C0"/>
                </a:solidFill>
                <a:latin typeface="Comic Sans MS" panose="030F0702030302020204" pitchFamily="66" charset="0"/>
              </a:rPr>
              <a:t>6</a:t>
            </a:r>
            <a:endParaRPr lang="en-GB" sz="4800" dirty="0">
              <a:solidFill>
                <a:srgbClr val="0070C0"/>
              </a:solidFill>
              <a:latin typeface="Calibri" panose="020F0502020204030204"/>
            </a:endParaRPr>
          </a:p>
        </p:txBody>
      </p:sp>
      <p:grpSp>
        <p:nvGrpSpPr>
          <p:cNvPr id="14" name="Group 13">
            <a:extLst>
              <a:ext uri="{FF2B5EF4-FFF2-40B4-BE49-F238E27FC236}">
                <a16:creationId xmlns:a16="http://schemas.microsoft.com/office/drawing/2014/main" id="{C025AEF8-C96A-A9CE-E78F-66610D334F1B}"/>
              </a:ext>
            </a:extLst>
          </p:cNvPr>
          <p:cNvGrpSpPr/>
          <p:nvPr/>
        </p:nvGrpSpPr>
        <p:grpSpPr>
          <a:xfrm rot="5400000">
            <a:off x="2811342" y="845036"/>
            <a:ext cx="2265835" cy="2585022"/>
            <a:chOff x="503358" y="1093810"/>
            <a:chExt cx="2711108" cy="3093020"/>
          </a:xfrm>
        </p:grpSpPr>
        <p:cxnSp>
          <p:nvCxnSpPr>
            <p:cNvPr id="15" name="Straight Connector 14">
              <a:extLst>
                <a:ext uri="{FF2B5EF4-FFF2-40B4-BE49-F238E27FC236}">
                  <a16:creationId xmlns:a16="http://schemas.microsoft.com/office/drawing/2014/main" id="{1FE8E352-AF9B-F735-0B70-6BF3BFDE5B1A}"/>
                </a:ext>
              </a:extLst>
            </p:cNvPr>
            <p:cNvCxnSpPr/>
            <p:nvPr/>
          </p:nvCxnSpPr>
          <p:spPr>
            <a:xfrm flipH="1" flipV="1">
              <a:off x="962896" y="2642011"/>
              <a:ext cx="1731415" cy="1036816"/>
            </a:xfrm>
            <a:prstGeom prst="line">
              <a:avLst/>
            </a:prstGeom>
            <a:ln w="254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E9A788A-BF9E-9A27-33E6-17F84623E699}"/>
                </a:ext>
              </a:extLst>
            </p:cNvPr>
            <p:cNvCxnSpPr/>
            <p:nvPr/>
          </p:nvCxnSpPr>
          <p:spPr>
            <a:xfrm flipH="1">
              <a:off x="1011358" y="1601808"/>
              <a:ext cx="1695107" cy="1040203"/>
            </a:xfrm>
            <a:prstGeom prst="line">
              <a:avLst/>
            </a:prstGeom>
            <a:ln w="25400"/>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6D19D5B9-420B-8D28-18A5-D0C7B9F17FCB}"/>
                </a:ext>
              </a:extLst>
            </p:cNvPr>
            <p:cNvSpPr/>
            <p:nvPr/>
          </p:nvSpPr>
          <p:spPr>
            <a:xfrm rot="16200000">
              <a:off x="503358" y="2134012"/>
              <a:ext cx="1016000" cy="1016000"/>
            </a:xfrm>
            <a:prstGeom prst="ellipse">
              <a:avLst/>
            </a:prstGeom>
            <a:solidFill>
              <a:schemeClr val="tx1"/>
            </a:solidFill>
            <a:ln w="25400"/>
          </p:spPr>
          <p:style>
            <a:lnRef idx="2">
              <a:schemeClr val="dk1"/>
            </a:lnRef>
            <a:fillRef idx="1">
              <a:schemeClr val="lt1"/>
            </a:fillRef>
            <a:effectRef idx="0">
              <a:schemeClr val="dk1"/>
            </a:effectRef>
            <a:fontRef idx="minor">
              <a:schemeClr val="dk1"/>
            </a:fontRef>
          </p:style>
          <p:txBody>
            <a:bodyPr rtlCol="0" anchor="ctr"/>
            <a:lstStyle/>
            <a:p>
              <a:pPr algn="ctr" defTabSz="457200">
                <a:defRPr/>
              </a:pPr>
              <a:endParaRPr lang="en-GB" dirty="0">
                <a:solidFill>
                  <a:prstClr val="black"/>
                </a:solidFill>
                <a:latin typeface="Calibri" panose="020F0502020204030204"/>
              </a:endParaRPr>
            </a:p>
          </p:txBody>
        </p:sp>
        <p:sp>
          <p:nvSpPr>
            <p:cNvPr id="18" name="Oval 17">
              <a:extLst>
                <a:ext uri="{FF2B5EF4-FFF2-40B4-BE49-F238E27FC236}">
                  <a16:creationId xmlns:a16="http://schemas.microsoft.com/office/drawing/2014/main" id="{4947C52F-0DCA-1B9B-F925-525055E7336D}"/>
                </a:ext>
              </a:extLst>
            </p:cNvPr>
            <p:cNvSpPr/>
            <p:nvPr/>
          </p:nvSpPr>
          <p:spPr>
            <a:xfrm rot="16200000">
              <a:off x="2198466" y="3170830"/>
              <a:ext cx="1016000" cy="1016000"/>
            </a:xfrm>
            <a:prstGeom prst="ellipse">
              <a:avLst/>
            </a:prstGeom>
            <a:solidFill>
              <a:schemeClr val="tx1"/>
            </a:solidFill>
            <a:ln w="25400"/>
          </p:spPr>
          <p:style>
            <a:lnRef idx="2">
              <a:schemeClr val="dk1"/>
            </a:lnRef>
            <a:fillRef idx="1">
              <a:schemeClr val="lt1"/>
            </a:fillRef>
            <a:effectRef idx="0">
              <a:schemeClr val="dk1"/>
            </a:effectRef>
            <a:fontRef idx="minor">
              <a:schemeClr val="dk1"/>
            </a:fontRef>
          </p:style>
          <p:txBody>
            <a:bodyPr rtlCol="0" anchor="ctr"/>
            <a:lstStyle/>
            <a:p>
              <a:pPr algn="ctr" defTabSz="457200">
                <a:defRPr/>
              </a:pPr>
              <a:endParaRPr lang="en-GB">
                <a:solidFill>
                  <a:prstClr val="black"/>
                </a:solidFill>
                <a:latin typeface="Calibri" panose="020F0502020204030204"/>
              </a:endParaRPr>
            </a:p>
          </p:txBody>
        </p:sp>
        <p:sp>
          <p:nvSpPr>
            <p:cNvPr id="19" name="Oval 18">
              <a:extLst>
                <a:ext uri="{FF2B5EF4-FFF2-40B4-BE49-F238E27FC236}">
                  <a16:creationId xmlns:a16="http://schemas.microsoft.com/office/drawing/2014/main" id="{86714F10-B5EB-C069-47AF-93FAC7462CB5}"/>
                </a:ext>
              </a:extLst>
            </p:cNvPr>
            <p:cNvSpPr/>
            <p:nvPr/>
          </p:nvSpPr>
          <p:spPr>
            <a:xfrm rot="16200000">
              <a:off x="2198465" y="1093810"/>
              <a:ext cx="1016000" cy="1016000"/>
            </a:xfrm>
            <a:prstGeom prst="ellipse">
              <a:avLst/>
            </a:prstGeom>
            <a:solidFill>
              <a:schemeClr val="tx1"/>
            </a:solidFill>
            <a:ln w="25400"/>
          </p:spPr>
          <p:style>
            <a:lnRef idx="2">
              <a:schemeClr val="dk1"/>
            </a:lnRef>
            <a:fillRef idx="1">
              <a:schemeClr val="lt1"/>
            </a:fillRef>
            <a:effectRef idx="0">
              <a:schemeClr val="dk1"/>
            </a:effectRef>
            <a:fontRef idx="minor">
              <a:schemeClr val="dk1"/>
            </a:fontRef>
          </p:style>
          <p:txBody>
            <a:bodyPr rtlCol="0" anchor="ctr"/>
            <a:lstStyle/>
            <a:p>
              <a:pPr algn="ctr" defTabSz="457200">
                <a:defRPr/>
              </a:pPr>
              <a:endParaRPr lang="en-GB">
                <a:solidFill>
                  <a:prstClr val="black"/>
                </a:solidFill>
                <a:latin typeface="Calibri" panose="020F0502020204030204"/>
              </a:endParaRPr>
            </a:p>
          </p:txBody>
        </p:sp>
      </p:grpSp>
      <p:sp>
        <p:nvSpPr>
          <p:cNvPr id="20" name="Rectangle 19">
            <a:extLst>
              <a:ext uri="{FF2B5EF4-FFF2-40B4-BE49-F238E27FC236}">
                <a16:creationId xmlns:a16="http://schemas.microsoft.com/office/drawing/2014/main" id="{A91A55A9-819D-20FE-915F-2B6908B47B24}"/>
              </a:ext>
            </a:extLst>
          </p:cNvPr>
          <p:cNvSpPr/>
          <p:nvPr/>
        </p:nvSpPr>
        <p:spPr>
          <a:xfrm>
            <a:off x="3464675" y="1037028"/>
            <a:ext cx="986692" cy="830997"/>
          </a:xfrm>
          <a:prstGeom prst="rect">
            <a:avLst/>
          </a:prstGeom>
        </p:spPr>
        <p:txBody>
          <a:bodyPr wrap="square">
            <a:spAutoFit/>
          </a:bodyPr>
          <a:lstStyle/>
          <a:p>
            <a:pPr algn="ctr" defTabSz="457200">
              <a:defRPr/>
            </a:pPr>
            <a:r>
              <a:rPr lang="en-GB" sz="4800" dirty="0">
                <a:solidFill>
                  <a:srgbClr val="0070C0"/>
                </a:solidFill>
                <a:latin typeface="Comic Sans MS" panose="030F0702030302020204" pitchFamily="66" charset="0"/>
              </a:rPr>
              <a:t>7</a:t>
            </a:r>
            <a:endParaRPr lang="en-GB" sz="4800" dirty="0">
              <a:solidFill>
                <a:srgbClr val="0070C0"/>
              </a:solidFill>
              <a:latin typeface="Calibri" panose="020F0502020204030204"/>
            </a:endParaRPr>
          </a:p>
        </p:txBody>
      </p:sp>
      <p:sp>
        <p:nvSpPr>
          <p:cNvPr id="21" name="Rectangle 20">
            <a:extLst>
              <a:ext uri="{FF2B5EF4-FFF2-40B4-BE49-F238E27FC236}">
                <a16:creationId xmlns:a16="http://schemas.microsoft.com/office/drawing/2014/main" id="{3B096F44-EB53-E538-CF0D-F192BBD4F0BD}"/>
              </a:ext>
            </a:extLst>
          </p:cNvPr>
          <p:cNvSpPr/>
          <p:nvPr/>
        </p:nvSpPr>
        <p:spPr>
          <a:xfrm>
            <a:off x="2566346" y="2436263"/>
            <a:ext cx="986692" cy="830997"/>
          </a:xfrm>
          <a:prstGeom prst="rect">
            <a:avLst/>
          </a:prstGeom>
        </p:spPr>
        <p:txBody>
          <a:bodyPr wrap="square">
            <a:spAutoFit/>
          </a:bodyPr>
          <a:lstStyle/>
          <a:p>
            <a:pPr algn="ctr" defTabSz="457200">
              <a:defRPr/>
            </a:pPr>
            <a:r>
              <a:rPr lang="en-GB" sz="4800" dirty="0">
                <a:solidFill>
                  <a:prstClr val="black"/>
                </a:solidFill>
                <a:latin typeface="Comic Sans MS" panose="030F0702030302020204" pitchFamily="66" charset="0"/>
              </a:rPr>
              <a:t>5</a:t>
            </a:r>
            <a:endParaRPr lang="en-GB" sz="4800" dirty="0">
              <a:solidFill>
                <a:prstClr val="black"/>
              </a:solidFill>
              <a:latin typeface="Calibri" panose="020F0502020204030204"/>
            </a:endParaRPr>
          </a:p>
        </p:txBody>
      </p:sp>
      <p:sp>
        <p:nvSpPr>
          <p:cNvPr id="22" name="Rectangle 21">
            <a:extLst>
              <a:ext uri="{FF2B5EF4-FFF2-40B4-BE49-F238E27FC236}">
                <a16:creationId xmlns:a16="http://schemas.microsoft.com/office/drawing/2014/main" id="{B98BE96C-BE5F-B9A6-231E-BA6FC8609F67}"/>
              </a:ext>
            </a:extLst>
          </p:cNvPr>
          <p:cNvSpPr/>
          <p:nvPr/>
        </p:nvSpPr>
        <p:spPr>
          <a:xfrm>
            <a:off x="4332653" y="2407742"/>
            <a:ext cx="986692" cy="830997"/>
          </a:xfrm>
          <a:prstGeom prst="rect">
            <a:avLst/>
          </a:prstGeom>
        </p:spPr>
        <p:txBody>
          <a:bodyPr wrap="square">
            <a:spAutoFit/>
          </a:bodyPr>
          <a:lstStyle/>
          <a:p>
            <a:pPr algn="ctr" defTabSz="457200">
              <a:defRPr/>
            </a:pPr>
            <a:r>
              <a:rPr lang="en-GB" sz="4800" dirty="0">
                <a:solidFill>
                  <a:prstClr val="black"/>
                </a:solidFill>
                <a:latin typeface="Comic Sans MS" panose="030F0702030302020204" pitchFamily="66" charset="0"/>
              </a:rPr>
              <a:t>2</a:t>
            </a:r>
            <a:endParaRPr lang="en-GB" sz="4800" dirty="0">
              <a:solidFill>
                <a:prstClr val="black"/>
              </a:solidFill>
              <a:latin typeface="Calibri" panose="020F0502020204030204"/>
            </a:endParaRPr>
          </a:p>
        </p:txBody>
      </p:sp>
      <p:sp>
        <p:nvSpPr>
          <p:cNvPr id="25" name="TextBox 24">
            <a:extLst>
              <a:ext uri="{FF2B5EF4-FFF2-40B4-BE49-F238E27FC236}">
                <a16:creationId xmlns:a16="http://schemas.microsoft.com/office/drawing/2014/main" id="{671761D0-83AE-4393-BFC6-22D6B20685B4}"/>
              </a:ext>
            </a:extLst>
          </p:cNvPr>
          <p:cNvSpPr txBox="1"/>
          <p:nvPr/>
        </p:nvSpPr>
        <p:spPr>
          <a:xfrm>
            <a:off x="3773668" y="3747174"/>
            <a:ext cx="1207716" cy="707886"/>
          </a:xfrm>
          <a:prstGeom prst="rect">
            <a:avLst/>
          </a:prstGeom>
          <a:noFill/>
        </p:spPr>
        <p:txBody>
          <a:bodyPr wrap="square" rtlCol="0">
            <a:spAutoFit/>
          </a:bodyPr>
          <a:lstStyle/>
          <a:p>
            <a:pPr algn="ctr" defTabSz="457200">
              <a:defRPr/>
            </a:pPr>
            <a:r>
              <a:rPr lang="en-GB" sz="4000" dirty="0">
                <a:solidFill>
                  <a:srgbClr val="0070C0"/>
                </a:solidFill>
                <a:latin typeface="Comic Sans MS" panose="030F0702030302020204" pitchFamily="66" charset="0"/>
              </a:rPr>
              <a:t>7</a:t>
            </a:r>
            <a:endParaRPr lang="en-GB" sz="3600" dirty="0">
              <a:solidFill>
                <a:srgbClr val="0070C0"/>
              </a:solidFill>
              <a:latin typeface="Comic Sans MS" panose="030F0702030302020204" pitchFamily="66" charset="0"/>
            </a:endParaRPr>
          </a:p>
        </p:txBody>
      </p:sp>
      <p:sp>
        <p:nvSpPr>
          <p:cNvPr id="26" name="TextBox 25">
            <a:extLst>
              <a:ext uri="{FF2B5EF4-FFF2-40B4-BE49-F238E27FC236}">
                <a16:creationId xmlns:a16="http://schemas.microsoft.com/office/drawing/2014/main" id="{4357451D-DD1E-40C3-B671-0D95A1F902F3}"/>
              </a:ext>
            </a:extLst>
          </p:cNvPr>
          <p:cNvSpPr txBox="1"/>
          <p:nvPr/>
        </p:nvSpPr>
        <p:spPr>
          <a:xfrm>
            <a:off x="2566346" y="4302706"/>
            <a:ext cx="1207716" cy="707886"/>
          </a:xfrm>
          <a:prstGeom prst="rect">
            <a:avLst/>
          </a:prstGeom>
          <a:noFill/>
        </p:spPr>
        <p:txBody>
          <a:bodyPr wrap="square" rtlCol="0">
            <a:spAutoFit/>
          </a:bodyPr>
          <a:lstStyle/>
          <a:p>
            <a:pPr algn="ctr" defTabSz="457200">
              <a:defRPr/>
            </a:pPr>
            <a:r>
              <a:rPr lang="en-GB" sz="4000" dirty="0">
                <a:solidFill>
                  <a:srgbClr val="0070C0"/>
                </a:solidFill>
                <a:latin typeface="Comic Sans MS" panose="030F0702030302020204" pitchFamily="66" charset="0"/>
              </a:rPr>
              <a:t>20</a:t>
            </a:r>
            <a:endParaRPr lang="en-GB" sz="3600" dirty="0">
              <a:solidFill>
                <a:srgbClr val="0070C0"/>
              </a:solidFill>
              <a:latin typeface="Comic Sans MS" panose="030F0702030302020204" pitchFamily="66" charset="0"/>
            </a:endParaRPr>
          </a:p>
        </p:txBody>
      </p:sp>
      <p:sp>
        <p:nvSpPr>
          <p:cNvPr id="27" name="TextBox 26">
            <a:extLst>
              <a:ext uri="{FF2B5EF4-FFF2-40B4-BE49-F238E27FC236}">
                <a16:creationId xmlns:a16="http://schemas.microsoft.com/office/drawing/2014/main" id="{185728C5-66D0-4752-A6AB-5939DB5F0143}"/>
              </a:ext>
            </a:extLst>
          </p:cNvPr>
          <p:cNvSpPr txBox="1"/>
          <p:nvPr/>
        </p:nvSpPr>
        <p:spPr>
          <a:xfrm>
            <a:off x="1012229" y="4946673"/>
            <a:ext cx="1207716" cy="707886"/>
          </a:xfrm>
          <a:prstGeom prst="rect">
            <a:avLst/>
          </a:prstGeom>
          <a:noFill/>
        </p:spPr>
        <p:txBody>
          <a:bodyPr wrap="square" rtlCol="0">
            <a:spAutoFit/>
          </a:bodyPr>
          <a:lstStyle/>
          <a:p>
            <a:pPr algn="ctr" defTabSz="457200">
              <a:defRPr/>
            </a:pPr>
            <a:r>
              <a:rPr lang="en-GB" sz="4000" dirty="0">
                <a:solidFill>
                  <a:srgbClr val="0070C0"/>
                </a:solidFill>
                <a:latin typeface="Comic Sans MS" panose="030F0702030302020204" pitchFamily="66" charset="0"/>
              </a:rPr>
              <a:t>70</a:t>
            </a:r>
            <a:endParaRPr lang="en-GB" sz="3600" dirty="0">
              <a:solidFill>
                <a:srgbClr val="0070C0"/>
              </a:solidFill>
              <a:latin typeface="Comic Sans MS" panose="030F0702030302020204" pitchFamily="66" charset="0"/>
            </a:endParaRPr>
          </a:p>
        </p:txBody>
      </p:sp>
      <p:sp>
        <p:nvSpPr>
          <p:cNvPr id="28" name="TextBox 27">
            <a:extLst>
              <a:ext uri="{FF2B5EF4-FFF2-40B4-BE49-F238E27FC236}">
                <a16:creationId xmlns:a16="http://schemas.microsoft.com/office/drawing/2014/main" id="{D481EBC6-5F37-4B16-A1AF-A04715C53D1E}"/>
              </a:ext>
            </a:extLst>
          </p:cNvPr>
          <p:cNvSpPr txBox="1"/>
          <p:nvPr/>
        </p:nvSpPr>
        <p:spPr>
          <a:xfrm>
            <a:off x="4111629" y="5543307"/>
            <a:ext cx="1207716" cy="707886"/>
          </a:xfrm>
          <a:prstGeom prst="rect">
            <a:avLst/>
          </a:prstGeom>
          <a:noFill/>
        </p:spPr>
        <p:txBody>
          <a:bodyPr wrap="square" rtlCol="0">
            <a:spAutoFit/>
          </a:bodyPr>
          <a:lstStyle/>
          <a:p>
            <a:pPr algn="ctr" defTabSz="457200">
              <a:defRPr/>
            </a:pPr>
            <a:r>
              <a:rPr lang="en-GB" sz="4000" dirty="0">
                <a:solidFill>
                  <a:srgbClr val="0070C0"/>
                </a:solidFill>
                <a:latin typeface="Comic Sans MS" panose="030F0702030302020204" pitchFamily="66" charset="0"/>
              </a:rPr>
              <a:t>50</a:t>
            </a:r>
            <a:endParaRPr lang="en-GB" sz="3600" dirty="0">
              <a:solidFill>
                <a:srgbClr val="0070C0"/>
              </a:solidFill>
              <a:latin typeface="Comic Sans MS" panose="030F0702030302020204" pitchFamily="66" charset="0"/>
            </a:endParaRPr>
          </a:p>
        </p:txBody>
      </p:sp>
      <p:sp>
        <p:nvSpPr>
          <p:cNvPr id="29" name="TextBox 28">
            <a:extLst>
              <a:ext uri="{FF2B5EF4-FFF2-40B4-BE49-F238E27FC236}">
                <a16:creationId xmlns:a16="http://schemas.microsoft.com/office/drawing/2014/main" id="{176E75BB-03F4-45E9-B716-3036139B171A}"/>
              </a:ext>
            </a:extLst>
          </p:cNvPr>
          <p:cNvSpPr txBox="1"/>
          <p:nvPr/>
        </p:nvSpPr>
        <p:spPr>
          <a:xfrm>
            <a:off x="8803375" y="3628888"/>
            <a:ext cx="1207716" cy="707886"/>
          </a:xfrm>
          <a:prstGeom prst="rect">
            <a:avLst/>
          </a:prstGeom>
          <a:noFill/>
        </p:spPr>
        <p:txBody>
          <a:bodyPr wrap="square" rtlCol="0">
            <a:spAutoFit/>
          </a:bodyPr>
          <a:lstStyle/>
          <a:p>
            <a:pPr algn="ctr" defTabSz="457200">
              <a:defRPr/>
            </a:pPr>
            <a:r>
              <a:rPr lang="en-GB" sz="4000" dirty="0">
                <a:solidFill>
                  <a:srgbClr val="0070C0"/>
                </a:solidFill>
                <a:latin typeface="Comic Sans MS" panose="030F0702030302020204" pitchFamily="66" charset="0"/>
              </a:rPr>
              <a:t>6</a:t>
            </a:r>
            <a:endParaRPr lang="en-GB" sz="3600" dirty="0">
              <a:solidFill>
                <a:srgbClr val="0070C0"/>
              </a:solidFill>
              <a:latin typeface="Comic Sans MS" panose="030F0702030302020204" pitchFamily="66" charset="0"/>
            </a:endParaRPr>
          </a:p>
        </p:txBody>
      </p:sp>
      <p:sp>
        <p:nvSpPr>
          <p:cNvPr id="30" name="TextBox 29">
            <a:extLst>
              <a:ext uri="{FF2B5EF4-FFF2-40B4-BE49-F238E27FC236}">
                <a16:creationId xmlns:a16="http://schemas.microsoft.com/office/drawing/2014/main" id="{20A148B2-39FD-4611-ABDA-A96A499CF9B8}"/>
              </a:ext>
            </a:extLst>
          </p:cNvPr>
          <p:cNvSpPr txBox="1"/>
          <p:nvPr/>
        </p:nvSpPr>
        <p:spPr>
          <a:xfrm>
            <a:off x="7595659" y="4302706"/>
            <a:ext cx="1207716" cy="707886"/>
          </a:xfrm>
          <a:prstGeom prst="rect">
            <a:avLst/>
          </a:prstGeom>
          <a:noFill/>
        </p:spPr>
        <p:txBody>
          <a:bodyPr wrap="square" rtlCol="0">
            <a:spAutoFit/>
          </a:bodyPr>
          <a:lstStyle/>
          <a:p>
            <a:pPr algn="ctr" defTabSz="457200">
              <a:defRPr/>
            </a:pPr>
            <a:r>
              <a:rPr lang="en-GB" sz="4000" dirty="0">
                <a:solidFill>
                  <a:srgbClr val="0070C0"/>
                </a:solidFill>
                <a:latin typeface="Comic Sans MS" panose="030F0702030302020204" pitchFamily="66" charset="0"/>
              </a:rPr>
              <a:t>60</a:t>
            </a:r>
            <a:endParaRPr lang="en-GB" sz="3600" dirty="0">
              <a:solidFill>
                <a:srgbClr val="0070C0"/>
              </a:solidFill>
              <a:latin typeface="Comic Sans MS" panose="030F0702030302020204" pitchFamily="66" charset="0"/>
            </a:endParaRPr>
          </a:p>
        </p:txBody>
      </p:sp>
      <p:sp>
        <p:nvSpPr>
          <p:cNvPr id="31" name="TextBox 30">
            <a:extLst>
              <a:ext uri="{FF2B5EF4-FFF2-40B4-BE49-F238E27FC236}">
                <a16:creationId xmlns:a16="http://schemas.microsoft.com/office/drawing/2014/main" id="{A8BBAED9-F30B-466B-89A9-2D3AAE15C97A}"/>
              </a:ext>
            </a:extLst>
          </p:cNvPr>
          <p:cNvSpPr txBox="1"/>
          <p:nvPr/>
        </p:nvSpPr>
        <p:spPr>
          <a:xfrm>
            <a:off x="6405904" y="4946673"/>
            <a:ext cx="1207716" cy="707886"/>
          </a:xfrm>
          <a:prstGeom prst="rect">
            <a:avLst/>
          </a:prstGeom>
          <a:noFill/>
        </p:spPr>
        <p:txBody>
          <a:bodyPr wrap="square" rtlCol="0">
            <a:spAutoFit/>
          </a:bodyPr>
          <a:lstStyle/>
          <a:p>
            <a:pPr algn="ctr" defTabSz="457200">
              <a:defRPr/>
            </a:pPr>
            <a:r>
              <a:rPr lang="en-GB" sz="4000" dirty="0">
                <a:solidFill>
                  <a:srgbClr val="0070C0"/>
                </a:solidFill>
                <a:latin typeface="Comic Sans MS" panose="030F0702030302020204" pitchFamily="66" charset="0"/>
              </a:rPr>
              <a:t>60</a:t>
            </a:r>
            <a:endParaRPr lang="en-GB" sz="3600" dirty="0">
              <a:solidFill>
                <a:srgbClr val="0070C0"/>
              </a:solidFill>
              <a:latin typeface="Comic Sans MS" panose="030F0702030302020204" pitchFamily="66" charset="0"/>
            </a:endParaRPr>
          </a:p>
        </p:txBody>
      </p:sp>
      <p:sp>
        <p:nvSpPr>
          <p:cNvPr id="32" name="TextBox 31">
            <a:extLst>
              <a:ext uri="{FF2B5EF4-FFF2-40B4-BE49-F238E27FC236}">
                <a16:creationId xmlns:a16="http://schemas.microsoft.com/office/drawing/2014/main" id="{970225F6-D551-4444-B3B8-CDDE91C08BBA}"/>
              </a:ext>
            </a:extLst>
          </p:cNvPr>
          <p:cNvSpPr txBox="1"/>
          <p:nvPr/>
        </p:nvSpPr>
        <p:spPr>
          <a:xfrm>
            <a:off x="8900892" y="5543307"/>
            <a:ext cx="1207716" cy="707886"/>
          </a:xfrm>
          <a:prstGeom prst="rect">
            <a:avLst/>
          </a:prstGeom>
          <a:noFill/>
        </p:spPr>
        <p:txBody>
          <a:bodyPr wrap="square" rtlCol="0">
            <a:spAutoFit/>
          </a:bodyPr>
          <a:lstStyle/>
          <a:p>
            <a:pPr algn="ctr" defTabSz="457200">
              <a:defRPr/>
            </a:pPr>
            <a:r>
              <a:rPr lang="en-GB" sz="4000" dirty="0">
                <a:solidFill>
                  <a:srgbClr val="0070C0"/>
                </a:solidFill>
                <a:latin typeface="Comic Sans MS" panose="030F0702030302020204" pitchFamily="66" charset="0"/>
              </a:rPr>
              <a:t>60</a:t>
            </a:r>
            <a:endParaRPr lang="en-GB" sz="3600" dirty="0">
              <a:solidFill>
                <a:srgbClr val="0070C0"/>
              </a:solidFill>
              <a:latin typeface="Comic Sans MS" panose="030F0702030302020204" pitchFamily="66" charset="0"/>
            </a:endParaRPr>
          </a:p>
        </p:txBody>
      </p:sp>
      <p:sp>
        <p:nvSpPr>
          <p:cNvPr id="33" name="Flowchart: Process 32">
            <a:extLst>
              <a:ext uri="{FF2B5EF4-FFF2-40B4-BE49-F238E27FC236}">
                <a16:creationId xmlns:a16="http://schemas.microsoft.com/office/drawing/2014/main" id="{2E6E17C4-4D05-484A-A46C-F96EC54BA988}"/>
              </a:ext>
            </a:extLst>
          </p:cNvPr>
          <p:cNvSpPr/>
          <p:nvPr/>
        </p:nvSpPr>
        <p:spPr>
          <a:xfrm>
            <a:off x="71718" y="26715"/>
            <a:ext cx="2375647" cy="780109"/>
          </a:xfrm>
          <a:prstGeom prst="flowChartProcess">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omic Sans MS" panose="030F0702030302020204" pitchFamily="66" charset="0"/>
              </a:rPr>
              <a:t>Fact families </a:t>
            </a:r>
          </a:p>
        </p:txBody>
      </p:sp>
    </p:spTree>
    <p:extLst>
      <p:ext uri="{BB962C8B-B14F-4D97-AF65-F5344CB8AC3E}">
        <p14:creationId xmlns:p14="http://schemas.microsoft.com/office/powerpoint/2010/main" val="418574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20" grpId="0"/>
      <p:bldP spid="25" grpId="0"/>
      <p:bldP spid="26" grpId="0"/>
      <p:bldP spid="27" grpId="0"/>
      <p:bldP spid="28"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F5A5F2D-228C-4A0E-B59B-D102F1C095E4}"/>
              </a:ext>
            </a:extLst>
          </p:cNvPr>
          <p:cNvPicPr>
            <a:picLocks noChangeAspect="1"/>
          </p:cNvPicPr>
          <p:nvPr/>
        </p:nvPicPr>
        <p:blipFill>
          <a:blip r:embed="rId2"/>
          <a:stretch>
            <a:fillRect/>
          </a:stretch>
        </p:blipFill>
        <p:spPr>
          <a:xfrm>
            <a:off x="0" y="-39598"/>
            <a:ext cx="12191999" cy="6897597"/>
          </a:xfrm>
          <a:prstGeom prst="rect">
            <a:avLst/>
          </a:prstGeom>
        </p:spPr>
      </p:pic>
      <p:sp>
        <p:nvSpPr>
          <p:cNvPr id="44" name="Rectangle 43">
            <a:extLst>
              <a:ext uri="{FF2B5EF4-FFF2-40B4-BE49-F238E27FC236}">
                <a16:creationId xmlns:a16="http://schemas.microsoft.com/office/drawing/2014/main" id="{30BE2997-555E-4DDA-B025-F2D8312ACA13}"/>
              </a:ext>
            </a:extLst>
          </p:cNvPr>
          <p:cNvSpPr/>
          <p:nvPr/>
        </p:nvSpPr>
        <p:spPr>
          <a:xfrm>
            <a:off x="631948" y="914439"/>
            <a:ext cx="3793613" cy="2594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75DAA7EE-123E-4797-9654-5323430235B0}"/>
              </a:ext>
            </a:extLst>
          </p:cNvPr>
          <p:cNvSpPr/>
          <p:nvPr/>
        </p:nvSpPr>
        <p:spPr>
          <a:xfrm>
            <a:off x="4935705" y="2109344"/>
            <a:ext cx="956961" cy="10237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639940F-C428-402A-8187-82992856F126}"/>
              </a:ext>
            </a:extLst>
          </p:cNvPr>
          <p:cNvSpPr/>
          <p:nvPr/>
        </p:nvSpPr>
        <p:spPr>
          <a:xfrm>
            <a:off x="6416765" y="2167329"/>
            <a:ext cx="956961" cy="10237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A68ACA1-76CA-495C-935D-F8FF3C76AC0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18738" y="4587619"/>
            <a:ext cx="7723400" cy="95004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6D3804D-249F-C278-CAC2-6477AFA6DB0E}"/>
                  </a:ext>
                </a:extLst>
              </p:cNvPr>
              <p:cNvSpPr txBox="1"/>
              <p:nvPr/>
            </p:nvSpPr>
            <p:spPr>
              <a:xfrm>
                <a:off x="4096912" y="1115742"/>
                <a:ext cx="4287650" cy="646331"/>
              </a:xfrm>
              <a:prstGeom prst="rect">
                <a:avLst/>
              </a:prstGeom>
              <a:noFill/>
            </p:spPr>
            <p:txBody>
              <a:bodyPr wrap="square" rtlCol="0">
                <a:spAutoFit/>
              </a:bodyPr>
              <a:lstStyle/>
              <a:p>
                <a:pPr algn="ctr" defTabSz="457200">
                  <a:defRPr/>
                </a:pPr>
                <a:r>
                  <a:rPr lang="en-GB" sz="3600" dirty="0">
                    <a:solidFill>
                      <a:prstClr val="black"/>
                    </a:solidFill>
                    <a:latin typeface="Comic Sans MS" panose="030F0702030302020204" pitchFamily="66" charset="0"/>
                  </a:rPr>
                  <a:t>14 </a:t>
                </a:r>
                <a14:m>
                  <m:oMath xmlns:m="http://schemas.openxmlformats.org/officeDocument/2006/math">
                    <m:r>
                      <a:rPr lang="en-GB" sz="3600" i="1" dirty="0">
                        <a:solidFill>
                          <a:prstClr val="black"/>
                        </a:solidFill>
                        <a:latin typeface="Cambria Math" panose="02040503050406030204" pitchFamily="18" charset="0"/>
                      </a:rPr>
                      <m:t>–</m:t>
                    </m:r>
                  </m:oMath>
                </a14:m>
                <a:r>
                  <a:rPr lang="en-GB" sz="3600" dirty="0">
                    <a:solidFill>
                      <a:prstClr val="black"/>
                    </a:solidFill>
                    <a:latin typeface="Comic Sans MS" panose="030F0702030302020204" pitchFamily="66" charset="0"/>
                  </a:rPr>
                  <a:t> 6 </a:t>
                </a:r>
                <a14:m>
                  <m:oMath xmlns:m="http://schemas.openxmlformats.org/officeDocument/2006/math">
                    <m:r>
                      <a:rPr lang="en-GB" sz="3600" i="1" dirty="0">
                        <a:solidFill>
                          <a:prstClr val="black"/>
                        </a:solidFill>
                        <a:latin typeface="Cambria Math" panose="02040503050406030204" pitchFamily="18" charset="0"/>
                      </a:rPr>
                      <m:t>=</m:t>
                    </m:r>
                  </m:oMath>
                </a14:m>
                <a:r>
                  <a:rPr lang="en-GB" sz="3600" dirty="0">
                    <a:solidFill>
                      <a:srgbClr val="4472C4"/>
                    </a:solidFill>
                    <a:latin typeface="Comic Sans MS" panose="030F0702030302020204" pitchFamily="66" charset="0"/>
                  </a:rPr>
                  <a:t> 8</a:t>
                </a:r>
              </a:p>
            </p:txBody>
          </p:sp>
        </mc:Choice>
        <mc:Fallback xmlns="">
          <p:sp>
            <p:nvSpPr>
              <p:cNvPr id="3" name="TextBox 2">
                <a:extLst>
                  <a:ext uri="{FF2B5EF4-FFF2-40B4-BE49-F238E27FC236}">
                    <a16:creationId xmlns:a16="http://schemas.microsoft.com/office/drawing/2014/main" id="{36D3804D-249F-C278-CAC2-6477AFA6DB0E}"/>
                  </a:ext>
                </a:extLst>
              </p:cNvPr>
              <p:cNvSpPr txBox="1">
                <a:spLocks noRot="1" noChangeAspect="1" noMove="1" noResize="1" noEditPoints="1" noAdjustHandles="1" noChangeArrowheads="1" noChangeShapeType="1" noTextEdit="1"/>
              </p:cNvSpPr>
              <p:nvPr/>
            </p:nvSpPr>
            <p:spPr>
              <a:xfrm>
                <a:off x="4096912" y="1115742"/>
                <a:ext cx="4287650" cy="646331"/>
              </a:xfrm>
              <a:prstGeom prst="rect">
                <a:avLst/>
              </a:prstGeom>
              <a:blipFill>
                <a:blip r:embed="rId4"/>
                <a:stretch>
                  <a:fillRect t="-14151" b="-34906"/>
                </a:stretch>
              </a:blipFill>
            </p:spPr>
            <p:txBody>
              <a:bodyPr/>
              <a:lstStyle/>
              <a:p>
                <a:r>
                  <a:rPr lang="en-GB">
                    <a:noFill/>
                  </a:rPr>
                  <a:t> </a:t>
                </a:r>
              </a:p>
            </p:txBody>
          </p:sp>
        </mc:Fallback>
      </mc:AlternateContent>
      <p:sp>
        <p:nvSpPr>
          <p:cNvPr id="4" name="Curved Up Arrow 52">
            <a:extLst>
              <a:ext uri="{FF2B5EF4-FFF2-40B4-BE49-F238E27FC236}">
                <a16:creationId xmlns:a16="http://schemas.microsoft.com/office/drawing/2014/main" id="{69D3BE45-3EB2-A5AC-EA73-F9A61D8383F0}"/>
              </a:ext>
            </a:extLst>
          </p:cNvPr>
          <p:cNvSpPr/>
          <p:nvPr/>
        </p:nvSpPr>
        <p:spPr>
          <a:xfrm rot="16200000">
            <a:off x="6263379" y="3944697"/>
            <a:ext cx="306773" cy="1324195"/>
          </a:xfrm>
          <a:prstGeom prst="rightBracket">
            <a:avLst>
              <a:gd name="adj" fmla="val 215827"/>
            </a:avLst>
          </a:prstGeom>
          <a:noFill/>
          <a:ln w="28575">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black"/>
              </a:solidFill>
              <a:latin typeface="Calibri" panose="020F0502020204030204"/>
            </a:endParaRPr>
          </a:p>
        </p:txBody>
      </p:sp>
      <p:sp>
        <p:nvSpPr>
          <p:cNvPr id="5" name="Curved Up Arrow 56">
            <a:extLst>
              <a:ext uri="{FF2B5EF4-FFF2-40B4-BE49-F238E27FC236}">
                <a16:creationId xmlns:a16="http://schemas.microsoft.com/office/drawing/2014/main" id="{FD28591F-7561-D4FB-09FD-70820DF3848A}"/>
              </a:ext>
            </a:extLst>
          </p:cNvPr>
          <p:cNvSpPr/>
          <p:nvPr/>
        </p:nvSpPr>
        <p:spPr>
          <a:xfrm rot="16200000">
            <a:off x="5237209" y="4265436"/>
            <a:ext cx="306773" cy="682716"/>
          </a:xfrm>
          <a:prstGeom prst="rightBracket">
            <a:avLst>
              <a:gd name="adj" fmla="val 111274"/>
            </a:avLst>
          </a:prstGeom>
          <a:noFill/>
          <a:ln w="28575">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black"/>
              </a:solidFill>
              <a:latin typeface="Calibri" panose="020F0502020204030204"/>
            </a:endParaRPr>
          </a:p>
        </p:txBody>
      </p:sp>
      <p:sp>
        <p:nvSpPr>
          <p:cNvPr id="6" name="Oval 5">
            <a:extLst>
              <a:ext uri="{FF2B5EF4-FFF2-40B4-BE49-F238E27FC236}">
                <a16:creationId xmlns:a16="http://schemas.microsoft.com/office/drawing/2014/main" id="{E0FC6745-9AEC-2B2E-E3AE-ED098C31F0DA}"/>
              </a:ext>
            </a:extLst>
          </p:cNvPr>
          <p:cNvSpPr/>
          <p:nvPr/>
        </p:nvSpPr>
        <p:spPr>
          <a:xfrm>
            <a:off x="6887397" y="5046273"/>
            <a:ext cx="330799" cy="3351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7" name="Oval 6">
            <a:extLst>
              <a:ext uri="{FF2B5EF4-FFF2-40B4-BE49-F238E27FC236}">
                <a16:creationId xmlns:a16="http://schemas.microsoft.com/office/drawing/2014/main" id="{54EABC69-95EC-CD80-6EFA-85814A776E06}"/>
              </a:ext>
            </a:extLst>
          </p:cNvPr>
          <p:cNvSpPr/>
          <p:nvPr/>
        </p:nvSpPr>
        <p:spPr>
          <a:xfrm>
            <a:off x="4919938" y="5067055"/>
            <a:ext cx="290823" cy="294654"/>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8" name="Rounded Rectangle 5">
            <a:extLst>
              <a:ext uri="{FF2B5EF4-FFF2-40B4-BE49-F238E27FC236}">
                <a16:creationId xmlns:a16="http://schemas.microsoft.com/office/drawing/2014/main" id="{75660CC1-DA28-89B3-4391-8524FEBE3DA5}"/>
              </a:ext>
            </a:extLst>
          </p:cNvPr>
          <p:cNvSpPr/>
          <p:nvPr/>
        </p:nvSpPr>
        <p:spPr>
          <a:xfrm>
            <a:off x="7020877" y="1167744"/>
            <a:ext cx="436418" cy="646331"/>
          </a:xfrm>
          <a:prstGeom prst="roundRect">
            <a:avLst/>
          </a:prstGeom>
          <a:solidFill>
            <a:schemeClr val="tx1"/>
          </a:solidFill>
          <a:ln w="28575">
            <a:solidFill>
              <a:srgbClr val="64C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9" name="Oval 8">
            <a:extLst>
              <a:ext uri="{FF2B5EF4-FFF2-40B4-BE49-F238E27FC236}">
                <a16:creationId xmlns:a16="http://schemas.microsoft.com/office/drawing/2014/main" id="{F4728F75-DA05-685D-0F6D-152821851038}"/>
              </a:ext>
            </a:extLst>
          </p:cNvPr>
          <p:cNvSpPr/>
          <p:nvPr/>
        </p:nvSpPr>
        <p:spPr>
          <a:xfrm>
            <a:off x="4861951" y="2063695"/>
            <a:ext cx="1094232" cy="1117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sz="2800">
              <a:solidFill>
                <a:prstClr val="white"/>
              </a:solidFill>
              <a:latin typeface="Comic Sans MS" panose="030F0702030302020204" pitchFamily="66" charset="0"/>
            </a:endParaRPr>
          </a:p>
        </p:txBody>
      </p:sp>
      <p:sp>
        <p:nvSpPr>
          <p:cNvPr id="10" name="Oval 9">
            <a:extLst>
              <a:ext uri="{FF2B5EF4-FFF2-40B4-BE49-F238E27FC236}">
                <a16:creationId xmlns:a16="http://schemas.microsoft.com/office/drawing/2014/main" id="{7040FD23-1CED-D693-5B1A-7CDBECF5848E}"/>
              </a:ext>
            </a:extLst>
          </p:cNvPr>
          <p:cNvSpPr/>
          <p:nvPr/>
        </p:nvSpPr>
        <p:spPr>
          <a:xfrm>
            <a:off x="6320647" y="2063695"/>
            <a:ext cx="1094232" cy="1117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sz="2800">
              <a:solidFill>
                <a:prstClr val="white"/>
              </a:solidFill>
              <a:latin typeface="Comic Sans MS" panose="030F0702030302020204" pitchFamily="66" charset="0"/>
            </a:endParaRPr>
          </a:p>
        </p:txBody>
      </p:sp>
      <p:cxnSp>
        <p:nvCxnSpPr>
          <p:cNvPr id="11" name="Straight Connector 10">
            <a:extLst>
              <a:ext uri="{FF2B5EF4-FFF2-40B4-BE49-F238E27FC236}">
                <a16:creationId xmlns:a16="http://schemas.microsoft.com/office/drawing/2014/main" id="{1FDA93F4-1ECC-06A0-7A9D-5CB0521089A3}"/>
              </a:ext>
            </a:extLst>
          </p:cNvPr>
          <p:cNvCxnSpPr>
            <a:cxnSpLocks/>
            <a:endCxn id="9" idx="0"/>
          </p:cNvCxnSpPr>
          <p:nvPr/>
        </p:nvCxnSpPr>
        <p:spPr>
          <a:xfrm flipH="1">
            <a:off x="5409068" y="1226431"/>
            <a:ext cx="565165" cy="837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0EB16AD-44A4-E3EC-1A0A-5C77285CC415}"/>
              </a:ext>
            </a:extLst>
          </p:cNvPr>
          <p:cNvSpPr txBox="1"/>
          <p:nvPr/>
        </p:nvSpPr>
        <p:spPr>
          <a:xfrm>
            <a:off x="5068868" y="2308184"/>
            <a:ext cx="685800" cy="646331"/>
          </a:xfrm>
          <a:prstGeom prst="rect">
            <a:avLst/>
          </a:prstGeom>
          <a:noFill/>
        </p:spPr>
        <p:txBody>
          <a:bodyPr wrap="square" rtlCol="0">
            <a:spAutoFit/>
          </a:bodyPr>
          <a:lstStyle/>
          <a:p>
            <a:pPr algn="ctr" defTabSz="457200">
              <a:defRPr/>
            </a:pPr>
            <a:r>
              <a:rPr lang="en-GB" sz="3600" dirty="0">
                <a:solidFill>
                  <a:prstClr val="black"/>
                </a:solidFill>
                <a:latin typeface="Comic Sans MS" panose="030F0702030302020204" pitchFamily="66" charset="0"/>
              </a:rPr>
              <a:t>4</a:t>
            </a:r>
          </a:p>
        </p:txBody>
      </p:sp>
      <p:sp>
        <p:nvSpPr>
          <p:cNvPr id="14" name="TextBox 13">
            <a:extLst>
              <a:ext uri="{FF2B5EF4-FFF2-40B4-BE49-F238E27FC236}">
                <a16:creationId xmlns:a16="http://schemas.microsoft.com/office/drawing/2014/main" id="{9883EA19-FF4C-EB85-BDDA-EE42C5782A74}"/>
              </a:ext>
            </a:extLst>
          </p:cNvPr>
          <p:cNvSpPr txBox="1"/>
          <p:nvPr/>
        </p:nvSpPr>
        <p:spPr>
          <a:xfrm>
            <a:off x="6515238" y="2308184"/>
            <a:ext cx="685800" cy="646331"/>
          </a:xfrm>
          <a:prstGeom prst="rect">
            <a:avLst/>
          </a:prstGeom>
          <a:noFill/>
        </p:spPr>
        <p:txBody>
          <a:bodyPr wrap="square" rtlCol="0">
            <a:spAutoFit/>
          </a:bodyPr>
          <a:lstStyle/>
          <a:p>
            <a:pPr algn="ctr" defTabSz="457200">
              <a:defRPr/>
            </a:pPr>
            <a:r>
              <a:rPr lang="en-GB" sz="3600" dirty="0">
                <a:solidFill>
                  <a:prstClr val="black"/>
                </a:solidFill>
                <a:latin typeface="Comic Sans MS" panose="030F0702030302020204" pitchFamily="66" charset="0"/>
              </a:rPr>
              <a:t>2</a:t>
            </a:r>
          </a:p>
        </p:txBody>
      </p:sp>
      <p:sp>
        <p:nvSpPr>
          <p:cNvPr id="15" name="TextBox 14">
            <a:extLst>
              <a:ext uri="{FF2B5EF4-FFF2-40B4-BE49-F238E27FC236}">
                <a16:creationId xmlns:a16="http://schemas.microsoft.com/office/drawing/2014/main" id="{167E33CF-4F9E-8B3C-478C-30C3795920FD}"/>
              </a:ext>
            </a:extLst>
          </p:cNvPr>
          <p:cNvSpPr txBox="1"/>
          <p:nvPr/>
        </p:nvSpPr>
        <p:spPr>
          <a:xfrm>
            <a:off x="2137588" y="3457760"/>
            <a:ext cx="7673288" cy="523220"/>
          </a:xfrm>
          <a:prstGeom prst="rect">
            <a:avLst/>
          </a:prstGeom>
          <a:noFill/>
        </p:spPr>
        <p:txBody>
          <a:bodyPr wrap="square" rtlCol="0">
            <a:spAutoFit/>
          </a:bodyPr>
          <a:lstStyle/>
          <a:p>
            <a:pPr defTabSz="457200">
              <a:defRPr/>
            </a:pPr>
            <a:r>
              <a:rPr lang="en-GB" sz="2800" dirty="0">
                <a:solidFill>
                  <a:prstClr val="black"/>
                </a:solidFill>
                <a:latin typeface="Comic Sans MS" panose="030F0702030302020204" pitchFamily="66" charset="0"/>
              </a:rPr>
              <a:t>I can partition 6 into ___ and ___</a:t>
            </a:r>
          </a:p>
        </p:txBody>
      </p:sp>
      <p:sp>
        <p:nvSpPr>
          <p:cNvPr id="16" name="TextBox 15">
            <a:extLst>
              <a:ext uri="{FF2B5EF4-FFF2-40B4-BE49-F238E27FC236}">
                <a16:creationId xmlns:a16="http://schemas.microsoft.com/office/drawing/2014/main" id="{5F1E3D22-2477-9E2E-33B7-292761EF0B6A}"/>
              </a:ext>
            </a:extLst>
          </p:cNvPr>
          <p:cNvSpPr txBox="1"/>
          <p:nvPr/>
        </p:nvSpPr>
        <p:spPr>
          <a:xfrm>
            <a:off x="5971532" y="3462438"/>
            <a:ext cx="416492" cy="523220"/>
          </a:xfrm>
          <a:prstGeom prst="rect">
            <a:avLst/>
          </a:prstGeom>
          <a:noFill/>
        </p:spPr>
        <p:txBody>
          <a:bodyPr wrap="square" rtlCol="0">
            <a:spAutoFit/>
          </a:bodyPr>
          <a:lstStyle/>
          <a:p>
            <a:pPr defTabSz="457200">
              <a:defRPr/>
            </a:pPr>
            <a:r>
              <a:rPr lang="en-GB" sz="2800">
                <a:solidFill>
                  <a:srgbClr val="0070C0"/>
                </a:solidFill>
                <a:latin typeface="Comic Sans MS" panose="030F0702030302020204" pitchFamily="66" charset="0"/>
              </a:rPr>
              <a:t>6</a:t>
            </a:r>
          </a:p>
        </p:txBody>
      </p:sp>
      <p:sp>
        <p:nvSpPr>
          <p:cNvPr id="17" name="TextBox 16">
            <a:extLst>
              <a:ext uri="{FF2B5EF4-FFF2-40B4-BE49-F238E27FC236}">
                <a16:creationId xmlns:a16="http://schemas.microsoft.com/office/drawing/2014/main" id="{2AB7ADB7-1FD6-FD43-22B6-243E98A3F411}"/>
              </a:ext>
            </a:extLst>
          </p:cNvPr>
          <p:cNvSpPr txBox="1"/>
          <p:nvPr/>
        </p:nvSpPr>
        <p:spPr>
          <a:xfrm>
            <a:off x="7427786" y="3453082"/>
            <a:ext cx="416492" cy="523220"/>
          </a:xfrm>
          <a:prstGeom prst="rect">
            <a:avLst/>
          </a:prstGeom>
          <a:noFill/>
        </p:spPr>
        <p:txBody>
          <a:bodyPr wrap="square" rtlCol="0">
            <a:spAutoFit/>
          </a:bodyPr>
          <a:lstStyle/>
          <a:p>
            <a:pPr defTabSz="457200">
              <a:defRPr/>
            </a:pPr>
            <a:r>
              <a:rPr lang="en-GB" sz="2800">
                <a:solidFill>
                  <a:srgbClr val="0070C0"/>
                </a:solidFill>
                <a:latin typeface="Comic Sans MS" panose="030F0702030302020204" pitchFamily="66" charset="0"/>
              </a:rPr>
              <a:t>0</a:t>
            </a:r>
          </a:p>
        </p:txBody>
      </p:sp>
      <p:sp>
        <p:nvSpPr>
          <p:cNvPr id="18" name="TextBox 17">
            <a:extLst>
              <a:ext uri="{FF2B5EF4-FFF2-40B4-BE49-F238E27FC236}">
                <a16:creationId xmlns:a16="http://schemas.microsoft.com/office/drawing/2014/main" id="{BB183339-1DC2-CF45-4B7D-922403C3E0FC}"/>
              </a:ext>
            </a:extLst>
          </p:cNvPr>
          <p:cNvSpPr txBox="1"/>
          <p:nvPr/>
        </p:nvSpPr>
        <p:spPr>
          <a:xfrm>
            <a:off x="5974232" y="3452846"/>
            <a:ext cx="416492" cy="523220"/>
          </a:xfrm>
          <a:prstGeom prst="rect">
            <a:avLst/>
          </a:prstGeom>
          <a:noFill/>
        </p:spPr>
        <p:txBody>
          <a:bodyPr wrap="square" rtlCol="0">
            <a:spAutoFit/>
          </a:bodyPr>
          <a:lstStyle/>
          <a:p>
            <a:pPr defTabSz="457200">
              <a:defRPr/>
            </a:pPr>
            <a:r>
              <a:rPr lang="en-GB" sz="2800">
                <a:solidFill>
                  <a:srgbClr val="0070C0"/>
                </a:solidFill>
                <a:latin typeface="Comic Sans MS" panose="030F0702030302020204" pitchFamily="66" charset="0"/>
              </a:rPr>
              <a:t>5</a:t>
            </a:r>
          </a:p>
        </p:txBody>
      </p:sp>
      <p:sp>
        <p:nvSpPr>
          <p:cNvPr id="19" name="TextBox 18">
            <a:extLst>
              <a:ext uri="{FF2B5EF4-FFF2-40B4-BE49-F238E27FC236}">
                <a16:creationId xmlns:a16="http://schemas.microsoft.com/office/drawing/2014/main" id="{3BDA5E17-7890-AD67-16CE-03803523E97B}"/>
              </a:ext>
            </a:extLst>
          </p:cNvPr>
          <p:cNvSpPr txBox="1"/>
          <p:nvPr/>
        </p:nvSpPr>
        <p:spPr>
          <a:xfrm>
            <a:off x="7430486" y="3443490"/>
            <a:ext cx="416492" cy="523220"/>
          </a:xfrm>
          <a:prstGeom prst="rect">
            <a:avLst/>
          </a:prstGeom>
          <a:noFill/>
        </p:spPr>
        <p:txBody>
          <a:bodyPr wrap="square" rtlCol="0">
            <a:spAutoFit/>
          </a:bodyPr>
          <a:lstStyle/>
          <a:p>
            <a:pPr defTabSz="457200">
              <a:defRPr/>
            </a:pPr>
            <a:r>
              <a:rPr lang="en-GB" sz="2800">
                <a:solidFill>
                  <a:srgbClr val="0070C0"/>
                </a:solidFill>
                <a:latin typeface="Comic Sans MS" panose="030F0702030302020204" pitchFamily="66" charset="0"/>
              </a:rPr>
              <a:t>1</a:t>
            </a:r>
          </a:p>
        </p:txBody>
      </p:sp>
      <p:sp>
        <p:nvSpPr>
          <p:cNvPr id="20" name="TextBox 19">
            <a:extLst>
              <a:ext uri="{FF2B5EF4-FFF2-40B4-BE49-F238E27FC236}">
                <a16:creationId xmlns:a16="http://schemas.microsoft.com/office/drawing/2014/main" id="{72BB73A2-97B5-2C57-32C8-A713E8C555C9}"/>
              </a:ext>
            </a:extLst>
          </p:cNvPr>
          <p:cNvSpPr txBox="1"/>
          <p:nvPr/>
        </p:nvSpPr>
        <p:spPr>
          <a:xfrm>
            <a:off x="5963787" y="3443929"/>
            <a:ext cx="416492" cy="523220"/>
          </a:xfrm>
          <a:prstGeom prst="rect">
            <a:avLst/>
          </a:prstGeom>
          <a:noFill/>
        </p:spPr>
        <p:txBody>
          <a:bodyPr wrap="square" rtlCol="0">
            <a:spAutoFit/>
          </a:bodyPr>
          <a:lstStyle/>
          <a:p>
            <a:pPr defTabSz="457200">
              <a:defRPr/>
            </a:pPr>
            <a:r>
              <a:rPr lang="en-GB" sz="2800">
                <a:solidFill>
                  <a:srgbClr val="0070C0"/>
                </a:solidFill>
                <a:latin typeface="Comic Sans MS" panose="030F0702030302020204" pitchFamily="66" charset="0"/>
              </a:rPr>
              <a:t>4</a:t>
            </a:r>
          </a:p>
        </p:txBody>
      </p:sp>
      <p:sp>
        <p:nvSpPr>
          <p:cNvPr id="21" name="TextBox 20">
            <a:extLst>
              <a:ext uri="{FF2B5EF4-FFF2-40B4-BE49-F238E27FC236}">
                <a16:creationId xmlns:a16="http://schemas.microsoft.com/office/drawing/2014/main" id="{896193A6-6DD3-8D69-06C7-3524D582FA89}"/>
              </a:ext>
            </a:extLst>
          </p:cNvPr>
          <p:cNvSpPr txBox="1"/>
          <p:nvPr/>
        </p:nvSpPr>
        <p:spPr>
          <a:xfrm>
            <a:off x="7420041" y="3434573"/>
            <a:ext cx="416492" cy="523220"/>
          </a:xfrm>
          <a:prstGeom prst="rect">
            <a:avLst/>
          </a:prstGeom>
          <a:noFill/>
        </p:spPr>
        <p:txBody>
          <a:bodyPr wrap="square" rtlCol="0">
            <a:spAutoFit/>
          </a:bodyPr>
          <a:lstStyle/>
          <a:p>
            <a:pPr defTabSz="457200">
              <a:defRPr/>
            </a:pPr>
            <a:r>
              <a:rPr lang="en-GB" sz="2800">
                <a:solidFill>
                  <a:srgbClr val="0070C0"/>
                </a:solidFill>
                <a:latin typeface="Comic Sans MS" panose="030F0702030302020204" pitchFamily="66" charset="0"/>
              </a:rPr>
              <a:t>2</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D1A0D86-05EB-64FC-F890-C09EE49E6DE1}"/>
                  </a:ext>
                </a:extLst>
              </p:cNvPr>
              <p:cNvSpPr txBox="1"/>
              <p:nvPr/>
            </p:nvSpPr>
            <p:spPr>
              <a:xfrm>
                <a:off x="6515238" y="1454437"/>
                <a:ext cx="4287650" cy="523220"/>
              </a:xfrm>
              <a:prstGeom prst="rect">
                <a:avLst/>
              </a:prstGeom>
              <a:noFill/>
            </p:spPr>
            <p:txBody>
              <a:bodyPr wrap="square" rtlCol="0">
                <a:spAutoFit/>
              </a:bodyPr>
              <a:lstStyle/>
              <a:p>
                <a:pPr algn="ctr" defTabSz="457200">
                  <a:defRPr/>
                </a:pPr>
                <a:r>
                  <a:rPr lang="en-GB" sz="2800">
                    <a:solidFill>
                      <a:prstClr val="black"/>
                    </a:solidFill>
                    <a:latin typeface="Comic Sans MS" panose="030F0702030302020204" pitchFamily="66" charset="0"/>
                  </a:rPr>
                  <a:t>14 </a:t>
                </a:r>
                <a14:m>
                  <m:oMath xmlns:m="http://schemas.openxmlformats.org/officeDocument/2006/math">
                    <m:r>
                      <a:rPr lang="en-GB" sz="2800" i="1" dirty="0">
                        <a:solidFill>
                          <a:prstClr val="black"/>
                        </a:solidFill>
                        <a:latin typeface="Cambria Math" panose="02040503050406030204" pitchFamily="18" charset="0"/>
                      </a:rPr>
                      <m:t>–</m:t>
                    </m:r>
                  </m:oMath>
                </a14:m>
                <a:r>
                  <a:rPr lang="en-GB" sz="2800">
                    <a:solidFill>
                      <a:prstClr val="black"/>
                    </a:solidFill>
                    <a:latin typeface="Comic Sans MS" panose="030F0702030302020204" pitchFamily="66" charset="0"/>
                  </a:rPr>
                  <a:t> 4 </a:t>
                </a:r>
                <a14:m>
                  <m:oMath xmlns:m="http://schemas.openxmlformats.org/officeDocument/2006/math">
                    <m:r>
                      <a:rPr lang="en-GB" sz="2800" i="1" dirty="0">
                        <a:solidFill>
                          <a:prstClr val="black"/>
                        </a:solidFill>
                        <a:latin typeface="Cambria Math" panose="02040503050406030204" pitchFamily="18" charset="0"/>
                      </a:rPr>
                      <m:t>=</m:t>
                    </m:r>
                  </m:oMath>
                </a14:m>
                <a:r>
                  <a:rPr lang="en-GB" sz="2800">
                    <a:solidFill>
                      <a:prstClr val="black"/>
                    </a:solidFill>
                    <a:latin typeface="Comic Sans MS" panose="030F0702030302020204" pitchFamily="66" charset="0"/>
                  </a:rPr>
                  <a:t> 10</a:t>
                </a:r>
                <a:endParaRPr lang="en-GB" sz="2800">
                  <a:solidFill>
                    <a:srgbClr val="4472C4"/>
                  </a:solidFill>
                  <a:latin typeface="Comic Sans MS" panose="030F0702030302020204" pitchFamily="66" charset="0"/>
                </a:endParaRPr>
              </a:p>
            </p:txBody>
          </p:sp>
        </mc:Choice>
        <mc:Fallback xmlns="">
          <p:sp>
            <p:nvSpPr>
              <p:cNvPr id="22" name="TextBox 21">
                <a:extLst>
                  <a:ext uri="{FF2B5EF4-FFF2-40B4-BE49-F238E27FC236}">
                    <a16:creationId xmlns:a16="http://schemas.microsoft.com/office/drawing/2014/main" id="{CD1A0D86-05EB-64FC-F890-C09EE49E6DE1}"/>
                  </a:ext>
                </a:extLst>
              </p:cNvPr>
              <p:cNvSpPr txBox="1">
                <a:spLocks noRot="1" noChangeAspect="1" noMove="1" noResize="1" noEditPoints="1" noAdjustHandles="1" noChangeArrowheads="1" noChangeShapeType="1" noTextEdit="1"/>
              </p:cNvSpPr>
              <p:nvPr/>
            </p:nvSpPr>
            <p:spPr>
              <a:xfrm>
                <a:off x="6515238" y="1454437"/>
                <a:ext cx="4287650" cy="523220"/>
              </a:xfrm>
              <a:prstGeom prst="rect">
                <a:avLst/>
              </a:prstGeom>
              <a:blipFill>
                <a:blip r:embed="rId5"/>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675AF00-452E-6188-F08C-E728EB54A77F}"/>
                  </a:ext>
                </a:extLst>
              </p:cNvPr>
              <p:cNvSpPr txBox="1"/>
              <p:nvPr/>
            </p:nvSpPr>
            <p:spPr>
              <a:xfrm>
                <a:off x="6441350" y="1910811"/>
                <a:ext cx="4287650" cy="523220"/>
              </a:xfrm>
              <a:prstGeom prst="rect">
                <a:avLst/>
              </a:prstGeom>
              <a:noFill/>
            </p:spPr>
            <p:txBody>
              <a:bodyPr wrap="square" rtlCol="0">
                <a:spAutoFit/>
              </a:bodyPr>
              <a:lstStyle/>
              <a:p>
                <a:pPr algn="ctr" defTabSz="457200">
                  <a:defRPr/>
                </a:pPr>
                <a:r>
                  <a:rPr lang="en-GB" sz="2800">
                    <a:solidFill>
                      <a:prstClr val="black"/>
                    </a:solidFill>
                    <a:latin typeface="Comic Sans MS" panose="030F0702030302020204" pitchFamily="66" charset="0"/>
                  </a:rPr>
                  <a:t>10 </a:t>
                </a:r>
                <a14:m>
                  <m:oMath xmlns:m="http://schemas.openxmlformats.org/officeDocument/2006/math">
                    <m:r>
                      <a:rPr lang="en-GB" sz="2800" i="1" dirty="0">
                        <a:solidFill>
                          <a:prstClr val="black"/>
                        </a:solidFill>
                        <a:latin typeface="Cambria Math" panose="02040503050406030204" pitchFamily="18" charset="0"/>
                      </a:rPr>
                      <m:t>–</m:t>
                    </m:r>
                  </m:oMath>
                </a14:m>
                <a:r>
                  <a:rPr lang="en-GB" sz="2800">
                    <a:solidFill>
                      <a:prstClr val="black"/>
                    </a:solidFill>
                    <a:latin typeface="Comic Sans MS" panose="030F0702030302020204" pitchFamily="66" charset="0"/>
                  </a:rPr>
                  <a:t> 2 </a:t>
                </a:r>
                <a14:m>
                  <m:oMath xmlns:m="http://schemas.openxmlformats.org/officeDocument/2006/math">
                    <m:r>
                      <a:rPr lang="en-GB" sz="2800" i="1" dirty="0">
                        <a:solidFill>
                          <a:prstClr val="black"/>
                        </a:solidFill>
                        <a:latin typeface="Cambria Math" panose="02040503050406030204" pitchFamily="18" charset="0"/>
                      </a:rPr>
                      <m:t>=</m:t>
                    </m:r>
                  </m:oMath>
                </a14:m>
                <a:r>
                  <a:rPr lang="en-GB" sz="2800">
                    <a:solidFill>
                      <a:prstClr val="black"/>
                    </a:solidFill>
                    <a:latin typeface="Comic Sans MS" panose="030F0702030302020204" pitchFamily="66" charset="0"/>
                  </a:rPr>
                  <a:t> 8</a:t>
                </a:r>
                <a:endParaRPr lang="en-GB" sz="2800">
                  <a:solidFill>
                    <a:srgbClr val="4472C4"/>
                  </a:solidFill>
                  <a:latin typeface="Comic Sans MS" panose="030F0702030302020204" pitchFamily="66" charset="0"/>
                </a:endParaRPr>
              </a:p>
            </p:txBody>
          </p:sp>
        </mc:Choice>
        <mc:Fallback xmlns="">
          <p:sp>
            <p:nvSpPr>
              <p:cNvPr id="23" name="TextBox 22">
                <a:extLst>
                  <a:ext uri="{FF2B5EF4-FFF2-40B4-BE49-F238E27FC236}">
                    <a16:creationId xmlns:a16="http://schemas.microsoft.com/office/drawing/2014/main" id="{3675AF00-452E-6188-F08C-E728EB54A77F}"/>
                  </a:ext>
                </a:extLst>
              </p:cNvPr>
              <p:cNvSpPr txBox="1">
                <a:spLocks noRot="1" noChangeAspect="1" noMove="1" noResize="1" noEditPoints="1" noAdjustHandles="1" noChangeArrowheads="1" noChangeShapeType="1" noTextEdit="1"/>
              </p:cNvSpPr>
              <p:nvPr/>
            </p:nvSpPr>
            <p:spPr>
              <a:xfrm>
                <a:off x="6441350" y="1910811"/>
                <a:ext cx="4287650" cy="523220"/>
              </a:xfrm>
              <a:prstGeom prst="rect">
                <a:avLst/>
              </a:prstGeom>
              <a:blipFill>
                <a:blip r:embed="rId6"/>
                <a:stretch>
                  <a:fillRect t="-11628" b="-31395"/>
                </a:stretch>
              </a:blipFill>
            </p:spPr>
            <p:txBody>
              <a:bodyPr/>
              <a:lstStyle/>
              <a:p>
                <a:r>
                  <a:rPr lang="en-GB">
                    <a:noFill/>
                  </a:rPr>
                  <a:t> </a:t>
                </a:r>
              </a:p>
            </p:txBody>
          </p:sp>
        </mc:Fallback>
      </mc:AlternateContent>
      <p:cxnSp>
        <p:nvCxnSpPr>
          <p:cNvPr id="32" name="Straight Connector 31">
            <a:extLst>
              <a:ext uri="{FF2B5EF4-FFF2-40B4-BE49-F238E27FC236}">
                <a16:creationId xmlns:a16="http://schemas.microsoft.com/office/drawing/2014/main" id="{0D54323C-56BF-4E28-8599-90E5A38FF918}"/>
              </a:ext>
            </a:extLst>
          </p:cNvPr>
          <p:cNvCxnSpPr>
            <a:cxnSpLocks/>
          </p:cNvCxnSpPr>
          <p:nvPr/>
        </p:nvCxnSpPr>
        <p:spPr>
          <a:xfrm flipH="1">
            <a:off x="5718217" y="1679610"/>
            <a:ext cx="488215" cy="497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8C9E76-C50B-48F3-92D8-027BA5490AF3}"/>
              </a:ext>
            </a:extLst>
          </p:cNvPr>
          <p:cNvCxnSpPr>
            <a:cxnSpLocks/>
          </p:cNvCxnSpPr>
          <p:nvPr/>
        </p:nvCxnSpPr>
        <p:spPr>
          <a:xfrm>
            <a:off x="6410623" y="1652459"/>
            <a:ext cx="392073" cy="51487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831C99E-6F8D-4302-B9FE-F22999D5497F}"/>
              </a:ext>
            </a:extLst>
          </p:cNvPr>
          <p:cNvSpPr txBox="1"/>
          <p:nvPr/>
        </p:nvSpPr>
        <p:spPr>
          <a:xfrm>
            <a:off x="636441" y="993108"/>
            <a:ext cx="3882684" cy="2554545"/>
          </a:xfrm>
          <a:prstGeom prst="rect">
            <a:avLst/>
          </a:prstGeom>
          <a:noFill/>
        </p:spPr>
        <p:txBody>
          <a:bodyPr wrap="square">
            <a:spAutoFit/>
          </a:bodyPr>
          <a:lstStyle/>
          <a:p>
            <a:r>
              <a:rPr lang="en-GB" sz="2000" b="1" u="sng" dirty="0">
                <a:solidFill>
                  <a:schemeClr val="bg1"/>
                </a:solidFill>
                <a:latin typeface="Comic Sans MS" panose="030F0702030302020204" pitchFamily="66" charset="0"/>
              </a:rPr>
              <a:t>Labelled Number line – </a:t>
            </a:r>
            <a:r>
              <a:rPr lang="en-GB" sz="2000" dirty="0">
                <a:solidFill>
                  <a:schemeClr val="bg1"/>
                </a:solidFill>
                <a:latin typeface="Comic Sans MS" panose="030F0702030302020204" pitchFamily="66" charset="0"/>
              </a:rPr>
              <a:t>support understanding of addition as augmentation and subtraction as reduction.</a:t>
            </a:r>
            <a:br>
              <a:rPr lang="en-GB" sz="2000" dirty="0">
                <a:solidFill>
                  <a:schemeClr val="bg1"/>
                </a:solidFill>
                <a:latin typeface="Comic Sans MS" panose="030F0702030302020204" pitchFamily="66" charset="0"/>
              </a:rPr>
            </a:br>
            <a:endParaRPr lang="en-GB" sz="2000" dirty="0">
              <a:solidFill>
                <a:schemeClr val="bg1"/>
              </a:solidFill>
              <a:latin typeface="Comic Sans MS" panose="030F0702030302020204" pitchFamily="66" charset="0"/>
            </a:endParaRPr>
          </a:p>
          <a:p>
            <a:r>
              <a:rPr lang="en-GB" sz="2000" dirty="0">
                <a:solidFill>
                  <a:schemeClr val="bg1"/>
                </a:solidFill>
                <a:latin typeface="Comic Sans MS" panose="030F0702030302020204" pitchFamily="66" charset="0"/>
              </a:rPr>
              <a:t>Partition the smaller number into 2 separate jumps to make 10</a:t>
            </a:r>
          </a:p>
        </p:txBody>
      </p:sp>
      <p:sp>
        <p:nvSpPr>
          <p:cNvPr id="45" name="Rectangle 44">
            <a:extLst>
              <a:ext uri="{FF2B5EF4-FFF2-40B4-BE49-F238E27FC236}">
                <a16:creationId xmlns:a16="http://schemas.microsoft.com/office/drawing/2014/main" id="{1C99A9A9-692D-41C4-96A4-BABA6528718D}"/>
              </a:ext>
            </a:extLst>
          </p:cNvPr>
          <p:cNvSpPr/>
          <p:nvPr/>
        </p:nvSpPr>
        <p:spPr>
          <a:xfrm>
            <a:off x="2561774" y="5631569"/>
            <a:ext cx="7357925" cy="667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bg1"/>
                </a:solidFill>
                <a:latin typeface="Comic Sans MS" panose="030F0702030302020204" pitchFamily="66" charset="0"/>
              </a:rPr>
              <a:t>Add/ Subtract numbers by jumping to the nearest 10, then jumping the rest </a:t>
            </a:r>
          </a:p>
        </p:txBody>
      </p:sp>
      <p:sp>
        <p:nvSpPr>
          <p:cNvPr id="46" name="Title 1">
            <a:extLst>
              <a:ext uri="{FF2B5EF4-FFF2-40B4-BE49-F238E27FC236}">
                <a16:creationId xmlns:a16="http://schemas.microsoft.com/office/drawing/2014/main" id="{5225152B-0E1B-4769-B7F7-B78D1A326B6B}"/>
              </a:ext>
            </a:extLst>
          </p:cNvPr>
          <p:cNvSpPr txBox="1">
            <a:spLocks/>
          </p:cNvSpPr>
          <p:nvPr/>
        </p:nvSpPr>
        <p:spPr>
          <a:xfrm>
            <a:off x="919118" y="241722"/>
            <a:ext cx="10353762" cy="1257300"/>
          </a:xfrm>
          <a:prstGeom prst="rect">
            <a:avLst/>
          </a:prstGeom>
        </p:spPr>
        <p:txBody>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bg1"/>
                </a:solidFill>
                <a:latin typeface="Comic Sans MS" panose="030F0702030302020204" pitchFamily="66" charset="0"/>
              </a:rPr>
              <a:t>Visual representations used in year 2</a:t>
            </a:r>
          </a:p>
        </p:txBody>
      </p:sp>
    </p:spTree>
    <p:extLst>
      <p:ext uri="{BB962C8B-B14F-4D97-AF65-F5344CB8AC3E}">
        <p14:creationId xmlns:p14="http://schemas.microsoft.com/office/powerpoint/2010/main" val="52496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grpId="1" nodeType="clickEffect">
                                  <p:stCondLst>
                                    <p:cond delay="0"/>
                                  </p:stCondLst>
                                  <p:childTnLst>
                                    <p:animEffect transition="out" filter="fade">
                                      <p:cBhvr>
                                        <p:cTn id="50" dur="500" tmFilter="0, 0; .2, .5; .8, .5; 1, 0"/>
                                        <p:tgtEl>
                                          <p:spTgt spid="20"/>
                                        </p:tgtEl>
                                      </p:cBhvr>
                                    </p:animEffect>
                                    <p:animScale>
                                      <p:cBhvr>
                                        <p:cTn id="51" dur="250" autoRev="1" fill="hold"/>
                                        <p:tgtEl>
                                          <p:spTgt spid="20"/>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21"/>
                                        </p:tgtEl>
                                      </p:cBhvr>
                                    </p:animEffect>
                                    <p:animScale>
                                      <p:cBhvr>
                                        <p:cTn id="54" dur="250" autoRev="1" fill="hold"/>
                                        <p:tgtEl>
                                          <p:spTgt spid="21"/>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righ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p:bldP spid="14" grpId="0"/>
      <p:bldP spid="16" grpId="0"/>
      <p:bldP spid="16" grpId="1"/>
      <p:bldP spid="17" grpId="0"/>
      <p:bldP spid="17" grpId="1"/>
      <p:bldP spid="18" grpId="0"/>
      <p:bldP spid="18" grpId="1"/>
      <p:bldP spid="19" grpId="0"/>
      <p:bldP spid="19" grpId="1"/>
      <p:bldP spid="20" grpId="0"/>
      <p:bldP spid="20" grpId="1"/>
      <p:bldP spid="21" grpId="0"/>
      <p:bldP spid="21" grpId="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21CF-6946-4D9C-88E6-B7B407B6FFCA}"/>
              </a:ext>
            </a:extLst>
          </p:cNvPr>
          <p:cNvSpPr>
            <a:spLocks noGrp="1"/>
          </p:cNvSpPr>
          <p:nvPr>
            <p:ph type="title"/>
          </p:nvPr>
        </p:nvSpPr>
        <p:spPr/>
        <p:txBody>
          <a:bodyPr/>
          <a:lstStyle/>
          <a:p>
            <a:r>
              <a:rPr lang="en-GB" dirty="0"/>
              <a:t>Visual representations used in year 2</a:t>
            </a:r>
          </a:p>
        </p:txBody>
      </p:sp>
      <p:sp>
        <p:nvSpPr>
          <p:cNvPr id="3" name="Content Placeholder 2">
            <a:extLst>
              <a:ext uri="{FF2B5EF4-FFF2-40B4-BE49-F238E27FC236}">
                <a16:creationId xmlns:a16="http://schemas.microsoft.com/office/drawing/2014/main" id="{C512BBE8-0277-492C-9ADB-E62DC4552F79}"/>
              </a:ext>
            </a:extLst>
          </p:cNvPr>
          <p:cNvSpPr>
            <a:spLocks noGrp="1"/>
          </p:cNvSpPr>
          <p:nvPr>
            <p:ph idx="1"/>
          </p:nvPr>
        </p:nvSpPr>
        <p:spPr>
          <a:xfrm>
            <a:off x="919119" y="2076450"/>
            <a:ext cx="4854152" cy="4449856"/>
          </a:xfrm>
        </p:spPr>
        <p:txBody>
          <a:bodyPr>
            <a:normAutofit/>
          </a:bodyPr>
          <a:lstStyle/>
          <a:p>
            <a:r>
              <a:rPr lang="en-GB" sz="2400" b="1" u="sng" dirty="0"/>
              <a:t>Bar Model –</a:t>
            </a:r>
          </a:p>
          <a:p>
            <a:r>
              <a:rPr lang="en-GB" sz="2400" dirty="0"/>
              <a:t>Compare quantities</a:t>
            </a:r>
          </a:p>
          <a:p>
            <a:r>
              <a:rPr lang="en-GB" sz="2400" dirty="0"/>
              <a:t>Finding the difference</a:t>
            </a:r>
          </a:p>
          <a:p>
            <a:r>
              <a:rPr lang="en-GB" sz="2400" dirty="0"/>
              <a:t>Similar to part whole model, sections represent parts and whole of a number</a:t>
            </a:r>
          </a:p>
          <a:p>
            <a:r>
              <a:rPr lang="en-GB" sz="2400" dirty="0"/>
              <a:t>Useful for problem solving in older year groups</a:t>
            </a:r>
          </a:p>
          <a:p>
            <a:endParaRPr lang="en-GB" dirty="0"/>
          </a:p>
          <a:p>
            <a:endParaRPr lang="en-GB" dirty="0"/>
          </a:p>
        </p:txBody>
      </p:sp>
      <p:sp>
        <p:nvSpPr>
          <p:cNvPr id="4" name="Rectangle 3">
            <a:extLst>
              <a:ext uri="{FF2B5EF4-FFF2-40B4-BE49-F238E27FC236}">
                <a16:creationId xmlns:a16="http://schemas.microsoft.com/office/drawing/2014/main" id="{5CEA989D-97F8-4E3B-AA25-EB984B23F519}"/>
              </a:ext>
            </a:extLst>
          </p:cNvPr>
          <p:cNvSpPr/>
          <p:nvPr/>
        </p:nvSpPr>
        <p:spPr>
          <a:xfrm>
            <a:off x="6096001" y="2354958"/>
            <a:ext cx="1349456" cy="55701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F96CB11-D22A-42AA-957D-333852B93E66}"/>
              </a:ext>
            </a:extLst>
          </p:cNvPr>
          <p:cNvSpPr/>
          <p:nvPr/>
        </p:nvSpPr>
        <p:spPr>
          <a:xfrm>
            <a:off x="6096000" y="1797942"/>
            <a:ext cx="3296953" cy="55701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a:t>
            </a:r>
          </a:p>
        </p:txBody>
      </p:sp>
      <p:sp>
        <p:nvSpPr>
          <p:cNvPr id="6" name="Rectangle 5">
            <a:extLst>
              <a:ext uri="{FF2B5EF4-FFF2-40B4-BE49-F238E27FC236}">
                <a16:creationId xmlns:a16="http://schemas.microsoft.com/office/drawing/2014/main" id="{BF4CAD2A-D93E-4075-AD03-38192EFF2745}"/>
              </a:ext>
            </a:extLst>
          </p:cNvPr>
          <p:cNvSpPr/>
          <p:nvPr/>
        </p:nvSpPr>
        <p:spPr>
          <a:xfrm>
            <a:off x="7445458" y="2361230"/>
            <a:ext cx="1947496" cy="55074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AE53D0A-0095-410B-ACE9-E216D0102DED}"/>
              </a:ext>
            </a:extLst>
          </p:cNvPr>
          <p:cNvSpPr/>
          <p:nvPr/>
        </p:nvSpPr>
        <p:spPr>
          <a:xfrm>
            <a:off x="7445456" y="2365487"/>
            <a:ext cx="1947496" cy="55074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6</a:t>
            </a:r>
            <a:endParaRPr kumimoji="0" lang="en-GB" sz="3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8C6AF91-82B6-4E00-9CFA-A42459AE0C8A}"/>
              </a:ext>
            </a:extLst>
          </p:cNvPr>
          <p:cNvSpPr/>
          <p:nvPr/>
        </p:nvSpPr>
        <p:spPr>
          <a:xfrm>
            <a:off x="6096000" y="3869993"/>
            <a:ext cx="1349456" cy="55701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40</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5F2398E-1A4F-49C0-84F9-78823CB18C05}"/>
              </a:ext>
            </a:extLst>
          </p:cNvPr>
          <p:cNvSpPr/>
          <p:nvPr/>
        </p:nvSpPr>
        <p:spPr>
          <a:xfrm>
            <a:off x="6095999" y="3312977"/>
            <a:ext cx="3296953" cy="55701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100</a:t>
            </a:r>
          </a:p>
        </p:txBody>
      </p:sp>
      <p:sp>
        <p:nvSpPr>
          <p:cNvPr id="13" name="Rectangle 12">
            <a:extLst>
              <a:ext uri="{FF2B5EF4-FFF2-40B4-BE49-F238E27FC236}">
                <a16:creationId xmlns:a16="http://schemas.microsoft.com/office/drawing/2014/main" id="{3F3B3175-6AE3-4765-BF96-647F7F1C1EBB}"/>
              </a:ext>
            </a:extLst>
          </p:cNvPr>
          <p:cNvSpPr/>
          <p:nvPr/>
        </p:nvSpPr>
        <p:spPr>
          <a:xfrm>
            <a:off x="7445456" y="3871096"/>
            <a:ext cx="1947496" cy="55074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3CF16F9-B341-4BE9-9770-5341E7FF4F8A}"/>
              </a:ext>
            </a:extLst>
          </p:cNvPr>
          <p:cNvSpPr/>
          <p:nvPr/>
        </p:nvSpPr>
        <p:spPr>
          <a:xfrm>
            <a:off x="7445456" y="3873789"/>
            <a:ext cx="1947496" cy="55074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dirty="0">
                <a:solidFill>
                  <a:srgbClr val="4472C4"/>
                </a:solidFill>
                <a:latin typeface="Comic Sans MS" panose="030F0702030302020204" pitchFamily="66" charset="0"/>
              </a:rPr>
              <a:t>?</a:t>
            </a:r>
            <a:endParaRPr kumimoji="0" lang="en-GB" sz="3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6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21CF-6946-4D9C-88E6-B7B407B6FFCA}"/>
              </a:ext>
            </a:extLst>
          </p:cNvPr>
          <p:cNvSpPr>
            <a:spLocks noGrp="1"/>
          </p:cNvSpPr>
          <p:nvPr>
            <p:ph type="title"/>
          </p:nvPr>
        </p:nvSpPr>
        <p:spPr/>
        <p:txBody>
          <a:bodyPr/>
          <a:lstStyle/>
          <a:p>
            <a:r>
              <a:rPr lang="en-GB" dirty="0"/>
              <a:t>Visual representations used in year 2</a:t>
            </a:r>
          </a:p>
        </p:txBody>
      </p:sp>
      <p:sp>
        <p:nvSpPr>
          <p:cNvPr id="3" name="Content Placeholder 2">
            <a:extLst>
              <a:ext uri="{FF2B5EF4-FFF2-40B4-BE49-F238E27FC236}">
                <a16:creationId xmlns:a16="http://schemas.microsoft.com/office/drawing/2014/main" id="{C512BBE8-0277-492C-9ADB-E62DC4552F79}"/>
              </a:ext>
            </a:extLst>
          </p:cNvPr>
          <p:cNvSpPr>
            <a:spLocks noGrp="1"/>
          </p:cNvSpPr>
          <p:nvPr>
            <p:ph idx="1"/>
          </p:nvPr>
        </p:nvSpPr>
        <p:spPr/>
        <p:txBody>
          <a:bodyPr>
            <a:normAutofit/>
          </a:bodyPr>
          <a:lstStyle/>
          <a:p>
            <a:r>
              <a:rPr lang="en-GB" b="1" u="sng" dirty="0" err="1"/>
              <a:t>Rekenrek</a:t>
            </a:r>
            <a:r>
              <a:rPr lang="en-GB" b="1" u="sng" dirty="0"/>
              <a:t> – Mastering Number</a:t>
            </a:r>
          </a:p>
          <a:p>
            <a:r>
              <a:rPr lang="en-GB" dirty="0"/>
              <a:t>Subitising using red and white beads </a:t>
            </a:r>
          </a:p>
          <a:p>
            <a:r>
              <a:rPr lang="en-GB" dirty="0"/>
              <a:t>Bench marking to 5 and 10</a:t>
            </a:r>
          </a:p>
          <a:p>
            <a:r>
              <a:rPr lang="en-GB" dirty="0"/>
              <a:t>Composition of numbers 6-9 as ‘5 and a bit’ </a:t>
            </a:r>
          </a:p>
          <a:p>
            <a:r>
              <a:rPr lang="en-GB" dirty="0"/>
              <a:t>Push beads all at once rather than one at a time</a:t>
            </a:r>
          </a:p>
          <a:p>
            <a:r>
              <a:rPr lang="en-GB" dirty="0"/>
              <a:t>Teens as ‘ten and some ones’ </a:t>
            </a:r>
          </a:p>
          <a:p>
            <a:pPr marL="36900" indent="0">
              <a:buNone/>
            </a:pPr>
            <a:r>
              <a:rPr lang="en-GB" sz="1800" b="0" i="0" u="sng" strike="noStrike" dirty="0">
                <a:solidFill>
                  <a:srgbClr val="6B9F25"/>
                </a:solidFill>
                <a:effectLst/>
                <a:latin typeface="Arial" panose="020B0604020202020204" pitchFamily="34" charset="0"/>
                <a:hlinkClick r:id="rId2"/>
              </a:rPr>
              <a:t>https://apps.mathlearningcenter.org/number-rack/</a:t>
            </a:r>
            <a:r>
              <a:rPr lang="en-GB" sz="1800" b="0" i="0" u="none" strike="noStrike" dirty="0">
                <a:solidFill>
                  <a:srgbClr val="CEDBE6"/>
                </a:solidFill>
                <a:effectLst/>
                <a:latin typeface="Arial" panose="020B0604020202020204" pitchFamily="34" charset="0"/>
              </a:rPr>
              <a:t> </a:t>
            </a:r>
            <a:endParaRPr lang="en-GB" sz="1800" b="0" i="0" u="none" strike="noStrike" dirty="0">
              <a:solidFill>
                <a:srgbClr val="CEDBE6"/>
              </a:solidFill>
              <a:effectLst/>
              <a:latin typeface="Noto Sans Symbols"/>
            </a:endParaRPr>
          </a:p>
          <a:p>
            <a:pPr marL="36900" indent="0">
              <a:buNone/>
            </a:pPr>
            <a:endParaRPr lang="en-GB" dirty="0"/>
          </a:p>
          <a:p>
            <a:endParaRPr lang="en-GB" dirty="0"/>
          </a:p>
          <a:p>
            <a:endParaRPr lang="en-GB" dirty="0"/>
          </a:p>
        </p:txBody>
      </p:sp>
      <p:pic>
        <p:nvPicPr>
          <p:cNvPr id="7170" name="Picture 2">
            <a:extLst>
              <a:ext uri="{FF2B5EF4-FFF2-40B4-BE49-F238E27FC236}">
                <a16:creationId xmlns:a16="http://schemas.microsoft.com/office/drawing/2014/main" id="{589E449E-88BE-476C-BB61-C500B0480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310" y="1759044"/>
            <a:ext cx="41814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48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2CD9-C064-45DE-8D64-68E50F2324D6}"/>
              </a:ext>
            </a:extLst>
          </p:cNvPr>
          <p:cNvSpPr>
            <a:spLocks noGrp="1"/>
          </p:cNvSpPr>
          <p:nvPr>
            <p:ph type="title"/>
          </p:nvPr>
        </p:nvSpPr>
        <p:spPr/>
        <p:txBody>
          <a:bodyPr>
            <a:normAutofit fontScale="90000"/>
          </a:bodyPr>
          <a:lstStyle/>
          <a:p>
            <a:r>
              <a:rPr lang="en-GB" dirty="0"/>
              <a:t>Modelled examples of addition/subtraction </a:t>
            </a:r>
          </a:p>
        </p:txBody>
      </p:sp>
      <p:sp>
        <p:nvSpPr>
          <p:cNvPr id="3" name="Content Placeholder 2">
            <a:extLst>
              <a:ext uri="{FF2B5EF4-FFF2-40B4-BE49-F238E27FC236}">
                <a16:creationId xmlns:a16="http://schemas.microsoft.com/office/drawing/2014/main" id="{56D8BAAB-3039-4B29-9124-1F9BEF2648F0}"/>
              </a:ext>
            </a:extLst>
          </p:cNvPr>
          <p:cNvSpPr>
            <a:spLocks noGrp="1"/>
          </p:cNvSpPr>
          <p:nvPr>
            <p:ph idx="1"/>
          </p:nvPr>
        </p:nvSpPr>
        <p:spPr/>
        <p:txBody>
          <a:bodyPr/>
          <a:lstStyle/>
          <a:p>
            <a:r>
              <a:rPr lang="en-GB" dirty="0"/>
              <a:t>First, then, now stories</a:t>
            </a:r>
          </a:p>
          <a:p>
            <a:endParaRPr lang="en-GB" dirty="0"/>
          </a:p>
        </p:txBody>
      </p:sp>
      <p:pic>
        <p:nvPicPr>
          <p:cNvPr id="5" name="Picture 4">
            <a:extLst>
              <a:ext uri="{FF2B5EF4-FFF2-40B4-BE49-F238E27FC236}">
                <a16:creationId xmlns:a16="http://schemas.microsoft.com/office/drawing/2014/main" id="{78DF3B7B-39C1-4201-A316-D750AB3A058A}"/>
              </a:ext>
            </a:extLst>
          </p:cNvPr>
          <p:cNvPicPr>
            <a:picLocks noChangeAspect="1"/>
          </p:cNvPicPr>
          <p:nvPr/>
        </p:nvPicPr>
        <p:blipFill>
          <a:blip r:embed="rId2"/>
          <a:stretch>
            <a:fillRect/>
          </a:stretch>
        </p:blipFill>
        <p:spPr>
          <a:xfrm>
            <a:off x="5574686" y="1866900"/>
            <a:ext cx="5524979" cy="3833192"/>
          </a:xfrm>
          <a:prstGeom prst="rect">
            <a:avLst/>
          </a:prstGeom>
        </p:spPr>
      </p:pic>
      <p:pic>
        <p:nvPicPr>
          <p:cNvPr id="9218" name="Picture 2" descr="COUNT | CONTAR — Buzzword Pittsburgh">
            <a:extLst>
              <a:ext uri="{FF2B5EF4-FFF2-40B4-BE49-F238E27FC236}">
                <a16:creationId xmlns:a16="http://schemas.microsoft.com/office/drawing/2014/main" id="{2A1C81F0-FE70-49EE-A088-85C6025215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6" r="57309"/>
          <a:stretch/>
        </p:blipFill>
        <p:spPr bwMode="auto">
          <a:xfrm>
            <a:off x="6165446" y="3207440"/>
            <a:ext cx="558084" cy="1304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UNT | CONTAR — Buzzword Pittsburgh">
            <a:extLst>
              <a:ext uri="{FF2B5EF4-FFF2-40B4-BE49-F238E27FC236}">
                <a16:creationId xmlns:a16="http://schemas.microsoft.com/office/drawing/2014/main" id="{061318F9-9409-43B8-AF37-903A5FDD46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15" r="57129"/>
          <a:stretch/>
        </p:blipFill>
        <p:spPr bwMode="auto">
          <a:xfrm>
            <a:off x="7969976" y="3180396"/>
            <a:ext cx="558084" cy="13195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UNT | CONTAR — Buzzword Pittsburgh">
            <a:extLst>
              <a:ext uri="{FF2B5EF4-FFF2-40B4-BE49-F238E27FC236}">
                <a16:creationId xmlns:a16="http://schemas.microsoft.com/office/drawing/2014/main" id="{99B3E002-7D17-4EDC-80F2-9C14B59D0F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27" r="1"/>
          <a:stretch/>
        </p:blipFill>
        <p:spPr bwMode="auto">
          <a:xfrm>
            <a:off x="7913541" y="1887853"/>
            <a:ext cx="614519" cy="13195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UNT | CONTAR — Buzzword Pittsburgh">
            <a:extLst>
              <a:ext uri="{FF2B5EF4-FFF2-40B4-BE49-F238E27FC236}">
                <a16:creationId xmlns:a16="http://schemas.microsoft.com/office/drawing/2014/main" id="{4F43CB87-7259-4FC3-8283-C70625DB0F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15" r="57129"/>
          <a:stretch/>
        </p:blipFill>
        <p:spPr bwMode="auto">
          <a:xfrm>
            <a:off x="9860460" y="3192411"/>
            <a:ext cx="558084" cy="13195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UNT | CONTAR — Buzzword Pittsburgh">
            <a:extLst>
              <a:ext uri="{FF2B5EF4-FFF2-40B4-BE49-F238E27FC236}">
                <a16:creationId xmlns:a16="http://schemas.microsoft.com/office/drawing/2014/main" id="{2A48C385-052F-4624-ADE6-1013DBBC19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27" r="1"/>
          <a:stretch/>
        </p:blipFill>
        <p:spPr bwMode="auto">
          <a:xfrm>
            <a:off x="9801401" y="2323067"/>
            <a:ext cx="614519" cy="1319587"/>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A37AFE60-E5A5-44CD-96E5-AAF67E50DD73}"/>
              </a:ext>
            </a:extLst>
          </p:cNvPr>
          <p:cNvSpPr/>
          <p:nvPr/>
        </p:nvSpPr>
        <p:spPr>
          <a:xfrm>
            <a:off x="8055930" y="3124200"/>
            <a:ext cx="290211" cy="23756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44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37338"/>
            <a:ext cx="10353762" cy="1257300"/>
          </a:xfrm>
        </p:spPr>
        <p:txBody>
          <a:bodyPr>
            <a:normAutofit/>
          </a:bodyPr>
          <a:lstStyle/>
          <a:p>
            <a:r>
              <a:rPr lang="en-GB" sz="6000" dirty="0">
                <a:latin typeface="Comic Sans MS" panose="030F0702030302020204" pitchFamily="66" charset="0"/>
              </a:rPr>
              <a:t>Reasoning </a:t>
            </a:r>
          </a:p>
        </p:txBody>
      </p:sp>
      <p:sp>
        <p:nvSpPr>
          <p:cNvPr id="3" name="Text Placeholder 2"/>
          <p:cNvSpPr>
            <a:spLocks noGrp="1"/>
          </p:cNvSpPr>
          <p:nvPr>
            <p:ph type="body" idx="1"/>
          </p:nvPr>
        </p:nvSpPr>
        <p:spPr>
          <a:xfrm>
            <a:off x="172453" y="833186"/>
            <a:ext cx="10353762" cy="3714749"/>
          </a:xfrm>
        </p:spPr>
        <p:txBody>
          <a:bodyPr/>
          <a:lstStyle/>
          <a:p>
            <a:r>
              <a:rPr lang="en-GB" dirty="0"/>
              <a:t>The bridge from fluency – problem solving </a:t>
            </a:r>
          </a:p>
        </p:txBody>
      </p:sp>
      <p:pic>
        <p:nvPicPr>
          <p:cNvPr id="4" name="Picture 3"/>
          <p:cNvPicPr>
            <a:picLocks noChangeAspect="1"/>
          </p:cNvPicPr>
          <p:nvPr/>
        </p:nvPicPr>
        <p:blipFill>
          <a:blip r:embed="rId2"/>
          <a:stretch>
            <a:fillRect/>
          </a:stretch>
        </p:blipFill>
        <p:spPr>
          <a:xfrm>
            <a:off x="172453" y="1574821"/>
            <a:ext cx="8020714" cy="4964494"/>
          </a:xfrm>
          <a:prstGeom prst="rect">
            <a:avLst/>
          </a:prstGeom>
        </p:spPr>
      </p:pic>
      <p:sp>
        <p:nvSpPr>
          <p:cNvPr id="6" name="TextBox 5"/>
          <p:cNvSpPr txBox="1"/>
          <p:nvPr/>
        </p:nvSpPr>
        <p:spPr>
          <a:xfrm>
            <a:off x="8364071" y="1860204"/>
            <a:ext cx="3565829"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FFFFFF"/>
                </a:solidFill>
                <a:effectLst/>
                <a:uLnTx/>
                <a:uFillTx/>
                <a:latin typeface="Comic Sans MS" panose="030F0702030302020204" pitchFamily="66" charset="0"/>
                <a:cs typeface="Arial"/>
                <a:sym typeface="Arial"/>
              </a:rPr>
              <a:t>True or False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3600" b="0" i="0" u="none" strike="noStrike" kern="0" cap="none" spc="0" normalizeH="0" baseline="0" noProof="0" dirty="0">
              <a:ln>
                <a:noFill/>
              </a:ln>
              <a:solidFill>
                <a:srgbClr val="FFFFFF"/>
              </a:solidFill>
              <a:effectLst/>
              <a:uLnTx/>
              <a:uFillTx/>
              <a:latin typeface="Comic Sans MS" panose="030F0702030302020204" pitchFamily="66"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FFFFFF"/>
                </a:solidFill>
                <a:effectLst/>
                <a:uLnTx/>
                <a:uFillTx/>
                <a:latin typeface="Comic Sans MS" panose="030F0702030302020204" pitchFamily="66" charset="0"/>
                <a:cs typeface="Arial"/>
                <a:sym typeface="Arial"/>
              </a:rPr>
              <a:t>Which one does not belong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3600" b="0" i="0" u="none" strike="noStrike" kern="0" cap="none" spc="0" normalizeH="0" baseline="0" noProof="0" dirty="0">
              <a:ln>
                <a:noFill/>
              </a:ln>
              <a:solidFill>
                <a:srgbClr val="FFFFFF"/>
              </a:solidFill>
              <a:effectLst/>
              <a:uLnTx/>
              <a:uFillTx/>
              <a:latin typeface="Comic Sans MS" panose="030F0702030302020204" pitchFamily="66"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FFFFFF"/>
                </a:solidFill>
                <a:effectLst/>
                <a:uLnTx/>
                <a:uFillTx/>
                <a:latin typeface="Comic Sans MS" panose="030F0702030302020204" pitchFamily="66" charset="0"/>
                <a:cs typeface="Arial"/>
                <a:sym typeface="Arial"/>
              </a:rPr>
              <a:t>If I know…then I know</a:t>
            </a:r>
          </a:p>
        </p:txBody>
      </p:sp>
    </p:spTree>
    <p:extLst>
      <p:ext uri="{BB962C8B-B14F-4D97-AF65-F5344CB8AC3E}">
        <p14:creationId xmlns:p14="http://schemas.microsoft.com/office/powerpoint/2010/main" val="282426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9DEC25-873D-4589-8996-B0EDE76705B5}"/>
              </a:ext>
            </a:extLst>
          </p:cNvPr>
          <p:cNvPicPr>
            <a:picLocks noChangeAspect="1"/>
          </p:cNvPicPr>
          <p:nvPr/>
        </p:nvPicPr>
        <p:blipFill>
          <a:blip r:embed="rId2"/>
          <a:stretch>
            <a:fillRect/>
          </a:stretch>
        </p:blipFill>
        <p:spPr>
          <a:xfrm>
            <a:off x="-7712" y="12302"/>
            <a:ext cx="12199712" cy="6833395"/>
          </a:xfrm>
          <a:prstGeom prst="rect">
            <a:avLst/>
          </a:prstGeom>
        </p:spPr>
      </p:pic>
      <p:sp>
        <p:nvSpPr>
          <p:cNvPr id="2" name="TextBox 1">
            <a:extLst>
              <a:ext uri="{FF2B5EF4-FFF2-40B4-BE49-F238E27FC236}">
                <a16:creationId xmlns:a16="http://schemas.microsoft.com/office/drawing/2014/main" id="{1C56E09E-8D28-CF4D-74B4-9F63327C3A01}"/>
              </a:ext>
            </a:extLst>
          </p:cNvPr>
          <p:cNvSpPr txBox="1"/>
          <p:nvPr/>
        </p:nvSpPr>
        <p:spPr>
          <a:xfrm>
            <a:off x="2191513" y="343922"/>
            <a:ext cx="6680345" cy="523220"/>
          </a:xfrm>
          <a:prstGeom prst="rect">
            <a:avLst/>
          </a:prstGeom>
          <a:noFill/>
        </p:spPr>
        <p:txBody>
          <a:bodyPr wrap="square" rtlCol="0">
            <a:spAutoFit/>
          </a:bodyPr>
          <a:lstStyle/>
          <a:p>
            <a:pPr defTabSz="457200">
              <a:defRPr/>
            </a:pPr>
            <a:r>
              <a:rPr lang="en-GB" sz="2800" dirty="0">
                <a:solidFill>
                  <a:prstClr val="black"/>
                </a:solidFill>
                <a:latin typeface="Comic Sans MS" panose="030F0702030302020204" pitchFamily="66" charset="0"/>
              </a:rPr>
              <a:t>Tiny is finding bonds to 100</a:t>
            </a:r>
          </a:p>
        </p:txBody>
      </p:sp>
      <p:pic>
        <p:nvPicPr>
          <p:cNvPr id="3" name="Picture 2">
            <a:extLst>
              <a:ext uri="{FF2B5EF4-FFF2-40B4-BE49-F238E27FC236}">
                <a16:creationId xmlns:a16="http://schemas.microsoft.com/office/drawing/2014/main" id="{E70D911A-DF59-FADB-C9C1-CE7E21FF7840}"/>
              </a:ext>
            </a:extLst>
          </p:cNvPr>
          <p:cNvPicPr>
            <a:picLocks noChangeAspect="1"/>
          </p:cNvPicPr>
          <p:nvPr/>
        </p:nvPicPr>
        <p:blipFill>
          <a:blip r:embed="rId3"/>
          <a:stretch>
            <a:fillRect/>
          </a:stretch>
        </p:blipFill>
        <p:spPr>
          <a:xfrm>
            <a:off x="8822221" y="5366547"/>
            <a:ext cx="747045" cy="747045"/>
          </a:xfrm>
          <a:prstGeom prst="rect">
            <a:avLst/>
          </a:prstGeom>
        </p:spPr>
      </p:pic>
      <p:sp>
        <p:nvSpPr>
          <p:cNvPr id="4" name="TextBox 3">
            <a:extLst>
              <a:ext uri="{FF2B5EF4-FFF2-40B4-BE49-F238E27FC236}">
                <a16:creationId xmlns:a16="http://schemas.microsoft.com/office/drawing/2014/main" id="{E2DD6A25-6619-1899-0664-27071A97EF73}"/>
              </a:ext>
            </a:extLst>
          </p:cNvPr>
          <p:cNvSpPr txBox="1"/>
          <p:nvPr/>
        </p:nvSpPr>
        <p:spPr>
          <a:xfrm>
            <a:off x="6884740" y="5509236"/>
            <a:ext cx="2335461" cy="461665"/>
          </a:xfrm>
          <a:prstGeom prst="rect">
            <a:avLst/>
          </a:prstGeom>
          <a:noFill/>
        </p:spPr>
        <p:txBody>
          <a:bodyPr wrap="square" rtlCol="0">
            <a:spAutoFit/>
          </a:bodyPr>
          <a:lstStyle/>
          <a:p>
            <a:pPr defTabSz="457200">
              <a:defRPr/>
            </a:pPr>
            <a:r>
              <a:rPr lang="en-GB" sz="2400" dirty="0">
                <a:solidFill>
                  <a:prstClr val="black"/>
                </a:solidFill>
                <a:latin typeface="Comic Sans MS" panose="030F0702030302020204" pitchFamily="66" charset="0"/>
              </a:rPr>
              <a:t>Have a think</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E13F4C2-62B9-A115-F6CA-1BC27882C4C9}"/>
                  </a:ext>
                </a:extLst>
              </p:cNvPr>
              <p:cNvSpPr txBox="1"/>
              <p:nvPr/>
            </p:nvSpPr>
            <p:spPr>
              <a:xfrm>
                <a:off x="2295546" y="739058"/>
                <a:ext cx="7421479" cy="1313436"/>
              </a:xfrm>
              <a:prstGeom prst="rect">
                <a:avLst/>
              </a:prstGeom>
              <a:noFill/>
            </p:spPr>
            <p:txBody>
              <a:bodyPr wrap="square" rtlCol="0">
                <a:spAutoFit/>
              </a:bodyPr>
              <a:lstStyle/>
              <a:p>
                <a:pPr algn="ctr" defTabSz="457200">
                  <a:lnSpc>
                    <a:spcPct val="150000"/>
                  </a:lnSpc>
                  <a:defRPr/>
                </a:pPr>
                <a:r>
                  <a:rPr lang="en-GB" sz="2800" dirty="0">
                    <a:solidFill>
                      <a:prstClr val="black"/>
                    </a:solidFill>
                    <a:latin typeface="Comic Sans MS" panose="030F0702030302020204" pitchFamily="66" charset="0"/>
                  </a:rPr>
                  <a:t>___ </a:t>
                </a:r>
                <a14:m>
                  <m:oMath xmlns:m="http://schemas.openxmlformats.org/officeDocument/2006/math">
                    <m:r>
                      <a:rPr lang="en-GB" sz="2800" i="1">
                        <a:solidFill>
                          <a:prstClr val="black"/>
                        </a:solidFill>
                        <a:latin typeface="Cambria Math" panose="02040503050406030204" pitchFamily="18" charset="0"/>
                      </a:rPr>
                      <m:t>+</m:t>
                    </m:r>
                  </m:oMath>
                </a14:m>
                <a:r>
                  <a:rPr lang="en-GB" sz="2800" dirty="0">
                    <a:solidFill>
                      <a:prstClr val="black"/>
                    </a:solidFill>
                    <a:latin typeface="Comic Sans MS" panose="030F0702030302020204" pitchFamily="66" charset="0"/>
                  </a:rPr>
                  <a:t> 8 </a:t>
                </a:r>
                <a14:m>
                  <m:oMath xmlns:m="http://schemas.openxmlformats.org/officeDocument/2006/math">
                    <m:r>
                      <a:rPr lang="en-GB" sz="2800" i="1" dirty="0">
                        <a:solidFill>
                          <a:prstClr val="black"/>
                        </a:solidFill>
                        <a:latin typeface="Cambria Math" panose="02040503050406030204" pitchFamily="18" charset="0"/>
                      </a:rPr>
                      <m:t>=</m:t>
                    </m:r>
                  </m:oMath>
                </a14:m>
                <a:r>
                  <a:rPr lang="en-GB" sz="2800" dirty="0">
                    <a:solidFill>
                      <a:prstClr val="black"/>
                    </a:solidFill>
                    <a:latin typeface="Comic Sans MS" panose="030F0702030302020204" pitchFamily="66" charset="0"/>
                  </a:rPr>
                  <a:t> 10</a:t>
                </a:r>
              </a:p>
              <a:p>
                <a:pPr algn="ctr" defTabSz="457200">
                  <a:lnSpc>
                    <a:spcPct val="150000"/>
                  </a:lnSpc>
                  <a:defRPr/>
                </a:pPr>
                <a:r>
                  <a:rPr lang="en-GB" sz="2800" dirty="0">
                    <a:solidFill>
                      <a:prstClr val="black"/>
                    </a:solidFill>
                    <a:latin typeface="Comic Sans MS" panose="030F0702030302020204" pitchFamily="66" charset="0"/>
                  </a:rPr>
                  <a:t>    ___ </a:t>
                </a:r>
                <a14:m>
                  <m:oMath xmlns:m="http://schemas.openxmlformats.org/officeDocument/2006/math">
                    <m:r>
                      <a:rPr lang="en-GB" sz="2800" i="1">
                        <a:solidFill>
                          <a:prstClr val="black"/>
                        </a:solidFill>
                        <a:latin typeface="Cambria Math" panose="02040503050406030204" pitchFamily="18" charset="0"/>
                      </a:rPr>
                      <m:t>+</m:t>
                    </m:r>
                  </m:oMath>
                </a14:m>
                <a:r>
                  <a:rPr lang="en-GB" sz="2800" dirty="0">
                    <a:solidFill>
                      <a:prstClr val="black"/>
                    </a:solidFill>
                    <a:latin typeface="Comic Sans MS" panose="030F0702030302020204" pitchFamily="66" charset="0"/>
                  </a:rPr>
                  <a:t> 80 </a:t>
                </a:r>
                <a14:m>
                  <m:oMath xmlns:m="http://schemas.openxmlformats.org/officeDocument/2006/math">
                    <m:r>
                      <a:rPr lang="en-GB" sz="2800" i="1">
                        <a:solidFill>
                          <a:prstClr val="black"/>
                        </a:solidFill>
                        <a:latin typeface="Cambria Math" panose="02040503050406030204" pitchFamily="18" charset="0"/>
                      </a:rPr>
                      <m:t>= </m:t>
                    </m:r>
                  </m:oMath>
                </a14:m>
                <a:r>
                  <a:rPr lang="en-GB" sz="2800" dirty="0">
                    <a:solidFill>
                      <a:prstClr val="black"/>
                    </a:solidFill>
                    <a:latin typeface="Comic Sans MS" panose="030F0702030302020204" pitchFamily="66" charset="0"/>
                  </a:rPr>
                  <a:t>100 </a:t>
                </a:r>
              </a:p>
            </p:txBody>
          </p:sp>
        </mc:Choice>
        <mc:Fallback xmlns="">
          <p:sp>
            <p:nvSpPr>
              <p:cNvPr id="5" name="TextBox 4">
                <a:extLst>
                  <a:ext uri="{FF2B5EF4-FFF2-40B4-BE49-F238E27FC236}">
                    <a16:creationId xmlns:a16="http://schemas.microsoft.com/office/drawing/2014/main" id="{BE13F4C2-62B9-A115-F6CA-1BC27882C4C9}"/>
                  </a:ext>
                </a:extLst>
              </p:cNvPr>
              <p:cNvSpPr txBox="1">
                <a:spLocks noRot="1" noChangeAspect="1" noMove="1" noResize="1" noEditPoints="1" noAdjustHandles="1" noChangeArrowheads="1" noChangeShapeType="1" noTextEdit="1"/>
              </p:cNvSpPr>
              <p:nvPr/>
            </p:nvSpPr>
            <p:spPr>
              <a:xfrm>
                <a:off x="2295546" y="739058"/>
                <a:ext cx="7421479" cy="1313436"/>
              </a:xfrm>
              <a:prstGeom prst="rect">
                <a:avLst/>
              </a:prstGeom>
              <a:blipFill>
                <a:blip r:embed="rId4"/>
                <a:stretch>
                  <a:fillRect b="-120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4C58D9C-95E8-178C-30E7-68D9FC2E25C4}"/>
                  </a:ext>
                </a:extLst>
              </p:cNvPr>
              <p:cNvSpPr/>
              <p:nvPr/>
            </p:nvSpPr>
            <p:spPr>
              <a:xfrm>
                <a:off x="2062718" y="5401517"/>
                <a:ext cx="6680345" cy="55701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GB" sz="2800" dirty="0">
                    <a:solidFill>
                      <a:srgbClr val="4472C4"/>
                    </a:solidFill>
                    <a:latin typeface="Comic Sans MS" panose="030F0702030302020204" pitchFamily="66" charset="0"/>
                  </a:rPr>
                  <a:t>Tiny is incorrect. 20 </a:t>
                </a:r>
                <a14:m>
                  <m:oMath xmlns:m="http://schemas.openxmlformats.org/officeDocument/2006/math">
                    <m:r>
                      <a:rPr lang="en-GB" sz="2800" i="1">
                        <a:solidFill>
                          <a:srgbClr val="4472C4"/>
                        </a:solidFill>
                        <a:latin typeface="Cambria Math" panose="02040503050406030204" pitchFamily="18" charset="0"/>
                      </a:rPr>
                      <m:t>+</m:t>
                    </m:r>
                  </m:oMath>
                </a14:m>
                <a:r>
                  <a:rPr lang="en-GB" sz="2800" dirty="0">
                    <a:solidFill>
                      <a:srgbClr val="4472C4"/>
                    </a:solidFill>
                    <a:latin typeface="Comic Sans MS" panose="030F0702030302020204" pitchFamily="66" charset="0"/>
                  </a:rPr>
                  <a:t> 80 </a:t>
                </a:r>
                <a14:m>
                  <m:oMath xmlns:m="http://schemas.openxmlformats.org/officeDocument/2006/math">
                    <m:r>
                      <a:rPr lang="en-GB" sz="2800" i="1">
                        <a:solidFill>
                          <a:srgbClr val="4472C4"/>
                        </a:solidFill>
                        <a:latin typeface="Cambria Math" panose="02040503050406030204" pitchFamily="18" charset="0"/>
                      </a:rPr>
                      <m:t>=</m:t>
                    </m:r>
                  </m:oMath>
                </a14:m>
                <a:r>
                  <a:rPr lang="en-GB" sz="2800" dirty="0">
                    <a:solidFill>
                      <a:srgbClr val="4472C4"/>
                    </a:solidFill>
                    <a:latin typeface="Comic Sans MS" panose="030F0702030302020204" pitchFamily="66" charset="0"/>
                  </a:rPr>
                  <a:t> 100</a:t>
                </a:r>
              </a:p>
            </p:txBody>
          </p:sp>
        </mc:Choice>
        <mc:Fallback xmlns="">
          <p:sp>
            <p:nvSpPr>
              <p:cNvPr id="6" name="Rectangle 5">
                <a:extLst>
                  <a:ext uri="{FF2B5EF4-FFF2-40B4-BE49-F238E27FC236}">
                    <a16:creationId xmlns:a16="http://schemas.microsoft.com/office/drawing/2014/main" id="{94C58D9C-95E8-178C-30E7-68D9FC2E25C4}"/>
                  </a:ext>
                </a:extLst>
              </p:cNvPr>
              <p:cNvSpPr>
                <a:spLocks noRot="1" noChangeAspect="1" noMove="1" noResize="1" noEditPoints="1" noAdjustHandles="1" noChangeArrowheads="1" noChangeShapeType="1" noTextEdit="1"/>
              </p:cNvSpPr>
              <p:nvPr/>
            </p:nvSpPr>
            <p:spPr>
              <a:xfrm>
                <a:off x="2062718" y="5401517"/>
                <a:ext cx="6680345" cy="557016"/>
              </a:xfrm>
              <a:prstGeom prst="rect">
                <a:avLst/>
              </a:prstGeom>
              <a:blipFill>
                <a:blip r:embed="rId5"/>
                <a:stretch>
                  <a:fillRect l="-1635" t="-5208" b="-22917"/>
                </a:stretch>
              </a:blipFill>
              <a:ln w="28575">
                <a:solidFill>
                  <a:schemeClr val="tx1"/>
                </a:solidFill>
              </a:ln>
            </p:spPr>
            <p:txBody>
              <a:bodyPr/>
              <a:lstStyle/>
              <a:p>
                <a:r>
                  <a:rPr lang="en-GB">
                    <a:noFill/>
                  </a:rPr>
                  <a:t> </a:t>
                </a:r>
              </a:p>
            </p:txBody>
          </p:sp>
        </mc:Fallback>
      </mc:AlternateContent>
      <p:pic>
        <p:nvPicPr>
          <p:cNvPr id="7" name="Picture 6">
            <a:extLst>
              <a:ext uri="{FF2B5EF4-FFF2-40B4-BE49-F238E27FC236}">
                <a16:creationId xmlns:a16="http://schemas.microsoft.com/office/drawing/2014/main" id="{A5AD5925-AAB1-51BA-3952-C21214C5F0EB}"/>
              </a:ext>
            </a:extLst>
          </p:cNvPr>
          <p:cNvPicPr>
            <a:picLocks noChangeAspect="1"/>
          </p:cNvPicPr>
          <p:nvPr/>
        </p:nvPicPr>
        <p:blipFill>
          <a:blip r:embed="rId6"/>
          <a:stretch>
            <a:fillRect/>
          </a:stretch>
        </p:blipFill>
        <p:spPr>
          <a:xfrm flipH="1">
            <a:off x="2295545" y="1758485"/>
            <a:ext cx="1606548" cy="123261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9F569B-4744-62F5-C44F-E1AA004CBF1F}"/>
                  </a:ext>
                </a:extLst>
              </p:cNvPr>
              <p:cNvSpPr txBox="1"/>
              <p:nvPr/>
            </p:nvSpPr>
            <p:spPr>
              <a:xfrm>
                <a:off x="3902094" y="2232274"/>
                <a:ext cx="7168987" cy="2485787"/>
              </a:xfrm>
              <a:prstGeom prst="wedgeRoundRectCallout">
                <a:avLst>
                  <a:gd name="adj1" fmla="val -54842"/>
                  <a:gd name="adj2" fmla="val -40935"/>
                  <a:gd name="adj3" fmla="val 16667"/>
                </a:avLst>
              </a:prstGeom>
              <a:noFill/>
              <a:ln w="28575">
                <a:solidFill>
                  <a:schemeClr val="accent6"/>
                </a:solidFill>
              </a:ln>
            </p:spPr>
            <p:txBody>
              <a:bodyPr wrap="square">
                <a:spAutoFit/>
              </a:bodyPr>
              <a:lstStyle/>
              <a:p>
                <a:pPr algn="ctr" defTabSz="457200">
                  <a:defRPr/>
                </a:pPr>
                <a:r>
                  <a:rPr lang="en-GB" sz="2800" dirty="0">
                    <a:solidFill>
                      <a:prstClr val="black"/>
                    </a:solidFill>
                    <a:latin typeface="Comic Sans MS" panose="030F0702030302020204" pitchFamily="66" charset="0"/>
                  </a:rPr>
                  <a:t>If I know 2 </a:t>
                </a:r>
                <a14:m>
                  <m:oMath xmlns:m="http://schemas.openxmlformats.org/officeDocument/2006/math">
                    <m:r>
                      <a:rPr lang="en-GB" sz="2800" i="1">
                        <a:solidFill>
                          <a:prstClr val="black"/>
                        </a:solidFill>
                        <a:latin typeface="Cambria Math" panose="02040503050406030204" pitchFamily="18" charset="0"/>
                      </a:rPr>
                      <m:t>+</m:t>
                    </m:r>
                  </m:oMath>
                </a14:m>
                <a:r>
                  <a:rPr lang="en-GB" sz="2800" dirty="0">
                    <a:solidFill>
                      <a:prstClr val="black"/>
                    </a:solidFill>
                    <a:latin typeface="Comic Sans MS" panose="030F0702030302020204" pitchFamily="66" charset="0"/>
                  </a:rPr>
                  <a:t> 8 </a:t>
                </a:r>
                <a14:m>
                  <m:oMath xmlns:m="http://schemas.openxmlformats.org/officeDocument/2006/math">
                    <m:r>
                      <a:rPr lang="en-GB" sz="2800" i="1">
                        <a:solidFill>
                          <a:prstClr val="black"/>
                        </a:solidFill>
                        <a:latin typeface="Cambria Math" panose="02040503050406030204" pitchFamily="18" charset="0"/>
                      </a:rPr>
                      <m:t>=</m:t>
                    </m:r>
                  </m:oMath>
                </a14:m>
                <a:r>
                  <a:rPr lang="en-GB" sz="2800" dirty="0">
                    <a:solidFill>
                      <a:prstClr val="black"/>
                    </a:solidFill>
                    <a:latin typeface="Comic Sans MS" panose="030F0702030302020204" pitchFamily="66" charset="0"/>
                  </a:rPr>
                  <a:t> 10</a:t>
                </a:r>
              </a:p>
              <a:p>
                <a:pPr algn="ctr" defTabSz="457200">
                  <a:defRPr/>
                </a:pPr>
                <a:r>
                  <a:rPr lang="en-GB" sz="2800" dirty="0">
                    <a:solidFill>
                      <a:prstClr val="black"/>
                    </a:solidFill>
                    <a:latin typeface="Comic Sans MS" panose="030F0702030302020204" pitchFamily="66" charset="0"/>
                  </a:rPr>
                  <a:t>Then I know there is an extra zero in 100</a:t>
                </a:r>
                <a:br>
                  <a:rPr lang="en-GB" sz="2800" dirty="0">
                    <a:solidFill>
                      <a:prstClr val="black"/>
                    </a:solidFill>
                    <a:latin typeface="Comic Sans MS" panose="030F0702030302020204" pitchFamily="66" charset="0"/>
                  </a:rPr>
                </a:br>
                <a:r>
                  <a:rPr lang="en-GB" sz="2800" dirty="0">
                    <a:solidFill>
                      <a:prstClr val="black"/>
                    </a:solidFill>
                    <a:latin typeface="Comic Sans MS" panose="030F0702030302020204" pitchFamily="66" charset="0"/>
                  </a:rPr>
                  <a:t>So I will add a zero to one number.</a:t>
                </a:r>
              </a:p>
              <a:p>
                <a:pPr algn="ctr" defTabSz="457200">
                  <a:defRPr/>
                </a:pPr>
                <a:r>
                  <a:rPr lang="en-GB" sz="2800" dirty="0">
                    <a:solidFill>
                      <a:prstClr val="black"/>
                    </a:solidFill>
                    <a:latin typeface="Comic Sans MS" panose="030F0702030302020204" pitchFamily="66" charset="0"/>
                  </a:rPr>
                  <a:t>So, 2 </a:t>
                </a:r>
                <a14:m>
                  <m:oMath xmlns:m="http://schemas.openxmlformats.org/officeDocument/2006/math">
                    <m:r>
                      <a:rPr lang="en-GB" sz="2800" i="1">
                        <a:solidFill>
                          <a:prstClr val="black"/>
                        </a:solidFill>
                        <a:latin typeface="Cambria Math" panose="02040503050406030204" pitchFamily="18" charset="0"/>
                      </a:rPr>
                      <m:t>+</m:t>
                    </m:r>
                  </m:oMath>
                </a14:m>
                <a:r>
                  <a:rPr lang="en-GB" sz="2800" dirty="0">
                    <a:solidFill>
                      <a:prstClr val="black"/>
                    </a:solidFill>
                    <a:latin typeface="Comic Sans MS" panose="030F0702030302020204" pitchFamily="66" charset="0"/>
                  </a:rPr>
                  <a:t> 80 </a:t>
                </a:r>
                <a14:m>
                  <m:oMath xmlns:m="http://schemas.openxmlformats.org/officeDocument/2006/math">
                    <m:r>
                      <a:rPr lang="en-GB" sz="2800" i="1">
                        <a:solidFill>
                          <a:prstClr val="black"/>
                        </a:solidFill>
                        <a:latin typeface="Cambria Math" panose="02040503050406030204" pitchFamily="18" charset="0"/>
                      </a:rPr>
                      <m:t>=</m:t>
                    </m:r>
                  </m:oMath>
                </a14:m>
                <a:r>
                  <a:rPr lang="en-GB" sz="2800" dirty="0">
                    <a:solidFill>
                      <a:prstClr val="black"/>
                    </a:solidFill>
                    <a:latin typeface="Comic Sans MS" panose="030F0702030302020204" pitchFamily="66" charset="0"/>
                  </a:rPr>
                  <a:t> 100</a:t>
                </a:r>
              </a:p>
            </p:txBody>
          </p:sp>
        </mc:Choice>
        <mc:Fallback xmlns="">
          <p:sp>
            <p:nvSpPr>
              <p:cNvPr id="8" name="TextBox 7">
                <a:extLst>
                  <a:ext uri="{FF2B5EF4-FFF2-40B4-BE49-F238E27FC236}">
                    <a16:creationId xmlns:a16="http://schemas.microsoft.com/office/drawing/2014/main" id="{899F569B-4744-62F5-C44F-E1AA004CBF1F}"/>
                  </a:ext>
                </a:extLst>
              </p:cNvPr>
              <p:cNvSpPr txBox="1">
                <a:spLocks noRot="1" noChangeAspect="1" noMove="1" noResize="1" noEditPoints="1" noAdjustHandles="1" noChangeArrowheads="1" noChangeShapeType="1" noTextEdit="1"/>
              </p:cNvSpPr>
              <p:nvPr/>
            </p:nvSpPr>
            <p:spPr>
              <a:xfrm>
                <a:off x="3902094" y="2232274"/>
                <a:ext cx="7168987" cy="2485787"/>
              </a:xfrm>
              <a:prstGeom prst="wedgeRoundRectCallout">
                <a:avLst>
                  <a:gd name="adj1" fmla="val -54842"/>
                  <a:gd name="adj2" fmla="val -40935"/>
                  <a:gd name="adj3" fmla="val 16667"/>
                </a:avLst>
              </a:prstGeom>
              <a:blipFill>
                <a:blip r:embed="rId7"/>
                <a:stretch>
                  <a:fillRect b="-484"/>
                </a:stretch>
              </a:blipFill>
              <a:ln w="28575">
                <a:solidFill>
                  <a:schemeClr val="accent6"/>
                </a:solidFill>
              </a:ln>
            </p:spPr>
            <p:txBody>
              <a:bodyPr/>
              <a:lstStyle/>
              <a:p>
                <a:r>
                  <a:rPr lang="en-GB">
                    <a:noFill/>
                  </a:rPr>
                  <a:t> </a:t>
                </a:r>
              </a:p>
            </p:txBody>
          </p:sp>
        </mc:Fallback>
      </mc:AlternateContent>
      <p:sp>
        <p:nvSpPr>
          <p:cNvPr id="9" name="TextBox 8">
            <a:extLst>
              <a:ext uri="{FF2B5EF4-FFF2-40B4-BE49-F238E27FC236}">
                <a16:creationId xmlns:a16="http://schemas.microsoft.com/office/drawing/2014/main" id="{42DCF5EA-A9EA-056C-87E5-C2A2D73ED7F5}"/>
              </a:ext>
            </a:extLst>
          </p:cNvPr>
          <p:cNvSpPr txBox="1"/>
          <p:nvPr/>
        </p:nvSpPr>
        <p:spPr>
          <a:xfrm>
            <a:off x="2191512" y="4735608"/>
            <a:ext cx="6680345" cy="523220"/>
          </a:xfrm>
          <a:prstGeom prst="rect">
            <a:avLst/>
          </a:prstGeom>
          <a:noFill/>
        </p:spPr>
        <p:txBody>
          <a:bodyPr wrap="square" rtlCol="0">
            <a:spAutoFit/>
          </a:bodyPr>
          <a:lstStyle/>
          <a:p>
            <a:pPr defTabSz="457200">
              <a:defRPr/>
            </a:pPr>
            <a:r>
              <a:rPr lang="en-GB" sz="2800" dirty="0">
                <a:solidFill>
                  <a:prstClr val="black"/>
                </a:solidFill>
                <a:latin typeface="Comic Sans MS" panose="030F0702030302020204" pitchFamily="66" charset="0"/>
              </a:rPr>
              <a:t>Do you agree with Tiny?</a:t>
            </a:r>
          </a:p>
        </p:txBody>
      </p:sp>
      <p:sp>
        <p:nvSpPr>
          <p:cNvPr id="10" name="Rectangle 9">
            <a:extLst>
              <a:ext uri="{FF2B5EF4-FFF2-40B4-BE49-F238E27FC236}">
                <a16:creationId xmlns:a16="http://schemas.microsoft.com/office/drawing/2014/main" id="{3C052D55-D0D3-4F95-616A-A31ECD4DEC5E}"/>
              </a:ext>
            </a:extLst>
          </p:cNvPr>
          <p:cNvSpPr/>
          <p:nvPr/>
        </p:nvSpPr>
        <p:spPr>
          <a:xfrm>
            <a:off x="4827286" y="905199"/>
            <a:ext cx="762979" cy="521480"/>
          </a:xfrm>
          <a:prstGeom prst="rect">
            <a:avLst/>
          </a:prstGeom>
          <a:solidFill>
            <a:schemeClr val="tx1"/>
          </a:solidFill>
          <a:ln w="28575">
            <a:solidFill>
              <a:srgbClr val="64C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a:solidFill>
                <a:prstClr val="white"/>
              </a:solidFill>
              <a:latin typeface="Calibri" panose="020F0502020204030204"/>
            </a:endParaRPr>
          </a:p>
        </p:txBody>
      </p:sp>
      <p:sp>
        <p:nvSpPr>
          <p:cNvPr id="11" name="Rectangle 10">
            <a:extLst>
              <a:ext uri="{FF2B5EF4-FFF2-40B4-BE49-F238E27FC236}">
                <a16:creationId xmlns:a16="http://schemas.microsoft.com/office/drawing/2014/main" id="{F7E314D5-50AE-FF78-E52E-D098345CF898}"/>
              </a:ext>
            </a:extLst>
          </p:cNvPr>
          <p:cNvSpPr/>
          <p:nvPr/>
        </p:nvSpPr>
        <p:spPr>
          <a:xfrm>
            <a:off x="4827286" y="1548192"/>
            <a:ext cx="762979" cy="521480"/>
          </a:xfrm>
          <a:prstGeom prst="rect">
            <a:avLst/>
          </a:prstGeom>
          <a:solidFill>
            <a:schemeClr val="tx1"/>
          </a:solidFill>
          <a:ln w="28575">
            <a:solidFill>
              <a:srgbClr val="64C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a:solidFill>
                <a:prstClr val="white"/>
              </a:solidFill>
              <a:latin typeface="Calibri" panose="020F0502020204030204"/>
            </a:endParaRPr>
          </a:p>
        </p:txBody>
      </p:sp>
    </p:spTree>
    <p:extLst>
      <p:ext uri="{BB962C8B-B14F-4D97-AF65-F5344CB8AC3E}">
        <p14:creationId xmlns:p14="http://schemas.microsoft.com/office/powerpoint/2010/main" val="3139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404979" y="1474768"/>
            <a:ext cx="3485073" cy="665028"/>
          </a:xfrm>
        </p:spPr>
        <p:txBody>
          <a:bodyPr rtlCol="0">
            <a:normAutofit/>
          </a:bodyPr>
          <a:lstStyle/>
          <a:p>
            <a:pPr algn="l" rtl="0"/>
            <a:r>
              <a:rPr lang="en-GB" sz="2800" dirty="0"/>
              <a:t>Aims of the meeting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98946" y="2329573"/>
            <a:ext cx="3485072" cy="3176609"/>
          </a:xfrm>
        </p:spPr>
        <p:txBody>
          <a:bodyPr rtlCol="0">
            <a:normAutofit/>
          </a:bodyPr>
          <a:lstStyle/>
          <a:p>
            <a:pPr algn="l" rtl="0"/>
            <a:r>
              <a:rPr lang="en-GB" dirty="0">
                <a:solidFill>
                  <a:srgbClr val="5792BA"/>
                </a:solidFill>
              </a:rPr>
              <a:t>- Build familiarity with techniques used in class</a:t>
            </a:r>
          </a:p>
          <a:p>
            <a:pPr algn="l" rtl="0"/>
            <a:r>
              <a:rPr lang="en-GB" dirty="0">
                <a:solidFill>
                  <a:srgbClr val="5792BA"/>
                </a:solidFill>
              </a:rPr>
              <a:t>- Recap on key year 2 mathematical vocabulary </a:t>
            </a:r>
          </a:p>
        </p:txBody>
      </p:sp>
    </p:spTree>
    <p:extLst>
      <p:ext uri="{BB962C8B-B14F-4D97-AF65-F5344CB8AC3E}">
        <p14:creationId xmlns:p14="http://schemas.microsoft.com/office/powerpoint/2010/main" val="15720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8D31-7458-405E-B99F-9F05E0598D3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1526714-32EC-4AD0-942B-40057A428A3F}"/>
              </a:ext>
            </a:extLst>
          </p:cNvPr>
          <p:cNvSpPr>
            <a:spLocks noGrp="1"/>
          </p:cNvSpPr>
          <p:nvPr>
            <p:ph idx="1"/>
          </p:nvPr>
        </p:nvSpPr>
        <p:spPr/>
        <p:txBody>
          <a:bodyPr/>
          <a:lstStyle/>
          <a:p>
            <a:endParaRPr lang="en-GB" dirty="0"/>
          </a:p>
        </p:txBody>
      </p:sp>
      <p:pic>
        <p:nvPicPr>
          <p:cNvPr id="4100" name="Picture 4" descr="Addition &amp; Subtraction Higher Ordered Thinking by Enjoy Learning">
            <a:extLst>
              <a:ext uri="{FF2B5EF4-FFF2-40B4-BE49-F238E27FC236}">
                <a16:creationId xmlns:a16="http://schemas.microsoft.com/office/drawing/2014/main" id="{897CBD79-3212-4828-9F8A-713D7DBF1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96" y="609600"/>
            <a:ext cx="7126381" cy="5354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3A88384-5CCB-4D12-BC6F-2AF8B7669276}"/>
              </a:ext>
            </a:extLst>
          </p:cNvPr>
          <p:cNvPicPr>
            <a:picLocks noChangeAspect="1"/>
          </p:cNvPicPr>
          <p:nvPr/>
        </p:nvPicPr>
        <p:blipFill>
          <a:blip r:embed="rId3"/>
          <a:stretch>
            <a:fillRect/>
          </a:stretch>
        </p:blipFill>
        <p:spPr>
          <a:xfrm>
            <a:off x="7712890" y="1174376"/>
            <a:ext cx="4243431" cy="4374776"/>
          </a:xfrm>
          <a:prstGeom prst="rect">
            <a:avLst/>
          </a:prstGeom>
        </p:spPr>
      </p:pic>
    </p:spTree>
    <p:extLst>
      <p:ext uri="{BB962C8B-B14F-4D97-AF65-F5344CB8AC3E}">
        <p14:creationId xmlns:p14="http://schemas.microsoft.com/office/powerpoint/2010/main" val="425395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8C74-6551-466F-9705-C0F54B4D4F39}"/>
              </a:ext>
            </a:extLst>
          </p:cNvPr>
          <p:cNvSpPr>
            <a:spLocks noGrp="1"/>
          </p:cNvSpPr>
          <p:nvPr>
            <p:ph type="title"/>
          </p:nvPr>
        </p:nvSpPr>
        <p:spPr/>
        <p:txBody>
          <a:bodyPr/>
          <a:lstStyle/>
          <a:p>
            <a:r>
              <a:rPr lang="en-GB" dirty="0"/>
              <a:t>Any questions?</a:t>
            </a:r>
          </a:p>
        </p:txBody>
      </p:sp>
      <p:pic>
        <p:nvPicPr>
          <p:cNvPr id="1026" name="Picture 2" descr="Question Stickers - Find &amp; Share on GIPHY">
            <a:extLst>
              <a:ext uri="{FF2B5EF4-FFF2-40B4-BE49-F238E27FC236}">
                <a16:creationId xmlns:a16="http://schemas.microsoft.com/office/drawing/2014/main" id="{D8A95747-9BE3-4FE5-80C1-3B1E2DF618E0}"/>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3862" y="2076450"/>
            <a:ext cx="37147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6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5F13-90F9-40DB-ADB7-E5EED0801310}"/>
              </a:ext>
            </a:extLst>
          </p:cNvPr>
          <p:cNvSpPr>
            <a:spLocks noGrp="1"/>
          </p:cNvSpPr>
          <p:nvPr>
            <p:ph type="title"/>
          </p:nvPr>
        </p:nvSpPr>
        <p:spPr/>
        <p:txBody>
          <a:bodyPr/>
          <a:lstStyle/>
          <a:p>
            <a:r>
              <a:rPr lang="en-GB" dirty="0"/>
              <a:t>.</a:t>
            </a:r>
          </a:p>
        </p:txBody>
      </p:sp>
      <p:pic>
        <p:nvPicPr>
          <p:cNvPr id="2050" name="Picture 2" descr="Be Kind Thank You Sticker by Sarah The Palmer - Find &amp; Share on GIPHY">
            <a:extLst>
              <a:ext uri="{FF2B5EF4-FFF2-40B4-BE49-F238E27FC236}">
                <a16:creationId xmlns:a16="http://schemas.microsoft.com/office/drawing/2014/main" id="{A0C7FA3A-7977-49D1-8743-8C1135A36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64428" y="1238250"/>
            <a:ext cx="4365625"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1A97533-3BCB-4EC2-97BB-4B37D134515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3240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053A-0CC0-436C-9E3A-E2373DAAD4F3}"/>
              </a:ext>
            </a:extLst>
          </p:cNvPr>
          <p:cNvSpPr>
            <a:spLocks noGrp="1"/>
          </p:cNvSpPr>
          <p:nvPr>
            <p:ph type="title"/>
          </p:nvPr>
        </p:nvSpPr>
        <p:spPr>
          <a:xfrm>
            <a:off x="913795" y="609601"/>
            <a:ext cx="10353762" cy="1275644"/>
          </a:xfrm>
        </p:spPr>
        <p:txBody>
          <a:bodyPr>
            <a:normAutofit fontScale="90000"/>
          </a:bodyPr>
          <a:lstStyle/>
          <a:p>
            <a:r>
              <a:rPr lang="en-GB" sz="5300" dirty="0"/>
              <a:t>Maths at CTK</a:t>
            </a:r>
            <a:br>
              <a:rPr lang="en-GB" dirty="0"/>
            </a:br>
            <a:endParaRPr lang="en-GB" dirty="0"/>
          </a:p>
        </p:txBody>
      </p:sp>
      <p:sp>
        <p:nvSpPr>
          <p:cNvPr id="3" name="TextBox 2"/>
          <p:cNvSpPr txBox="1"/>
          <p:nvPr/>
        </p:nvSpPr>
        <p:spPr>
          <a:xfrm>
            <a:off x="677333" y="1715911"/>
            <a:ext cx="11006667" cy="3785652"/>
          </a:xfrm>
          <a:prstGeom prst="rect">
            <a:avLst/>
          </a:prstGeom>
          <a:noFill/>
        </p:spPr>
        <p:txBody>
          <a:bodyPr wrap="square" rtlCol="0">
            <a:spAutoFit/>
          </a:bodyPr>
          <a:lstStyle/>
          <a:p>
            <a:r>
              <a:rPr lang="en-GB" dirty="0"/>
              <a:t> </a:t>
            </a:r>
            <a:r>
              <a:rPr lang="en-GB" sz="2000" dirty="0"/>
              <a:t>At CTK, our aim is to provide a solid foundation in mathematical understanding, positive habits of mind and a sense of curiosity and enjoyment in the subject and its application.</a:t>
            </a:r>
          </a:p>
          <a:p>
            <a:endParaRPr lang="en-GB" sz="2000" dirty="0"/>
          </a:p>
          <a:p>
            <a:r>
              <a:rPr lang="en-GB" sz="2000" dirty="0"/>
              <a:t>In line with the expectations of the National Curriculum and a mastery approach, we believe that that the majority of pupils will move through the programmes of study at broadly the same pace. Pupils who grasp concepts rapidly, will be challenged through being presented with a variety of in- depth or novel problems rather than acceleration through new content.</a:t>
            </a:r>
          </a:p>
          <a:p>
            <a:endParaRPr lang="en-GB" sz="2000" dirty="0"/>
          </a:p>
          <a:p>
            <a:r>
              <a:rPr lang="en-GB" sz="2000" dirty="0"/>
              <a:t>To help pupils develop a thorough understanding of concepts, we aim to use concrete and pictorial representations alongside abstract number sentences and computation methods. Integral to our curriculum is problem solving and reasoning. Emphasis is also placed upon developing students’ mathematical vocabulary and presenting mathematical justification.</a:t>
            </a:r>
          </a:p>
        </p:txBody>
      </p:sp>
    </p:spTree>
    <p:extLst>
      <p:ext uri="{BB962C8B-B14F-4D97-AF65-F5344CB8AC3E}">
        <p14:creationId xmlns:p14="http://schemas.microsoft.com/office/powerpoint/2010/main" val="155481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5925-EEBD-4DD5-8585-260C3366A2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2252AF0-DC9E-4FF2-B6E1-E3F5B6F3AED3}"/>
              </a:ext>
            </a:extLst>
          </p:cNvPr>
          <p:cNvSpPr>
            <a:spLocks noGrp="1"/>
          </p:cNvSpPr>
          <p:nvPr>
            <p:ph idx="1"/>
          </p:nvPr>
        </p:nvSpPr>
        <p:spPr/>
        <p:txBody>
          <a:bodyPr/>
          <a:lstStyle/>
          <a:p>
            <a:endParaRPr lang="en-GB"/>
          </a:p>
        </p:txBody>
      </p:sp>
      <p:pic>
        <p:nvPicPr>
          <p:cNvPr id="2050" name="Picture 2">
            <a:extLst>
              <a:ext uri="{FF2B5EF4-FFF2-40B4-BE49-F238E27FC236}">
                <a16:creationId xmlns:a16="http://schemas.microsoft.com/office/drawing/2014/main" id="{EF9653E4-FCB3-44F9-986C-4B9C0CBCA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25" y="896470"/>
            <a:ext cx="10891223" cy="489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0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3DDD-DBD3-42C6-9604-C32DBFEC9BC3}"/>
              </a:ext>
            </a:extLst>
          </p:cNvPr>
          <p:cNvSpPr>
            <a:spLocks noGrp="1"/>
          </p:cNvSpPr>
          <p:nvPr>
            <p:ph type="title"/>
          </p:nvPr>
        </p:nvSpPr>
        <p:spPr>
          <a:xfrm>
            <a:off x="913795" y="0"/>
            <a:ext cx="10353762" cy="1257300"/>
          </a:xfrm>
        </p:spPr>
        <p:txBody>
          <a:bodyPr/>
          <a:lstStyle/>
          <a:p>
            <a:r>
              <a:rPr lang="en-GB" dirty="0"/>
              <a:t>Year 2 Expectations </a:t>
            </a:r>
          </a:p>
        </p:txBody>
      </p:sp>
      <p:sp>
        <p:nvSpPr>
          <p:cNvPr id="3" name="Content Placeholder 2">
            <a:extLst>
              <a:ext uri="{FF2B5EF4-FFF2-40B4-BE49-F238E27FC236}">
                <a16:creationId xmlns:a16="http://schemas.microsoft.com/office/drawing/2014/main" id="{DE1D164C-7A4C-48CE-B6DB-DE65BC7ADE3A}"/>
              </a:ext>
            </a:extLst>
          </p:cNvPr>
          <p:cNvSpPr>
            <a:spLocks noGrp="1"/>
          </p:cNvSpPr>
          <p:nvPr>
            <p:ph idx="1"/>
          </p:nvPr>
        </p:nvSpPr>
        <p:spPr>
          <a:xfrm>
            <a:off x="451573" y="1368013"/>
            <a:ext cx="11278205" cy="4736951"/>
          </a:xfrm>
        </p:spPr>
        <p:txBody>
          <a:bodyPr>
            <a:normAutofit fontScale="77500" lnSpcReduction="20000"/>
          </a:bodyPr>
          <a:lstStyle/>
          <a:p>
            <a:r>
              <a:rPr lang="en-GB" sz="2900" dirty="0">
                <a:solidFill>
                  <a:srgbClr val="FFFF00"/>
                </a:solidFill>
              </a:rPr>
              <a:t>The principal focus of mathematics teaching in key stage 1 is to ensure that pupils develop confidence and mental fluency with whole numbers, counting and place value</a:t>
            </a:r>
            <a:r>
              <a:rPr lang="en-GB" sz="2900" dirty="0"/>
              <a:t>.</a:t>
            </a:r>
          </a:p>
          <a:p>
            <a:pPr marL="36900" indent="0">
              <a:buNone/>
            </a:pPr>
            <a:r>
              <a:rPr lang="en-GB" b="1" u="sng" dirty="0"/>
              <a:t>Addition and Subtraction NC </a:t>
            </a:r>
          </a:p>
          <a:p>
            <a:r>
              <a:rPr lang="en-GB" dirty="0"/>
              <a:t>solve problems with addition and subtraction: using concrete objects and pictorial representations, including those involving numbers, quantities and measures </a:t>
            </a:r>
          </a:p>
          <a:p>
            <a:r>
              <a:rPr lang="en-GB" dirty="0"/>
              <a:t>applying their increasing knowledge of mental and written methods </a:t>
            </a:r>
          </a:p>
          <a:p>
            <a:r>
              <a:rPr lang="en-GB" dirty="0"/>
              <a:t>recall and use addition and subtraction facts to 20 fluently, and derive and use related facts up to 100 </a:t>
            </a:r>
          </a:p>
          <a:p>
            <a:r>
              <a:rPr lang="en-GB" dirty="0"/>
              <a:t>add and subtract numbers using concrete objects, pictorial representations, and mentally, including: a two-digit number and ones, a two-digit number and tens, two two-digit numbers, adding three one-digit numbers </a:t>
            </a:r>
          </a:p>
          <a:p>
            <a:r>
              <a:rPr lang="en-GB" dirty="0"/>
              <a:t>show that addition of two numbers can be done in any order (</a:t>
            </a:r>
            <a:r>
              <a:rPr lang="en-GB" dirty="0">
                <a:solidFill>
                  <a:srgbClr val="FF0000"/>
                </a:solidFill>
              </a:rPr>
              <a:t>commutative</a:t>
            </a:r>
            <a:r>
              <a:rPr lang="en-GB" dirty="0"/>
              <a:t>) and subtraction of one number from another cannot </a:t>
            </a:r>
          </a:p>
          <a:p>
            <a:r>
              <a:rPr lang="en-GB" dirty="0"/>
              <a:t>recognise and use the</a:t>
            </a:r>
            <a:r>
              <a:rPr lang="en-GB" dirty="0">
                <a:solidFill>
                  <a:srgbClr val="FF0000"/>
                </a:solidFill>
              </a:rPr>
              <a:t> inverse</a:t>
            </a:r>
            <a:r>
              <a:rPr lang="en-GB" dirty="0"/>
              <a:t> relationship between addition and subtraction and use this to check calculations and solve missing number problems.</a:t>
            </a:r>
          </a:p>
        </p:txBody>
      </p:sp>
    </p:spTree>
    <p:extLst>
      <p:ext uri="{BB962C8B-B14F-4D97-AF65-F5344CB8AC3E}">
        <p14:creationId xmlns:p14="http://schemas.microsoft.com/office/powerpoint/2010/main" val="90968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25E1-F2B5-4AAD-924B-E6DEC314D6E1}"/>
              </a:ext>
            </a:extLst>
          </p:cNvPr>
          <p:cNvSpPr>
            <a:spLocks noGrp="1"/>
          </p:cNvSpPr>
          <p:nvPr>
            <p:ph type="title"/>
          </p:nvPr>
        </p:nvSpPr>
        <p:spPr>
          <a:xfrm>
            <a:off x="913795" y="0"/>
            <a:ext cx="10353762" cy="1257300"/>
          </a:xfrm>
        </p:spPr>
        <p:txBody>
          <a:bodyPr/>
          <a:lstStyle/>
          <a:p>
            <a:r>
              <a:rPr lang="en-GB" dirty="0">
                <a:latin typeface="Comic Sans MS" panose="030F0702030302020204" pitchFamily="66" charset="0"/>
              </a:rPr>
              <a:t>Oracy</a:t>
            </a:r>
          </a:p>
        </p:txBody>
      </p:sp>
      <p:sp>
        <p:nvSpPr>
          <p:cNvPr id="3" name="Content Placeholder 2">
            <a:extLst>
              <a:ext uri="{FF2B5EF4-FFF2-40B4-BE49-F238E27FC236}">
                <a16:creationId xmlns:a16="http://schemas.microsoft.com/office/drawing/2014/main" id="{631C8CD8-B45A-4BE6-BED4-3086F181230E}"/>
              </a:ext>
            </a:extLst>
          </p:cNvPr>
          <p:cNvSpPr>
            <a:spLocks noGrp="1"/>
          </p:cNvSpPr>
          <p:nvPr>
            <p:ph idx="1"/>
          </p:nvPr>
        </p:nvSpPr>
        <p:spPr>
          <a:xfrm>
            <a:off x="913795" y="1126191"/>
            <a:ext cx="10353762" cy="3714749"/>
          </a:xfrm>
        </p:spPr>
        <p:txBody>
          <a:bodyPr/>
          <a:lstStyle/>
          <a:p>
            <a:r>
              <a:rPr lang="en-GB" dirty="0">
                <a:latin typeface="Comic Sans MS" panose="030F0702030302020204" pitchFamily="66" charset="0"/>
              </a:rPr>
              <a:t>A key throughout the school and moving forwards will be on children’s oracy cross circularly. </a:t>
            </a:r>
            <a:endParaRPr lang="en-GB" b="1" dirty="0"/>
          </a:p>
          <a:p>
            <a:r>
              <a:rPr lang="en-GB" dirty="0">
                <a:latin typeface="Comic Sans MS" panose="030F0702030302020204" pitchFamily="66" charset="0"/>
              </a:rPr>
              <a:t>We will be focusing on the children’s ability to express oneself clearly and communicate effectively through spoken language. This can be supported through the use of key vocabulary and effective questioning</a:t>
            </a:r>
            <a:r>
              <a:rPr lang="en-GB" b="1" dirty="0"/>
              <a:t>. </a:t>
            </a:r>
          </a:p>
          <a:p>
            <a:pPr marL="36900" indent="0">
              <a:buNone/>
            </a:pPr>
            <a:endParaRPr lang="en-GB" b="1" dirty="0"/>
          </a:p>
        </p:txBody>
      </p:sp>
      <p:sp>
        <p:nvSpPr>
          <p:cNvPr id="4" name="Speech Bubble: Rectangle 3">
            <a:extLst>
              <a:ext uri="{FF2B5EF4-FFF2-40B4-BE49-F238E27FC236}">
                <a16:creationId xmlns:a16="http://schemas.microsoft.com/office/drawing/2014/main" id="{1582C453-05C1-4654-B0E2-F86FADDD3E4D}"/>
              </a:ext>
            </a:extLst>
          </p:cNvPr>
          <p:cNvSpPr/>
          <p:nvPr/>
        </p:nvSpPr>
        <p:spPr>
          <a:xfrm>
            <a:off x="321029" y="4002739"/>
            <a:ext cx="3282784" cy="1340226"/>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I can see that you have written 2 lots of 3 are 6. Can you show me how you know/ can you explain how you know?</a:t>
            </a:r>
          </a:p>
        </p:txBody>
      </p:sp>
      <p:sp>
        <p:nvSpPr>
          <p:cNvPr id="5" name="Speech Bubble: Rectangle 4">
            <a:extLst>
              <a:ext uri="{FF2B5EF4-FFF2-40B4-BE49-F238E27FC236}">
                <a16:creationId xmlns:a16="http://schemas.microsoft.com/office/drawing/2014/main" id="{74B74CAE-0014-4C37-A6AE-6D6AEC5EA793}"/>
              </a:ext>
            </a:extLst>
          </p:cNvPr>
          <p:cNvSpPr/>
          <p:nvPr/>
        </p:nvSpPr>
        <p:spPr>
          <a:xfrm>
            <a:off x="4044351" y="4078939"/>
            <a:ext cx="2330822" cy="1949823"/>
          </a:xfrm>
          <a:prstGeom prst="wedgeRectCallout">
            <a:avLst>
              <a:gd name="adj1" fmla="val 33398"/>
              <a:gd name="adj2" fmla="val 6893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r>
              <a:rPr lang="en-GB" dirty="0"/>
            </a:br>
            <a:br>
              <a:rPr lang="en-GB" dirty="0"/>
            </a:br>
            <a:r>
              <a:rPr lang="en-GB" dirty="0"/>
              <a:t>I know because I know 2 times 2 is 4 and if I am jumping in twos the next one is 6.</a:t>
            </a:r>
            <a:br>
              <a:rPr lang="en-GB" dirty="0"/>
            </a:br>
            <a:br>
              <a:rPr lang="en-GB" dirty="0"/>
            </a:br>
            <a:endParaRPr lang="en-GB" dirty="0"/>
          </a:p>
        </p:txBody>
      </p:sp>
      <p:sp>
        <p:nvSpPr>
          <p:cNvPr id="7" name="Speech Bubble: Rectangle 6">
            <a:extLst>
              <a:ext uri="{FF2B5EF4-FFF2-40B4-BE49-F238E27FC236}">
                <a16:creationId xmlns:a16="http://schemas.microsoft.com/office/drawing/2014/main" id="{D91CD94E-0F9D-4389-ABB3-1FD5C0320167}"/>
              </a:ext>
            </a:extLst>
          </p:cNvPr>
          <p:cNvSpPr/>
          <p:nvPr/>
        </p:nvSpPr>
        <p:spPr>
          <a:xfrm>
            <a:off x="6605493" y="3550646"/>
            <a:ext cx="2082120" cy="1257300"/>
          </a:xfrm>
          <a:prstGeom prst="wedgeRectCallout">
            <a:avLst>
              <a:gd name="adj1" fmla="val 33398"/>
              <a:gd name="adj2" fmla="val 68937"/>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r>
              <a:rPr lang="en-GB" dirty="0"/>
            </a:br>
            <a:br>
              <a:rPr lang="en-GB" dirty="0"/>
            </a:br>
            <a:br>
              <a:rPr lang="en-GB" dirty="0"/>
            </a:br>
            <a:br>
              <a:rPr lang="en-GB" dirty="0"/>
            </a:br>
            <a:endParaRPr lang="en-GB" dirty="0"/>
          </a:p>
        </p:txBody>
      </p:sp>
      <p:pic>
        <p:nvPicPr>
          <p:cNvPr id="5122" name="Picture 2" descr="Dan Finkel on X">
            <a:extLst>
              <a:ext uri="{FF2B5EF4-FFF2-40B4-BE49-F238E27FC236}">
                <a16:creationId xmlns:a16="http://schemas.microsoft.com/office/drawing/2014/main" id="{91D90A3F-7321-44B7-BC93-9113BF4149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80" t="36649" r="50000"/>
          <a:stretch/>
        </p:blipFill>
        <p:spPr bwMode="auto">
          <a:xfrm>
            <a:off x="6967939" y="3648633"/>
            <a:ext cx="1147483" cy="107408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738A05B1-A901-4D3C-AC26-4B10A092B359}"/>
              </a:ext>
            </a:extLst>
          </p:cNvPr>
          <p:cNvSpPr/>
          <p:nvPr/>
        </p:nvSpPr>
        <p:spPr>
          <a:xfrm>
            <a:off x="8812173" y="3733800"/>
            <a:ext cx="3137779" cy="1878103"/>
          </a:xfrm>
          <a:prstGeom prst="wedgeRectCallout">
            <a:avLst>
              <a:gd name="adj1" fmla="val 33398"/>
              <a:gd name="adj2" fmla="val 68937"/>
            </a:avLst>
          </a:prstGeom>
          <a:solidFill>
            <a:schemeClr val="tx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r>
              <a:rPr lang="en-GB" dirty="0"/>
            </a:br>
            <a:br>
              <a:rPr lang="en-GB" dirty="0"/>
            </a:br>
            <a:br>
              <a:rPr lang="en-GB" dirty="0"/>
            </a:br>
            <a:br>
              <a:rPr lang="en-GB" dirty="0"/>
            </a:br>
            <a:endParaRPr lang="en-GB" dirty="0"/>
          </a:p>
        </p:txBody>
      </p:sp>
      <p:pic>
        <p:nvPicPr>
          <p:cNvPr id="5124" name="Picture 4" descr="How to Draw a Cartoon Tree | Easy Step by Step Drawing Guides">
            <a:extLst>
              <a:ext uri="{FF2B5EF4-FFF2-40B4-BE49-F238E27FC236}">
                <a16:creationId xmlns:a16="http://schemas.microsoft.com/office/drawing/2014/main" id="{B6DDB29F-D60F-482F-8010-0A3BABD4C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052" y="3769657"/>
            <a:ext cx="1757123" cy="15549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wl Clip Art - Owl Images">
            <a:extLst>
              <a:ext uri="{FF2B5EF4-FFF2-40B4-BE49-F238E27FC236}">
                <a16:creationId xmlns:a16="http://schemas.microsoft.com/office/drawing/2014/main" id="{3FEF562A-FD50-448C-9BED-4AA870425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237" y="4204446"/>
            <a:ext cx="507116" cy="5124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Owl Clip Art - Owl Images">
            <a:extLst>
              <a:ext uri="{FF2B5EF4-FFF2-40B4-BE49-F238E27FC236}">
                <a16:creationId xmlns:a16="http://schemas.microsoft.com/office/drawing/2014/main" id="{1786EDC9-45A7-491D-ADE0-33C307EB0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4148" y="3769657"/>
            <a:ext cx="507116" cy="5124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Owl Clip Art - Owl Images">
            <a:extLst>
              <a:ext uri="{FF2B5EF4-FFF2-40B4-BE49-F238E27FC236}">
                <a16:creationId xmlns:a16="http://schemas.microsoft.com/office/drawing/2014/main" id="{94A51A79-CA7A-4A84-8C66-9F5D64D49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1417" y="4317979"/>
            <a:ext cx="507116" cy="5124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w to Draw a Cartoon Tree | Easy Step by Step Drawing Guides">
            <a:extLst>
              <a:ext uri="{FF2B5EF4-FFF2-40B4-BE49-F238E27FC236}">
                <a16:creationId xmlns:a16="http://schemas.microsoft.com/office/drawing/2014/main" id="{C2A5334A-A553-432F-A269-3A7773EC9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8533" y="3819161"/>
            <a:ext cx="1757123" cy="15549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Owl Clip Art - Owl Images">
            <a:extLst>
              <a:ext uri="{FF2B5EF4-FFF2-40B4-BE49-F238E27FC236}">
                <a16:creationId xmlns:a16="http://schemas.microsoft.com/office/drawing/2014/main" id="{02F0BB8A-5124-4E55-9174-CB8D524F1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6718" y="4253950"/>
            <a:ext cx="507116" cy="5124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Owl Clip Art - Owl Images">
            <a:extLst>
              <a:ext uri="{FF2B5EF4-FFF2-40B4-BE49-F238E27FC236}">
                <a16:creationId xmlns:a16="http://schemas.microsoft.com/office/drawing/2014/main" id="{1CCFE12C-64C3-4A2A-8EE3-6C7F980E6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7629" y="3819161"/>
            <a:ext cx="507116" cy="5124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Owl Clip Art - Owl Images">
            <a:extLst>
              <a:ext uri="{FF2B5EF4-FFF2-40B4-BE49-F238E27FC236}">
                <a16:creationId xmlns:a16="http://schemas.microsoft.com/office/drawing/2014/main" id="{048AE6CC-6534-4557-9639-191FD8E5C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4898" y="4367483"/>
            <a:ext cx="507116" cy="51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8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fade">
                                      <p:cBhvr>
                                        <p:cTn id="29" dur="1000"/>
                                        <p:tgtEl>
                                          <p:spTgt spid="5126"/>
                                        </p:tgtEl>
                                      </p:cBhvr>
                                    </p:animEffect>
                                    <p:anim calcmode="lin" valueType="num">
                                      <p:cBhvr>
                                        <p:cTn id="30" dur="1000" fill="hold"/>
                                        <p:tgtEl>
                                          <p:spTgt spid="5126"/>
                                        </p:tgtEl>
                                        <p:attrNameLst>
                                          <p:attrName>ppt_x</p:attrName>
                                        </p:attrNameLst>
                                      </p:cBhvr>
                                      <p:tavLst>
                                        <p:tav tm="0">
                                          <p:val>
                                            <p:strVal val="#ppt_x"/>
                                          </p:val>
                                        </p:tav>
                                        <p:tav tm="100000">
                                          <p:val>
                                            <p:strVal val="#ppt_x"/>
                                          </p:val>
                                        </p:tav>
                                      </p:tavLst>
                                    </p:anim>
                                    <p:anim calcmode="lin" valueType="num">
                                      <p:cBhvr>
                                        <p:cTn id="31" dur="1000" fill="hold"/>
                                        <p:tgtEl>
                                          <p:spTgt spid="51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24"/>
                                        </p:tgtEl>
                                        <p:attrNameLst>
                                          <p:attrName>style.visibility</p:attrName>
                                        </p:attrNameLst>
                                      </p:cBhvr>
                                      <p:to>
                                        <p:strVal val="visible"/>
                                      </p:to>
                                    </p:set>
                                    <p:animEffect transition="in" filter="fade">
                                      <p:cBhvr>
                                        <p:cTn id="44" dur="1000"/>
                                        <p:tgtEl>
                                          <p:spTgt spid="5124"/>
                                        </p:tgtEl>
                                      </p:cBhvr>
                                    </p:animEffect>
                                    <p:anim calcmode="lin" valueType="num">
                                      <p:cBhvr>
                                        <p:cTn id="45" dur="1000" fill="hold"/>
                                        <p:tgtEl>
                                          <p:spTgt spid="5124"/>
                                        </p:tgtEl>
                                        <p:attrNameLst>
                                          <p:attrName>ppt_x</p:attrName>
                                        </p:attrNameLst>
                                      </p:cBhvr>
                                      <p:tavLst>
                                        <p:tav tm="0">
                                          <p:val>
                                            <p:strVal val="#ppt_x"/>
                                          </p:val>
                                        </p:tav>
                                        <p:tav tm="100000">
                                          <p:val>
                                            <p:strVal val="#ppt_x"/>
                                          </p:val>
                                        </p:tav>
                                      </p:tavLst>
                                    </p:anim>
                                    <p:anim calcmode="lin" valueType="num">
                                      <p:cBhvr>
                                        <p:cTn id="46" dur="1000" fill="hold"/>
                                        <p:tgtEl>
                                          <p:spTgt spid="51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69926-1B9B-40C5-B309-F3FFAD110097}"/>
              </a:ext>
            </a:extLst>
          </p:cNvPr>
          <p:cNvSpPr>
            <a:spLocks noGrp="1"/>
          </p:cNvSpPr>
          <p:nvPr>
            <p:ph idx="1"/>
          </p:nvPr>
        </p:nvSpPr>
        <p:spPr/>
        <p:txBody>
          <a:bodyPr/>
          <a:lstStyle/>
          <a:p>
            <a:endParaRPr lang="en-GB"/>
          </a:p>
        </p:txBody>
      </p:sp>
      <p:sp>
        <p:nvSpPr>
          <p:cNvPr id="4" name="Title 1">
            <a:extLst>
              <a:ext uri="{FF2B5EF4-FFF2-40B4-BE49-F238E27FC236}">
                <a16:creationId xmlns:a16="http://schemas.microsoft.com/office/drawing/2014/main" id="{AE96CA0A-609A-40AA-8BA2-EE7C7F624646}"/>
              </a:ext>
            </a:extLst>
          </p:cNvPr>
          <p:cNvSpPr txBox="1">
            <a:spLocks/>
          </p:cNvSpPr>
          <p:nvPr/>
        </p:nvSpPr>
        <p:spPr>
          <a:xfrm>
            <a:off x="913795" y="48592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dirty="0">
                <a:latin typeface="Comic Sans MS" panose="030F0702030302020204" pitchFamily="66" charset="0"/>
              </a:rPr>
              <a:t>Mathematical talk</a:t>
            </a:r>
          </a:p>
        </p:txBody>
      </p:sp>
      <p:pic>
        <p:nvPicPr>
          <p:cNvPr id="5" name="Picture 4">
            <a:extLst>
              <a:ext uri="{FF2B5EF4-FFF2-40B4-BE49-F238E27FC236}">
                <a16:creationId xmlns:a16="http://schemas.microsoft.com/office/drawing/2014/main" id="{F4FBB565-3653-4329-B33D-77F24B379628}"/>
              </a:ext>
            </a:extLst>
          </p:cNvPr>
          <p:cNvPicPr>
            <a:picLocks noChangeAspect="1"/>
          </p:cNvPicPr>
          <p:nvPr/>
        </p:nvPicPr>
        <p:blipFill>
          <a:blip r:embed="rId2"/>
          <a:stretch>
            <a:fillRect/>
          </a:stretch>
        </p:blipFill>
        <p:spPr>
          <a:xfrm rot="20801663">
            <a:off x="727773" y="2324810"/>
            <a:ext cx="5116060" cy="3254583"/>
          </a:xfrm>
          <a:prstGeom prst="rect">
            <a:avLst/>
          </a:prstGeom>
        </p:spPr>
      </p:pic>
      <p:pic>
        <p:nvPicPr>
          <p:cNvPr id="6" name="Picture 5">
            <a:extLst>
              <a:ext uri="{FF2B5EF4-FFF2-40B4-BE49-F238E27FC236}">
                <a16:creationId xmlns:a16="http://schemas.microsoft.com/office/drawing/2014/main" id="{97EB43C4-049A-4769-B6BE-2586E1AE583B}"/>
              </a:ext>
            </a:extLst>
          </p:cNvPr>
          <p:cNvPicPr>
            <a:picLocks noChangeAspect="1"/>
          </p:cNvPicPr>
          <p:nvPr/>
        </p:nvPicPr>
        <p:blipFill>
          <a:blip r:embed="rId3"/>
          <a:stretch>
            <a:fillRect/>
          </a:stretch>
        </p:blipFill>
        <p:spPr>
          <a:xfrm>
            <a:off x="6886057" y="1866900"/>
            <a:ext cx="4381500" cy="3752850"/>
          </a:xfrm>
          <a:prstGeom prst="rect">
            <a:avLst/>
          </a:prstGeom>
        </p:spPr>
      </p:pic>
    </p:spTree>
    <p:extLst>
      <p:ext uri="{BB962C8B-B14F-4D97-AF65-F5344CB8AC3E}">
        <p14:creationId xmlns:p14="http://schemas.microsoft.com/office/powerpoint/2010/main" val="270988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FA14-D0B4-4D0C-9E29-A07B4754C421}"/>
              </a:ext>
            </a:extLst>
          </p:cNvPr>
          <p:cNvSpPr>
            <a:spLocks noGrp="1"/>
          </p:cNvSpPr>
          <p:nvPr>
            <p:ph type="title"/>
          </p:nvPr>
        </p:nvSpPr>
        <p:spPr>
          <a:xfrm>
            <a:off x="0" y="0"/>
            <a:ext cx="6489369" cy="1257300"/>
          </a:xfrm>
        </p:spPr>
        <p:txBody>
          <a:bodyPr/>
          <a:lstStyle/>
          <a:p>
            <a:r>
              <a:rPr lang="en-GB" dirty="0"/>
              <a:t>Fluency/ fact recall</a:t>
            </a:r>
          </a:p>
        </p:txBody>
      </p:sp>
      <p:sp>
        <p:nvSpPr>
          <p:cNvPr id="3" name="Content Placeholder 2">
            <a:extLst>
              <a:ext uri="{FF2B5EF4-FFF2-40B4-BE49-F238E27FC236}">
                <a16:creationId xmlns:a16="http://schemas.microsoft.com/office/drawing/2014/main" id="{AE999788-B2B4-440C-8D20-8AF640B8A4B0}"/>
              </a:ext>
            </a:extLst>
          </p:cNvPr>
          <p:cNvSpPr>
            <a:spLocks noGrp="1"/>
          </p:cNvSpPr>
          <p:nvPr>
            <p:ph idx="1"/>
          </p:nvPr>
        </p:nvSpPr>
        <p:spPr>
          <a:xfrm>
            <a:off x="134471" y="997323"/>
            <a:ext cx="10353762" cy="3714749"/>
          </a:xfrm>
        </p:spPr>
        <p:txBody>
          <a:bodyPr/>
          <a:lstStyle/>
          <a:p>
            <a:r>
              <a:rPr lang="en-GB" dirty="0"/>
              <a:t>Information in Parent’s guide </a:t>
            </a:r>
          </a:p>
        </p:txBody>
      </p:sp>
      <p:sp>
        <p:nvSpPr>
          <p:cNvPr id="5" name="TextBox 4">
            <a:extLst>
              <a:ext uri="{FF2B5EF4-FFF2-40B4-BE49-F238E27FC236}">
                <a16:creationId xmlns:a16="http://schemas.microsoft.com/office/drawing/2014/main" id="{1DC125CF-438C-40CC-AF56-12FAE3CD8FB1}"/>
              </a:ext>
            </a:extLst>
          </p:cNvPr>
          <p:cNvSpPr txBox="1"/>
          <p:nvPr/>
        </p:nvSpPr>
        <p:spPr>
          <a:xfrm>
            <a:off x="883068" y="1676757"/>
            <a:ext cx="6875929" cy="1620957"/>
          </a:xfrm>
          <a:prstGeom prst="rect">
            <a:avLst/>
          </a:prstGeom>
          <a:noFill/>
        </p:spPr>
        <p:txBody>
          <a:bodyPr wrap="square">
            <a:spAutoFit/>
          </a:bodyPr>
          <a:lstStyle/>
          <a:p>
            <a:pPr rtl="0" fontAlgn="base">
              <a:spcBef>
                <a:spcPts val="0"/>
              </a:spcBef>
              <a:spcAft>
                <a:spcPts val="430"/>
              </a:spcAft>
              <a:buFont typeface="Arial" panose="020B0604020202020204" pitchFamily="34" charset="0"/>
              <a:buChar char="•"/>
            </a:pPr>
            <a:r>
              <a:rPr lang="en-GB" sz="2400" b="1" i="0" u="sng" strike="noStrike" dirty="0">
                <a:effectLst/>
                <a:latin typeface="Twentieth Century"/>
              </a:rPr>
              <a:t> Secure</a:t>
            </a:r>
            <a:r>
              <a:rPr lang="en-GB" sz="2400" b="0" i="0" u="none" strike="noStrike" dirty="0">
                <a:effectLst/>
                <a:latin typeface="Twentieth Century"/>
              </a:rPr>
              <a:t> fluency in addition and subtraction facts within 10 (that have been learned in year 1). </a:t>
            </a:r>
            <a:br>
              <a:rPr lang="en-GB" sz="2400" b="0" i="0" u="none" strike="noStrike" dirty="0">
                <a:effectLst/>
                <a:latin typeface="Twentieth Century"/>
              </a:rPr>
            </a:br>
            <a:endParaRPr lang="en-GB" sz="2400" b="0" i="0" u="none" strike="noStrike" dirty="0">
              <a:effectLst/>
              <a:latin typeface="Twentieth Century"/>
            </a:endParaRPr>
          </a:p>
          <a:p>
            <a:pPr rtl="0" fontAlgn="base">
              <a:spcBef>
                <a:spcPts val="0"/>
              </a:spcBef>
              <a:spcAft>
                <a:spcPts val="430"/>
              </a:spcAft>
            </a:pPr>
            <a:endParaRPr lang="en-GB" sz="2400" b="0" i="0" u="none" strike="noStrike" dirty="0">
              <a:effectLst/>
              <a:latin typeface="Twentieth Century"/>
            </a:endParaRPr>
          </a:p>
        </p:txBody>
      </p:sp>
      <p:pic>
        <p:nvPicPr>
          <p:cNvPr id="3074" name="Picture 2">
            <a:extLst>
              <a:ext uri="{FF2B5EF4-FFF2-40B4-BE49-F238E27FC236}">
                <a16:creationId xmlns:a16="http://schemas.microsoft.com/office/drawing/2014/main" id="{7FB3B6AB-20FE-4039-9E6F-0A7E99B38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065" y="133083"/>
            <a:ext cx="2539992" cy="2480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BA72D62-DA75-4651-B97D-C7A26ABAE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04" y="2699227"/>
            <a:ext cx="9366438" cy="40256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320C02D-3E4B-47A7-B1E8-4AE402F112EB}"/>
              </a:ext>
            </a:extLst>
          </p:cNvPr>
          <p:cNvSpPr/>
          <p:nvPr/>
        </p:nvSpPr>
        <p:spPr>
          <a:xfrm>
            <a:off x="6938682" y="2749295"/>
            <a:ext cx="2626659" cy="392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t>This grid shows number facts children should be secure in recalling from year 1</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Those highlighted in the stair formation are the facts children should be developing confidence in during year one</a:t>
            </a:r>
          </a:p>
          <a:p>
            <a:endParaRPr lang="en-GB" dirty="0"/>
          </a:p>
        </p:txBody>
      </p:sp>
    </p:spTree>
    <p:extLst>
      <p:ext uri="{BB962C8B-B14F-4D97-AF65-F5344CB8AC3E}">
        <p14:creationId xmlns:p14="http://schemas.microsoft.com/office/powerpoint/2010/main" val="33766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359036-9123-4ED1-ACC9-CF666212D3B2}"/>
              </a:ext>
            </a:extLst>
          </p:cNvPr>
          <p:cNvSpPr/>
          <p:nvPr/>
        </p:nvSpPr>
        <p:spPr>
          <a:xfrm>
            <a:off x="71718" y="93849"/>
            <a:ext cx="11985811" cy="655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98BFA14-D0B4-4D0C-9E29-A07B4754C421}"/>
              </a:ext>
            </a:extLst>
          </p:cNvPr>
          <p:cNvSpPr>
            <a:spLocks noGrp="1"/>
          </p:cNvSpPr>
          <p:nvPr>
            <p:ph type="title"/>
          </p:nvPr>
        </p:nvSpPr>
        <p:spPr>
          <a:xfrm>
            <a:off x="0" y="0"/>
            <a:ext cx="6489369" cy="1257300"/>
          </a:xfrm>
        </p:spPr>
        <p:txBody>
          <a:bodyPr/>
          <a:lstStyle/>
          <a:p>
            <a:r>
              <a:rPr lang="en-GB" dirty="0">
                <a:solidFill>
                  <a:schemeClr val="bg1"/>
                </a:solidFill>
              </a:rPr>
              <a:t>Fluency/ fact recall</a:t>
            </a:r>
          </a:p>
        </p:txBody>
      </p:sp>
      <p:sp>
        <p:nvSpPr>
          <p:cNvPr id="3" name="Content Placeholder 2">
            <a:extLst>
              <a:ext uri="{FF2B5EF4-FFF2-40B4-BE49-F238E27FC236}">
                <a16:creationId xmlns:a16="http://schemas.microsoft.com/office/drawing/2014/main" id="{AE999788-B2B4-440C-8D20-8AF640B8A4B0}"/>
              </a:ext>
            </a:extLst>
          </p:cNvPr>
          <p:cNvSpPr>
            <a:spLocks noGrp="1"/>
          </p:cNvSpPr>
          <p:nvPr>
            <p:ph idx="1"/>
          </p:nvPr>
        </p:nvSpPr>
        <p:spPr>
          <a:xfrm>
            <a:off x="134471" y="997323"/>
            <a:ext cx="10353762" cy="3714749"/>
          </a:xfrm>
        </p:spPr>
        <p:txBody>
          <a:bodyPr/>
          <a:lstStyle/>
          <a:p>
            <a:r>
              <a:rPr lang="en-GB" dirty="0"/>
              <a:t>Information in Parent’s guide </a:t>
            </a:r>
          </a:p>
        </p:txBody>
      </p:sp>
      <p:sp>
        <p:nvSpPr>
          <p:cNvPr id="5" name="TextBox 4">
            <a:extLst>
              <a:ext uri="{FF2B5EF4-FFF2-40B4-BE49-F238E27FC236}">
                <a16:creationId xmlns:a16="http://schemas.microsoft.com/office/drawing/2014/main" id="{1DC125CF-438C-40CC-AF56-12FAE3CD8FB1}"/>
              </a:ext>
            </a:extLst>
          </p:cNvPr>
          <p:cNvSpPr txBox="1"/>
          <p:nvPr/>
        </p:nvSpPr>
        <p:spPr>
          <a:xfrm>
            <a:off x="398088" y="910575"/>
            <a:ext cx="9158288" cy="2728952"/>
          </a:xfrm>
          <a:prstGeom prst="rect">
            <a:avLst/>
          </a:prstGeom>
          <a:noFill/>
        </p:spPr>
        <p:txBody>
          <a:bodyPr wrap="square">
            <a:spAutoFit/>
          </a:bodyPr>
          <a:lstStyle/>
          <a:p>
            <a:pPr rtl="0" fontAlgn="base">
              <a:spcBef>
                <a:spcPts val="0"/>
              </a:spcBef>
              <a:spcAft>
                <a:spcPts val="430"/>
              </a:spcAft>
            </a:pPr>
            <a:br>
              <a:rPr lang="en-GB" sz="2400" b="0" i="0" u="none" strike="noStrike" dirty="0">
                <a:effectLst/>
                <a:latin typeface="Twentieth Century"/>
              </a:rPr>
            </a:br>
            <a:endParaRPr lang="en-GB" sz="2400" b="0" i="0" u="none" strike="noStrike" dirty="0">
              <a:effectLst/>
              <a:latin typeface="Twentieth Century"/>
            </a:endParaRPr>
          </a:p>
          <a:p>
            <a:pPr rtl="0" fontAlgn="base">
              <a:spcBef>
                <a:spcPts val="0"/>
              </a:spcBef>
              <a:spcAft>
                <a:spcPts val="430"/>
              </a:spcAft>
              <a:buFont typeface="Arial" panose="020B0604020202020204" pitchFamily="34" charset="0"/>
              <a:buChar char="•"/>
            </a:pPr>
            <a:r>
              <a:rPr lang="en-GB" sz="2400" dirty="0">
                <a:solidFill>
                  <a:schemeClr val="bg1"/>
                </a:solidFill>
                <a:latin typeface="Twentieth Century"/>
              </a:rPr>
              <a:t> </a:t>
            </a:r>
            <a:r>
              <a:rPr lang="en-GB" sz="2400" b="0" i="0" u="none" strike="noStrike" dirty="0">
                <a:solidFill>
                  <a:schemeClr val="bg1"/>
                </a:solidFill>
                <a:effectLst/>
                <a:latin typeface="Twentieth Century"/>
              </a:rPr>
              <a:t>Apply </a:t>
            </a:r>
            <a:r>
              <a:rPr lang="en-GB" sz="2400" dirty="0">
                <a:solidFill>
                  <a:schemeClr val="bg1"/>
                </a:solidFill>
                <a:latin typeface="Twentieth Century"/>
              </a:rPr>
              <a:t>number bond</a:t>
            </a:r>
            <a:r>
              <a:rPr lang="en-GB" sz="2400" b="0" i="0" u="none" strike="noStrike" dirty="0">
                <a:solidFill>
                  <a:schemeClr val="bg1"/>
                </a:solidFill>
                <a:effectLst/>
                <a:latin typeface="Twentieth Century"/>
              </a:rPr>
              <a:t> knowledge to bridge 10 in two-digit addition and subtraction calculations </a:t>
            </a:r>
            <a:r>
              <a:rPr lang="en-GB" sz="2400" b="0" i="0" u="none" strike="noStrike" dirty="0" err="1">
                <a:solidFill>
                  <a:schemeClr val="bg1"/>
                </a:solidFill>
                <a:effectLst/>
                <a:latin typeface="Twentieth Century"/>
              </a:rPr>
              <a:t>e.g</a:t>
            </a:r>
            <a:r>
              <a:rPr lang="en-GB" sz="2400" b="0" i="0" u="none" strike="noStrike" dirty="0">
                <a:solidFill>
                  <a:schemeClr val="bg1"/>
                </a:solidFill>
                <a:effectLst/>
                <a:latin typeface="Twentieth Century"/>
              </a:rPr>
              <a:t> 15 + 7. If I split the 7 into a 5 and 2, I know 15 + 5 will get me to 20 then I will need 2 more. </a:t>
            </a:r>
            <a:br>
              <a:rPr lang="en-GB" sz="2400" b="0" i="0" u="none" strike="noStrike" dirty="0">
                <a:solidFill>
                  <a:schemeClr val="bg1"/>
                </a:solidFill>
                <a:effectLst/>
                <a:latin typeface="Twentieth Century"/>
              </a:rPr>
            </a:br>
            <a:br>
              <a:rPr lang="en-GB" sz="2400" b="0" i="0" u="none" strike="noStrike" dirty="0">
                <a:effectLst/>
                <a:latin typeface="Twentieth Century"/>
              </a:rPr>
            </a:br>
            <a:endParaRPr lang="en-GB" sz="2400" b="0" i="0" u="none" strike="noStrike" dirty="0">
              <a:effectLst/>
              <a:latin typeface="Twentieth Century"/>
            </a:endParaRPr>
          </a:p>
        </p:txBody>
      </p:sp>
      <p:pic>
        <p:nvPicPr>
          <p:cNvPr id="3074" name="Picture 2">
            <a:extLst>
              <a:ext uri="{FF2B5EF4-FFF2-40B4-BE49-F238E27FC236}">
                <a16:creationId xmlns:a16="http://schemas.microsoft.com/office/drawing/2014/main" id="{7FB3B6AB-20FE-4039-9E6F-0A7E99B38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079" y="93849"/>
            <a:ext cx="2382450" cy="2326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8BFEEBB-0A1C-44E2-8623-07E37D76BF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68220" y="3551448"/>
            <a:ext cx="1322147" cy="2993744"/>
          </a:xfrm>
          <a:prstGeom prst="rect">
            <a:avLst/>
          </a:prstGeom>
        </p:spPr>
      </p:pic>
      <p:sp>
        <p:nvSpPr>
          <p:cNvPr id="7" name="Oval 6">
            <a:extLst>
              <a:ext uri="{FF2B5EF4-FFF2-40B4-BE49-F238E27FC236}">
                <a16:creationId xmlns:a16="http://schemas.microsoft.com/office/drawing/2014/main" id="{02BAD26F-806B-4EEC-8863-637D3A7673B1}"/>
              </a:ext>
            </a:extLst>
          </p:cNvPr>
          <p:cNvSpPr/>
          <p:nvPr/>
        </p:nvSpPr>
        <p:spPr>
          <a:xfrm rot="10800000">
            <a:off x="3042501" y="4558974"/>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99CE6AE-F74C-498B-A593-9D82DB0904F3}"/>
              </a:ext>
            </a:extLst>
          </p:cNvPr>
          <p:cNvSpPr/>
          <p:nvPr/>
        </p:nvSpPr>
        <p:spPr>
          <a:xfrm rot="10800000">
            <a:off x="800475" y="5112903"/>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D7E567E1-D6E0-497A-850C-77FD254EECCE}"/>
              </a:ext>
            </a:extLst>
          </p:cNvPr>
          <p:cNvSpPr/>
          <p:nvPr/>
        </p:nvSpPr>
        <p:spPr>
          <a:xfrm rot="10800000">
            <a:off x="1356557" y="5112903"/>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8D3E70A-95B1-4D42-AC5B-FD8B0051DA03}"/>
              </a:ext>
            </a:extLst>
          </p:cNvPr>
          <p:cNvSpPr/>
          <p:nvPr/>
        </p:nvSpPr>
        <p:spPr>
          <a:xfrm rot="10800000">
            <a:off x="1912638" y="5112903"/>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9DE7E9B-EFDE-4D21-B81D-B0A1EBFDE1B0}"/>
              </a:ext>
            </a:extLst>
          </p:cNvPr>
          <p:cNvSpPr/>
          <p:nvPr/>
        </p:nvSpPr>
        <p:spPr>
          <a:xfrm rot="10800000">
            <a:off x="2486174" y="5112903"/>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DDF35ED-0C45-42E0-A8E3-1C3650A2DD8F}"/>
              </a:ext>
            </a:extLst>
          </p:cNvPr>
          <p:cNvSpPr/>
          <p:nvPr/>
        </p:nvSpPr>
        <p:spPr>
          <a:xfrm rot="10800000">
            <a:off x="5187280" y="4555346"/>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4CC68DB-32AE-45D1-B96B-2BB95CBF3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734397" y="3531286"/>
            <a:ext cx="1322147" cy="2993744"/>
          </a:xfrm>
          <a:prstGeom prst="rect">
            <a:avLst/>
          </a:prstGeom>
        </p:spPr>
      </p:pic>
      <p:sp>
        <p:nvSpPr>
          <p:cNvPr id="14" name="Oval 13">
            <a:extLst>
              <a:ext uri="{FF2B5EF4-FFF2-40B4-BE49-F238E27FC236}">
                <a16:creationId xmlns:a16="http://schemas.microsoft.com/office/drawing/2014/main" id="{E75CA868-B746-4D89-95EF-4FDA8D662E43}"/>
              </a:ext>
            </a:extLst>
          </p:cNvPr>
          <p:cNvSpPr/>
          <p:nvPr/>
        </p:nvSpPr>
        <p:spPr>
          <a:xfrm rot="10800000">
            <a:off x="5781203" y="4544228"/>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B19EC15-FB79-4013-BB96-A8966266BA49}"/>
              </a:ext>
            </a:extLst>
          </p:cNvPr>
          <p:cNvSpPr/>
          <p:nvPr/>
        </p:nvSpPr>
        <p:spPr>
          <a:xfrm rot="10800000">
            <a:off x="6281178" y="4566951"/>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024BEA5E-F3AE-4495-837E-3EE2464AF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677668" y="3432115"/>
            <a:ext cx="1322147" cy="2993744"/>
          </a:xfrm>
          <a:prstGeom prst="rect">
            <a:avLst/>
          </a:prstGeom>
        </p:spPr>
      </p:pic>
      <p:sp>
        <p:nvSpPr>
          <p:cNvPr id="19" name="Oval 18">
            <a:extLst>
              <a:ext uri="{FF2B5EF4-FFF2-40B4-BE49-F238E27FC236}">
                <a16:creationId xmlns:a16="http://schemas.microsoft.com/office/drawing/2014/main" id="{85812B57-D8DE-4035-9887-272DB30B10AD}"/>
              </a:ext>
            </a:extLst>
          </p:cNvPr>
          <p:cNvSpPr/>
          <p:nvPr/>
        </p:nvSpPr>
        <p:spPr>
          <a:xfrm rot="10800000">
            <a:off x="817453" y="4544228"/>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E22FDD-A98E-475F-B5BF-E263D834226B}"/>
              </a:ext>
            </a:extLst>
          </p:cNvPr>
          <p:cNvSpPr/>
          <p:nvPr/>
        </p:nvSpPr>
        <p:spPr>
          <a:xfrm rot="10800000">
            <a:off x="1373535" y="4544228"/>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6E8FE04-42AB-4C3E-B417-D4B2B7BB4338}"/>
              </a:ext>
            </a:extLst>
          </p:cNvPr>
          <p:cNvSpPr/>
          <p:nvPr/>
        </p:nvSpPr>
        <p:spPr>
          <a:xfrm rot="10800000">
            <a:off x="1929616" y="4544228"/>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50B23C2-22C4-47E4-B8CA-BE369F9C2DB1}"/>
              </a:ext>
            </a:extLst>
          </p:cNvPr>
          <p:cNvSpPr/>
          <p:nvPr/>
        </p:nvSpPr>
        <p:spPr>
          <a:xfrm rot="10800000">
            <a:off x="2503152" y="4544228"/>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18ACB07-5794-4A57-9DD0-C4CE87C8A93D}"/>
              </a:ext>
            </a:extLst>
          </p:cNvPr>
          <p:cNvSpPr/>
          <p:nvPr/>
        </p:nvSpPr>
        <p:spPr>
          <a:xfrm rot="10800000">
            <a:off x="6320050" y="5108077"/>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56D94B8-1CD6-473A-95CE-2830DC24512E}"/>
              </a:ext>
            </a:extLst>
          </p:cNvPr>
          <p:cNvSpPr/>
          <p:nvPr/>
        </p:nvSpPr>
        <p:spPr>
          <a:xfrm rot="10800000">
            <a:off x="4095002" y="5093331"/>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76F8822-A122-4BA3-B9F1-CAA2316DE55C}"/>
              </a:ext>
            </a:extLst>
          </p:cNvPr>
          <p:cNvSpPr/>
          <p:nvPr/>
        </p:nvSpPr>
        <p:spPr>
          <a:xfrm rot="10800000">
            <a:off x="4651084" y="5093331"/>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36AF3DDE-1656-458C-AC35-7D136F5F1D2D}"/>
              </a:ext>
            </a:extLst>
          </p:cNvPr>
          <p:cNvSpPr/>
          <p:nvPr/>
        </p:nvSpPr>
        <p:spPr>
          <a:xfrm rot="10800000">
            <a:off x="5207165" y="5093331"/>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1A3273B7-293E-43BF-AFD0-559D3CF4CF48}"/>
              </a:ext>
            </a:extLst>
          </p:cNvPr>
          <p:cNvSpPr/>
          <p:nvPr/>
        </p:nvSpPr>
        <p:spPr>
          <a:xfrm rot="10800000">
            <a:off x="5780701" y="5093331"/>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6D8189E5-2941-4E0D-918C-AE5CF43D36D2}"/>
              </a:ext>
            </a:extLst>
          </p:cNvPr>
          <p:cNvSpPr/>
          <p:nvPr/>
        </p:nvSpPr>
        <p:spPr>
          <a:xfrm rot="10800000">
            <a:off x="3032942" y="5102296"/>
            <a:ext cx="416381" cy="416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938543B3-E058-4D54-BFC5-61200FEB8B63}"/>
              </a:ext>
            </a:extLst>
          </p:cNvPr>
          <p:cNvSpPr/>
          <p:nvPr/>
        </p:nvSpPr>
        <p:spPr>
          <a:xfrm rot="10800000">
            <a:off x="4623486" y="4555346"/>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93A9709-43FC-4CB7-B65C-6BE1E69D3BE8}"/>
              </a:ext>
            </a:extLst>
          </p:cNvPr>
          <p:cNvSpPr/>
          <p:nvPr/>
        </p:nvSpPr>
        <p:spPr>
          <a:xfrm rot="10800000">
            <a:off x="4067913" y="4566951"/>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0E121066-68BA-4777-B57E-5BEFE342CD8E}"/>
              </a:ext>
            </a:extLst>
          </p:cNvPr>
          <p:cNvSpPr/>
          <p:nvPr/>
        </p:nvSpPr>
        <p:spPr>
          <a:xfrm rot="10800000">
            <a:off x="8003419" y="4419959"/>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295DCCB7-85B8-43B1-B742-BE2563BAA0C3}"/>
              </a:ext>
            </a:extLst>
          </p:cNvPr>
          <p:cNvSpPr/>
          <p:nvPr/>
        </p:nvSpPr>
        <p:spPr>
          <a:xfrm rot="10800000">
            <a:off x="8566756" y="4414272"/>
            <a:ext cx="416381" cy="4163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A81BDBEC-82A1-4A2B-BBD5-2D2F2DC01EDA}"/>
              </a:ext>
            </a:extLst>
          </p:cNvPr>
          <p:cNvSpPr txBox="1"/>
          <p:nvPr/>
        </p:nvSpPr>
        <p:spPr>
          <a:xfrm>
            <a:off x="7811581" y="5615546"/>
            <a:ext cx="6109446" cy="461665"/>
          </a:xfrm>
          <a:prstGeom prst="rect">
            <a:avLst/>
          </a:prstGeom>
          <a:noFill/>
        </p:spPr>
        <p:txBody>
          <a:bodyPr wrap="square">
            <a:spAutoFit/>
          </a:bodyPr>
          <a:lstStyle/>
          <a:p>
            <a:r>
              <a:rPr lang="en-GB" sz="2400" b="0" i="0" u="none" strike="noStrike" dirty="0">
                <a:solidFill>
                  <a:schemeClr val="bg1"/>
                </a:solidFill>
                <a:effectLst/>
                <a:latin typeface="Twentieth Century"/>
              </a:rPr>
              <a:t>The final answer is 22.</a:t>
            </a:r>
            <a:endParaRPr lang="en-GB" sz="2400" dirty="0"/>
          </a:p>
        </p:txBody>
      </p:sp>
      <p:sp>
        <p:nvSpPr>
          <p:cNvPr id="40" name="TextBox 39">
            <a:extLst>
              <a:ext uri="{FF2B5EF4-FFF2-40B4-BE49-F238E27FC236}">
                <a16:creationId xmlns:a16="http://schemas.microsoft.com/office/drawing/2014/main" id="{E2C776A0-65C9-49F5-90DE-CC7D52652A35}"/>
              </a:ext>
            </a:extLst>
          </p:cNvPr>
          <p:cNvSpPr txBox="1"/>
          <p:nvPr/>
        </p:nvSpPr>
        <p:spPr>
          <a:xfrm>
            <a:off x="1206679" y="5922732"/>
            <a:ext cx="11102379" cy="646331"/>
          </a:xfrm>
          <a:prstGeom prst="rect">
            <a:avLst/>
          </a:prstGeom>
          <a:noFill/>
        </p:spPr>
        <p:txBody>
          <a:bodyPr wrap="square">
            <a:spAutoFit/>
          </a:bodyPr>
          <a:lstStyle/>
          <a:p>
            <a:br>
              <a:rPr lang="en-GB" b="1" u="sng" dirty="0"/>
            </a:br>
            <a:r>
              <a:rPr lang="en-GB" b="1" u="sng" dirty="0"/>
              <a:t>Ten Frame – </a:t>
            </a:r>
            <a:r>
              <a:rPr lang="en-GB" dirty="0"/>
              <a:t>supporting understanding of the different structures of addition and subtraction </a:t>
            </a:r>
          </a:p>
        </p:txBody>
      </p:sp>
      <p:sp>
        <p:nvSpPr>
          <p:cNvPr id="39" name="Arrow: Curved Down 38">
            <a:extLst>
              <a:ext uri="{FF2B5EF4-FFF2-40B4-BE49-F238E27FC236}">
                <a16:creationId xmlns:a16="http://schemas.microsoft.com/office/drawing/2014/main" id="{63D9D64C-0F5F-4DE1-BCCE-7233131B62CA}"/>
              </a:ext>
            </a:extLst>
          </p:cNvPr>
          <p:cNvSpPr/>
          <p:nvPr/>
        </p:nvSpPr>
        <p:spPr>
          <a:xfrm rot="14935106">
            <a:off x="502024" y="5875202"/>
            <a:ext cx="731810" cy="461665"/>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3011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1000"/>
                                        <p:tgtEl>
                                          <p:spTgt spid="15"/>
                                        </p:tgtEl>
                                      </p:cBhvr>
                                    </p:animEffect>
                                    <p:anim calcmode="lin" valueType="num">
                                      <p:cBhvr>
                                        <p:cTn id="105" dur="1000" fill="hold"/>
                                        <p:tgtEl>
                                          <p:spTgt spid="15"/>
                                        </p:tgtEl>
                                        <p:attrNameLst>
                                          <p:attrName>ppt_x</p:attrName>
                                        </p:attrNameLst>
                                      </p:cBhvr>
                                      <p:tavLst>
                                        <p:tav tm="0">
                                          <p:val>
                                            <p:strVal val="#ppt_x"/>
                                          </p:val>
                                        </p:tav>
                                        <p:tav tm="100000">
                                          <p:val>
                                            <p:strVal val="#ppt_x"/>
                                          </p:val>
                                        </p:tav>
                                      </p:tavLst>
                                    </p:anim>
                                    <p:anim calcmode="lin" valueType="num">
                                      <p:cBhvr>
                                        <p:cTn id="106" dur="1000" fill="hold"/>
                                        <p:tgtEl>
                                          <p:spTgt spid="1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1000"/>
                                        <p:tgtEl>
                                          <p:spTgt spid="31"/>
                                        </p:tgtEl>
                                      </p:cBhvr>
                                    </p:animEffect>
                                    <p:anim calcmode="lin" valueType="num">
                                      <p:cBhvr>
                                        <p:cTn id="110" dur="1000" fill="hold"/>
                                        <p:tgtEl>
                                          <p:spTgt spid="31"/>
                                        </p:tgtEl>
                                        <p:attrNameLst>
                                          <p:attrName>ppt_x</p:attrName>
                                        </p:attrNameLst>
                                      </p:cBhvr>
                                      <p:tavLst>
                                        <p:tav tm="0">
                                          <p:val>
                                            <p:strVal val="#ppt_x"/>
                                          </p:val>
                                        </p:tav>
                                        <p:tav tm="100000">
                                          <p:val>
                                            <p:strVal val="#ppt_x"/>
                                          </p:val>
                                        </p:tav>
                                      </p:tavLst>
                                    </p:anim>
                                    <p:anim calcmode="lin" valueType="num">
                                      <p:cBhvr>
                                        <p:cTn id="111" dur="1000" fill="hold"/>
                                        <p:tgtEl>
                                          <p:spTgt spid="3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1000"/>
                                        <p:tgtEl>
                                          <p:spTgt spid="32"/>
                                        </p:tgtEl>
                                      </p:cBhvr>
                                    </p:animEffect>
                                    <p:anim calcmode="lin" valueType="num">
                                      <p:cBhvr>
                                        <p:cTn id="115" dur="1000" fill="hold"/>
                                        <p:tgtEl>
                                          <p:spTgt spid="32"/>
                                        </p:tgtEl>
                                        <p:attrNameLst>
                                          <p:attrName>ppt_x</p:attrName>
                                        </p:attrNameLst>
                                      </p:cBhvr>
                                      <p:tavLst>
                                        <p:tav tm="0">
                                          <p:val>
                                            <p:strVal val="#ppt_x"/>
                                          </p:val>
                                        </p:tav>
                                        <p:tav tm="100000">
                                          <p:val>
                                            <p:strVal val="#ppt_x"/>
                                          </p:val>
                                        </p:tav>
                                      </p:tavLst>
                                    </p:anim>
                                    <p:anim calcmode="lin" valueType="num">
                                      <p:cBhvr>
                                        <p:cTn id="1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1000"/>
                                        <p:tgtEl>
                                          <p:spTgt spid="38"/>
                                        </p:tgtEl>
                                      </p:cBhvr>
                                    </p:animEffect>
                                    <p:anim calcmode="lin" valueType="num">
                                      <p:cBhvr>
                                        <p:cTn id="122" dur="1000" fill="hold"/>
                                        <p:tgtEl>
                                          <p:spTgt spid="38"/>
                                        </p:tgtEl>
                                        <p:attrNameLst>
                                          <p:attrName>ppt_x</p:attrName>
                                        </p:attrNameLst>
                                      </p:cBhvr>
                                      <p:tavLst>
                                        <p:tav tm="0">
                                          <p:val>
                                            <p:strVal val="#ppt_x"/>
                                          </p:val>
                                        </p:tav>
                                        <p:tav tm="100000">
                                          <p:val>
                                            <p:strVal val="#ppt_x"/>
                                          </p:val>
                                        </p:tav>
                                      </p:tavLst>
                                    </p:anim>
                                    <p:anim calcmode="lin" valueType="num">
                                      <p:cBhvr>
                                        <p:cTn id="1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6026_TF11665031.potx" id="{FA9C5999-0DD3-48B1-BD42-68D05B7FF8C4}" vid="{DE28AD91-3A41-46BC-9E8C-37FAA1DD7D44}"/>
    </a:ext>
  </a:extLst>
</a:theme>
</file>

<file path=ppt/theme/theme2.xml><?xml version="1.0" encoding="utf-8"?>
<a:theme xmlns:a="http://schemas.openxmlformats.org/drawingml/2006/main" name="1_SlateVTI">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{ECBBAB86-22EE-4F33-AC47-0FE66D7028C7}tf11665031_win32</Template>
  <TotalTime>2867</TotalTime>
  <Words>1098</Words>
  <Application>Microsoft Office PowerPoint</Application>
  <PresentationFormat>Widescreen</PresentationFormat>
  <Paragraphs>142</Paragraphs>
  <Slides>22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Arial Nova</vt:lpstr>
      <vt:lpstr>Arial Nova Light</vt:lpstr>
      <vt:lpstr>Calibri</vt:lpstr>
      <vt:lpstr>Cambria Math</vt:lpstr>
      <vt:lpstr>Comic Sans MS</vt:lpstr>
      <vt:lpstr>Noto Sans Symbols</vt:lpstr>
      <vt:lpstr>Twentieth Century</vt:lpstr>
      <vt:lpstr>Wingdings 2</vt:lpstr>
      <vt:lpstr>SlateVTI</vt:lpstr>
      <vt:lpstr>1_SlateVTI</vt:lpstr>
      <vt:lpstr>Maths at CTK</vt:lpstr>
      <vt:lpstr>Aims of the meeting</vt:lpstr>
      <vt:lpstr>Maths at CTK </vt:lpstr>
      <vt:lpstr>PowerPoint Presentation</vt:lpstr>
      <vt:lpstr>Year 2 Expectations </vt:lpstr>
      <vt:lpstr>Oracy</vt:lpstr>
      <vt:lpstr>PowerPoint Presentation</vt:lpstr>
      <vt:lpstr>Fluency/ fact recall</vt:lpstr>
      <vt:lpstr>Fluency/ fact recall</vt:lpstr>
      <vt:lpstr>Fluency/ fact recall</vt:lpstr>
      <vt:lpstr>PowerPoint Presentation</vt:lpstr>
      <vt:lpstr>Visual representations used in year 2</vt:lpstr>
      <vt:lpstr>PowerPoint Presentation</vt:lpstr>
      <vt:lpstr>PowerPoint Presentation</vt:lpstr>
      <vt:lpstr>Visual representations used in year 2</vt:lpstr>
      <vt:lpstr>Visual representations used in year 2</vt:lpstr>
      <vt:lpstr>Modelled examples of addition/subtraction </vt:lpstr>
      <vt:lpstr>Reasoning </vt:lpstr>
      <vt:lpstr>PowerPoint Presentation</vt:lpstr>
      <vt:lpstr>PowerPoint Presentation</vt:lpstr>
      <vt:lpstr>Any questions?</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CTK</dc:title>
  <dc:creator>ADobson</dc:creator>
  <cp:lastModifiedBy>HDodd</cp:lastModifiedBy>
  <cp:revision>39</cp:revision>
  <dcterms:created xsi:type="dcterms:W3CDTF">2024-11-18T10:23:40Z</dcterms:created>
  <dcterms:modified xsi:type="dcterms:W3CDTF">2025-11-12T14:59:08Z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