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9144000"/>
  <p:notesSz cx="7034200" cy="1016475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3" roundtripDataSignature="AMtx7mh/omVRE7vISwIh18zIjIsq2kHX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enturyGothic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8000" cy="50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84625" y="0"/>
            <a:ext cx="3048000" cy="50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655175"/>
            <a:ext cx="3048000" cy="509587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775" spcFirstLastPara="1" rIns="94775" wrap="square" tIns="47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84625" y="9655175"/>
            <a:ext cx="3048000" cy="509587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775" spcFirstLastPara="1" rIns="94775" wrap="square" tIns="47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NOTE: To change images on this slide, select a picture and delete it. Then click the Insert Picture icon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 the placeholder to insert your own image.</a:t>
            </a:r>
            <a:endParaRPr/>
          </a:p>
        </p:txBody>
      </p:sp>
      <p:sp>
        <p:nvSpPr>
          <p:cNvPr id="166" name="Google Shape;166;p10:notes"/>
          <p:cNvSpPr txBox="1"/>
          <p:nvPr/>
        </p:nvSpPr>
        <p:spPr>
          <a:xfrm>
            <a:off x="3984625" y="9655175"/>
            <a:ext cx="3048000" cy="509587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775" spcFirstLastPara="1" rIns="94775" wrap="square" tIns="47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Liz</a:t>
            </a:r>
            <a:endParaRPr/>
          </a:p>
        </p:txBody>
      </p:sp>
      <p:sp>
        <p:nvSpPr>
          <p:cNvPr id="174" name="Google Shape;174;p11:notes"/>
          <p:cNvSpPr txBox="1"/>
          <p:nvPr/>
        </p:nvSpPr>
        <p:spPr>
          <a:xfrm>
            <a:off x="3984625" y="9655175"/>
            <a:ext cx="3048000" cy="509587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775" spcFirstLastPara="1" rIns="94775" wrap="square" tIns="47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Liz</a:t>
            </a:r>
            <a:endParaRPr/>
          </a:p>
        </p:txBody>
      </p:sp>
      <p:sp>
        <p:nvSpPr>
          <p:cNvPr id="183" name="Google Shape;183;p12:notes"/>
          <p:cNvSpPr txBox="1"/>
          <p:nvPr/>
        </p:nvSpPr>
        <p:spPr>
          <a:xfrm>
            <a:off x="3984625" y="9655175"/>
            <a:ext cx="3048000" cy="509587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775" spcFirstLastPara="1" rIns="94775" wrap="square" tIns="47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ea3480556_0_1:notes"/>
          <p:cNvSpPr/>
          <p:nvPr>
            <p:ph idx="2" type="sldImg"/>
          </p:nvPr>
        </p:nvSpPr>
        <p:spPr>
          <a:xfrm>
            <a:off x="1230312" y="1271587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g2fea3480556_0_1:notes"/>
          <p:cNvSpPr txBox="1"/>
          <p:nvPr>
            <p:ph idx="1" type="body"/>
          </p:nvPr>
        </p:nvSpPr>
        <p:spPr>
          <a:xfrm>
            <a:off x="703262" y="4891087"/>
            <a:ext cx="56277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2fea3480556_0_1:notes"/>
          <p:cNvSpPr txBox="1"/>
          <p:nvPr>
            <p:ph idx="12" type="sldNum"/>
          </p:nvPr>
        </p:nvSpPr>
        <p:spPr>
          <a:xfrm>
            <a:off x="3984625" y="9655175"/>
            <a:ext cx="30480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775" spcFirstLastPara="1" rIns="94775" wrap="square" tIns="47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703262" y="4891087"/>
            <a:ext cx="5627687" cy="400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230312" y="1271587"/>
            <a:ext cx="457358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6400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/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s">
  <p:cSld name="Three Picture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." id="80" name="Google Shape;80;p26"/>
          <p:cNvSpPr/>
          <p:nvPr>
            <p:ph idx="2" type="pic"/>
          </p:nvPr>
        </p:nvSpPr>
        <p:spPr>
          <a:xfrm>
            <a:off x="971551" y="2360815"/>
            <a:ext cx="2145722" cy="3763156"/>
          </a:xfrm>
          <a:prstGeom prst="rect">
            <a:avLst/>
          </a:prstGeom>
          <a:noFill/>
          <a:ln cap="flat" cmpd="sng" w="127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descr="An empty placeholder to add an image. Click on the placeholder and select the image that you wish to add." id="81" name="Google Shape;81;p26"/>
          <p:cNvSpPr/>
          <p:nvPr>
            <p:ph idx="3" type="pic"/>
          </p:nvPr>
        </p:nvSpPr>
        <p:spPr>
          <a:xfrm>
            <a:off x="3384066" y="2011680"/>
            <a:ext cx="2360753" cy="4087372"/>
          </a:xfrm>
          <a:prstGeom prst="rect">
            <a:avLst/>
          </a:prstGeom>
          <a:noFill/>
          <a:ln cap="flat" cmpd="sng" w="127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descr="An empty placeholder to add an image. Click on the placeholder and select the image that you wish to add." id="82" name="Google Shape;82;p26"/>
          <p:cNvSpPr/>
          <p:nvPr>
            <p:ph idx="4" type="pic"/>
          </p:nvPr>
        </p:nvSpPr>
        <p:spPr>
          <a:xfrm>
            <a:off x="5992356" y="2327564"/>
            <a:ext cx="2137492" cy="3706296"/>
          </a:xfrm>
          <a:prstGeom prst="rect">
            <a:avLst/>
          </a:prstGeom>
          <a:noFill/>
          <a:ln cap="flat" cmpd="sng" w="127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900000"/>
              </a:gs>
              <a:gs pos="55000">
                <a:srgbClr val="CF4242"/>
              </a:gs>
              <a:gs pos="100000">
                <a:srgbClr val="900000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1"/>
          <p:cNvGrpSpPr/>
          <p:nvPr/>
        </p:nvGrpSpPr>
        <p:grpSpPr>
          <a:xfrm>
            <a:off x="-12192" y="4953000"/>
            <a:ext cx="9162288" cy="1911350"/>
            <a:chOff x="-12783" y="4832896"/>
            <a:chExt cx="9162879" cy="2032192"/>
          </a:xfrm>
        </p:grpSpPr>
        <p:sp>
          <p:nvSpPr>
            <p:cNvPr id="12" name="Google Shape;12;p21"/>
            <p:cNvSpPr/>
            <p:nvPr/>
          </p:nvSpPr>
          <p:spPr>
            <a:xfrm>
              <a:off x="1687032" y="4832896"/>
              <a:ext cx="7456968" cy="51817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D29C9C">
                <a:alpha val="3921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35926" y="5135025"/>
              <a:ext cx="9108074" cy="838869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pic>
          <p:nvPicPr>
            <p:cNvPr id="15" name="Google Shape;15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83" y="4875025"/>
              <a:ext cx="9162879" cy="8555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500062" y="5945187"/>
            <a:ext cx="4940300" cy="920750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29C9C">
              <a:alpha val="3921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/>
          <p:nvPr/>
        </p:nvSpPr>
        <p:spPr>
          <a:xfrm>
            <a:off x="485775" y="5938837"/>
            <a:ext cx="3690937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3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1" name="Google Shape;3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/>
          <p:nvPr/>
        </p:nvSpPr>
        <p:spPr>
          <a:xfrm>
            <a:off x="500062" y="5945187"/>
            <a:ext cx="4940300" cy="920750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29C9C">
              <a:alpha val="3921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485775" y="5938837"/>
            <a:ext cx="3690937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5"/>
          <p:cNvSpPr/>
          <p:nvPr/>
        </p:nvSpPr>
        <p:spPr>
          <a:xfrm rot="-5700000">
            <a:off x="-161131" y="2959893"/>
            <a:ext cx="4391025" cy="2554287"/>
          </a:xfrm>
          <a:custGeom>
            <a:rect b="b" l="l" r="r" t="t"/>
            <a:pathLst>
              <a:path extrusionOk="0" h="9316" w="7680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/>
          <p:nvPr/>
        </p:nvSpPr>
        <p:spPr>
          <a:xfrm rot="-5580000">
            <a:off x="-64293" y="3013868"/>
            <a:ext cx="4210050" cy="2433637"/>
          </a:xfrm>
          <a:custGeom>
            <a:rect b="b" l="l" r="r" t="t"/>
            <a:pathLst>
              <a:path extrusionOk="0" h="9316" w="7680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 flipH="1" rot="5280000">
            <a:off x="42068" y="3078956"/>
            <a:ext cx="4019550" cy="2319337"/>
          </a:xfrm>
          <a:custGeom>
            <a:rect b="b" l="l" r="r" t="t"/>
            <a:pathLst>
              <a:path extrusionOk="0" h="11700" w="1271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 flipH="1" rot="5280000">
            <a:off x="4898231" y="2904331"/>
            <a:ext cx="4343400" cy="2557462"/>
          </a:xfrm>
          <a:custGeom>
            <a:rect b="b" l="l" r="r" t="t"/>
            <a:pathLst>
              <a:path extrusionOk="0" h="9316" w="7680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 flipH="1" rot="5400000">
            <a:off x="4979193" y="2950368"/>
            <a:ext cx="4208462" cy="2432050"/>
          </a:xfrm>
          <a:custGeom>
            <a:rect b="b" l="l" r="r" t="t"/>
            <a:pathLst>
              <a:path extrusionOk="0" h="9316" w="7680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/>
          <p:nvPr/>
        </p:nvSpPr>
        <p:spPr>
          <a:xfrm rot="-5400000">
            <a:off x="5071268" y="3020218"/>
            <a:ext cx="3987800" cy="2303462"/>
          </a:xfrm>
          <a:custGeom>
            <a:rect b="b" l="l" r="r" t="t"/>
            <a:pathLst>
              <a:path extrusionOk="0" h="11700" w="1271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/>
          <p:nvPr/>
        </p:nvSpPr>
        <p:spPr>
          <a:xfrm rot="-5400000">
            <a:off x="2182018" y="2694781"/>
            <a:ext cx="4778375" cy="2773362"/>
          </a:xfrm>
          <a:custGeom>
            <a:rect b="b" l="l" r="r" t="t"/>
            <a:pathLst>
              <a:path extrusionOk="0" h="9326" w="7683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 rot="-5400000">
            <a:off x="2259012" y="2738437"/>
            <a:ext cx="4624387" cy="2684462"/>
          </a:xfrm>
          <a:custGeom>
            <a:rect b="b" l="l" r="r" t="t"/>
            <a:pathLst>
              <a:path extrusionOk="0" h="9326" w="7683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5"/>
          <p:cNvSpPr/>
          <p:nvPr/>
        </p:nvSpPr>
        <p:spPr>
          <a:xfrm rot="-5400000">
            <a:off x="2351881" y="2801143"/>
            <a:ext cx="4408487" cy="2540000"/>
          </a:xfrm>
          <a:custGeom>
            <a:rect b="b" l="l" r="r" t="t"/>
            <a:pathLst>
              <a:path extrusionOk="0" h="9326" w="7683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5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idx="4294967295" type="ctrTitle"/>
          </p:nvPr>
        </p:nvSpPr>
        <p:spPr>
          <a:xfrm>
            <a:off x="533400" y="3048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Christ the King Catholic Primary School</a:t>
            </a:r>
            <a:endParaRPr b="1" i="0" sz="48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Image result for year 2 clipart" id="91" name="Google Shape;91;p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837" y="544512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812" y="2133600"/>
            <a:ext cx="8993187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ross clipart"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3950" y="0"/>
            <a:ext cx="1670050" cy="13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/>
          <p:nvPr>
            <p:ph idx="1" type="body"/>
          </p:nvPr>
        </p:nvSpPr>
        <p:spPr>
          <a:xfrm>
            <a:off x="468312" y="1125537"/>
            <a:ext cx="82296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As a Catholic School, celebrating and living out our faith is central to everything we do here at CTK.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During the year, children will have the opportunity to bring home travelling rosary beads and advent bags to share their prayers with you.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 value your support throughout the year in our fundraising efforts which enables the children to realise that not everyone is as fortunate as they are.</a:t>
            </a:r>
            <a:endParaRPr/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1" name="Google Shape;161;p9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Catholic Life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Image result for the wirral peninsula" id="162" name="Google Shape;162;p9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 Louis.jpeg" id="168" name="Google Shape;16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1557337"/>
            <a:ext cx="2984500" cy="39766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>
            <p:ph idx="4294967295"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0000"/>
              </a:buClr>
              <a:buSzPct val="100000"/>
              <a:buFont typeface="Century Gothic"/>
              <a:buNone/>
            </a:pPr>
            <a:r>
              <a:rPr b="1" i="0" lang="en-US" sz="3600" u="none" cap="none" strike="noStrike">
                <a:solidFill>
                  <a:srgbClr val="A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Father Louis, Fr Humphrey </a:t>
            </a:r>
            <a:br>
              <a:rPr b="1" i="0" lang="en-US" sz="3600" u="none" cap="none" strike="noStrike">
                <a:solidFill>
                  <a:srgbClr val="A8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3600" u="none" cap="none" strike="noStrike">
                <a:solidFill>
                  <a:srgbClr val="A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Deacon Tony</a:t>
            </a:r>
            <a:endParaRPr/>
          </a:p>
        </p:txBody>
      </p:sp>
      <p:pic>
        <p:nvPicPr>
          <p:cNvPr descr="Shrewsbury Diocese on X: &quot;Congratulations to Fathers Patrick Breeze,  Stephen Roberts and Humphrey O'Connor, ordained by Bishop Mark Davies for  the Diocese of Shrewsbury in St Anthony's, Wythenshawe, Manchester, last  night. Full" id="170" name="Google Shape;170;p10"/>
          <p:cNvPicPr preferRelativeResize="0"/>
          <p:nvPr/>
        </p:nvPicPr>
        <p:blipFill rotWithShape="1">
          <a:blip r:embed="rId4">
            <a:alphaModFix/>
          </a:blip>
          <a:srcRect b="0" l="54683" r="9028" t="13542"/>
          <a:stretch/>
        </p:blipFill>
        <p:spPr>
          <a:xfrm>
            <a:off x="4892675" y="1557337"/>
            <a:ext cx="2559050" cy="397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468312" y="1125537"/>
            <a:ext cx="82296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This is an important year for your children as they will be continuing on their Sacramental Journey in Year 3.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Please try and attend Mass as regularly as you can.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i="0" lang="en-US" sz="2700" u="none">
                <a:highlight>
                  <a:schemeClr val="lt1"/>
                </a:highlight>
              </a:rPr>
              <a:t>First Reconciliation will </a:t>
            </a:r>
            <a:r>
              <a:rPr lang="en-US">
                <a:highlight>
                  <a:schemeClr val="lt1"/>
                </a:highlight>
              </a:rPr>
              <a:t>take place in spring term (possibly Thursday March 12th)</a:t>
            </a:r>
            <a:r>
              <a:rPr b="1" lang="en-US">
                <a:highlight>
                  <a:schemeClr val="lt1"/>
                </a:highlight>
              </a:rPr>
              <a:t> </a:t>
            </a: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and First Holy Communion </a:t>
            </a:r>
            <a:r>
              <a:rPr lang="en-US"/>
              <a:t>will potentially be on the first Sunday in June - waiting for confirmation.</a:t>
            </a:r>
            <a:endParaRPr>
              <a:highlight>
                <a:srgbClr val="FFFF00"/>
              </a:highlight>
            </a:endParaRPr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7" name="Google Shape;177;p11"/>
          <p:cNvSpPr txBox="1"/>
          <p:nvPr>
            <p:ph idx="4294967295" type="title"/>
          </p:nvPr>
        </p:nvSpPr>
        <p:spPr>
          <a:xfrm>
            <a:off x="456152" y="773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38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Preparation for Sacraments</a:t>
            </a:r>
            <a:endParaRPr b="1" i="0" sz="38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Image result for the wirral peninsula" id="178" name="Google Shape;178;p1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first holy communion clipart"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4512" y="12"/>
            <a:ext cx="1079500" cy="107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468312" y="1125537"/>
            <a:ext cx="82296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The preparation and the way it is organised has changed from previous years but we will be holding a meeting for parents and give you all the information in plenty of time.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There will be an expectation that the children attend all the sessions that are held out of school hours – we have listened to feedback and have tried to plan them for different nights.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Only those who have been baptised in the Catholic church will be able to make their first Sacraments – speak to Fr Louis if you have any issues.</a:t>
            </a:r>
            <a:endParaRPr/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6" name="Google Shape;186;p12"/>
          <p:cNvSpPr txBox="1"/>
          <p:nvPr>
            <p:ph idx="4294967295" type="title"/>
          </p:nvPr>
        </p:nvSpPr>
        <p:spPr>
          <a:xfrm>
            <a:off x="2" y="-39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Preparation for Sacraments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Image result for the wirral peninsula" id="187" name="Google Shape;187;p1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first holy communion clipart"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1412" y="30162"/>
            <a:ext cx="1079500" cy="107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250825" y="908050"/>
            <a:ext cx="8642350" cy="509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Homework will be set on Friday and is to be completed by the following </a:t>
            </a:r>
            <a:r>
              <a:rPr lang="en-US" sz="2400"/>
              <a:t>Wednesday</a:t>
            </a: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Homework will either be completed and returned or uploaded to Seesaw via a task.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Children will get a list of spellings to learn and either a piece of maths or a piece of English homework each week.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Sometimes they may be given a small project or some research to do;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Practising of multiplication facts (times tables) is also important.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Your child should have login details for Mathletics / Spelling Shed / TT Rockstars – which can be accessed frequently for practice.</a:t>
            </a:r>
            <a:endParaRPr/>
          </a:p>
        </p:txBody>
      </p:sp>
      <p:sp>
        <p:nvSpPr>
          <p:cNvPr id="194" name="Google Shape;194;p13"/>
          <p:cNvSpPr txBox="1"/>
          <p:nvPr>
            <p:ph idx="4294967295"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en-US" sz="3600"/>
              <a:t>Topic </a:t>
            </a:r>
            <a:r>
              <a:rPr b="1" i="0" lang="en-US" sz="36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Homework</a:t>
            </a:r>
            <a:endParaRPr b="1" i="0" sz="36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/>
          <p:nvPr>
            <p:ph idx="1" type="body"/>
          </p:nvPr>
        </p:nvSpPr>
        <p:spPr>
          <a:xfrm>
            <a:off x="468312" y="908050"/>
            <a:ext cx="8424862" cy="5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t/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 that your child has a bag and their book in school EVERY </a:t>
            </a:r>
            <a:r>
              <a:rPr lang="en-US" sz="2400"/>
              <a:t>DAY</a:t>
            </a: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, even if they haven’t finished it. </a:t>
            </a:r>
            <a:endParaRPr b="0" i="0" sz="24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30263" lvl="0" marL="3651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🞂"/>
            </a:pPr>
            <a:r>
              <a:rPr lang="en-US" sz="2300"/>
              <a:t>Children may borrow books from the library to read for pleasure. Please ensure all books are returned.</a:t>
            </a:r>
            <a:endParaRPr sz="2400"/>
          </a:p>
          <a:p>
            <a:pPr indent="-30435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🞂"/>
            </a:pPr>
            <a:r>
              <a:rPr lang="en-US" sz="2300"/>
              <a:t>3 times per week, recorded on Seesaw/blue book.  </a:t>
            </a:r>
            <a:endParaRPr sz="2300">
              <a:highlight>
                <a:schemeClr val="lt1"/>
              </a:highlight>
            </a:endParaRPr>
          </a:p>
          <a:p>
            <a:pPr indent="-29800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🞂"/>
            </a:pPr>
            <a:r>
              <a:rPr lang="en-US" sz="2300">
                <a:highlight>
                  <a:schemeClr val="lt1"/>
                </a:highlight>
              </a:rPr>
              <a:t>Children will continue the school reading scheme and will move onto the Accelerated Reading programme throughout Y3.  </a:t>
            </a:r>
            <a:endParaRPr sz="2300">
              <a:highlight>
                <a:schemeClr val="lt1"/>
              </a:highlight>
            </a:endParaRPr>
          </a:p>
          <a:p>
            <a:pPr indent="-29800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🞂"/>
            </a:pPr>
            <a:r>
              <a:rPr lang="en-US" sz="2300">
                <a:highlight>
                  <a:schemeClr val="lt1"/>
                </a:highlight>
              </a:rPr>
              <a:t>Children are asked to read 3 times each week and must hand their book in (3KH) or upload their entry onto Seesaw (3AW) each time they have read.</a:t>
            </a:r>
            <a:endParaRPr sz="23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t/>
            </a:r>
            <a:endParaRPr sz="2400"/>
          </a:p>
        </p:txBody>
      </p:sp>
      <p:sp>
        <p:nvSpPr>
          <p:cNvPr id="200" name="Google Shape;200;p14"/>
          <p:cNvSpPr txBox="1"/>
          <p:nvPr>
            <p:ph idx="4294967295"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Reading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Image result for google images clipart book" id="201" name="Google Shape;201;p14"/>
          <p:cNvPicPr preferRelativeResize="0"/>
          <p:nvPr/>
        </p:nvPicPr>
        <p:blipFill rotWithShape="1">
          <a:blip r:embed="rId3">
            <a:alphaModFix/>
          </a:blip>
          <a:srcRect b="0" l="4878" r="0" t="6903"/>
          <a:stretch/>
        </p:blipFill>
        <p:spPr>
          <a:xfrm>
            <a:off x="7596187" y="6021387"/>
            <a:ext cx="1008062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>
            <p:ph idx="1" type="body"/>
          </p:nvPr>
        </p:nvSpPr>
        <p:spPr>
          <a:xfrm>
            <a:off x="468300" y="1606725"/>
            <a:ext cx="8424900" cy="4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Let’s have a look…</a:t>
            </a:r>
            <a:endParaRPr/>
          </a:p>
          <a:p>
            <a:pPr indent="-15195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7" name="Google Shape;207;p15"/>
          <p:cNvSpPr txBox="1"/>
          <p:nvPr>
            <p:ph idx="4294967295"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Seesaw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 will be encouraging all children to take great pride in their work. 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Homework should be presented as though it is a piece of class work.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/>
              <a:t>Again this</a:t>
            </a: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year we will have curriculum afternoons when parents/carers can come into the classroom and sit with </a:t>
            </a:r>
            <a:r>
              <a:rPr lang="en-US"/>
              <a:t>your</a:t>
            </a: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child to look at books.</a:t>
            </a:r>
            <a:endParaRPr/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3" name="Google Shape;213;p16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Presentation of Work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508000" y="1052512"/>
            <a:ext cx="8229600" cy="532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001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Please read the school newsletter that is emailed every Friday to find out about school events, clubs and news.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Seesaw can be used to communicate with class teachers but please allow for response time.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/>
              <a:t>Instagram</a:t>
            </a: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is </a:t>
            </a:r>
            <a:r>
              <a:rPr lang="en-US"/>
              <a:t>now</a:t>
            </a: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used to communicate events during the week</a:t>
            </a:r>
            <a:r>
              <a:rPr lang="en-US"/>
              <a:t> - @ctkprimarywirral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9" name="Google Shape;219;p17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Communication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Users\Liz Laptop\AppData\Local\Microsoft\Windows\Temporary Internet Files\Content.IE5\WRVAZIH0\MC900088510[1].wmf" id="220" name="Google Shape;2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25" y="5589587"/>
            <a:ext cx="104140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idx="1" type="body"/>
          </p:nvPr>
        </p:nvSpPr>
        <p:spPr>
          <a:xfrm>
            <a:off x="457200" y="15007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Children should have a water bottle (with their name on it) in school every day – please do not put these in book bags as they leak on reading books.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Please put names </a:t>
            </a:r>
            <a:r>
              <a:rPr lang="en-US"/>
              <a:t>o</a:t>
            </a: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 uniform – especially jumpers and cardigans.</a:t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167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US"/>
              <a:t>Send a healthy snack in daily for break time as fruit is not provided in KS2.</a:t>
            </a:r>
            <a:endParaRPr/>
          </a:p>
          <a:p>
            <a:pPr indent="0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t/>
            </a:r>
            <a:endParaRPr/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6" name="Google Shape;226;p18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Reminders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idx="4294967295"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Welcome to Year 3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298450" y="1331912"/>
            <a:ext cx="8569325" cy="488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ida San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The staff working in our year group this year are: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Class Teachers -</a:t>
            </a:r>
            <a:r>
              <a:rPr b="1" i="0" lang="en-US" sz="2700" u="none" cap="none" strike="noStrike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rPr>
              <a:t> Mrs Williams </a:t>
            </a: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and </a:t>
            </a:r>
            <a:r>
              <a:rPr b="1" i="0" lang="en-US" sz="2700" u="none" cap="none" strike="noStrike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rPr>
              <a:t>Miss Hassan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Teaching Assistants -</a:t>
            </a:r>
            <a:r>
              <a:rPr b="1" i="0" lang="en-US" sz="2700" u="none" cap="none" strike="noStrike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rPr>
              <a:t> Mrs Lockhart,</a:t>
            </a: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1" i="0" lang="en-US" sz="2700" u="none" cap="none" strike="noStrike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rPr>
              <a:t>Mrs Martin and Mrs Hancock.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1" i="0" lang="en-US" sz="2700" u="none" cap="none" strike="noStrike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rPr>
              <a:t>Mrs</a:t>
            </a:r>
            <a:r>
              <a:rPr b="1" lang="en-US" sz="2700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rPr>
              <a:t> Stevenson</a:t>
            </a:r>
            <a:r>
              <a:rPr b="1" i="0" lang="en-US" sz="2700" u="none" cap="none" strike="noStrike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will take 3KH on a Friday afternoon.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1" i="0" lang="en-US" sz="2700" u="none" cap="none" strike="noStrike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rPr>
              <a:t>Mrs Martin </a:t>
            </a: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will take 3AY on a Friday afternoon.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Any Questions?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https://encrypted-tbn1.gstatic.com/images?q=tbn:ANd9GcSFIeVuzLUWkGchGRgYFEnjApgB53IXbE8nsRL2qYYCAnrz33dv3u3Zug" id="232" name="Google Shape;2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1700212"/>
            <a:ext cx="4308475" cy="32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5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 really appreciate you giving up your time to find out more about what we do at CTK.</a:t>
            </a:r>
            <a:endParaRPr/>
          </a:p>
          <a:p>
            <a:pPr indent="0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8" name="Google Shape;238;p20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Thank You for Coming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Users\emontgomery\AppData\Local\Microsoft\Windows\Temporary Internet Files\Content.IE5\QOV3VBES\1432299223[1].png" id="239" name="Google Shape;2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8475" y="3315125"/>
            <a:ext cx="1830387" cy="183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 help you have an insight into your child’s school day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 become aware of the routines and expectations of this year</a:t>
            </a:r>
            <a:endParaRPr/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5" name="Google Shape;105;p3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Purpose of this meeting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Users\smackenzie\Local Settings\Temporary Internet Files\Content.IE5\2F6F6Z0F\happy-pencil[1].png"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162" y="3573462"/>
            <a:ext cx="2443162" cy="244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Our School Rules</a:t>
            </a:r>
            <a:endParaRPr/>
          </a:p>
        </p:txBody>
      </p:sp>
      <p:sp>
        <p:nvSpPr>
          <p:cNvPr id="112" name="Google Shape;112;p4"/>
          <p:cNvSpPr txBox="1"/>
          <p:nvPr>
            <p:ph idx="4294967295" type="body"/>
          </p:nvPr>
        </p:nvSpPr>
        <p:spPr>
          <a:xfrm>
            <a:off x="971550" y="2360612"/>
            <a:ext cx="2146300" cy="3763962"/>
          </a:xfrm>
          <a:prstGeom prst="rect">
            <a:avLst/>
          </a:prstGeom>
          <a:noFill/>
          <a:ln cap="flat" cmpd="sng" w="12700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001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" name="Google Shape;113;p4"/>
          <p:cNvSpPr txBox="1"/>
          <p:nvPr>
            <p:ph idx="4294967295" type="body"/>
          </p:nvPr>
        </p:nvSpPr>
        <p:spPr>
          <a:xfrm>
            <a:off x="3384550" y="2011362"/>
            <a:ext cx="2360612" cy="4087812"/>
          </a:xfrm>
          <a:prstGeom prst="rect">
            <a:avLst/>
          </a:prstGeom>
          <a:noFill/>
          <a:ln cap="flat" cmpd="sng" w="12700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001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4" name="Google Shape;114;p4"/>
          <p:cNvSpPr txBox="1"/>
          <p:nvPr>
            <p:ph idx="4294967295" type="body"/>
          </p:nvPr>
        </p:nvSpPr>
        <p:spPr>
          <a:xfrm>
            <a:off x="5992812" y="2327275"/>
            <a:ext cx="2136775" cy="3706812"/>
          </a:xfrm>
          <a:prstGeom prst="rect">
            <a:avLst/>
          </a:prstGeom>
          <a:noFill/>
          <a:ln cap="flat" cmpd="sng" w="12700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001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508" y="2950484"/>
            <a:ext cx="2124392" cy="216267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Hand drawn lettering card. The inscription: work hard. Perfect design for greeting cards, posters, T-shirts, banners, print invitations."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2206" y="2664184"/>
            <a:ext cx="2657595" cy="274618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0681" y="2914651"/>
            <a:ext cx="1765295" cy="21735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5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 are focusing on having high expectations of all the children at CTK.</a:t>
            </a:r>
            <a:endParaRPr/>
          </a:p>
          <a:p>
            <a:pPr indent="0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16586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Uniform</a:t>
            </a:r>
            <a:endParaRPr/>
          </a:p>
          <a:p>
            <a:pPr indent="-116586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P.E Kit</a:t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16586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Presentation of Work</a:t>
            </a:r>
            <a:endParaRPr/>
          </a:p>
          <a:p>
            <a:pPr indent="-116586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Punctuality</a:t>
            </a:r>
            <a:endParaRPr/>
          </a:p>
          <a:p>
            <a:pPr indent="-116586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Homework</a:t>
            </a:r>
            <a:endParaRPr/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3" name="Google Shape;123;p5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New Year, New Expectations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Users\smackenzie\Local Settings\Temporary Internet Files\Content.IE5\UQ4D2B40\04_36_56_web[1].jpg"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2565400"/>
            <a:ext cx="1514475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All children are expected to wear CTK uniform on non PE days.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On PE days they may come to school in the school PE kit. School cardigan/jumper or hood</a:t>
            </a:r>
            <a:r>
              <a:rPr lang="en-US"/>
              <a:t>ie</a:t>
            </a: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can be worn and black leggings or jogging pants in cooler weather.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Earrings are not permitted for safety reasons. Please use plastic spacers.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School shoes should be worn at all times (except on PE days).</a:t>
            </a:r>
            <a:endParaRPr/>
          </a:p>
        </p:txBody>
      </p:sp>
      <p:sp>
        <p:nvSpPr>
          <p:cNvPr id="130" name="Google Shape;130;p6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Uniform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Users\smackenzie\Local Settings\Temporary Internet Files\Content.IE5\8C3YH9DD\shoeprint3[1].png"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4662" y="5445125"/>
            <a:ext cx="577850" cy="9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ea3480556_0_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Class Timetable</a:t>
            </a:r>
            <a:endParaRPr/>
          </a:p>
        </p:txBody>
      </p:sp>
      <p:pic>
        <p:nvPicPr>
          <p:cNvPr id="138" name="Google Shape;138;g2fea348055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50" y="1123475"/>
            <a:ext cx="8120951" cy="52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395287" y="1196975"/>
            <a:ext cx="8229600" cy="475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001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4" name="Google Shape;144;p7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P.E days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Image result for PE kit clipart"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41870" r="0" t="0"/>
          <a:stretch/>
        </p:blipFill>
        <p:spPr>
          <a:xfrm>
            <a:off x="7524750" y="2205037"/>
            <a:ext cx="1365250" cy="2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547687" y="1349375"/>
            <a:ext cx="7624762" cy="475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P.E kits need to be worn to school on:</a:t>
            </a:r>
            <a:endParaRPr b="0" i="0" sz="27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3KH - Tuesday and Friday</a:t>
            </a:r>
            <a:endParaRPr b="0" i="0" sz="27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3AW - Wednesday and Friday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683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Trainers can only be worn on these days. (Children will be going out to play and wearing these all day so please do not send them in pumps.)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Children should be in school by 8:45am when the gates close.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b="0" i="0" lang="en-US" sz="27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This allows time for children to settle, sort reading books and place their dinner order.</a:t>
            </a:r>
            <a:endParaRPr/>
          </a:p>
          <a:p>
            <a:pPr indent="-139001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2" name="Google Shape;152;p8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Punctuality</a:t>
            </a:r>
            <a:endParaRPr b="1" i="0" sz="41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descr="Image result for punctuality" id="153" name="Google Shape;153;p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4221162"/>
            <a:ext cx="2232025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2010-09-05T14:12:02Z</dcterms:created>
  <dc:creator>Doug Stitcher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