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</p:sldMasterIdLst>
  <p:notesMasterIdLst>
    <p:notesMasterId r:id="rId30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662738" cy="9926638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Lucida Sans" panose="020B0602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AX4ZolMhncvyONuZUTJOWrPSo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1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3487" y="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8550" y="1241425"/>
            <a:ext cx="4465637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3487" y="942975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7d951107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g2f7d951107f_0_11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2f7d951107f_0_11:notes"/>
          <p:cNvSpPr txBox="1">
            <a:spLocks noGrp="1"/>
          </p:cNvSpPr>
          <p:nvPr>
            <p:ph type="sldNum" idx="12"/>
          </p:nvPr>
        </p:nvSpPr>
        <p:spPr>
          <a:xfrm>
            <a:off x="3773487" y="9429750"/>
            <a:ext cx="2887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7d95110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3" name="Google Shape;283;g2f7d951107f_0_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f7d951107f_0_5:notes"/>
          <p:cNvSpPr txBox="1">
            <a:spLocks noGrp="1"/>
          </p:cNvSpPr>
          <p:nvPr>
            <p:ph type="sldNum" idx="12"/>
          </p:nvPr>
        </p:nvSpPr>
        <p:spPr>
          <a:xfrm>
            <a:off x="3773487" y="9429750"/>
            <a:ext cx="28878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5:notes"/>
          <p:cNvSpPr txBox="1"/>
          <p:nvPr/>
        </p:nvSpPr>
        <p:spPr>
          <a:xfrm>
            <a:off x="3773487" y="942975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66750" y="4776787"/>
            <a:ext cx="5329237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NOTE: To change images on this slide, select a picture and delete it. Then click the Insert Picture icon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 the placeholder to insert your own image.</a:t>
            </a:r>
            <a:endParaRPr/>
          </a:p>
        </p:txBody>
      </p:sp>
      <p:sp>
        <p:nvSpPr>
          <p:cNvPr id="249" name="Google Shape;249;p12:notes"/>
          <p:cNvSpPr txBox="1"/>
          <p:nvPr/>
        </p:nvSpPr>
        <p:spPr>
          <a:xfrm>
            <a:off x="3773487" y="9429750"/>
            <a:ext cx="288766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">
  <p:cSld name="Three Pictur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971551" y="2360815"/>
            <a:ext cx="2145722" cy="3763156"/>
          </a:xfrm>
          <a:prstGeom prst="rect">
            <a:avLst/>
          </a:prstGeom>
          <a:noFill/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6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3384066" y="2011680"/>
            <a:ext cx="2360753" cy="4087372"/>
          </a:xfrm>
          <a:prstGeom prst="rect">
            <a:avLst/>
          </a:prstGeom>
          <a:noFill/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6" descr="An empty placeholder to add an image. Click on the placeholder and select the image that you wish to add."/>
          <p:cNvSpPr>
            <a:spLocks noGrp="1"/>
          </p:cNvSpPr>
          <p:nvPr>
            <p:ph type="pic" idx="4"/>
          </p:nvPr>
        </p:nvSpPr>
        <p:spPr>
          <a:xfrm>
            <a:off x="5992356" y="2327564"/>
            <a:ext cx="2137492" cy="3706296"/>
          </a:xfrm>
          <a:prstGeom prst="rect">
            <a:avLst/>
          </a:prstGeom>
          <a:noFill/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900000"/>
              </a:gs>
              <a:gs pos="55000">
                <a:srgbClr val="CF4242"/>
              </a:gs>
              <a:gs pos="100000">
                <a:srgbClr val="900000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-12192" y="4953000"/>
            <a:ext cx="9162288" cy="1911350"/>
            <a:chOff x="-12783" y="4832896"/>
            <a:chExt cx="9162879" cy="2032192"/>
          </a:xfrm>
        </p:grpSpPr>
        <p:sp>
          <p:nvSpPr>
            <p:cNvPr id="12" name="Google Shape;12;p21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D29C9C">
                <a:alpha val="3921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pic>
          <p:nvPicPr>
            <p:cNvPr id="15" name="Google Shape;1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783" y="4875025"/>
              <a:ext cx="9162879" cy="8555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ucida Sans"/>
              <a:buNone/>
              <a:defRPr sz="10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6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1" name="Google Shape;3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/>
          <p:nvPr/>
        </p:nvSpPr>
        <p:spPr>
          <a:xfrm rot="-5700000">
            <a:off x="-161131" y="2959893"/>
            <a:ext cx="4391025" cy="2554287"/>
          </a:xfrm>
          <a:custGeom>
            <a:avLst/>
            <a:gdLst/>
            <a:ahLst/>
            <a:cxnLst/>
            <a:rect l="l" t="t" r="r" b="b"/>
            <a:pathLst>
              <a:path w="7680" h="9316" extrusionOk="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 rot="-5580000">
            <a:off x="-64293" y="3013868"/>
            <a:ext cx="4210050" cy="2433637"/>
          </a:xfrm>
          <a:custGeom>
            <a:avLst/>
            <a:gdLst/>
            <a:ahLst/>
            <a:cxnLst/>
            <a:rect l="l" t="t" r="r" b="b"/>
            <a:pathLst>
              <a:path w="7680" h="9316" extrusionOk="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 rot="5280000" flipH="1">
            <a:off x="42068" y="3078956"/>
            <a:ext cx="4019550" cy="2319337"/>
          </a:xfrm>
          <a:custGeom>
            <a:avLst/>
            <a:gdLst/>
            <a:ahLst/>
            <a:cxnLst/>
            <a:rect l="l" t="t" r="r" b="b"/>
            <a:pathLst>
              <a:path w="12710" h="11700" extrusionOk="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 rot="5280000" flipH="1">
            <a:off x="4898231" y="2904331"/>
            <a:ext cx="4343400" cy="2557462"/>
          </a:xfrm>
          <a:custGeom>
            <a:avLst/>
            <a:gdLst/>
            <a:ahLst/>
            <a:cxnLst/>
            <a:rect l="l" t="t" r="r" b="b"/>
            <a:pathLst>
              <a:path w="7680" h="9316" extrusionOk="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 rot="5400000" flipH="1">
            <a:off x="4979193" y="2950368"/>
            <a:ext cx="4208462" cy="2432050"/>
          </a:xfrm>
          <a:custGeom>
            <a:avLst/>
            <a:gdLst/>
            <a:ahLst/>
            <a:cxnLst/>
            <a:rect l="l" t="t" r="r" b="b"/>
            <a:pathLst>
              <a:path w="7680" h="9316" extrusionOk="0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 rot="-5400000">
            <a:off x="5071268" y="3020218"/>
            <a:ext cx="3987800" cy="2303462"/>
          </a:xfrm>
          <a:custGeom>
            <a:avLst/>
            <a:gdLst/>
            <a:ahLst/>
            <a:cxnLst/>
            <a:rect l="l" t="t" r="r" b="b"/>
            <a:pathLst>
              <a:path w="12710" h="11700" extrusionOk="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 rot="-5400000">
            <a:off x="2182018" y="2694781"/>
            <a:ext cx="4778375" cy="2773362"/>
          </a:xfrm>
          <a:custGeom>
            <a:avLst/>
            <a:gdLst/>
            <a:ahLst/>
            <a:cxnLst/>
            <a:rect l="l" t="t" r="r" b="b"/>
            <a:pathLst>
              <a:path w="7683" h="9326" extrusionOk="0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 rot="-5400000">
            <a:off x="2259012" y="2738437"/>
            <a:ext cx="4624387" cy="2684462"/>
          </a:xfrm>
          <a:custGeom>
            <a:avLst/>
            <a:gdLst/>
            <a:ahLst/>
            <a:cxnLst/>
            <a:rect l="l" t="t" r="r" b="b"/>
            <a:pathLst>
              <a:path w="7683" h="9326" extrusionOk="0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 rot="-5400000">
            <a:off x="2351881" y="2801143"/>
            <a:ext cx="4408487" cy="2540000"/>
          </a:xfrm>
          <a:custGeom>
            <a:avLst/>
            <a:gdLst/>
            <a:ahLst/>
            <a:cxnLst/>
            <a:rect l="l" t="t" r="r" b="b"/>
            <a:pathLst>
              <a:path w="7683" h="9326" extrusionOk="0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0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0" name="Google Shape;9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0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9A0000"/>
              </a:gs>
              <a:gs pos="72000">
                <a:srgbClr val="C94747"/>
              </a:gs>
              <a:gs pos="100000">
                <a:srgbClr val="D07B7B"/>
              </a:gs>
            </a:gsLst>
            <a:lin ang="16200000" scaled="0"/>
          </a:gradFill>
          <a:ln w="9525" cap="rnd" cmpd="sng">
            <a:solidFill>
              <a:srgbClr val="7E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0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9A0000"/>
              </a:gs>
              <a:gs pos="72000">
                <a:srgbClr val="C94747"/>
              </a:gs>
              <a:gs pos="100000">
                <a:srgbClr val="D07B7B"/>
              </a:gs>
            </a:gsLst>
            <a:lin ang="16200000" scaled="0"/>
          </a:gradFill>
          <a:ln w="9525" cap="rnd" cmpd="sng">
            <a:solidFill>
              <a:srgbClr val="7E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08" name="Google Shape;10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6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0" name="Google Shape;1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D29C9C">
              <a:alpha val="3921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0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8" name="Google Shape;16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0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9A0000"/>
              </a:gs>
              <a:gs pos="72000">
                <a:srgbClr val="C94747"/>
              </a:gs>
              <a:gs pos="100000">
                <a:srgbClr val="D07B7B"/>
              </a:gs>
            </a:gsLst>
            <a:lin ang="16200000" scaled="0"/>
          </a:gradFill>
          <a:ln w="9525" cap="rnd" cmpd="sng">
            <a:solidFill>
              <a:srgbClr val="7E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9A0000"/>
              </a:gs>
              <a:gs pos="72000">
                <a:srgbClr val="C94747"/>
              </a:gs>
              <a:gs pos="100000">
                <a:srgbClr val="D07B7B"/>
              </a:gs>
            </a:gsLst>
            <a:lin ang="16200000" scaled="0"/>
          </a:gradFill>
          <a:ln w="9525" cap="rnd" cmpd="sng">
            <a:solidFill>
              <a:srgbClr val="7E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100" b="1" i="0" u="none" strike="noStrike" cap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cida Sans"/>
              <a:buNone/>
              <a:defRPr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 idx="4294967295"/>
          </p:nvPr>
        </p:nvSpPr>
        <p:spPr>
          <a:xfrm>
            <a:off x="533400" y="3048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Christ the King Catholic Primary School</a:t>
            </a:r>
            <a:endParaRPr sz="48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8" name="Google Shape;188;p1" descr="N:\Year 1 photo sept 20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0012" y="12574587"/>
            <a:ext cx="12973050" cy="7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" descr="Image result for year 2 clipart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837" y="544512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 descr="Image result for cross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3950" y="0"/>
            <a:ext cx="1670050" cy="1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468312" y="1125537"/>
            <a:ext cx="8229600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 a Catholic School, celebrating and living out our faith is central to everything we do here at CTK.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During the year, children will have the opportunity to bring home travelling rosary beads and advent bags to share their prayers with you.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value your support throughout the year in our fundraising efforts which enables the children to realise that not everyone is as fortunate as they are.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9" name="Google Shape;259;p1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Catholic Life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0" name="Google Shape;260;p11" descr="Image result for the wirral peninsul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body" idx="1"/>
          </p:nvPr>
        </p:nvSpPr>
        <p:spPr>
          <a:xfrm>
            <a:off x="250825" y="908050"/>
            <a:ext cx="8777400" cy="5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 will be set on Fridays on Seesaw.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Seesaw log ins are in blue reading record books.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Children will get either a piece of maths or English/phonics each week.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</a:t>
            </a:r>
            <a:r>
              <a:rPr lang="en-US"/>
              <a:t>complete and upload homework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by the following </a:t>
            </a:r>
            <a:r>
              <a:rPr lang="en-US" sz="2700" b="0" i="0" u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Thursday.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/>
              <a:t>Add a response to the homework.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Mathletics will be set every few weeks in accordance with the unit that has been taught</a:t>
            </a:r>
            <a:endParaRPr/>
          </a:p>
          <a:p>
            <a:pPr marL="457200" lvl="0" indent="-345186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Your child should have login details for Oxford Owl and Mathletics – which can be accessed frequently for practice.</a:t>
            </a:r>
            <a:endParaRPr/>
          </a:p>
          <a:p>
            <a:pPr marL="365125" marR="0" lvl="0" indent="-216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Homework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f7d951107f_0_1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/>
              <a:t>How to access Seesaw</a:t>
            </a:r>
            <a:endParaRPr/>
          </a:p>
        </p:txBody>
      </p:sp>
      <p:sp>
        <p:nvSpPr>
          <p:cNvPr id="273" name="Google Shape;273;g2f7d951107f_0_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Homework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>
            <a:off x="468312" y="908050"/>
            <a:ext cx="8424862" cy="509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Your child is expected to read a minimum of two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reading books </a:t>
            </a:r>
            <a:r>
              <a:rPr lang="en-US"/>
              <a:t>at home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each week</a:t>
            </a:r>
            <a:r>
              <a:rPr lang="en-US"/>
              <a:t>. One will be sent home on </a:t>
            </a:r>
            <a:r>
              <a:rPr lang="en-US" b="1"/>
              <a:t>FRIDAY</a:t>
            </a:r>
            <a:r>
              <a:rPr lang="en-US"/>
              <a:t> and another should be read from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Oxford Owl (eBook).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These decodable reading books are matched to your child’s phonic ability.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should read </a:t>
            </a:r>
            <a:r>
              <a:rPr lang="en-US"/>
              <a:t>each of these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books </a:t>
            </a:r>
            <a:r>
              <a:rPr lang="en-US" sz="2700" b="1" i="0" u="none">
                <a:solidFill>
                  <a:schemeClr val="dk1"/>
                </a:solidFill>
              </a:rPr>
              <a:t>twice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at home, this is to help develop fluency.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Use the sound mat to review sounds already taught.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will communicate any new sounds taught through Seesaw. </a:t>
            </a: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16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Please return all books by </a:t>
            </a:r>
            <a:r>
              <a:rPr lang="en-US" b="1"/>
              <a:t>THURSDAY</a:t>
            </a:r>
            <a:endParaRPr b="1"/>
          </a:p>
        </p:txBody>
      </p:sp>
      <p:sp>
        <p:nvSpPr>
          <p:cNvPr id="279" name="Google Shape;279;p14"/>
          <p:cNvSpPr txBox="1">
            <a:spLocks noGrp="1"/>
          </p:cNvSpPr>
          <p:nvPr>
            <p:ph type="title" idx="4294967295"/>
          </p:nvPr>
        </p:nvSpPr>
        <p:spPr>
          <a:xfrm>
            <a:off x="457200" y="1744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Phonics and reading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80" name="Google Shape;280;p14" descr="Image result for google images clipart book"/>
          <p:cNvPicPr preferRelativeResize="0"/>
          <p:nvPr/>
        </p:nvPicPr>
        <p:blipFill rotWithShape="1">
          <a:blip r:embed="rId3">
            <a:alphaModFix/>
          </a:blip>
          <a:srcRect l="4878" t="6903"/>
          <a:stretch/>
        </p:blipFill>
        <p:spPr>
          <a:xfrm>
            <a:off x="7566558" y="5934497"/>
            <a:ext cx="1454538" cy="73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7d951107f_0_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access Oxford Owl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Reading for pleasure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611187" y="1268412"/>
            <a:ext cx="8075612" cy="529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Research has shown that children who read for pleasure become efficient and confident readers.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will choose a reading book from the class library every Friday to </a:t>
            </a:r>
            <a:r>
              <a:rPr lang="en-US" sz="3200" b="0" i="0" u="sng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enjoy at home with an adult.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Recommended reader bags, mystery readers, reading café, reading newsletter, school library, book swaps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will be encouraging all children to take great pride in their work.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Homework should be presented as though it is a piece of class work.</a:t>
            </a: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16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It will be marked by teachers on Seesaw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This year we will have curriculum afternoons when parents/carers can come into the classroom and sit with their child to look at books.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9" name="Google Shape;299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Presentation of Work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body" idx="1"/>
          </p:nvPr>
        </p:nvSpPr>
        <p:spPr>
          <a:xfrm>
            <a:off x="508000" y="1273900"/>
            <a:ext cx="8229600" cy="4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read the school newsletter that is emailed every Friday to find out about school events, clubs and news.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check Seesaw regularly, class teachers will post messages and updates on here.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Seesaw can be used to communicate with class teachers but please allow for response time.  </a:t>
            </a:r>
            <a:r>
              <a:rPr lang="en-US" sz="2700" b="1" i="0" u="sng">
                <a:solidFill>
                  <a:schemeClr val="dk1"/>
                </a:solidFill>
              </a:rPr>
              <a:t>An</a:t>
            </a:r>
            <a:r>
              <a:rPr lang="en-US" b="1" u="sng"/>
              <a:t>ything urgent should be communicated via the office</a:t>
            </a:r>
            <a:endParaRPr b="1" u="sng"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b="1">
                <a:solidFill>
                  <a:srgbClr val="FF0000"/>
                </a:solidFill>
              </a:rPr>
              <a:t>Instagram 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is also used to </a:t>
            </a:r>
            <a:r>
              <a:rPr lang="en-US"/>
              <a:t>celebrate school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events - details have been sent via Seesaw.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Blue book for recording reading.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5" name="Google Shape;305;p17"/>
          <p:cNvSpPr txBox="1">
            <a:spLocks noGrp="1"/>
          </p:cNvSpPr>
          <p:nvPr>
            <p:ph type="title" idx="4294967295"/>
          </p:nvPr>
        </p:nvSpPr>
        <p:spPr>
          <a:xfrm>
            <a:off x="508000" y="248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Communication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06" name="Google Shape;306;p17" descr="C:\Users\Liz Laptop\AppData\Local\Microsoft\Windows\Temporary Internet Files\Content.IE5\WRVAZIH0\MC90008851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325" y="5647462"/>
            <a:ext cx="104140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body" idx="1"/>
          </p:nvPr>
        </p:nvSpPr>
        <p:spPr>
          <a:xfrm>
            <a:off x="358877" y="1215666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Children should have a named water bottle in school every day – please do not put these in book bags as they leak on reading books.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Please put names in uniform – especially jumpers and cardigans.</a:t>
            </a: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16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Please provide spare pants and socks, if needed.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Reminders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Any Questions?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18" name="Google Shape;318;p19" descr="https://encrypted-tbn1.gstatic.com/images?q=tbn:ANd9GcSFIeVuzLUWkGchGRgYFEnjApgB53IXbE8nsRL2qYYCAnrz33dv3u3Zu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1700212"/>
            <a:ext cx="4308475" cy="32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>
            <a:spLocks noGrp="1"/>
          </p:cNvSpPr>
          <p:nvPr>
            <p:ph type="body" idx="1"/>
          </p:nvPr>
        </p:nvSpPr>
        <p:spPr>
          <a:xfrm>
            <a:off x="323850" y="1139825"/>
            <a:ext cx="8569325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The staff working in our year group this year are: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sng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1AD</a:t>
            </a:r>
            <a:r>
              <a:rPr lang="en-US"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Mrs A Dobson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16922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Welcome to Year 1</a:t>
            </a: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 l="77868" r="970" b="50413"/>
          <a:stretch/>
        </p:blipFill>
        <p:spPr>
          <a:xfrm>
            <a:off x="5297487" y="1809750"/>
            <a:ext cx="213201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 txBox="1"/>
          <p:nvPr/>
        </p:nvSpPr>
        <p:spPr>
          <a:xfrm>
            <a:off x="467544" y="4114800"/>
            <a:ext cx="4581524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1" i="0" u="sng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1SS</a:t>
            </a:r>
            <a:endParaRPr sz="2700" b="1" i="0" u="sng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Mrs S Shipley </a:t>
            </a:r>
            <a:endParaRPr/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396" y="4114800"/>
            <a:ext cx="1357950" cy="10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 really appreciate you giving up your time to find out more about what we do at CTK.</a:t>
            </a:r>
            <a:endParaRPr/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09537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Thank You for Coming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25" name="Google Shape;325;p20" descr="C:\Users\emontgomery\AppData\Local\Microsoft\Windows\Temporary Internet Files\Content.IE5\QOV3VBES\1432299223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2276475"/>
            <a:ext cx="1830387" cy="183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399" y="1192211"/>
            <a:ext cx="3156675" cy="134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2274" y="3429000"/>
            <a:ext cx="2356575" cy="28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Welcome to Year 1</a:t>
            </a:r>
            <a:endParaRPr/>
          </a:p>
        </p:txBody>
      </p:sp>
      <p:sp>
        <p:nvSpPr>
          <p:cNvPr id="207" name="Google Shape;207;p4"/>
          <p:cNvSpPr txBox="1"/>
          <p:nvPr/>
        </p:nvSpPr>
        <p:spPr>
          <a:xfrm>
            <a:off x="2569799" y="1331640"/>
            <a:ext cx="45815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1AD</a:t>
            </a:r>
            <a:r>
              <a:rPr lang="en-US"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2703149" y="3476595"/>
            <a:ext cx="45815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000" b="0" i="0" u="sng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1SS</a:t>
            </a:r>
            <a:r>
              <a:rPr lang="en-US"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 help you have an insight into your child’s school day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 become aware of the routines and expectations of this year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4" name="Google Shape;214;p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Purpose of this meeting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5" name="Google Shape;215;p5" descr="C:\Users\smackenzie\Local Settings\Temporary Internet Files\Content.IE5\2F6F6Z0F\happy-pencil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3573462"/>
            <a:ext cx="2443162" cy="244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Our School Rules</a:t>
            </a:r>
            <a:endParaRPr/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508" y="2950484"/>
            <a:ext cx="2124392" cy="216267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p6" descr="Hand drawn lettering card. The inscription: work hard. Perfect design for greeting cards, posters, T-shirts, banners, print invitation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2206" y="2664184"/>
            <a:ext cx="2657595" cy="274618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681" y="2914651"/>
            <a:ext cx="1765295" cy="21735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All children are expected to wear CTK uniform on non PE days.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On PE days they may come to school in the school PE kit. School cardigan/jumper or hoody can be worn and black leggings or jogging pants in cooler weather.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Earrings are not permitted for safety reasons. Please use plastic spacers.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School shoes should be worn at all times (except on PE days).</a:t>
            </a:r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Uniform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0" name="Google Shape;230;p8" descr="C:\Users\smackenzie\Local Settings\Temporary Internet Files\Content.IE5\8C3YH9DD\shoeprint3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662" y="5445125"/>
            <a:ext cx="577850" cy="9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1"/>
          </p:nvPr>
        </p:nvSpPr>
        <p:spPr>
          <a:xfrm>
            <a:off x="395287" y="1196975"/>
            <a:ext cx="8229600" cy="475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390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1SS 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Tuesdays and Wednesdays.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1DH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 -   </a:t>
            </a:r>
            <a:r>
              <a:rPr lang="en-US" sz="2500" b="1">
                <a:latin typeface="Arial"/>
                <a:ea typeface="Arial"/>
                <a:cs typeface="Arial"/>
                <a:sym typeface="Arial"/>
              </a:rPr>
              <a:t>Mondays and Fridays 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(with the exception of next week when it will be on Tuesday and Friday)</a:t>
            </a:r>
            <a:endParaRPr sz="3200" u="sng"/>
          </a:p>
        </p:txBody>
      </p:sp>
      <p:sp>
        <p:nvSpPr>
          <p:cNvPr id="236" name="Google Shape;236;p9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P.E days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7" name="Google Shape;237;p9" descr="Image result for PE kit clipart"/>
          <p:cNvPicPr preferRelativeResize="0"/>
          <p:nvPr/>
        </p:nvPicPr>
        <p:blipFill rotWithShape="1">
          <a:blip r:embed="rId3">
            <a:alphaModFix/>
          </a:blip>
          <a:srcRect l="41870"/>
          <a:stretch/>
        </p:blipFill>
        <p:spPr>
          <a:xfrm>
            <a:off x="7237412" y="4221162"/>
            <a:ext cx="1365250" cy="2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/>
              <a:t>Gates open at 8:30am and close at 8:45am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This allows time for children to settle, sort reading books and place their dinner order.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School day ends at 3.15.</a:t>
            </a: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16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en-US"/>
              <a:t>We have high expectations for attendance as every day absent is a day lost learning.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Punctuality and attendance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Google Shape;244;p10" descr="Image result for punctuality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221162"/>
            <a:ext cx="2232025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2" descr="Fr Louis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79750" y="1755775"/>
            <a:ext cx="2984500" cy="3976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0000"/>
              </a:buClr>
              <a:buSzPts val="3600"/>
              <a:buFont typeface="Century Gothic"/>
              <a:buNone/>
            </a:pPr>
            <a:r>
              <a:rPr lang="en-US" sz="3600" b="1" i="0" u="none" strike="noStrike" cap="none">
                <a:solidFill>
                  <a:srgbClr val="A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Father Louis and Deacon Tony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oncourse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On-screen Show (4:3)</PresentationFormat>
  <Paragraphs>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Century Gothic</vt:lpstr>
      <vt:lpstr>Verdana</vt:lpstr>
      <vt:lpstr>Noto Sans Symbols</vt:lpstr>
      <vt:lpstr>Lucida Sans</vt:lpstr>
      <vt:lpstr>1_Concourse</vt:lpstr>
      <vt:lpstr>Concourse</vt:lpstr>
      <vt:lpstr>8_Concourse</vt:lpstr>
      <vt:lpstr>2_Concourse</vt:lpstr>
      <vt:lpstr>3_Concourse</vt:lpstr>
      <vt:lpstr>4_Concourse</vt:lpstr>
      <vt:lpstr>5_Concourse</vt:lpstr>
      <vt:lpstr>6_Concourse</vt:lpstr>
      <vt:lpstr>7_Concourse</vt:lpstr>
      <vt:lpstr>Christ the King Catholic Primary School</vt:lpstr>
      <vt:lpstr>Welcome to Year 1</vt:lpstr>
      <vt:lpstr>PowerPoint Presentation</vt:lpstr>
      <vt:lpstr>Purpose of this meeting</vt:lpstr>
      <vt:lpstr>Our School Rules</vt:lpstr>
      <vt:lpstr>Uniform</vt:lpstr>
      <vt:lpstr>P.E days</vt:lpstr>
      <vt:lpstr>Punctuality and attendance</vt:lpstr>
      <vt:lpstr>Father Louis and Deacon Tony</vt:lpstr>
      <vt:lpstr>Catholic Life</vt:lpstr>
      <vt:lpstr>Homework</vt:lpstr>
      <vt:lpstr>Homework</vt:lpstr>
      <vt:lpstr>Phonics and reading</vt:lpstr>
      <vt:lpstr>How to access Oxford Owl</vt:lpstr>
      <vt:lpstr>Reading for pleasure</vt:lpstr>
      <vt:lpstr>Presentation of Work</vt:lpstr>
      <vt:lpstr>Communication</vt:lpstr>
      <vt:lpstr>Reminders</vt:lpstr>
      <vt:lpstr>Any Questions?</vt:lpstr>
      <vt:lpstr>Thank You for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the King Catholic Primary School</dc:title>
  <dc:creator>Doug Stitcher</dc:creator>
  <cp:lastModifiedBy>ADobson</cp:lastModifiedBy>
  <cp:revision>1</cp:revision>
  <dcterms:created xsi:type="dcterms:W3CDTF">2010-09-05T14:12:02Z</dcterms:created>
  <dcterms:modified xsi:type="dcterms:W3CDTF">2025-09-24T15:46:38Z</dcterms:modified>
</cp:coreProperties>
</file>