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60" r:id="rId4"/>
    <p:sldId id="280" r:id="rId5"/>
    <p:sldId id="310" r:id="rId6"/>
    <p:sldId id="300" r:id="rId7"/>
    <p:sldId id="301" r:id="rId8"/>
    <p:sldId id="261" r:id="rId9"/>
    <p:sldId id="296" r:id="rId10"/>
    <p:sldId id="297" r:id="rId11"/>
    <p:sldId id="298" r:id="rId12"/>
    <p:sldId id="299" r:id="rId13"/>
    <p:sldId id="302" r:id="rId14"/>
    <p:sldId id="303" r:id="rId15"/>
    <p:sldId id="305" r:id="rId16"/>
    <p:sldId id="304" r:id="rId17"/>
    <p:sldId id="306" r:id="rId18"/>
    <p:sldId id="307" r:id="rId19"/>
    <p:sldId id="311" r:id="rId20"/>
    <p:sldId id="308" r:id="rId21"/>
    <p:sldId id="309" r:id="rId22"/>
    <p:sldId id="295" r:id="rId23"/>
    <p:sldId id="266"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5" autoAdjust="0"/>
    <p:restoredTop sz="94660"/>
  </p:normalViewPr>
  <p:slideViewPr>
    <p:cSldViewPr snapToGrid="0">
      <p:cViewPr varScale="1">
        <p:scale>
          <a:sx n="73" d="100"/>
          <a:sy n="73" d="100"/>
        </p:scale>
        <p:origin x="41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10/8/2026</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littlewandle.org.uk/resources/for-parents/#tabnametabSupportForPhonic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channel/UCP_FbjYUP_UtldV2K_-niWw" TargetMode="External"/><Relationship Id="rId2" Type="http://schemas.openxmlformats.org/officeDocument/2006/relationships/hyperlink" Target="https://www.littlewandle.org.uk/resources/for-parents/" TargetMode="Externa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https://schoolreadinglist.co.uk/reading-lists-for-ks1-school-pupils/100-best-picture-books-to-read-before-you-are-5-years-old/" TargetMode="External"/><Relationship Id="rId4" Type="http://schemas.openxmlformats.org/officeDocument/2006/relationships/hyperlink" Target="https://literacytrust.org.uk/information/what-is-literacy/what-phonics/"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0130" y="1745162"/>
            <a:ext cx="7766936" cy="2072218"/>
          </a:xfrm>
        </p:spPr>
        <p:txBody>
          <a:bodyPr/>
          <a:lstStyle/>
          <a:p>
            <a:pPr algn="ctr"/>
            <a:r>
              <a:rPr lang="en-GB" sz="4800" dirty="0">
                <a:solidFill>
                  <a:schemeClr val="accent2">
                    <a:lumMod val="75000"/>
                  </a:schemeClr>
                </a:solidFill>
                <a:latin typeface="Gill Sans MT" panose="020B0502020104020203" pitchFamily="34" charset="0"/>
              </a:rPr>
              <a:t>Reading and Phonics</a:t>
            </a:r>
            <a:br>
              <a:rPr lang="en-GB" sz="4800" dirty="0">
                <a:solidFill>
                  <a:schemeClr val="accent2">
                    <a:lumMod val="75000"/>
                  </a:schemeClr>
                </a:solidFill>
                <a:latin typeface="Gill Sans MT" panose="020B0502020104020203" pitchFamily="34" charset="0"/>
              </a:rPr>
            </a:br>
            <a:r>
              <a:rPr lang="en-GB" sz="4800" dirty="0">
                <a:solidFill>
                  <a:schemeClr val="accent2">
                    <a:lumMod val="75000"/>
                  </a:schemeClr>
                </a:solidFill>
                <a:latin typeface="Gill Sans MT" panose="020B0502020104020203" pitchFamily="34" charset="0"/>
              </a:rPr>
              <a:t>in Reception </a:t>
            </a:r>
          </a:p>
        </p:txBody>
      </p:sp>
      <p:pic>
        <p:nvPicPr>
          <p:cNvPr id="5" name="Picture 4" descr="No photo description available.">
            <a:extLst>
              <a:ext uri="{FF2B5EF4-FFF2-40B4-BE49-F238E27FC236}">
                <a16:creationId xmlns:a16="http://schemas.microsoft.com/office/drawing/2014/main" id="{8CB26462-BA9E-46DF-81D0-D03078DB78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889" b="20570"/>
          <a:stretch/>
        </p:blipFill>
        <p:spPr bwMode="auto">
          <a:xfrm>
            <a:off x="7228742" y="4083528"/>
            <a:ext cx="2260149" cy="21257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May be an image of studying and text">
            <a:extLst>
              <a:ext uri="{FF2B5EF4-FFF2-40B4-BE49-F238E27FC236}">
                <a16:creationId xmlns:a16="http://schemas.microsoft.com/office/drawing/2014/main" id="{DDB2FA87-0852-44BA-A2B0-A9E51C55917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849" b="24787"/>
          <a:stretch/>
        </p:blipFill>
        <p:spPr bwMode="auto">
          <a:xfrm>
            <a:off x="-10491" y="62641"/>
            <a:ext cx="2571750" cy="267676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May be an image of studying and text that says &quot;必长 face facomant mask&quot;">
            <a:extLst>
              <a:ext uri="{FF2B5EF4-FFF2-40B4-BE49-F238E27FC236}">
                <a16:creationId xmlns:a16="http://schemas.microsoft.com/office/drawing/2014/main" id="{4F1FAFB3-6477-4BB4-920B-587A8D02C1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800" y="4218720"/>
            <a:ext cx="2834380" cy="212578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Winnington Park Community Primary And ...">
            <a:extLst>
              <a:ext uri="{FF2B5EF4-FFF2-40B4-BE49-F238E27FC236}">
                <a16:creationId xmlns:a16="http://schemas.microsoft.com/office/drawing/2014/main" id="{983D970B-788D-45EE-8857-73BF0BABC3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63150" y="5281613"/>
            <a:ext cx="2095500" cy="14573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5835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74949" y="774617"/>
            <a:ext cx="8950405" cy="5755422"/>
          </a:xfrm>
          <a:prstGeom prst="rect">
            <a:avLst/>
          </a:prstGeom>
          <a:noFill/>
        </p:spPr>
        <p:txBody>
          <a:bodyPr wrap="square" rtlCol="0">
            <a:spAutoFit/>
          </a:bodyPr>
          <a:lstStyle/>
          <a:p>
            <a:pPr marL="285750" indent="-285750">
              <a:buFont typeface="Arial" panose="020B0604020202020204" pitchFamily="34" charset="0"/>
              <a:buChar char="•"/>
            </a:pPr>
            <a:r>
              <a:rPr lang="en-GB" sz="3600" dirty="0">
                <a:latin typeface="Gill Sans MT" panose="020B0502020104020203" pitchFamily="34" charset="0"/>
              </a:rPr>
              <a:t>To provide you with a greater insight into what Phonics is and how we teach Phonics.</a:t>
            </a:r>
          </a:p>
          <a:p>
            <a:pPr marL="285750" indent="-285750">
              <a:buFont typeface="Arial" panose="020B0604020202020204" pitchFamily="34" charset="0"/>
              <a:buChar char="•"/>
            </a:pPr>
            <a:endParaRPr lang="en-GB" sz="3600" dirty="0">
              <a:latin typeface="Gill Sans MT" panose="020B0502020104020203" pitchFamily="34" charset="0"/>
            </a:endParaRPr>
          </a:p>
          <a:p>
            <a:pPr marL="285750" indent="-285750">
              <a:buFont typeface="Arial" panose="020B0604020202020204" pitchFamily="34" charset="0"/>
              <a:buChar char="•"/>
            </a:pPr>
            <a:r>
              <a:rPr lang="en-GB" sz="3600" dirty="0">
                <a:latin typeface="Gill Sans MT" panose="020B0502020104020203" pitchFamily="34" charset="0"/>
              </a:rPr>
              <a:t>To provide you with a deeper understanding of what reading is and how we teach reading.</a:t>
            </a:r>
          </a:p>
          <a:p>
            <a:pPr marL="285750" indent="-285750">
              <a:buFont typeface="Arial" panose="020B0604020202020204" pitchFamily="34" charset="0"/>
              <a:buChar char="•"/>
            </a:pPr>
            <a:endParaRPr lang="en-GB" sz="3600" dirty="0">
              <a:latin typeface="Gill Sans MT" panose="020B0502020104020203" pitchFamily="34" charset="0"/>
            </a:endParaRPr>
          </a:p>
          <a:p>
            <a:pPr marL="285750" indent="-285750">
              <a:buFont typeface="Arial" panose="020B0604020202020204" pitchFamily="34" charset="0"/>
              <a:buChar char="•"/>
            </a:pPr>
            <a:r>
              <a:rPr lang="en-GB" sz="3600" dirty="0">
                <a:latin typeface="Gill Sans MT" panose="020B0502020104020203" pitchFamily="34" charset="0"/>
              </a:rPr>
              <a:t>To provide you with some information on how to help at home. </a:t>
            </a:r>
          </a:p>
          <a:p>
            <a:pPr marL="285750" indent="-285750">
              <a:buFont typeface="Arial" panose="020B0604020202020204" pitchFamily="34" charset="0"/>
              <a:buChar char="•"/>
            </a:pPr>
            <a:endParaRPr lang="en-GB" sz="4000" dirty="0">
              <a:solidFill>
                <a:schemeClr val="accent2">
                  <a:lumMod val="75000"/>
                </a:schemeClr>
              </a:solidFill>
              <a:latin typeface="Comic Sans MS" panose="030F0702030302020204" pitchFamily="66" charset="0"/>
            </a:endParaRPr>
          </a:p>
          <a:p>
            <a:pPr marL="285750" indent="-285750">
              <a:buFont typeface="Arial" panose="020B0604020202020204" pitchFamily="34" charset="0"/>
              <a:buChar char="•"/>
            </a:pPr>
            <a:endParaRPr lang="en-GB" sz="4000" dirty="0">
              <a:solidFill>
                <a:schemeClr val="accent2">
                  <a:lumMod val="75000"/>
                </a:schemeClr>
              </a:solidFill>
              <a:latin typeface="Comic Sans MS" panose="030F0702030302020204" pitchFamily="66" charset="0"/>
            </a:endParaRPr>
          </a:p>
        </p:txBody>
      </p:sp>
      <p:pic>
        <p:nvPicPr>
          <p:cNvPr id="4" name="Picture 2" descr="Winnington Park Community Primary And ...">
            <a:extLst>
              <a:ext uri="{FF2B5EF4-FFF2-40B4-BE49-F238E27FC236}">
                <a16:creationId xmlns:a16="http://schemas.microsoft.com/office/drawing/2014/main" id="{99034627-4FA9-4319-B674-E851FCA2A5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3150" y="5281613"/>
            <a:ext cx="2095500" cy="14573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64417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47644" y="1191738"/>
            <a:ext cx="7871453" cy="3321753"/>
          </a:xfrm>
          <a:prstGeom prst="rect">
            <a:avLst/>
          </a:prstGeom>
        </p:spPr>
      </p:pic>
      <p:pic>
        <p:nvPicPr>
          <p:cNvPr id="3" name="Picture 2" descr="No photo description available.">
            <a:extLst>
              <a:ext uri="{FF2B5EF4-FFF2-40B4-BE49-F238E27FC236}">
                <a16:creationId xmlns:a16="http://schemas.microsoft.com/office/drawing/2014/main" id="{3564B966-EDE1-49CF-888C-1298886084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723" y="3561179"/>
            <a:ext cx="2307180" cy="307624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May be an image of studying, children's toy and text">
            <a:extLst>
              <a:ext uri="{FF2B5EF4-FFF2-40B4-BE49-F238E27FC236}">
                <a16:creationId xmlns:a16="http://schemas.microsoft.com/office/drawing/2014/main" id="{895FCBFD-143B-4C13-9A2B-ACE2D3D2ED8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6118"/>
          <a:stretch/>
        </p:blipFill>
        <p:spPr bwMode="auto">
          <a:xfrm>
            <a:off x="9619097" y="86139"/>
            <a:ext cx="2473534" cy="276647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Winnington Park Community Primary And ...">
            <a:extLst>
              <a:ext uri="{FF2B5EF4-FFF2-40B4-BE49-F238E27FC236}">
                <a16:creationId xmlns:a16="http://schemas.microsoft.com/office/drawing/2014/main" id="{16C13ACC-271E-4268-BD1B-B49B6A168A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63150" y="5281613"/>
            <a:ext cx="2095500" cy="14573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76647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83500" y="263826"/>
            <a:ext cx="4604146" cy="830997"/>
          </a:xfrm>
          <a:prstGeom prst="rect">
            <a:avLst/>
          </a:prstGeom>
        </p:spPr>
        <p:txBody>
          <a:bodyPr wrap="none">
            <a:spAutoFit/>
          </a:bodyPr>
          <a:lstStyle/>
          <a:p>
            <a:r>
              <a:rPr lang="en-GB" sz="4800" dirty="0">
                <a:solidFill>
                  <a:schemeClr val="accent2">
                    <a:lumMod val="75000"/>
                  </a:schemeClr>
                </a:solidFill>
                <a:latin typeface="Gill Sans MT" panose="020B0502020104020203" pitchFamily="34" charset="0"/>
              </a:rPr>
              <a:t>What is Phonics? </a:t>
            </a:r>
            <a:endParaRPr lang="en-GB" sz="4800" dirty="0">
              <a:latin typeface="Gill Sans MT" panose="020B0502020104020203" pitchFamily="34" charset="0"/>
            </a:endParaRPr>
          </a:p>
        </p:txBody>
      </p:sp>
      <p:sp>
        <p:nvSpPr>
          <p:cNvPr id="5" name="TextBox 4"/>
          <p:cNvSpPr txBox="1"/>
          <p:nvPr/>
        </p:nvSpPr>
        <p:spPr>
          <a:xfrm>
            <a:off x="304799" y="1469962"/>
            <a:ext cx="9658351" cy="5447645"/>
          </a:xfrm>
          <a:prstGeom prst="rect">
            <a:avLst/>
          </a:prstGeom>
          <a:noFill/>
        </p:spPr>
        <p:txBody>
          <a:bodyPr wrap="square" rtlCol="0">
            <a:spAutoFit/>
          </a:bodyPr>
          <a:lstStyle/>
          <a:p>
            <a:pPr marL="342900" indent="-342900">
              <a:buFont typeface="Arial" panose="020B0604020202020204" pitchFamily="34" charset="0"/>
              <a:buChar char="•"/>
            </a:pPr>
            <a:r>
              <a:rPr lang="en-GB" sz="2400" dirty="0">
                <a:latin typeface="Gill Sans MT" panose="020B0502020104020203" pitchFamily="34" charset="0"/>
                <a:cs typeface="Calibri"/>
              </a:rPr>
              <a:t>A method of teaching beginners to read and pronounce words by learning to associate letters or letter groups with the sounds they represent. </a:t>
            </a:r>
          </a:p>
          <a:p>
            <a:pPr marL="342900" indent="-342900">
              <a:buFont typeface="Arial" panose="020B0604020202020204" pitchFamily="34" charset="0"/>
              <a:buChar char="•"/>
            </a:pPr>
            <a:endParaRPr lang="en-GB" sz="2400" dirty="0">
              <a:cs typeface="Calibri"/>
            </a:endParaRPr>
          </a:p>
          <a:p>
            <a:pPr marL="342900" indent="-342900">
              <a:buFont typeface="Arial" panose="020B0604020202020204" pitchFamily="34" charset="0"/>
              <a:buChar char="•"/>
            </a:pPr>
            <a:r>
              <a:rPr lang="en-GB" sz="2400" dirty="0">
                <a:latin typeface="Gill Sans MT" panose="020B0502020104020203" pitchFamily="34" charset="0"/>
              </a:rPr>
              <a:t>It helps children hear, identify and use different sounds that distinguish one word from another in the English language.</a:t>
            </a:r>
          </a:p>
          <a:p>
            <a:pPr marL="342900" indent="-342900">
              <a:buFont typeface="Arial" panose="020B0604020202020204" pitchFamily="34" charset="0"/>
              <a:buChar char="•"/>
            </a:pPr>
            <a:endParaRPr lang="en-GB" sz="2400" dirty="0">
              <a:cs typeface="Calibri"/>
            </a:endParaRPr>
          </a:p>
          <a:p>
            <a:pPr marL="342900" indent="-342900">
              <a:buFont typeface="Arial" panose="020B0604020202020204" pitchFamily="34" charset="0"/>
              <a:buChar char="•"/>
            </a:pPr>
            <a:r>
              <a:rPr lang="en-GB" sz="2400" dirty="0">
                <a:latin typeface="Gill Sans MT" panose="020B0502020104020203" pitchFamily="34" charset="0"/>
              </a:rPr>
              <a:t>Children learn the sounds of individual letters and how they sound when they’re combined.</a:t>
            </a:r>
          </a:p>
          <a:p>
            <a:pPr marL="342900" indent="-342900">
              <a:buFont typeface="Arial" panose="020B0604020202020204" pitchFamily="34" charset="0"/>
              <a:buChar char="•"/>
            </a:pPr>
            <a:endParaRPr lang="en-GB" sz="2400" dirty="0">
              <a:latin typeface="Gill Sans MT" panose="020B0502020104020203" pitchFamily="34" charset="0"/>
            </a:endParaRPr>
          </a:p>
          <a:p>
            <a:pPr marL="342900" indent="-342900">
              <a:buFont typeface="Arial" panose="020B0604020202020204" pitchFamily="34" charset="0"/>
              <a:buChar char="•"/>
            </a:pPr>
            <a:r>
              <a:rPr lang="en-GB" sz="2400" dirty="0">
                <a:latin typeface="Gill Sans MT" panose="020B0502020104020203" pitchFamily="34" charset="0"/>
              </a:rPr>
              <a:t>Understanding phonics will also help children know which letters to use when they are writing words.</a:t>
            </a:r>
          </a:p>
          <a:p>
            <a:endParaRPr lang="en-GB" sz="2000" dirty="0">
              <a:solidFill>
                <a:schemeClr val="accent2">
                  <a:lumMod val="75000"/>
                </a:schemeClr>
              </a:solidFill>
              <a:latin typeface="Gill Sans MT" panose="020B0502020104020203" pitchFamily="34" charset="0"/>
            </a:endParaRPr>
          </a:p>
          <a:p>
            <a:endParaRPr lang="en-GB" sz="2000" dirty="0">
              <a:cs typeface="Calibri"/>
            </a:endParaRPr>
          </a:p>
          <a:p>
            <a:endParaRPr lang="en-GB" sz="2000" dirty="0">
              <a:cs typeface="Calibri"/>
            </a:endParaRPr>
          </a:p>
        </p:txBody>
      </p:sp>
      <p:pic>
        <p:nvPicPr>
          <p:cNvPr id="4" name="Picture 2" descr="Winnington Park Community Primary And ...">
            <a:extLst>
              <a:ext uri="{FF2B5EF4-FFF2-40B4-BE49-F238E27FC236}">
                <a16:creationId xmlns:a16="http://schemas.microsoft.com/office/drawing/2014/main" id="{EE627D45-DE94-41E5-9648-D7602E23B9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3150" y="5281613"/>
            <a:ext cx="2095500" cy="14573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09343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902257" y="263826"/>
            <a:ext cx="4604146" cy="830997"/>
          </a:xfrm>
          <a:prstGeom prst="rect">
            <a:avLst/>
          </a:prstGeom>
        </p:spPr>
        <p:txBody>
          <a:bodyPr wrap="none">
            <a:spAutoFit/>
          </a:bodyPr>
          <a:lstStyle/>
          <a:p>
            <a:r>
              <a:rPr lang="en-GB" sz="4800" dirty="0">
                <a:solidFill>
                  <a:schemeClr val="accent2">
                    <a:lumMod val="75000"/>
                  </a:schemeClr>
                </a:solidFill>
                <a:latin typeface="Gill Sans MT" panose="020B0502020104020203" pitchFamily="34" charset="0"/>
              </a:rPr>
              <a:t>What is Phonics? </a:t>
            </a:r>
            <a:endParaRPr lang="en-GB" sz="4800" dirty="0">
              <a:latin typeface="Gill Sans MT" panose="020B0502020104020203" pitchFamily="34" charset="0"/>
            </a:endParaRPr>
          </a:p>
        </p:txBody>
      </p:sp>
      <p:sp>
        <p:nvSpPr>
          <p:cNvPr id="5" name="TextBox 4"/>
          <p:cNvSpPr txBox="1"/>
          <p:nvPr/>
        </p:nvSpPr>
        <p:spPr>
          <a:xfrm>
            <a:off x="304799" y="1227685"/>
            <a:ext cx="9658351" cy="3416320"/>
          </a:xfrm>
          <a:prstGeom prst="rect">
            <a:avLst/>
          </a:prstGeom>
          <a:noFill/>
        </p:spPr>
        <p:txBody>
          <a:bodyPr wrap="square" rtlCol="0">
            <a:spAutoFit/>
          </a:bodyPr>
          <a:lstStyle/>
          <a:p>
            <a:pPr marL="342900" indent="-342900">
              <a:buFont typeface="Arial" panose="020B0604020202020204" pitchFamily="34" charset="0"/>
              <a:buChar char="•"/>
            </a:pPr>
            <a:endParaRPr lang="en-GB" sz="2400" dirty="0">
              <a:latin typeface="Gill Sans MT" panose="020B0502020104020203" pitchFamily="34" charset="0"/>
            </a:endParaRPr>
          </a:p>
          <a:p>
            <a:pPr marL="342900" indent="-342900">
              <a:buFont typeface="Arial" panose="020B0604020202020204" pitchFamily="34" charset="0"/>
              <a:buChar char="•"/>
            </a:pPr>
            <a:r>
              <a:rPr lang="en-GB" sz="2400" dirty="0">
                <a:latin typeface="Gill Sans MT" panose="020B0502020104020203" pitchFamily="34" charset="0"/>
              </a:rPr>
              <a:t>Phonics involves matching the sounds of spoken English with individual letters or groups of letters. For example, the sound k can be spelled </a:t>
            </a:r>
          </a:p>
          <a:p>
            <a:r>
              <a:rPr lang="en-GB" sz="2400" dirty="0">
                <a:latin typeface="Gill Sans MT" panose="020B0502020104020203" pitchFamily="34" charset="0"/>
              </a:rPr>
              <a:t>    as c, k, ck or </a:t>
            </a:r>
            <a:r>
              <a:rPr lang="en-GB" sz="2400" dirty="0" err="1">
                <a:latin typeface="Gill Sans MT" panose="020B0502020104020203" pitchFamily="34" charset="0"/>
              </a:rPr>
              <a:t>ch</a:t>
            </a:r>
            <a:r>
              <a:rPr lang="en-GB" sz="2400" dirty="0">
                <a:latin typeface="Gill Sans MT" panose="020B0502020104020203" pitchFamily="34" charset="0"/>
              </a:rPr>
              <a:t> (</a:t>
            </a:r>
            <a:r>
              <a:rPr lang="en-GB" sz="2400" b="1" dirty="0">
                <a:solidFill>
                  <a:schemeClr val="accent1"/>
                </a:solidFill>
                <a:latin typeface="Gill Sans MT" panose="020B0502020104020203" pitchFamily="34" charset="0"/>
              </a:rPr>
              <a:t>c</a:t>
            </a:r>
            <a:r>
              <a:rPr lang="en-GB" sz="2400" dirty="0">
                <a:latin typeface="Gill Sans MT" panose="020B0502020104020203" pitchFamily="34" charset="0"/>
              </a:rPr>
              <a:t>oo</a:t>
            </a:r>
            <a:r>
              <a:rPr lang="en-GB" sz="2400" b="1" dirty="0">
                <a:solidFill>
                  <a:schemeClr val="accent1"/>
                </a:solidFill>
                <a:latin typeface="Gill Sans MT" panose="020B0502020104020203" pitchFamily="34" charset="0"/>
              </a:rPr>
              <a:t>k</a:t>
            </a:r>
            <a:r>
              <a:rPr lang="en-GB" sz="2400" dirty="0">
                <a:latin typeface="Gill Sans MT" panose="020B0502020104020203" pitchFamily="34" charset="0"/>
              </a:rPr>
              <a:t>, chi</a:t>
            </a:r>
            <a:r>
              <a:rPr lang="en-GB" sz="2400" b="1" dirty="0">
                <a:solidFill>
                  <a:schemeClr val="accent1"/>
                </a:solidFill>
                <a:latin typeface="Gill Sans MT" panose="020B0502020104020203" pitchFamily="34" charset="0"/>
              </a:rPr>
              <a:t>ck</a:t>
            </a:r>
            <a:r>
              <a:rPr lang="en-GB" sz="2400" dirty="0">
                <a:latin typeface="Gill Sans MT" panose="020B0502020104020203" pitchFamily="34" charset="0"/>
              </a:rPr>
              <a:t>, s</a:t>
            </a:r>
            <a:r>
              <a:rPr lang="en-GB" sz="2400" b="1" dirty="0">
                <a:solidFill>
                  <a:schemeClr val="accent1"/>
                </a:solidFill>
                <a:latin typeface="Gill Sans MT" panose="020B0502020104020203" pitchFamily="34" charset="0"/>
              </a:rPr>
              <a:t>ch</a:t>
            </a:r>
            <a:r>
              <a:rPr lang="en-GB" sz="2400" dirty="0">
                <a:latin typeface="Gill Sans MT" panose="020B0502020104020203" pitchFamily="34" charset="0"/>
              </a:rPr>
              <a:t>ool).</a:t>
            </a:r>
          </a:p>
          <a:p>
            <a:pPr marL="342900" indent="-342900">
              <a:buFont typeface="Arial" panose="020B0604020202020204" pitchFamily="34" charset="0"/>
              <a:buChar char="•"/>
            </a:pPr>
            <a:endParaRPr lang="en-GB" sz="2400" dirty="0">
              <a:latin typeface="Gill Sans MT" panose="020B0502020104020203" pitchFamily="34" charset="0"/>
            </a:endParaRPr>
          </a:p>
          <a:p>
            <a:pPr marL="342900" indent="-342900">
              <a:buFont typeface="Arial" panose="020B0604020202020204" pitchFamily="34" charset="0"/>
              <a:buChar char="•"/>
            </a:pPr>
            <a:r>
              <a:rPr lang="en-GB" sz="2400" dirty="0">
                <a:latin typeface="Gill Sans MT" panose="020B0502020104020203" pitchFamily="34" charset="0"/>
              </a:rPr>
              <a:t>Teaching children to blend the sounds of letters together helps them decode unfamiliar or unknown words by sounding them out. For example, when a child is taught the sounds for the letters t, p, a and s, they can start to build up the words: “tap”, “taps”, “pat”, “pats” and “sat”.</a:t>
            </a:r>
          </a:p>
        </p:txBody>
      </p:sp>
      <p:pic>
        <p:nvPicPr>
          <p:cNvPr id="4" name="Picture 2" descr="Winnington Park Community Primary And ...">
            <a:extLst>
              <a:ext uri="{FF2B5EF4-FFF2-40B4-BE49-F238E27FC236}">
                <a16:creationId xmlns:a16="http://schemas.microsoft.com/office/drawing/2014/main" id="{EE627D45-DE94-41E5-9648-D7602E23B9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3150" y="5281613"/>
            <a:ext cx="2095500" cy="14573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98595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400440" y="165067"/>
            <a:ext cx="5996065" cy="830997"/>
          </a:xfrm>
          <a:prstGeom prst="rect">
            <a:avLst/>
          </a:prstGeom>
        </p:spPr>
        <p:txBody>
          <a:bodyPr wrap="none">
            <a:spAutoFit/>
          </a:bodyPr>
          <a:lstStyle/>
          <a:p>
            <a:r>
              <a:rPr lang="en-GB" sz="4800" dirty="0">
                <a:solidFill>
                  <a:schemeClr val="accent2">
                    <a:lumMod val="75000"/>
                  </a:schemeClr>
                </a:solidFill>
                <a:latin typeface="Gill Sans MT" panose="020B0502020104020203" pitchFamily="34" charset="0"/>
              </a:rPr>
              <a:t>Phrases you might hear</a:t>
            </a:r>
            <a:endParaRPr lang="en-GB" sz="4800" dirty="0">
              <a:latin typeface="Gill Sans MT" panose="020B0502020104020203" pitchFamily="34" charset="0"/>
            </a:endParaRPr>
          </a:p>
        </p:txBody>
      </p:sp>
      <p:sp>
        <p:nvSpPr>
          <p:cNvPr id="5" name="TextBox 4"/>
          <p:cNvSpPr txBox="1"/>
          <p:nvPr/>
        </p:nvSpPr>
        <p:spPr>
          <a:xfrm>
            <a:off x="514350" y="1062739"/>
            <a:ext cx="9286875" cy="6186309"/>
          </a:xfrm>
          <a:prstGeom prst="rect">
            <a:avLst/>
          </a:prstGeom>
          <a:noFill/>
        </p:spPr>
        <p:txBody>
          <a:bodyPr wrap="square" rtlCol="0">
            <a:spAutoFit/>
          </a:bodyPr>
          <a:lstStyle/>
          <a:p>
            <a:r>
              <a:rPr lang="en-GB" sz="2400" b="1" dirty="0">
                <a:latin typeface="Gill Sans MT" panose="020B0502020104020203" pitchFamily="34" charset="0"/>
                <a:cs typeface="Calibri"/>
              </a:rPr>
              <a:t>Phoneme</a:t>
            </a:r>
            <a:r>
              <a:rPr lang="en-GB" sz="2400" dirty="0">
                <a:latin typeface="Gill Sans MT" panose="020B0502020104020203" pitchFamily="34" charset="0"/>
                <a:cs typeface="Calibri"/>
              </a:rPr>
              <a:t>: </a:t>
            </a:r>
            <a:r>
              <a:rPr lang="en-GB" sz="2400" dirty="0">
                <a:latin typeface="Gill Sans MT" panose="020B0502020104020203" pitchFamily="34" charset="0"/>
                <a:ea typeface="+mn-lt"/>
                <a:cs typeface="+mn-lt"/>
              </a:rPr>
              <a:t>the smallest single identifiable sound in a word. </a:t>
            </a:r>
            <a:endParaRPr lang="en-GB" sz="2400" dirty="0">
              <a:latin typeface="Gill Sans MT" panose="020B0502020104020203" pitchFamily="34" charset="0"/>
              <a:cs typeface="Calibri"/>
            </a:endParaRPr>
          </a:p>
          <a:p>
            <a:r>
              <a:rPr lang="en-GB" sz="2400" dirty="0">
                <a:latin typeface="Gill Sans MT" panose="020B0502020104020203" pitchFamily="34" charset="0"/>
                <a:cs typeface="Calibri"/>
              </a:rPr>
              <a:t>For example, in the word 'cat' there are three phonemes c/a/t.</a:t>
            </a:r>
          </a:p>
          <a:p>
            <a:endParaRPr lang="en-GB" sz="2400" dirty="0">
              <a:latin typeface="Gill Sans MT" panose="020B0502020104020203" pitchFamily="34" charset="0"/>
            </a:endParaRPr>
          </a:p>
          <a:p>
            <a:r>
              <a:rPr lang="en-GB" sz="2400" b="1" dirty="0">
                <a:latin typeface="Gill Sans MT" panose="020B0502020104020203" pitchFamily="34" charset="0"/>
                <a:cs typeface="Calibri"/>
              </a:rPr>
              <a:t>Grapheme: </a:t>
            </a:r>
            <a:r>
              <a:rPr lang="en-GB" sz="2400" dirty="0">
                <a:latin typeface="Gill Sans MT" panose="020B0502020104020203" pitchFamily="34" charset="0"/>
                <a:cs typeface="Calibri"/>
              </a:rPr>
              <a:t>the written representation of a sound (the letter/letters that make the sound). </a:t>
            </a:r>
          </a:p>
          <a:p>
            <a:endParaRPr lang="en-GB" sz="2400" dirty="0">
              <a:latin typeface="Gill Sans MT" panose="020B0502020104020203" pitchFamily="34" charset="0"/>
              <a:cs typeface="Calibri"/>
            </a:endParaRPr>
          </a:p>
          <a:p>
            <a:r>
              <a:rPr lang="en-GB" sz="2400" b="1" dirty="0">
                <a:latin typeface="Gill Sans MT" panose="020B0502020104020203" pitchFamily="34" charset="0"/>
                <a:cs typeface="Calibri"/>
              </a:rPr>
              <a:t>Digraph:</a:t>
            </a:r>
            <a:r>
              <a:rPr lang="en-GB" sz="2400" dirty="0">
                <a:latin typeface="Gill Sans MT" panose="020B0502020104020203" pitchFamily="34" charset="0"/>
                <a:cs typeface="Calibri"/>
              </a:rPr>
              <a:t> two letters making one sound. For example, /</a:t>
            </a:r>
            <a:r>
              <a:rPr lang="en-GB" sz="2400" dirty="0" err="1">
                <a:latin typeface="Gill Sans MT" panose="020B0502020104020203" pitchFamily="34" charset="0"/>
                <a:cs typeface="Calibri"/>
              </a:rPr>
              <a:t>sh</a:t>
            </a:r>
            <a:r>
              <a:rPr lang="en-GB" sz="2400" dirty="0">
                <a:latin typeface="Gill Sans MT" panose="020B0502020104020203" pitchFamily="34" charset="0"/>
                <a:cs typeface="Calibri"/>
              </a:rPr>
              <a:t>/ in the word '</a:t>
            </a:r>
            <a:r>
              <a:rPr lang="en-GB" sz="2400" b="1" dirty="0">
                <a:solidFill>
                  <a:schemeClr val="accent1"/>
                </a:solidFill>
                <a:latin typeface="Gill Sans MT" panose="020B0502020104020203" pitchFamily="34" charset="0"/>
                <a:cs typeface="Calibri"/>
              </a:rPr>
              <a:t>sh</a:t>
            </a:r>
            <a:r>
              <a:rPr lang="en-GB" sz="2400" dirty="0">
                <a:latin typeface="Gill Sans MT" panose="020B0502020104020203" pitchFamily="34" charset="0"/>
                <a:cs typeface="Calibri"/>
              </a:rPr>
              <a:t>op'. </a:t>
            </a:r>
          </a:p>
          <a:p>
            <a:endParaRPr lang="en-GB" sz="2400" dirty="0">
              <a:latin typeface="Gill Sans MT" panose="020B0502020104020203" pitchFamily="34" charset="0"/>
              <a:cs typeface="Calibri"/>
            </a:endParaRPr>
          </a:p>
          <a:p>
            <a:r>
              <a:rPr lang="en-GB" sz="2400" b="1" dirty="0">
                <a:latin typeface="Gill Sans MT" panose="020B0502020104020203" pitchFamily="34" charset="0"/>
                <a:cs typeface="Calibri"/>
              </a:rPr>
              <a:t>Trigraph:</a:t>
            </a:r>
            <a:r>
              <a:rPr lang="en-GB" sz="2400" dirty="0">
                <a:latin typeface="Gill Sans MT" panose="020B0502020104020203" pitchFamily="34" charset="0"/>
                <a:cs typeface="Calibri"/>
              </a:rPr>
              <a:t> three letters making one sound. For example, /</a:t>
            </a:r>
            <a:r>
              <a:rPr lang="en-GB" sz="2400" dirty="0" err="1">
                <a:latin typeface="Gill Sans MT" panose="020B0502020104020203" pitchFamily="34" charset="0"/>
                <a:cs typeface="Calibri"/>
              </a:rPr>
              <a:t>igh</a:t>
            </a:r>
            <a:r>
              <a:rPr lang="en-GB" sz="2400" dirty="0">
                <a:latin typeface="Gill Sans MT" panose="020B0502020104020203" pitchFamily="34" charset="0"/>
                <a:cs typeface="Calibri"/>
              </a:rPr>
              <a:t>/ in the word 'n</a:t>
            </a:r>
            <a:r>
              <a:rPr lang="en-GB" sz="2400" b="1" dirty="0">
                <a:solidFill>
                  <a:schemeClr val="accent1"/>
                </a:solidFill>
                <a:latin typeface="Gill Sans MT" panose="020B0502020104020203" pitchFamily="34" charset="0"/>
                <a:cs typeface="Calibri"/>
              </a:rPr>
              <a:t>igh</a:t>
            </a:r>
            <a:r>
              <a:rPr lang="en-GB" sz="2400" dirty="0">
                <a:latin typeface="Gill Sans MT" panose="020B0502020104020203" pitchFamily="34" charset="0"/>
                <a:cs typeface="Calibri"/>
              </a:rPr>
              <a:t>t'. </a:t>
            </a:r>
          </a:p>
          <a:p>
            <a:endParaRPr lang="en-GB" sz="2400" dirty="0">
              <a:latin typeface="Gill Sans MT" panose="020B0502020104020203" pitchFamily="34" charset="0"/>
              <a:cs typeface="Calibri"/>
            </a:endParaRPr>
          </a:p>
          <a:p>
            <a:r>
              <a:rPr lang="en-GB" sz="2400" b="1" dirty="0">
                <a:latin typeface="Gill Sans MT" panose="020B0502020104020203" pitchFamily="34" charset="0"/>
                <a:cs typeface="Calibri"/>
              </a:rPr>
              <a:t>Split digraph</a:t>
            </a:r>
            <a:r>
              <a:rPr lang="en-GB" sz="2400" dirty="0">
                <a:latin typeface="Gill Sans MT" panose="020B0502020104020203" pitchFamily="34" charset="0"/>
                <a:cs typeface="Calibri"/>
              </a:rPr>
              <a:t>: two vowel letters split but are split by one or more consonants. For example, /a-e/ in the word 'c</a:t>
            </a:r>
            <a:r>
              <a:rPr lang="en-GB" sz="2400" b="1" dirty="0">
                <a:solidFill>
                  <a:schemeClr val="accent1"/>
                </a:solidFill>
                <a:latin typeface="Gill Sans MT" panose="020B0502020104020203" pitchFamily="34" charset="0"/>
                <a:cs typeface="Calibri"/>
              </a:rPr>
              <a:t>a</a:t>
            </a:r>
            <a:r>
              <a:rPr lang="en-GB" sz="2400" dirty="0">
                <a:latin typeface="Gill Sans MT" panose="020B0502020104020203" pitchFamily="34" charset="0"/>
                <a:cs typeface="Calibri"/>
              </a:rPr>
              <a:t>k</a:t>
            </a:r>
            <a:r>
              <a:rPr lang="en-GB" sz="2400" b="1" dirty="0">
                <a:solidFill>
                  <a:schemeClr val="accent1"/>
                </a:solidFill>
                <a:latin typeface="Gill Sans MT" panose="020B0502020104020203" pitchFamily="34" charset="0"/>
                <a:cs typeface="Calibri"/>
              </a:rPr>
              <a:t>e</a:t>
            </a:r>
            <a:r>
              <a:rPr lang="en-GB" sz="2400" dirty="0">
                <a:latin typeface="Gill Sans MT" panose="020B0502020104020203" pitchFamily="34" charset="0"/>
                <a:cs typeface="Calibri"/>
              </a:rPr>
              <a:t>'. </a:t>
            </a:r>
          </a:p>
          <a:p>
            <a:endParaRPr lang="en-GB" sz="2000" dirty="0">
              <a:solidFill>
                <a:schemeClr val="accent2">
                  <a:lumMod val="75000"/>
                </a:schemeClr>
              </a:solidFill>
              <a:latin typeface="Comic Sans MS" panose="030F0702030302020204" pitchFamily="66" charset="0"/>
            </a:endParaRPr>
          </a:p>
          <a:p>
            <a:endParaRPr lang="en-GB" sz="2000" dirty="0">
              <a:solidFill>
                <a:schemeClr val="accent2">
                  <a:lumMod val="75000"/>
                </a:schemeClr>
              </a:solidFill>
              <a:latin typeface="Comic Sans MS" panose="030F0702030302020204" pitchFamily="66" charset="0"/>
            </a:endParaRPr>
          </a:p>
          <a:p>
            <a:endParaRPr lang="en-GB" sz="2000" dirty="0">
              <a:solidFill>
                <a:schemeClr val="accent2">
                  <a:lumMod val="75000"/>
                </a:schemeClr>
              </a:solidFill>
              <a:latin typeface="Comic Sans MS" panose="030F0702030302020204" pitchFamily="66" charset="0"/>
            </a:endParaRPr>
          </a:p>
        </p:txBody>
      </p:sp>
      <p:pic>
        <p:nvPicPr>
          <p:cNvPr id="4" name="Picture 2" descr="Winnington Park Community Primary And ...">
            <a:extLst>
              <a:ext uri="{FF2B5EF4-FFF2-40B4-BE49-F238E27FC236}">
                <a16:creationId xmlns:a16="http://schemas.microsoft.com/office/drawing/2014/main" id="{9346497E-6C01-46AA-A9FE-7B4AD8AF17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91725" y="5291138"/>
            <a:ext cx="2095500" cy="14573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3599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85987" y="862714"/>
            <a:ext cx="9443788" cy="4708981"/>
          </a:xfrm>
          <a:prstGeom prst="rect">
            <a:avLst/>
          </a:prstGeom>
          <a:noFill/>
        </p:spPr>
        <p:txBody>
          <a:bodyPr wrap="square" rtlCol="0">
            <a:spAutoFit/>
          </a:bodyPr>
          <a:lstStyle/>
          <a:p>
            <a:r>
              <a:rPr lang="en-GB" sz="2400" b="1" dirty="0">
                <a:latin typeface="Gill Sans MT" panose="020B0502020104020203" pitchFamily="34" charset="0"/>
              </a:rPr>
              <a:t>Decode or segment: </a:t>
            </a:r>
            <a:r>
              <a:rPr lang="en-GB" sz="2400" dirty="0">
                <a:latin typeface="Gill Sans MT" panose="020B0502020104020203" pitchFamily="34" charset="0"/>
              </a:rPr>
              <a:t>the skill of breaking down written words into sounds.</a:t>
            </a:r>
          </a:p>
          <a:p>
            <a:endParaRPr lang="en-GB" sz="2400" dirty="0">
              <a:latin typeface="Gill Sans MT" panose="020B0502020104020203" pitchFamily="34" charset="0"/>
            </a:endParaRPr>
          </a:p>
          <a:p>
            <a:r>
              <a:rPr lang="en-GB" sz="2400" b="1" dirty="0">
                <a:latin typeface="Gill Sans MT" panose="020B0502020104020203" pitchFamily="34" charset="0"/>
              </a:rPr>
              <a:t>Blend: </a:t>
            </a:r>
            <a:r>
              <a:rPr lang="en-GB" sz="2400" dirty="0">
                <a:latin typeface="Gill Sans MT" panose="020B0502020104020203" pitchFamily="34" charset="0"/>
              </a:rPr>
              <a:t>pushing individual sounds (phonemes) together to make a word. </a:t>
            </a:r>
          </a:p>
          <a:p>
            <a:r>
              <a:rPr lang="en-GB" sz="2400" dirty="0">
                <a:latin typeface="Gill Sans MT" panose="020B0502020104020203" pitchFamily="34" charset="0"/>
              </a:rPr>
              <a:t>For example, by blending the sounds /c/, /a/, and /t/, a child learns to say the word "cat". </a:t>
            </a:r>
          </a:p>
          <a:p>
            <a:endParaRPr lang="en-GB" sz="2400" dirty="0">
              <a:latin typeface="Gill Sans MT" panose="020B0502020104020203" pitchFamily="34" charset="0"/>
            </a:endParaRPr>
          </a:p>
          <a:p>
            <a:endParaRPr lang="en-GB" sz="2400" dirty="0">
              <a:latin typeface="Gill Sans MT" panose="020B0502020104020203" pitchFamily="34" charset="0"/>
            </a:endParaRPr>
          </a:p>
          <a:p>
            <a:r>
              <a:rPr lang="en-GB" sz="2400" dirty="0">
                <a:latin typeface="Gill Sans MT" panose="020B0502020104020203" pitchFamily="34" charset="0"/>
              </a:rPr>
              <a:t>This skill is crucial for reading, where children decode words by sounding </a:t>
            </a:r>
          </a:p>
          <a:p>
            <a:r>
              <a:rPr lang="en-GB" sz="2400" dirty="0">
                <a:latin typeface="Gill Sans MT" panose="020B0502020104020203" pitchFamily="34" charset="0"/>
              </a:rPr>
              <a:t>them out and then blending those sounds together fluidly. </a:t>
            </a:r>
          </a:p>
          <a:p>
            <a:endParaRPr lang="en-GB" sz="2000" dirty="0">
              <a:solidFill>
                <a:schemeClr val="accent2">
                  <a:lumMod val="75000"/>
                </a:schemeClr>
              </a:solidFill>
              <a:latin typeface="Comic Sans MS" panose="030F0702030302020204" pitchFamily="66" charset="0"/>
            </a:endParaRPr>
          </a:p>
          <a:p>
            <a:endParaRPr lang="en-GB" sz="2000" dirty="0">
              <a:solidFill>
                <a:schemeClr val="accent2">
                  <a:lumMod val="75000"/>
                </a:schemeClr>
              </a:solidFill>
              <a:latin typeface="Comic Sans MS" panose="030F0702030302020204" pitchFamily="66" charset="0"/>
            </a:endParaRPr>
          </a:p>
          <a:p>
            <a:endParaRPr lang="en-GB" sz="2000" dirty="0">
              <a:solidFill>
                <a:schemeClr val="accent2">
                  <a:lumMod val="75000"/>
                </a:schemeClr>
              </a:solidFill>
              <a:latin typeface="Comic Sans MS" panose="030F0702030302020204" pitchFamily="66" charset="0"/>
            </a:endParaRPr>
          </a:p>
        </p:txBody>
      </p:sp>
      <p:pic>
        <p:nvPicPr>
          <p:cNvPr id="4" name="Picture 2" descr="Winnington Park Community Primary And ...">
            <a:extLst>
              <a:ext uri="{FF2B5EF4-FFF2-40B4-BE49-F238E27FC236}">
                <a16:creationId xmlns:a16="http://schemas.microsoft.com/office/drawing/2014/main" id="{21DF6F53-259E-400B-B3F2-23D7514216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91725" y="5291138"/>
            <a:ext cx="2095500" cy="14573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0034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142702" y="226459"/>
            <a:ext cx="5900270" cy="830997"/>
          </a:xfrm>
          <a:prstGeom prst="rect">
            <a:avLst/>
          </a:prstGeom>
        </p:spPr>
        <p:txBody>
          <a:bodyPr wrap="none">
            <a:spAutoFit/>
          </a:bodyPr>
          <a:lstStyle/>
          <a:p>
            <a:r>
              <a:rPr lang="en-GB" sz="4800" dirty="0">
                <a:solidFill>
                  <a:schemeClr val="accent2">
                    <a:lumMod val="75000"/>
                  </a:schemeClr>
                </a:solidFill>
                <a:latin typeface="Gill Sans MT" panose="020B0502020104020203" pitchFamily="34" charset="0"/>
              </a:rPr>
              <a:t>How we teach Phonics</a:t>
            </a:r>
            <a:endParaRPr lang="en-GB" sz="4800" dirty="0">
              <a:latin typeface="Gill Sans MT" panose="020B0502020104020203" pitchFamily="34" charset="0"/>
            </a:endParaRPr>
          </a:p>
        </p:txBody>
      </p:sp>
      <p:sp>
        <p:nvSpPr>
          <p:cNvPr id="3" name="TextBox 2"/>
          <p:cNvSpPr txBox="1"/>
          <p:nvPr/>
        </p:nvSpPr>
        <p:spPr>
          <a:xfrm>
            <a:off x="532977" y="1553228"/>
            <a:ext cx="9877847" cy="3970318"/>
          </a:xfrm>
          <a:prstGeom prst="rect">
            <a:avLst/>
          </a:prstGeom>
          <a:noFill/>
        </p:spPr>
        <p:txBody>
          <a:bodyPr wrap="square" rtlCol="0">
            <a:spAutoFit/>
          </a:bodyPr>
          <a:lstStyle/>
          <a:p>
            <a:r>
              <a:rPr lang="en-US" sz="3600" dirty="0">
                <a:latin typeface="Gill Sans MT" panose="020B0502020104020203" pitchFamily="34" charset="0"/>
              </a:rPr>
              <a:t>We use a simple, consistent approach to teaching phonics.</a:t>
            </a:r>
          </a:p>
          <a:p>
            <a:endParaRPr lang="en-US" sz="3600" dirty="0">
              <a:latin typeface="Gill Sans MT" panose="020B0502020104020203" pitchFamily="34" charset="0"/>
            </a:endParaRPr>
          </a:p>
          <a:p>
            <a:pPr marL="571500" indent="-571500">
              <a:buFont typeface="Arial" panose="020B0604020202020204" pitchFamily="34" charset="0"/>
              <a:buChar char="•"/>
            </a:pPr>
            <a:r>
              <a:rPr lang="en-GB" sz="3600" dirty="0">
                <a:latin typeface="Gill Sans MT" panose="020B0502020104020203" pitchFamily="34" charset="0"/>
              </a:rPr>
              <a:t>Daily Phonics lessons following Little </a:t>
            </a:r>
            <a:r>
              <a:rPr lang="en-GB" sz="3600" dirty="0" err="1">
                <a:latin typeface="Gill Sans MT" panose="020B0502020104020203" pitchFamily="34" charset="0"/>
              </a:rPr>
              <a:t>Wandle</a:t>
            </a:r>
            <a:endParaRPr lang="en-GB" sz="3600" dirty="0">
              <a:latin typeface="Gill Sans MT" panose="020B0502020104020203" pitchFamily="34" charset="0"/>
            </a:endParaRPr>
          </a:p>
          <a:p>
            <a:pPr marL="571500" indent="-571500">
              <a:buFont typeface="Arial" panose="020B0604020202020204" pitchFamily="34" charset="0"/>
              <a:buChar char="•"/>
            </a:pPr>
            <a:r>
              <a:rPr lang="en-GB" sz="3600" dirty="0">
                <a:latin typeface="Gill Sans MT" panose="020B0502020104020203" pitchFamily="34" charset="0"/>
              </a:rPr>
              <a:t>Revisit and Review </a:t>
            </a:r>
          </a:p>
          <a:p>
            <a:pPr marL="571500" indent="-571500">
              <a:buFont typeface="Arial" panose="020B0604020202020204" pitchFamily="34" charset="0"/>
              <a:buChar char="•"/>
            </a:pPr>
            <a:r>
              <a:rPr lang="en-GB" sz="3600" dirty="0">
                <a:latin typeface="Gill Sans MT" panose="020B0502020104020203" pitchFamily="34" charset="0"/>
              </a:rPr>
              <a:t>Teach and Practise</a:t>
            </a:r>
          </a:p>
          <a:p>
            <a:pPr marL="571500" indent="-571500">
              <a:buFont typeface="Arial" panose="020B0604020202020204" pitchFamily="34" charset="0"/>
              <a:buChar char="•"/>
            </a:pPr>
            <a:r>
              <a:rPr lang="en-GB" sz="3600" dirty="0">
                <a:latin typeface="Gill Sans MT" panose="020B0502020104020203" pitchFamily="34" charset="0"/>
              </a:rPr>
              <a:t>Practise and Apply </a:t>
            </a:r>
          </a:p>
        </p:txBody>
      </p:sp>
      <p:pic>
        <p:nvPicPr>
          <p:cNvPr id="4" name="Picture 2" descr="Winnington Park Community Primary And ...">
            <a:extLst>
              <a:ext uri="{FF2B5EF4-FFF2-40B4-BE49-F238E27FC236}">
                <a16:creationId xmlns:a16="http://schemas.microsoft.com/office/drawing/2014/main" id="{D7D71D77-528A-4C89-A2D9-7AB9B7F7F0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91725" y="5291138"/>
            <a:ext cx="2095500" cy="14573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39966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63769" y="297645"/>
            <a:ext cx="10481933" cy="1692771"/>
          </a:xfrm>
          <a:prstGeom prst="rect">
            <a:avLst/>
          </a:prstGeom>
        </p:spPr>
        <p:txBody>
          <a:bodyPr wrap="square">
            <a:spAutoFit/>
          </a:bodyPr>
          <a:lstStyle/>
          <a:p>
            <a:pPr algn="ctr"/>
            <a:r>
              <a:rPr lang="en-GB" sz="4800" dirty="0">
                <a:solidFill>
                  <a:schemeClr val="accent2">
                    <a:lumMod val="75000"/>
                  </a:schemeClr>
                </a:solidFill>
                <a:latin typeface="Gill Sans MT" panose="020B0502020104020203" pitchFamily="34" charset="0"/>
              </a:rPr>
              <a:t>Revisit and Review</a:t>
            </a:r>
          </a:p>
          <a:p>
            <a:r>
              <a:rPr lang="en-GB" sz="2800" dirty="0">
                <a:latin typeface="Gill Sans MT" panose="020B0502020104020203" pitchFamily="34" charset="0"/>
              </a:rPr>
              <a:t>During this time we revisit and review the sounds we have </a:t>
            </a:r>
          </a:p>
          <a:p>
            <a:r>
              <a:rPr lang="en-GB" sz="2800" dirty="0">
                <a:latin typeface="Gill Sans MT" panose="020B0502020104020203" pitchFamily="34" charset="0"/>
              </a:rPr>
              <a:t>previously taught.   </a:t>
            </a:r>
          </a:p>
        </p:txBody>
      </p:sp>
      <p:sp>
        <p:nvSpPr>
          <p:cNvPr id="4" name="TextBox 3"/>
          <p:cNvSpPr txBox="1"/>
          <p:nvPr/>
        </p:nvSpPr>
        <p:spPr>
          <a:xfrm>
            <a:off x="263769" y="2054381"/>
            <a:ext cx="9681378" cy="1877437"/>
          </a:xfrm>
          <a:prstGeom prst="rect">
            <a:avLst/>
          </a:prstGeom>
          <a:noFill/>
        </p:spPr>
        <p:txBody>
          <a:bodyPr wrap="square" rtlCol="0">
            <a:spAutoFit/>
          </a:bodyPr>
          <a:lstStyle/>
          <a:p>
            <a:r>
              <a:rPr lang="en-GB" sz="2800" dirty="0">
                <a:latin typeface="Gill Sans MT" panose="020B0502020104020203" pitchFamily="34" charset="0"/>
              </a:rPr>
              <a:t>Each sound has a pronunciation phrase and a formation phrase.</a:t>
            </a:r>
          </a:p>
          <a:p>
            <a:endParaRPr lang="en-GB" sz="2800" dirty="0">
              <a:latin typeface="Gill Sans MT" panose="020B0502020104020203" pitchFamily="34" charset="0"/>
            </a:endParaRPr>
          </a:p>
          <a:p>
            <a:r>
              <a:rPr lang="en-GB" sz="2800" dirty="0">
                <a:latin typeface="Gill Sans MT" panose="020B0502020104020203" pitchFamily="34" charset="0"/>
              </a:rPr>
              <a:t>We review sounds continually. </a:t>
            </a:r>
          </a:p>
          <a:p>
            <a:endParaRPr lang="en-GB" sz="3200" dirty="0">
              <a:latin typeface="Gill Sans MT" panose="020B0502020104020203" pitchFamily="34" charset="0"/>
            </a:endParaRPr>
          </a:p>
        </p:txBody>
      </p:sp>
      <p:pic>
        <p:nvPicPr>
          <p:cNvPr id="5" name="Picture 2" descr="Winnington Park Community Primary And ...">
            <a:extLst>
              <a:ext uri="{FF2B5EF4-FFF2-40B4-BE49-F238E27FC236}">
                <a16:creationId xmlns:a16="http://schemas.microsoft.com/office/drawing/2014/main" id="{2B11B822-8D0F-4737-A25C-AFAC364F5F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91725" y="5291138"/>
            <a:ext cx="2095500" cy="14573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27824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30444" y="345270"/>
            <a:ext cx="10481933" cy="1692771"/>
          </a:xfrm>
          <a:prstGeom prst="rect">
            <a:avLst/>
          </a:prstGeom>
        </p:spPr>
        <p:txBody>
          <a:bodyPr wrap="square">
            <a:spAutoFit/>
          </a:bodyPr>
          <a:lstStyle/>
          <a:p>
            <a:r>
              <a:rPr lang="en-GB" sz="4800" dirty="0">
                <a:solidFill>
                  <a:schemeClr val="accent2">
                    <a:lumMod val="75000"/>
                  </a:schemeClr>
                </a:solidFill>
                <a:latin typeface="Gill Sans MT" panose="020B0502020104020203" pitchFamily="34" charset="0"/>
              </a:rPr>
              <a:t>Teach and Practise </a:t>
            </a:r>
          </a:p>
          <a:p>
            <a:endParaRPr lang="en-GB" sz="2800" dirty="0">
              <a:solidFill>
                <a:schemeClr val="accent2">
                  <a:lumMod val="75000"/>
                </a:schemeClr>
              </a:solidFill>
              <a:latin typeface="Comic Sans MS" panose="030F0702030302020204" pitchFamily="66" charset="0"/>
            </a:endParaRPr>
          </a:p>
          <a:p>
            <a:r>
              <a:rPr lang="en-GB" sz="2800" dirty="0">
                <a:latin typeface="Gill Sans MT" panose="020B0502020104020203" pitchFamily="34" charset="0"/>
              </a:rPr>
              <a:t>During this time we introduce a new sound and practise it.  </a:t>
            </a:r>
          </a:p>
        </p:txBody>
      </p:sp>
      <p:pic>
        <p:nvPicPr>
          <p:cNvPr id="5" name="Picture 4">
            <a:extLst>
              <a:ext uri="{FF2B5EF4-FFF2-40B4-BE49-F238E27FC236}">
                <a16:creationId xmlns:a16="http://schemas.microsoft.com/office/drawing/2014/main" id="{128FAB12-07B3-473A-953F-454A2569DCF2}"/>
              </a:ext>
            </a:extLst>
          </p:cNvPr>
          <p:cNvPicPr>
            <a:picLocks noChangeAspect="1"/>
          </p:cNvPicPr>
          <p:nvPr/>
        </p:nvPicPr>
        <p:blipFill>
          <a:blip r:embed="rId2"/>
          <a:stretch>
            <a:fillRect/>
          </a:stretch>
        </p:blipFill>
        <p:spPr>
          <a:xfrm>
            <a:off x="330444" y="2092073"/>
            <a:ext cx="7417018" cy="2388531"/>
          </a:xfrm>
          <a:prstGeom prst="rect">
            <a:avLst/>
          </a:prstGeom>
        </p:spPr>
      </p:pic>
      <p:pic>
        <p:nvPicPr>
          <p:cNvPr id="6" name="Picture 5">
            <a:extLst>
              <a:ext uri="{FF2B5EF4-FFF2-40B4-BE49-F238E27FC236}">
                <a16:creationId xmlns:a16="http://schemas.microsoft.com/office/drawing/2014/main" id="{43127D46-830F-4CBC-8332-956A35AE3FE7}"/>
              </a:ext>
            </a:extLst>
          </p:cNvPr>
          <p:cNvPicPr>
            <a:picLocks noChangeAspect="1"/>
          </p:cNvPicPr>
          <p:nvPr/>
        </p:nvPicPr>
        <p:blipFill>
          <a:blip r:embed="rId3"/>
          <a:stretch>
            <a:fillRect/>
          </a:stretch>
        </p:blipFill>
        <p:spPr>
          <a:xfrm>
            <a:off x="330444" y="4480604"/>
            <a:ext cx="6559251" cy="2032126"/>
          </a:xfrm>
          <a:prstGeom prst="rect">
            <a:avLst/>
          </a:prstGeom>
        </p:spPr>
      </p:pic>
      <p:pic>
        <p:nvPicPr>
          <p:cNvPr id="9" name="Picture 2" descr="Winnington Park Community Primary And ...">
            <a:extLst>
              <a:ext uri="{FF2B5EF4-FFF2-40B4-BE49-F238E27FC236}">
                <a16:creationId xmlns:a16="http://schemas.microsoft.com/office/drawing/2014/main" id="{66069B0E-5329-4DCA-A12D-6A77380B1E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91725" y="5291138"/>
            <a:ext cx="2095500" cy="14573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8022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30444" y="345270"/>
            <a:ext cx="10481933" cy="830997"/>
          </a:xfrm>
          <a:prstGeom prst="rect">
            <a:avLst/>
          </a:prstGeom>
        </p:spPr>
        <p:txBody>
          <a:bodyPr wrap="square">
            <a:spAutoFit/>
          </a:bodyPr>
          <a:lstStyle/>
          <a:p>
            <a:r>
              <a:rPr lang="en-GB" sz="4800" dirty="0">
                <a:latin typeface="Gill Sans MT" panose="020B0502020104020203" pitchFamily="34" charset="0"/>
              </a:rPr>
              <a:t>Tricky Words</a:t>
            </a:r>
          </a:p>
        </p:txBody>
      </p:sp>
      <p:sp>
        <p:nvSpPr>
          <p:cNvPr id="3" name="Rectangle 2">
            <a:extLst>
              <a:ext uri="{FF2B5EF4-FFF2-40B4-BE49-F238E27FC236}">
                <a16:creationId xmlns:a16="http://schemas.microsoft.com/office/drawing/2014/main" id="{108F92AA-EE56-44B8-A6BE-4EE80E1D1982}"/>
              </a:ext>
            </a:extLst>
          </p:cNvPr>
          <p:cNvSpPr/>
          <p:nvPr/>
        </p:nvSpPr>
        <p:spPr>
          <a:xfrm>
            <a:off x="405258" y="1468914"/>
            <a:ext cx="8620298" cy="1200329"/>
          </a:xfrm>
          <a:prstGeom prst="rect">
            <a:avLst/>
          </a:prstGeom>
        </p:spPr>
        <p:txBody>
          <a:bodyPr wrap="square">
            <a:spAutoFit/>
          </a:bodyPr>
          <a:lstStyle/>
          <a:p>
            <a:r>
              <a:rPr lang="en-GB" sz="2400" b="1" dirty="0">
                <a:latin typeface="Gill Sans MT" panose="020B0502020104020203" pitchFamily="34" charset="0"/>
              </a:rPr>
              <a:t>Tricky words</a:t>
            </a:r>
            <a:r>
              <a:rPr lang="en-GB" sz="2400" dirty="0">
                <a:latin typeface="Gill Sans MT" panose="020B0502020104020203" pitchFamily="34" charset="0"/>
              </a:rPr>
              <a:t> are words that cannot be fully sounded out using standard phonics rules because they have irregular spellings, unusual sounds, or complex letter sound parts. </a:t>
            </a:r>
          </a:p>
        </p:txBody>
      </p:sp>
      <p:pic>
        <p:nvPicPr>
          <p:cNvPr id="5" name="Picture 2" descr="Winnington Park Community Primary And ...">
            <a:extLst>
              <a:ext uri="{FF2B5EF4-FFF2-40B4-BE49-F238E27FC236}">
                <a16:creationId xmlns:a16="http://schemas.microsoft.com/office/drawing/2014/main" id="{CDBDE7AD-82D1-40AE-B612-7623A93BA1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91725" y="5291138"/>
            <a:ext cx="2095500" cy="14573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5969E147-AAC4-4F6B-812F-2C3A5A52A9BE}"/>
              </a:ext>
            </a:extLst>
          </p:cNvPr>
          <p:cNvPicPr>
            <a:picLocks noChangeAspect="1"/>
          </p:cNvPicPr>
          <p:nvPr/>
        </p:nvPicPr>
        <p:blipFill>
          <a:blip r:embed="rId3"/>
          <a:stretch>
            <a:fillRect/>
          </a:stretch>
        </p:blipFill>
        <p:spPr>
          <a:xfrm>
            <a:off x="1815131" y="2669243"/>
            <a:ext cx="7210425" cy="3771900"/>
          </a:xfrm>
          <a:prstGeom prst="rect">
            <a:avLst/>
          </a:prstGeom>
        </p:spPr>
      </p:pic>
    </p:spTree>
    <p:extLst>
      <p:ext uri="{BB962C8B-B14F-4D97-AF65-F5344CB8AC3E}">
        <p14:creationId xmlns:p14="http://schemas.microsoft.com/office/powerpoint/2010/main" val="27662183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30444" y="345270"/>
            <a:ext cx="10481933" cy="5386090"/>
          </a:xfrm>
          <a:prstGeom prst="rect">
            <a:avLst/>
          </a:prstGeom>
        </p:spPr>
        <p:txBody>
          <a:bodyPr wrap="square">
            <a:spAutoFit/>
          </a:bodyPr>
          <a:lstStyle/>
          <a:p>
            <a:r>
              <a:rPr lang="en-GB" sz="4800" dirty="0">
                <a:solidFill>
                  <a:schemeClr val="accent2">
                    <a:lumMod val="75000"/>
                  </a:schemeClr>
                </a:solidFill>
                <a:latin typeface="Gill Sans MT" panose="020B0502020104020203" pitchFamily="34" charset="0"/>
              </a:rPr>
              <a:t>Practise and Apply </a:t>
            </a:r>
          </a:p>
          <a:p>
            <a:endParaRPr lang="en-GB" sz="1600" dirty="0">
              <a:solidFill>
                <a:schemeClr val="accent2">
                  <a:lumMod val="75000"/>
                </a:schemeClr>
              </a:solidFill>
              <a:latin typeface="Comic Sans MS" panose="030F0702030302020204" pitchFamily="66" charset="0"/>
            </a:endParaRPr>
          </a:p>
          <a:p>
            <a:r>
              <a:rPr lang="en-GB" sz="2800" dirty="0">
                <a:latin typeface="Gill Sans MT" panose="020B0502020104020203" pitchFamily="34" charset="0"/>
              </a:rPr>
              <a:t>During this time we practise and apply our new teaching.</a:t>
            </a:r>
          </a:p>
          <a:p>
            <a:endParaRPr lang="en-GB" sz="2800" dirty="0">
              <a:latin typeface="Gill Sans MT" panose="020B0502020104020203" pitchFamily="34" charset="0"/>
            </a:endParaRPr>
          </a:p>
          <a:p>
            <a:r>
              <a:rPr lang="en-GB" sz="2800" dirty="0">
                <a:latin typeface="Gill Sans MT" panose="020B0502020104020203" pitchFamily="34" charset="0"/>
              </a:rPr>
              <a:t>Can you touch your… l – </a:t>
            </a:r>
            <a:r>
              <a:rPr lang="en-GB" sz="2800" dirty="0" err="1">
                <a:latin typeface="Gill Sans MT" panose="020B0502020104020203" pitchFamily="34" charset="0"/>
              </a:rPr>
              <a:t>i</a:t>
            </a:r>
            <a:r>
              <a:rPr lang="en-GB" sz="2800" dirty="0">
                <a:latin typeface="Gill Sans MT" panose="020B0502020104020203" pitchFamily="34" charset="0"/>
              </a:rPr>
              <a:t> – p ?</a:t>
            </a:r>
          </a:p>
          <a:p>
            <a:endParaRPr lang="en-GB" sz="2800" dirty="0">
              <a:latin typeface="Gill Sans MT" panose="020B0502020104020203" pitchFamily="34" charset="0"/>
            </a:endParaRPr>
          </a:p>
          <a:p>
            <a:r>
              <a:rPr lang="en-GB" sz="2800" dirty="0">
                <a:latin typeface="Gill Sans MT" panose="020B0502020104020203" pitchFamily="34" charset="0"/>
              </a:rPr>
              <a:t>Can you do the actions?     c – l – a - p </a:t>
            </a:r>
          </a:p>
          <a:p>
            <a:endParaRPr lang="en-GB" sz="2800" dirty="0">
              <a:latin typeface="Gill Sans MT" panose="020B0502020104020203" pitchFamily="34" charset="0"/>
            </a:endParaRPr>
          </a:p>
          <a:p>
            <a:r>
              <a:rPr lang="en-GB" sz="2800" dirty="0">
                <a:latin typeface="Gill Sans MT" panose="020B0502020104020203" pitchFamily="34" charset="0"/>
              </a:rPr>
              <a:t>What’s that noise?   What sounds does a  b – u – s  make?</a:t>
            </a:r>
          </a:p>
          <a:p>
            <a:endParaRPr lang="en-GB" sz="2800" dirty="0">
              <a:latin typeface="Gill Sans MT" panose="020B0502020104020203" pitchFamily="34" charset="0"/>
            </a:endParaRPr>
          </a:p>
          <a:p>
            <a:r>
              <a:rPr lang="en-GB" sz="2800" dirty="0">
                <a:latin typeface="Gill Sans MT" panose="020B0502020104020203" pitchFamily="34" charset="0"/>
              </a:rPr>
              <a:t>Writing a word / phrase / sentence  </a:t>
            </a:r>
          </a:p>
          <a:p>
            <a:r>
              <a:rPr lang="en-GB" sz="2800" dirty="0">
                <a:solidFill>
                  <a:schemeClr val="accent2">
                    <a:lumMod val="75000"/>
                  </a:schemeClr>
                </a:solidFill>
                <a:latin typeface="Comic Sans MS" panose="030F0702030302020204" pitchFamily="66" charset="0"/>
              </a:rPr>
              <a:t> </a:t>
            </a:r>
            <a:endParaRPr lang="en-GB" sz="2800" dirty="0"/>
          </a:p>
        </p:txBody>
      </p:sp>
      <p:pic>
        <p:nvPicPr>
          <p:cNvPr id="3" name="Picture 2" descr="Winnington Park Community Primary And ...">
            <a:extLst>
              <a:ext uri="{FF2B5EF4-FFF2-40B4-BE49-F238E27FC236}">
                <a16:creationId xmlns:a16="http://schemas.microsoft.com/office/drawing/2014/main" id="{75E20077-D5BD-4AC8-BA68-01981C6CA6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91725" y="5307764"/>
            <a:ext cx="2095500" cy="14573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26186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55383" y="237204"/>
            <a:ext cx="10481933" cy="5386090"/>
          </a:xfrm>
          <a:prstGeom prst="rect">
            <a:avLst/>
          </a:prstGeom>
        </p:spPr>
        <p:txBody>
          <a:bodyPr wrap="square">
            <a:spAutoFit/>
          </a:bodyPr>
          <a:lstStyle/>
          <a:p>
            <a:r>
              <a:rPr lang="en-GB" sz="4800" dirty="0">
                <a:solidFill>
                  <a:schemeClr val="accent2">
                    <a:lumMod val="75000"/>
                  </a:schemeClr>
                </a:solidFill>
                <a:latin typeface="Gill Sans MT" panose="020B0502020104020203" pitchFamily="34" charset="0"/>
              </a:rPr>
              <a:t>Pronunciation is key!</a:t>
            </a:r>
          </a:p>
          <a:p>
            <a:endParaRPr lang="en-GB" sz="1600" dirty="0">
              <a:latin typeface="Gill Sans MT" panose="020B0502020104020203" pitchFamily="34" charset="0"/>
            </a:endParaRPr>
          </a:p>
          <a:p>
            <a:r>
              <a:rPr lang="en-GB" sz="2800" dirty="0">
                <a:latin typeface="Gill Sans MT" panose="020B0502020104020203" pitchFamily="34" charset="0"/>
                <a:hlinkClick r:id="rId2">
                  <a:extLst>
                    <a:ext uri="{A12FA001-AC4F-418D-AE19-62706E023703}">
                      <ahyp:hlinkClr xmlns:ahyp="http://schemas.microsoft.com/office/drawing/2018/hyperlinkcolor" xmlns="" val="tx"/>
                    </a:ext>
                  </a:extLst>
                </a:hlinkClick>
              </a:rPr>
              <a:t>https://www.littlewandle.org.uk/resources/for-parents/#tabnametabSupportForPhonics</a:t>
            </a:r>
            <a:endParaRPr lang="en-GB" sz="2800" dirty="0">
              <a:latin typeface="Gill Sans MT" panose="020B0502020104020203" pitchFamily="34" charset="0"/>
            </a:endParaRPr>
          </a:p>
          <a:p>
            <a:endParaRPr lang="en-GB" sz="2800" dirty="0">
              <a:latin typeface="Gill Sans MT" panose="020B0502020104020203" pitchFamily="34" charset="0"/>
            </a:endParaRPr>
          </a:p>
          <a:p>
            <a:endParaRPr lang="en-GB" sz="2800" dirty="0">
              <a:latin typeface="Gill Sans MT" panose="020B0502020104020203" pitchFamily="34" charset="0"/>
            </a:endParaRPr>
          </a:p>
          <a:p>
            <a:r>
              <a:rPr lang="en-GB" sz="2800" dirty="0">
                <a:latin typeface="Gill Sans MT" panose="020B0502020104020203" pitchFamily="34" charset="0"/>
                <a:hlinkClick r:id="rId2">
                  <a:extLst>
                    <a:ext uri="{A12FA001-AC4F-418D-AE19-62706E023703}">
                      <ahyp:hlinkClr xmlns:ahyp="http://schemas.microsoft.com/office/drawing/2018/hyperlinkcolor" xmlns="" val="tx"/>
                    </a:ext>
                  </a:extLst>
                </a:hlinkClick>
              </a:rPr>
              <a:t>https://www.littlewandle.org.uk/resources/for-parents/#tabnametabSupportForPhonics</a:t>
            </a:r>
            <a:r>
              <a:rPr lang="en-GB" sz="2800" dirty="0">
                <a:latin typeface="Gill Sans MT" panose="020B0502020104020203" pitchFamily="34" charset="0"/>
              </a:rPr>
              <a:t> </a:t>
            </a:r>
          </a:p>
          <a:p>
            <a:endParaRPr lang="en-GB" sz="2800" dirty="0">
              <a:latin typeface="Gill Sans MT" panose="020B0502020104020203" pitchFamily="34" charset="0"/>
            </a:endParaRPr>
          </a:p>
          <a:p>
            <a:endParaRPr lang="en-GB" sz="2800" dirty="0">
              <a:latin typeface="Gill Sans MT" panose="020B0502020104020203" pitchFamily="34" charset="0"/>
            </a:endParaRPr>
          </a:p>
          <a:p>
            <a:r>
              <a:rPr lang="en-GB" sz="2800" dirty="0">
                <a:latin typeface="Gill Sans MT" panose="020B0502020104020203" pitchFamily="34" charset="0"/>
                <a:hlinkClick r:id="rId2">
                  <a:extLst>
                    <a:ext uri="{A12FA001-AC4F-418D-AE19-62706E023703}">
                      <ahyp:hlinkClr xmlns:ahyp="http://schemas.microsoft.com/office/drawing/2018/hyperlinkcolor" xmlns="" val="tx"/>
                    </a:ext>
                  </a:extLst>
                </a:hlinkClick>
              </a:rPr>
              <a:t>https://www.littlewandle.org.uk/resources/for-parents/#tabnametabSupportForPhonics</a:t>
            </a:r>
            <a:r>
              <a:rPr lang="en-GB" sz="2800" dirty="0">
                <a:latin typeface="Gill Sans MT" panose="020B0502020104020203" pitchFamily="34" charset="0"/>
              </a:rPr>
              <a:t> </a:t>
            </a:r>
          </a:p>
        </p:txBody>
      </p:sp>
      <p:pic>
        <p:nvPicPr>
          <p:cNvPr id="3" name="Picture 2" descr="Winnington Park Community Primary And ...">
            <a:extLst>
              <a:ext uri="{FF2B5EF4-FFF2-40B4-BE49-F238E27FC236}">
                <a16:creationId xmlns:a16="http://schemas.microsoft.com/office/drawing/2014/main" id="{15808A4C-05D3-4D13-9AC2-297677D83C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91725" y="5299451"/>
            <a:ext cx="2095500" cy="14573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62164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46257" y="834440"/>
            <a:ext cx="8514373" cy="5293644"/>
          </a:xfrm>
          <a:prstGeom prst="rect">
            <a:avLst/>
          </a:prstGeom>
        </p:spPr>
      </p:pic>
      <p:sp>
        <p:nvSpPr>
          <p:cNvPr id="3" name="TextBox 2"/>
          <p:cNvSpPr txBox="1"/>
          <p:nvPr/>
        </p:nvSpPr>
        <p:spPr>
          <a:xfrm>
            <a:off x="1331494" y="4041447"/>
            <a:ext cx="4919937" cy="1862048"/>
          </a:xfrm>
          <a:prstGeom prst="rect">
            <a:avLst/>
          </a:prstGeom>
          <a:noFill/>
        </p:spPr>
        <p:txBody>
          <a:bodyPr wrap="none" rtlCol="0">
            <a:spAutoFit/>
          </a:bodyPr>
          <a:lstStyle/>
          <a:p>
            <a:r>
              <a:rPr lang="en-GB" sz="11500" dirty="0">
                <a:solidFill>
                  <a:schemeClr val="accent5"/>
                </a:solidFill>
                <a:latin typeface="Gill Sans MT" panose="020B0502020104020203" pitchFamily="34" charset="0"/>
              </a:rPr>
              <a:t>Reading</a:t>
            </a:r>
            <a:r>
              <a:rPr lang="en-GB" dirty="0">
                <a:solidFill>
                  <a:schemeClr val="accent5"/>
                </a:solidFill>
                <a:latin typeface="Gill Sans MT" panose="020B0502020104020203" pitchFamily="34" charset="0"/>
              </a:rPr>
              <a:t> </a:t>
            </a:r>
          </a:p>
        </p:txBody>
      </p:sp>
      <p:pic>
        <p:nvPicPr>
          <p:cNvPr id="4" name="Picture 2" descr="Winnington Park Community Primary And ...">
            <a:extLst>
              <a:ext uri="{FF2B5EF4-FFF2-40B4-BE49-F238E27FC236}">
                <a16:creationId xmlns:a16="http://schemas.microsoft.com/office/drawing/2014/main" id="{842FD0E8-6FE1-4120-B1C2-AC38B70948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91725" y="5291138"/>
            <a:ext cx="2095500" cy="14573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52477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0260" y="328185"/>
            <a:ext cx="8644226" cy="1538883"/>
          </a:xfrm>
          <a:prstGeom prst="rect">
            <a:avLst/>
          </a:prstGeom>
        </p:spPr>
        <p:txBody>
          <a:bodyPr wrap="none">
            <a:spAutoFit/>
          </a:bodyPr>
          <a:lstStyle/>
          <a:p>
            <a:r>
              <a:rPr lang="en-GB" sz="4000" dirty="0">
                <a:solidFill>
                  <a:schemeClr val="accent5"/>
                </a:solidFill>
                <a:latin typeface="Gill Sans MT" panose="020B0502020104020203" pitchFamily="34" charset="0"/>
              </a:rPr>
              <a:t>We want to encourage a love of reading.</a:t>
            </a:r>
          </a:p>
          <a:p>
            <a:endParaRPr lang="en-GB" sz="4000" dirty="0">
              <a:solidFill>
                <a:schemeClr val="accent2">
                  <a:lumMod val="75000"/>
                </a:schemeClr>
              </a:solidFill>
              <a:latin typeface="Comic Sans MS" panose="030F0702030302020204" pitchFamily="66" charset="0"/>
            </a:endParaRPr>
          </a:p>
          <a:p>
            <a:r>
              <a:rPr lang="en-GB" sz="1400" dirty="0">
                <a:latin typeface="Comic Sans MS" panose="030F0702030302020204" pitchFamily="66" charset="0"/>
              </a:rPr>
              <a:t> </a:t>
            </a:r>
          </a:p>
        </p:txBody>
      </p:sp>
      <p:pic>
        <p:nvPicPr>
          <p:cNvPr id="1026" name="Picture 2" descr="Dr. Seuss Reading Quote Sticker - Inspire a Love for Read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6611" y="1531919"/>
            <a:ext cx="4678872" cy="327521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011444" y="4990932"/>
            <a:ext cx="5181610" cy="1569660"/>
          </a:xfrm>
          <a:prstGeom prst="rect">
            <a:avLst/>
          </a:prstGeom>
          <a:noFill/>
        </p:spPr>
        <p:txBody>
          <a:bodyPr wrap="none" rtlCol="0">
            <a:spAutoFit/>
          </a:bodyPr>
          <a:lstStyle/>
          <a:p>
            <a:pPr algn="ctr"/>
            <a:r>
              <a:rPr lang="en-GB" sz="3200" dirty="0">
                <a:solidFill>
                  <a:schemeClr val="accent2">
                    <a:lumMod val="75000"/>
                  </a:schemeClr>
                </a:solidFill>
                <a:latin typeface="Gill Sans MT" panose="020B0502020104020203" pitchFamily="34" charset="0"/>
              </a:rPr>
              <a:t>We want children to read for </a:t>
            </a:r>
          </a:p>
          <a:p>
            <a:pPr algn="ctr"/>
            <a:r>
              <a:rPr lang="en-GB" sz="3200" dirty="0">
                <a:solidFill>
                  <a:schemeClr val="accent2">
                    <a:lumMod val="75000"/>
                  </a:schemeClr>
                </a:solidFill>
                <a:latin typeface="Gill Sans MT" panose="020B0502020104020203" pitchFamily="34" charset="0"/>
              </a:rPr>
              <a:t>pleasure and be life long </a:t>
            </a:r>
          </a:p>
          <a:p>
            <a:pPr algn="ctr"/>
            <a:r>
              <a:rPr lang="en-GB" sz="3200" dirty="0">
                <a:solidFill>
                  <a:schemeClr val="accent2">
                    <a:lumMod val="75000"/>
                  </a:schemeClr>
                </a:solidFill>
                <a:latin typeface="Gill Sans MT" panose="020B0502020104020203" pitchFamily="34" charset="0"/>
              </a:rPr>
              <a:t>readers. </a:t>
            </a:r>
            <a:endParaRPr lang="en-GB" sz="3200" dirty="0">
              <a:solidFill>
                <a:srgbClr val="002060"/>
              </a:solidFill>
              <a:latin typeface="Gill Sans MT" panose="020B0502020104020203" pitchFamily="34" charset="0"/>
            </a:endParaRPr>
          </a:p>
        </p:txBody>
      </p:sp>
      <p:sp>
        <p:nvSpPr>
          <p:cNvPr id="6" name="TextBox 5"/>
          <p:cNvSpPr txBox="1"/>
          <p:nvPr/>
        </p:nvSpPr>
        <p:spPr>
          <a:xfrm>
            <a:off x="6091712" y="1793529"/>
            <a:ext cx="4059125" cy="2554545"/>
          </a:xfrm>
          <a:prstGeom prst="rect">
            <a:avLst/>
          </a:prstGeom>
          <a:noFill/>
        </p:spPr>
        <p:txBody>
          <a:bodyPr wrap="none" rtlCol="0">
            <a:spAutoFit/>
          </a:bodyPr>
          <a:lstStyle/>
          <a:p>
            <a:r>
              <a:rPr lang="en-GB" sz="3200" dirty="0">
                <a:solidFill>
                  <a:schemeClr val="accent1">
                    <a:lumMod val="50000"/>
                  </a:schemeClr>
                </a:solidFill>
                <a:latin typeface="Gill Sans MT" panose="020B0502020104020203" pitchFamily="34" charset="0"/>
              </a:rPr>
              <a:t>Reading underpins</a:t>
            </a:r>
          </a:p>
          <a:p>
            <a:r>
              <a:rPr lang="en-GB" sz="3200" dirty="0">
                <a:solidFill>
                  <a:schemeClr val="accent1">
                    <a:lumMod val="50000"/>
                  </a:schemeClr>
                </a:solidFill>
                <a:latin typeface="Gill Sans MT" panose="020B0502020104020203" pitchFamily="34" charset="0"/>
              </a:rPr>
              <a:t>children’s access </a:t>
            </a:r>
          </a:p>
          <a:p>
            <a:r>
              <a:rPr lang="en-GB" sz="3200" dirty="0">
                <a:solidFill>
                  <a:schemeClr val="accent1">
                    <a:lumMod val="50000"/>
                  </a:schemeClr>
                </a:solidFill>
                <a:latin typeface="Gill Sans MT" panose="020B0502020104020203" pitchFamily="34" charset="0"/>
              </a:rPr>
              <a:t>to the curriculum</a:t>
            </a:r>
          </a:p>
          <a:p>
            <a:r>
              <a:rPr lang="en-GB" sz="3200" dirty="0">
                <a:solidFill>
                  <a:schemeClr val="accent1">
                    <a:lumMod val="50000"/>
                  </a:schemeClr>
                </a:solidFill>
                <a:latin typeface="Gill Sans MT" panose="020B0502020104020203" pitchFamily="34" charset="0"/>
              </a:rPr>
              <a:t>and clearly impacts</a:t>
            </a:r>
          </a:p>
          <a:p>
            <a:r>
              <a:rPr lang="en-GB" sz="3200" dirty="0">
                <a:solidFill>
                  <a:schemeClr val="accent1">
                    <a:lumMod val="50000"/>
                  </a:schemeClr>
                </a:solidFill>
                <a:latin typeface="Gill Sans MT" panose="020B0502020104020203" pitchFamily="34" charset="0"/>
              </a:rPr>
              <a:t>on their achievements.</a:t>
            </a:r>
          </a:p>
        </p:txBody>
      </p:sp>
      <p:pic>
        <p:nvPicPr>
          <p:cNvPr id="7" name="Picture 2" descr="Winnington Park Community Primary And ...">
            <a:extLst>
              <a:ext uri="{FF2B5EF4-FFF2-40B4-BE49-F238E27FC236}">
                <a16:creationId xmlns:a16="http://schemas.microsoft.com/office/drawing/2014/main" id="{3CDF1731-20A4-4954-9D01-3D02C3E4E4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91725" y="5291138"/>
            <a:ext cx="2095500" cy="14573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80833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30444" y="345270"/>
            <a:ext cx="9528451" cy="5632311"/>
          </a:xfrm>
          <a:prstGeom prst="rect">
            <a:avLst/>
          </a:prstGeom>
        </p:spPr>
        <p:txBody>
          <a:bodyPr wrap="square">
            <a:spAutoFit/>
          </a:bodyPr>
          <a:lstStyle/>
          <a:p>
            <a:r>
              <a:rPr lang="en-GB" sz="4800" dirty="0">
                <a:solidFill>
                  <a:schemeClr val="accent5"/>
                </a:solidFill>
                <a:latin typeface="Gill Sans MT" panose="020B0502020104020203" pitchFamily="34" charset="0"/>
              </a:rPr>
              <a:t>Reading </a:t>
            </a:r>
            <a:endParaRPr lang="en-GB" sz="1600" dirty="0">
              <a:solidFill>
                <a:schemeClr val="accent5"/>
              </a:solidFill>
              <a:latin typeface="Gill Sans MT" panose="020B0502020104020203" pitchFamily="34" charset="0"/>
            </a:endParaRPr>
          </a:p>
          <a:p>
            <a:endParaRPr lang="en-GB" sz="2800" dirty="0">
              <a:solidFill>
                <a:schemeClr val="accent2">
                  <a:lumMod val="75000"/>
                </a:schemeClr>
              </a:solidFill>
              <a:latin typeface="Comic Sans MS" panose="030F0702030302020204" pitchFamily="66" charset="0"/>
            </a:endParaRPr>
          </a:p>
          <a:p>
            <a:pPr marL="457200" indent="-457200">
              <a:buFont typeface="Arial" panose="020B0604020202020204" pitchFamily="34" charset="0"/>
              <a:buChar char="•"/>
            </a:pPr>
            <a:r>
              <a:rPr lang="en-GB" sz="3200" dirty="0">
                <a:latin typeface="Gill Sans MT" panose="020B0502020104020203" pitchFamily="34" charset="0"/>
              </a:rPr>
              <a:t>After around 4 weeks of Phonics teaching we introduce decodable Phonics books.</a:t>
            </a:r>
          </a:p>
          <a:p>
            <a:endParaRPr lang="en-GB" sz="3200" dirty="0">
              <a:latin typeface="Gill Sans MT" panose="020B0502020104020203" pitchFamily="34" charset="0"/>
            </a:endParaRPr>
          </a:p>
          <a:p>
            <a:pPr marL="457200" indent="-457200">
              <a:buFont typeface="Arial" panose="020B0604020202020204" pitchFamily="34" charset="0"/>
              <a:buChar char="•"/>
            </a:pPr>
            <a:r>
              <a:rPr lang="en-GB" sz="3200" dirty="0">
                <a:latin typeface="Gill Sans MT" panose="020B0502020104020203" pitchFamily="34" charset="0"/>
              </a:rPr>
              <a:t>If a child is not yet ready to blend the adult will model blending with them. </a:t>
            </a:r>
          </a:p>
          <a:p>
            <a:endParaRPr lang="en-GB" sz="3200" dirty="0">
              <a:latin typeface="Gill Sans MT" panose="020B0502020104020203" pitchFamily="34" charset="0"/>
            </a:endParaRPr>
          </a:p>
          <a:p>
            <a:pPr marL="457200" indent="-457200">
              <a:buFont typeface="Arial" panose="020B0604020202020204" pitchFamily="34" charset="0"/>
              <a:buChar char="•"/>
            </a:pPr>
            <a:r>
              <a:rPr lang="en-GB" sz="3200" dirty="0">
                <a:latin typeface="Gill Sans MT" panose="020B0502020104020203" pitchFamily="34" charset="0"/>
              </a:rPr>
              <a:t>In school we will read the book three times. This is </a:t>
            </a:r>
          </a:p>
          <a:p>
            <a:r>
              <a:rPr lang="en-GB" sz="3200" dirty="0">
                <a:latin typeface="Gill Sans MT" panose="020B0502020104020203" pitchFamily="34" charset="0"/>
              </a:rPr>
              <a:t>    to develop fluency, expression and comprehension. </a:t>
            </a:r>
          </a:p>
          <a:p>
            <a:pPr marL="457200" indent="-457200">
              <a:buFont typeface="Arial" panose="020B0604020202020204" pitchFamily="34" charset="0"/>
              <a:buChar char="•"/>
            </a:pPr>
            <a:endParaRPr lang="en-GB" sz="2800" dirty="0"/>
          </a:p>
        </p:txBody>
      </p:sp>
      <p:pic>
        <p:nvPicPr>
          <p:cNvPr id="4" name="Picture 10" descr="No photo description available.">
            <a:extLst>
              <a:ext uri="{FF2B5EF4-FFF2-40B4-BE49-F238E27FC236}">
                <a16:creationId xmlns:a16="http://schemas.microsoft.com/office/drawing/2014/main" id="{98F17383-A5E7-4CFD-84D1-93D782F5F9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22646" y="160489"/>
            <a:ext cx="2236177" cy="298156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Winnington Park Community Primary And ...">
            <a:extLst>
              <a:ext uri="{FF2B5EF4-FFF2-40B4-BE49-F238E27FC236}">
                <a16:creationId xmlns:a16="http://schemas.microsoft.com/office/drawing/2014/main" id="{57B9F6C3-D525-4A74-B863-749249CC8A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91725" y="5291138"/>
            <a:ext cx="2095500" cy="14573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88257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30444" y="345270"/>
            <a:ext cx="10481933" cy="2739211"/>
          </a:xfrm>
          <a:prstGeom prst="rect">
            <a:avLst/>
          </a:prstGeom>
        </p:spPr>
        <p:txBody>
          <a:bodyPr wrap="square">
            <a:spAutoFit/>
          </a:bodyPr>
          <a:lstStyle/>
          <a:p>
            <a:r>
              <a:rPr lang="en-GB" sz="4800" dirty="0">
                <a:solidFill>
                  <a:schemeClr val="accent3"/>
                </a:solidFill>
                <a:latin typeface="Gill Sans MT" panose="020B0502020104020203" pitchFamily="34" charset="0"/>
              </a:rPr>
              <a:t>Books</a:t>
            </a:r>
            <a:r>
              <a:rPr lang="en-GB" sz="4800" dirty="0">
                <a:latin typeface="Gill Sans MT" panose="020B0502020104020203" pitchFamily="34" charset="0"/>
              </a:rPr>
              <a:t> </a:t>
            </a:r>
            <a:endParaRPr lang="en-GB" sz="1600" dirty="0">
              <a:latin typeface="Gill Sans MT" panose="020B0502020104020203" pitchFamily="34" charset="0"/>
            </a:endParaRPr>
          </a:p>
          <a:p>
            <a:endParaRPr lang="en-GB" sz="2800" dirty="0">
              <a:solidFill>
                <a:schemeClr val="accent2">
                  <a:lumMod val="75000"/>
                </a:schemeClr>
              </a:solidFill>
              <a:latin typeface="Comic Sans MS" panose="030F0702030302020204" pitchFamily="66" charset="0"/>
            </a:endParaRPr>
          </a:p>
          <a:p>
            <a:pPr marL="457200" indent="-457200">
              <a:buFont typeface="Arial" panose="020B0604020202020204" pitchFamily="34" charset="0"/>
              <a:buChar char="•"/>
            </a:pPr>
            <a:r>
              <a:rPr lang="en-GB" sz="3200" dirty="0">
                <a:latin typeface="Gill Sans MT" panose="020B0502020104020203" pitchFamily="34" charset="0"/>
              </a:rPr>
              <a:t>Match children’s phonics knowledge. </a:t>
            </a:r>
          </a:p>
          <a:p>
            <a:pPr marL="457200" indent="-457200">
              <a:buFont typeface="Arial" panose="020B0604020202020204" pitchFamily="34" charset="0"/>
              <a:buChar char="•"/>
            </a:pPr>
            <a:r>
              <a:rPr lang="en-GB" sz="3200" dirty="0">
                <a:latin typeface="Gill Sans MT" panose="020B0502020104020203" pitchFamily="34" charset="0"/>
              </a:rPr>
              <a:t>Shouldn’t be too challenging</a:t>
            </a:r>
            <a:r>
              <a:rPr lang="en-GB" sz="3200" dirty="0" smtClean="0">
                <a:latin typeface="Gill Sans MT" panose="020B0502020104020203" pitchFamily="34" charset="0"/>
              </a:rPr>
              <a:t>.</a:t>
            </a:r>
          </a:p>
          <a:p>
            <a:pPr marL="457200" indent="-457200">
              <a:buFont typeface="Arial" panose="020B0604020202020204" pitchFamily="34" charset="0"/>
              <a:buChar char="•"/>
            </a:pPr>
            <a:r>
              <a:rPr lang="en-GB" sz="3200" dirty="0" smtClean="0">
                <a:latin typeface="Gill Sans MT" panose="020B0502020104020203" pitchFamily="34" charset="0"/>
              </a:rPr>
              <a:t>Please keep books in book bags so we can change them.</a:t>
            </a:r>
            <a:endParaRPr lang="en-GB" sz="3200" dirty="0">
              <a:latin typeface="Gill Sans MT" panose="020B0502020104020203" pitchFamily="34" charset="0"/>
            </a:endParaRPr>
          </a:p>
        </p:txBody>
      </p:sp>
      <p:pic>
        <p:nvPicPr>
          <p:cNvPr id="2050" name="Picture 2" descr="Sit in!: Phase 2 Set 2 (Big Cat Phonics for Little Wandle Letters and Sounds Revis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650" y="3342105"/>
            <a:ext cx="2034964" cy="192786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ush!: Phase 2 Set 5 (Big Cat Phonics for Little Wandle Letters and Sounds Revis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7962" y="3950425"/>
            <a:ext cx="2034964" cy="192786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Owls in the Night: Phase 3 Set 2 (Big Cat Phonics for Little Wandle Letters and Sounds Revis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7289" y="3342105"/>
            <a:ext cx="2013335" cy="190737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Down the River: Phase 3 Set 2 (Big Cat Phonics for Little Wandle Letters and Sounds Revis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64987" y="3950425"/>
            <a:ext cx="1986733" cy="188216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Winnington Park Community Primary And ...">
            <a:extLst>
              <a:ext uri="{FF2B5EF4-FFF2-40B4-BE49-F238E27FC236}">
                <a16:creationId xmlns:a16="http://schemas.microsoft.com/office/drawing/2014/main" id="{83357EDF-356B-4DFB-BE0E-6C7D82A2CA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91725" y="5291138"/>
            <a:ext cx="2095500" cy="14573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18331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74320" y="209005"/>
            <a:ext cx="9451571" cy="6340197"/>
          </a:xfrm>
          <a:prstGeom prst="rect">
            <a:avLst/>
          </a:prstGeom>
        </p:spPr>
        <p:txBody>
          <a:bodyPr wrap="square">
            <a:spAutoFit/>
          </a:bodyPr>
          <a:lstStyle/>
          <a:p>
            <a:r>
              <a:rPr lang="en-GB" sz="4000" dirty="0">
                <a:solidFill>
                  <a:schemeClr val="accent3"/>
                </a:solidFill>
                <a:latin typeface="Gill Sans MT" panose="020B0502020104020203" pitchFamily="34" charset="0"/>
              </a:rPr>
              <a:t>Reading at home  </a:t>
            </a:r>
            <a:endParaRPr lang="en-GB" sz="1200" dirty="0">
              <a:solidFill>
                <a:schemeClr val="accent3"/>
              </a:solidFill>
              <a:latin typeface="Gill Sans MT" panose="020B0502020104020203" pitchFamily="34" charset="0"/>
            </a:endParaRPr>
          </a:p>
          <a:p>
            <a:endParaRPr lang="en-GB" sz="2000" dirty="0">
              <a:solidFill>
                <a:schemeClr val="accent2">
                  <a:lumMod val="75000"/>
                </a:schemeClr>
              </a:solidFill>
              <a:latin typeface="Comic Sans MS" panose="030F0702030302020204" pitchFamily="66" charset="0"/>
            </a:endParaRPr>
          </a:p>
          <a:p>
            <a:r>
              <a:rPr lang="en-GB" sz="2800" dirty="0">
                <a:solidFill>
                  <a:schemeClr val="accent2">
                    <a:lumMod val="75000"/>
                  </a:schemeClr>
                </a:solidFill>
                <a:latin typeface="Gill Sans MT" panose="020B0502020104020203" pitchFamily="34" charset="0"/>
              </a:rPr>
              <a:t>Phonics book </a:t>
            </a:r>
          </a:p>
          <a:p>
            <a:pPr marL="457200" indent="-457200">
              <a:buFont typeface="Arial" panose="020B0604020202020204" pitchFamily="34" charset="0"/>
              <a:buChar char="•"/>
            </a:pPr>
            <a:endParaRPr lang="en-GB" dirty="0">
              <a:solidFill>
                <a:schemeClr val="accent2">
                  <a:lumMod val="75000"/>
                </a:schemeClr>
              </a:solidFill>
              <a:latin typeface="Gill Sans MT" panose="020B0502020104020203" pitchFamily="34" charset="0"/>
            </a:endParaRPr>
          </a:p>
          <a:p>
            <a:pPr marL="457200" indent="-457200">
              <a:buFont typeface="Arial" panose="020B0604020202020204" pitchFamily="34" charset="0"/>
              <a:buChar char="•"/>
            </a:pPr>
            <a:r>
              <a:rPr lang="en-GB" sz="2000" dirty="0">
                <a:latin typeface="Gill Sans MT" panose="020B0502020104020203" pitchFamily="34" charset="0"/>
              </a:rPr>
              <a:t>We will read this book at school as part of whole class reading and practise reading groups. This will then go home on a Friday and be changed the following Friday.  We will not write this in children’s diaries but please record every time you read. Please read the book three times in the week. This should not be challenging and children will become fluent from so much exposure. </a:t>
            </a:r>
          </a:p>
          <a:p>
            <a:pPr marL="457200" indent="-457200">
              <a:buFont typeface="Arial" panose="020B0604020202020204" pitchFamily="34" charset="0"/>
              <a:buChar char="•"/>
            </a:pPr>
            <a:endParaRPr lang="en-GB" sz="2000" dirty="0">
              <a:latin typeface="Gill Sans MT" panose="020B0502020104020203" pitchFamily="34" charset="0"/>
            </a:endParaRPr>
          </a:p>
          <a:p>
            <a:pPr marL="457200" indent="-457200">
              <a:buFont typeface="Arial" panose="020B0604020202020204" pitchFamily="34" charset="0"/>
              <a:buChar char="•"/>
            </a:pPr>
            <a:r>
              <a:rPr lang="en-GB" sz="2000" dirty="0">
                <a:latin typeface="Gill Sans MT" panose="020B0502020104020203" pitchFamily="34" charset="0"/>
              </a:rPr>
              <a:t>Tips: Share the front cover page before reading and make predictions about what might happen or what we might learn. The inside cover has the sounds and words contained in the book – review these at the beginning. </a:t>
            </a:r>
          </a:p>
          <a:p>
            <a:pPr marL="457200" indent="-457200">
              <a:buFont typeface="Arial" panose="020B0604020202020204" pitchFamily="34" charset="0"/>
              <a:buChar char="•"/>
            </a:pPr>
            <a:endParaRPr lang="en-GB" sz="2000" dirty="0">
              <a:latin typeface="Gill Sans MT" panose="020B0502020104020203" pitchFamily="34" charset="0"/>
            </a:endParaRPr>
          </a:p>
          <a:p>
            <a:pPr marL="457200" indent="-457200">
              <a:buFont typeface="Arial" panose="020B0604020202020204" pitchFamily="34" charset="0"/>
              <a:buChar char="•"/>
            </a:pPr>
            <a:r>
              <a:rPr lang="en-GB" sz="2000" dirty="0">
                <a:latin typeface="Gill Sans MT" panose="020B0502020104020203" pitchFamily="34" charset="0"/>
              </a:rPr>
              <a:t>Allow your child to sound out and blend the words together.</a:t>
            </a:r>
          </a:p>
          <a:p>
            <a:pPr marL="457200" indent="-457200">
              <a:buFont typeface="Arial" panose="020B0604020202020204" pitchFamily="34" charset="0"/>
              <a:buChar char="•"/>
            </a:pPr>
            <a:endParaRPr lang="en-GB" sz="2000" dirty="0">
              <a:latin typeface="Gill Sans MT" panose="020B0502020104020203" pitchFamily="34" charset="0"/>
            </a:endParaRPr>
          </a:p>
          <a:p>
            <a:pPr marL="457200" indent="-457200">
              <a:buFont typeface="Arial" panose="020B0604020202020204" pitchFamily="34" charset="0"/>
              <a:buChar char="•"/>
            </a:pPr>
            <a:r>
              <a:rPr lang="en-GB" sz="2000" dirty="0">
                <a:latin typeface="Gill Sans MT" panose="020B0502020104020203" pitchFamily="34" charset="0"/>
              </a:rPr>
              <a:t>Celebrate and praise their achievements: ‘I love the way you sounded out that word’. ‘I loved listening to you reading.’ ‘Listening to you reading is my favourite thing to do’. </a:t>
            </a:r>
          </a:p>
          <a:p>
            <a:pPr marL="457200" indent="-457200">
              <a:buFont typeface="Arial" panose="020B0604020202020204" pitchFamily="34" charset="0"/>
              <a:buChar char="•"/>
            </a:pPr>
            <a:endParaRPr lang="en-GB" sz="2000" dirty="0">
              <a:latin typeface="Gill Sans MT" panose="020B0502020104020203" pitchFamily="34" charset="0"/>
            </a:endParaRPr>
          </a:p>
        </p:txBody>
      </p:sp>
      <p:pic>
        <p:nvPicPr>
          <p:cNvPr id="3" name="Picture 2" descr="Winnington Park Community Primary And ...">
            <a:extLst>
              <a:ext uri="{FF2B5EF4-FFF2-40B4-BE49-F238E27FC236}">
                <a16:creationId xmlns:a16="http://schemas.microsoft.com/office/drawing/2014/main" id="{3D9F7334-76DA-4E4E-BB4D-BC4CC62794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91725" y="5291138"/>
            <a:ext cx="2095500" cy="14573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71891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04FBA-9656-4C66-9D24-83DC2009D859}"/>
              </a:ext>
            </a:extLst>
          </p:cNvPr>
          <p:cNvSpPr>
            <a:spLocks noGrp="1"/>
          </p:cNvSpPr>
          <p:nvPr>
            <p:ph type="title"/>
          </p:nvPr>
        </p:nvSpPr>
        <p:spPr/>
        <p:txBody>
          <a:bodyPr/>
          <a:lstStyle/>
          <a:p>
            <a:r>
              <a:rPr lang="en-GB" dirty="0">
                <a:solidFill>
                  <a:schemeClr val="accent3"/>
                </a:solidFill>
                <a:latin typeface="Gill Sans MT" panose="020B0502020104020203" pitchFamily="34" charset="0"/>
              </a:rPr>
              <a:t>Top Tips!</a:t>
            </a:r>
            <a:endParaRPr lang="en-GB" dirty="0"/>
          </a:p>
        </p:txBody>
      </p:sp>
      <p:sp>
        <p:nvSpPr>
          <p:cNvPr id="3" name="Content Placeholder 2">
            <a:extLst>
              <a:ext uri="{FF2B5EF4-FFF2-40B4-BE49-F238E27FC236}">
                <a16:creationId xmlns:a16="http://schemas.microsoft.com/office/drawing/2014/main" id="{78435D0D-4386-4BED-AE50-C69F32D5F1B9}"/>
              </a:ext>
            </a:extLst>
          </p:cNvPr>
          <p:cNvSpPr>
            <a:spLocks noGrp="1"/>
          </p:cNvSpPr>
          <p:nvPr>
            <p:ph idx="1"/>
          </p:nvPr>
        </p:nvSpPr>
        <p:spPr>
          <a:xfrm>
            <a:off x="677334" y="1537855"/>
            <a:ext cx="8596668" cy="4503507"/>
          </a:xfrm>
        </p:spPr>
        <p:txBody>
          <a:bodyPr>
            <a:normAutofit/>
          </a:bodyPr>
          <a:lstStyle/>
          <a:p>
            <a:pPr>
              <a:buFont typeface="Arial" panose="020B0604020202020204" pitchFamily="34" charset="0"/>
              <a:buChar char="•"/>
            </a:pPr>
            <a:r>
              <a:rPr lang="en-GB" sz="2400" dirty="0">
                <a:solidFill>
                  <a:schemeClr val="tx1"/>
                </a:solidFill>
                <a:latin typeface="Gill Sans MT" panose="020B0502020104020203" pitchFamily="34" charset="0"/>
              </a:rPr>
              <a:t>Model following the text with your finger when you read so your children get into the habit of doing this!</a:t>
            </a:r>
          </a:p>
          <a:p>
            <a:pPr>
              <a:buFont typeface="Arial" panose="020B0604020202020204" pitchFamily="34" charset="0"/>
              <a:buChar char="•"/>
            </a:pPr>
            <a:r>
              <a:rPr lang="en-GB" sz="2400" dirty="0">
                <a:solidFill>
                  <a:schemeClr val="tx1"/>
                </a:solidFill>
                <a:latin typeface="Gill Sans MT" panose="020B0502020104020203" pitchFamily="34" charset="0"/>
              </a:rPr>
              <a:t>Take turns – one page each!</a:t>
            </a:r>
          </a:p>
          <a:p>
            <a:pPr>
              <a:buFont typeface="Arial" panose="020B0604020202020204" pitchFamily="34" charset="0"/>
              <a:buChar char="•"/>
            </a:pPr>
            <a:r>
              <a:rPr lang="en-GB" sz="2400" dirty="0">
                <a:solidFill>
                  <a:schemeClr val="tx1"/>
                </a:solidFill>
                <a:latin typeface="Gill Sans MT" panose="020B0502020104020203" pitchFamily="34" charset="0"/>
              </a:rPr>
              <a:t>Find the ‘right time’ in the evening.</a:t>
            </a:r>
          </a:p>
          <a:p>
            <a:pPr>
              <a:buFont typeface="Arial" panose="020B0604020202020204" pitchFamily="34" charset="0"/>
              <a:buChar char="•"/>
            </a:pPr>
            <a:r>
              <a:rPr lang="en-GB" sz="2400" dirty="0">
                <a:solidFill>
                  <a:schemeClr val="tx1"/>
                </a:solidFill>
                <a:latin typeface="Gill Sans MT" panose="020B0502020104020203" pitchFamily="34" charset="0"/>
              </a:rPr>
              <a:t>‘Argue’ who hears your child read.</a:t>
            </a:r>
          </a:p>
          <a:p>
            <a:pPr>
              <a:buFont typeface="Arial" panose="020B0604020202020204" pitchFamily="34" charset="0"/>
              <a:buChar char="•"/>
            </a:pPr>
            <a:r>
              <a:rPr lang="en-GB" sz="2400" dirty="0">
                <a:solidFill>
                  <a:schemeClr val="tx1"/>
                </a:solidFill>
                <a:latin typeface="Gill Sans MT" panose="020B0502020104020203" pitchFamily="34" charset="0"/>
              </a:rPr>
              <a:t>Make mistakes and let your child correct you (not too many!).</a:t>
            </a:r>
          </a:p>
          <a:p>
            <a:pPr>
              <a:buFont typeface="Arial" panose="020B0604020202020204" pitchFamily="34" charset="0"/>
              <a:buChar char="•"/>
            </a:pPr>
            <a:r>
              <a:rPr lang="en-GB" sz="2400" dirty="0">
                <a:solidFill>
                  <a:schemeClr val="tx1"/>
                </a:solidFill>
                <a:latin typeface="Gill Sans MT" panose="020B0502020104020203" pitchFamily="34" charset="0"/>
              </a:rPr>
              <a:t>Speak to school if your child is struggling.</a:t>
            </a:r>
          </a:p>
          <a:p>
            <a:pPr marL="0" indent="0">
              <a:buNone/>
            </a:pPr>
            <a:endParaRPr lang="en-GB" sz="2400" dirty="0">
              <a:solidFill>
                <a:schemeClr val="tx1"/>
              </a:solidFill>
              <a:latin typeface="Gill Sans MT" panose="020B0502020104020203" pitchFamily="34" charset="0"/>
            </a:endParaRPr>
          </a:p>
          <a:p>
            <a:pPr>
              <a:buFont typeface="Arial" panose="020B0604020202020204" pitchFamily="34" charset="0"/>
              <a:buChar char="•"/>
            </a:pPr>
            <a:r>
              <a:rPr lang="en-GB" sz="2400" dirty="0">
                <a:solidFill>
                  <a:schemeClr val="tx1"/>
                </a:solidFill>
                <a:latin typeface="Gill Sans MT" panose="020B0502020104020203" pitchFamily="34" charset="0"/>
              </a:rPr>
              <a:t>Be positive and have fun.</a:t>
            </a:r>
          </a:p>
          <a:p>
            <a:pPr>
              <a:buFont typeface="Arial" panose="020B0604020202020204" pitchFamily="34" charset="0"/>
              <a:buChar char="•"/>
            </a:pPr>
            <a:endParaRPr lang="en-GB" dirty="0">
              <a:latin typeface="Gill Sans MT" panose="020B0502020104020203" pitchFamily="34" charset="0"/>
            </a:endParaRPr>
          </a:p>
          <a:p>
            <a:pPr marL="0" indent="0">
              <a:buNone/>
            </a:pPr>
            <a:endParaRPr lang="en-GB" dirty="0">
              <a:latin typeface="Gill Sans MT" panose="020B0502020104020203" pitchFamily="34" charset="0"/>
            </a:endParaRPr>
          </a:p>
        </p:txBody>
      </p:sp>
      <p:pic>
        <p:nvPicPr>
          <p:cNvPr id="4" name="Picture 2" descr="Winnington Park Community Primary And ...">
            <a:extLst>
              <a:ext uri="{FF2B5EF4-FFF2-40B4-BE49-F238E27FC236}">
                <a16:creationId xmlns:a16="http://schemas.microsoft.com/office/drawing/2014/main" id="{91D7C657-43B7-43E0-B4A2-7DE0AC3026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91725" y="5291138"/>
            <a:ext cx="2095500" cy="14573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45643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30445" y="345270"/>
            <a:ext cx="9701830" cy="5878532"/>
          </a:xfrm>
          <a:prstGeom prst="rect">
            <a:avLst/>
          </a:prstGeom>
        </p:spPr>
        <p:txBody>
          <a:bodyPr wrap="square">
            <a:spAutoFit/>
          </a:bodyPr>
          <a:lstStyle/>
          <a:p>
            <a:r>
              <a:rPr lang="en-GB" sz="4800" dirty="0">
                <a:solidFill>
                  <a:schemeClr val="accent3"/>
                </a:solidFill>
                <a:latin typeface="Gill Sans MT" panose="020B0502020104020203" pitchFamily="34" charset="0"/>
              </a:rPr>
              <a:t>Reading at home  </a:t>
            </a:r>
            <a:endParaRPr lang="en-GB" sz="1600" dirty="0">
              <a:solidFill>
                <a:schemeClr val="accent3"/>
              </a:solidFill>
              <a:latin typeface="Gill Sans MT" panose="020B0502020104020203" pitchFamily="34" charset="0"/>
            </a:endParaRPr>
          </a:p>
          <a:p>
            <a:endParaRPr lang="en-GB" sz="2800" dirty="0">
              <a:solidFill>
                <a:schemeClr val="accent2">
                  <a:lumMod val="75000"/>
                </a:schemeClr>
              </a:solidFill>
              <a:latin typeface="Comic Sans MS" panose="030F0702030302020204" pitchFamily="66" charset="0"/>
            </a:endParaRPr>
          </a:p>
          <a:p>
            <a:r>
              <a:rPr lang="en-GB" sz="3600" dirty="0">
                <a:latin typeface="Gill Sans MT" panose="020B0502020104020203" pitchFamily="34" charset="0"/>
              </a:rPr>
              <a:t>Pleasure for reading book</a:t>
            </a:r>
          </a:p>
          <a:p>
            <a:pPr marL="457200" indent="-457200">
              <a:buFont typeface="Arial" panose="020B0604020202020204" pitchFamily="34" charset="0"/>
              <a:buChar char="•"/>
            </a:pPr>
            <a:endParaRPr lang="en-GB" sz="2400" dirty="0">
              <a:latin typeface="Gill Sans MT" panose="020B0502020104020203" pitchFamily="34" charset="0"/>
            </a:endParaRPr>
          </a:p>
          <a:p>
            <a:pPr marL="457200" indent="-457200">
              <a:buFont typeface="Arial" panose="020B0604020202020204" pitchFamily="34" charset="0"/>
              <a:buChar char="•"/>
            </a:pPr>
            <a:r>
              <a:rPr lang="en-GB" sz="2400" dirty="0">
                <a:latin typeface="Gill Sans MT" panose="020B0502020104020203" pitchFamily="34" charset="0"/>
              </a:rPr>
              <a:t>This is to promote a love of reading and literature. </a:t>
            </a:r>
          </a:p>
          <a:p>
            <a:pPr marL="457200" indent="-457200">
              <a:buFont typeface="Arial" panose="020B0604020202020204" pitchFamily="34" charset="0"/>
              <a:buChar char="•"/>
            </a:pPr>
            <a:r>
              <a:rPr lang="en-GB" sz="2400" dirty="0">
                <a:latin typeface="Gill Sans MT" panose="020B0502020104020203" pitchFamily="34" charset="0"/>
              </a:rPr>
              <a:t>Children will not be able to read these books but they will be able to talk about them and learn new vocabulary from them. </a:t>
            </a:r>
          </a:p>
          <a:p>
            <a:pPr marL="457200" indent="-457200">
              <a:buFont typeface="Arial" panose="020B0604020202020204" pitchFamily="34" charset="0"/>
              <a:buChar char="•"/>
            </a:pPr>
            <a:r>
              <a:rPr lang="en-GB" sz="2400" dirty="0">
                <a:latin typeface="Gill Sans MT" panose="020B0502020104020203" pitchFamily="34" charset="0"/>
              </a:rPr>
              <a:t>Reading the same book several times will promote a rich vocabulary and develop their ability to hear rhyme and rhythm.</a:t>
            </a:r>
          </a:p>
          <a:p>
            <a:pPr marL="457200" indent="-457200">
              <a:buFont typeface="Arial" panose="020B0604020202020204" pitchFamily="34" charset="0"/>
              <a:buChar char="•"/>
            </a:pPr>
            <a:r>
              <a:rPr lang="en-GB" sz="2400" dirty="0">
                <a:latin typeface="Gill Sans MT" panose="020B0502020104020203" pitchFamily="34" charset="0"/>
              </a:rPr>
              <a:t>Be a reading role model at home and allow them to see you reading for pleasure.</a:t>
            </a:r>
          </a:p>
          <a:p>
            <a:pPr marL="457200" indent="-457200">
              <a:buFont typeface="Arial" panose="020B0604020202020204" pitchFamily="34" charset="0"/>
              <a:buChar char="•"/>
            </a:pPr>
            <a:r>
              <a:rPr lang="en-GB" sz="2400" dirty="0">
                <a:latin typeface="Gill Sans MT" panose="020B0502020104020203" pitchFamily="34" charset="0"/>
              </a:rPr>
              <a:t>Children will choose a Pleasure for Reading book on a Friday and it will be changed the following Friday. </a:t>
            </a:r>
          </a:p>
          <a:p>
            <a:endParaRPr lang="en-GB" sz="2400" dirty="0">
              <a:solidFill>
                <a:schemeClr val="accent2">
                  <a:lumMod val="75000"/>
                </a:schemeClr>
              </a:solidFill>
              <a:latin typeface="Comic Sans MS" panose="030F0702030302020204" pitchFamily="66" charset="0"/>
            </a:endParaRPr>
          </a:p>
        </p:txBody>
      </p:sp>
      <p:pic>
        <p:nvPicPr>
          <p:cNvPr id="3074" name="Picture 2" descr="The Snail and the Whale by Julia Donaldson 9780333982242 [USED CO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4758" y="274975"/>
            <a:ext cx="1889769" cy="169395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pictures.abebooks.com/isbn/9781849394673-u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4816" y="2736861"/>
            <a:ext cx="1504217" cy="1761378"/>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https://pictures.abebooks.com/isbn/9780689815812-uk.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99085" y="565920"/>
            <a:ext cx="2042511" cy="180558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Winnington Park Community Primary And ...">
            <a:extLst>
              <a:ext uri="{FF2B5EF4-FFF2-40B4-BE49-F238E27FC236}">
                <a16:creationId xmlns:a16="http://schemas.microsoft.com/office/drawing/2014/main" id="{1CC09572-7653-4DE9-B1B6-FFCDF94B6C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91725" y="5291138"/>
            <a:ext cx="2095500" cy="14573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98473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78193" y="136264"/>
            <a:ext cx="10481933" cy="5940088"/>
          </a:xfrm>
          <a:prstGeom prst="rect">
            <a:avLst/>
          </a:prstGeom>
        </p:spPr>
        <p:txBody>
          <a:bodyPr wrap="square">
            <a:spAutoFit/>
          </a:bodyPr>
          <a:lstStyle/>
          <a:p>
            <a:r>
              <a:rPr lang="en-GB" sz="4400" dirty="0">
                <a:solidFill>
                  <a:schemeClr val="accent3"/>
                </a:solidFill>
                <a:latin typeface="Gill Sans MT" panose="020B0502020104020203" pitchFamily="34" charset="0"/>
              </a:rPr>
              <a:t>Reading at home  </a:t>
            </a:r>
            <a:endParaRPr lang="en-GB" sz="1400" dirty="0">
              <a:solidFill>
                <a:schemeClr val="accent3"/>
              </a:solidFill>
              <a:latin typeface="Gill Sans MT" panose="020B0502020104020203" pitchFamily="34" charset="0"/>
            </a:endParaRPr>
          </a:p>
          <a:p>
            <a:endParaRPr lang="en-GB" sz="2400" dirty="0">
              <a:solidFill>
                <a:schemeClr val="accent2">
                  <a:lumMod val="75000"/>
                </a:schemeClr>
              </a:solidFill>
              <a:latin typeface="Comic Sans MS" panose="030F0702030302020204" pitchFamily="66" charset="0"/>
            </a:endParaRPr>
          </a:p>
          <a:p>
            <a:r>
              <a:rPr lang="en-GB" sz="2400" dirty="0">
                <a:latin typeface="Gill Sans MT" panose="020B0502020104020203" pitchFamily="34" charset="0"/>
              </a:rPr>
              <a:t>Some useful links: </a:t>
            </a:r>
          </a:p>
          <a:p>
            <a:endParaRPr lang="en-GB" sz="2400" dirty="0">
              <a:latin typeface="Gill Sans MT" panose="020B0502020104020203" pitchFamily="34" charset="0"/>
            </a:endParaRPr>
          </a:p>
          <a:p>
            <a:pPr marL="342900" indent="-342900">
              <a:buFont typeface="Arial" panose="020B0604020202020204" pitchFamily="34" charset="0"/>
              <a:buChar char="•"/>
            </a:pPr>
            <a:r>
              <a:rPr lang="en-GB" sz="2400" dirty="0">
                <a:latin typeface="Gill Sans MT" panose="020B0502020104020203" pitchFamily="34" charset="0"/>
                <a:hlinkClick r:id="rId2">
                  <a:extLst>
                    <a:ext uri="{A12FA001-AC4F-418D-AE19-62706E023703}">
                      <ahyp:hlinkClr xmlns:ahyp="http://schemas.microsoft.com/office/drawing/2018/hyperlinkcolor" xmlns="" val="tx"/>
                    </a:ext>
                  </a:extLst>
                </a:hlinkClick>
              </a:rPr>
              <a:t>https://www.littlewandle.org.uk/resources/for-parents/</a:t>
            </a:r>
            <a:r>
              <a:rPr lang="en-GB" sz="2400" dirty="0">
                <a:latin typeface="Gill Sans MT" panose="020B0502020104020203" pitchFamily="34" charset="0"/>
              </a:rPr>
              <a:t> </a:t>
            </a:r>
          </a:p>
          <a:p>
            <a:pPr marL="342900" indent="-342900">
              <a:buFont typeface="Arial" panose="020B0604020202020204" pitchFamily="34" charset="0"/>
              <a:buChar char="•"/>
            </a:pPr>
            <a:endParaRPr lang="en-GB" sz="2400" dirty="0">
              <a:latin typeface="Gill Sans MT" panose="020B0502020104020203" pitchFamily="34" charset="0"/>
            </a:endParaRPr>
          </a:p>
          <a:p>
            <a:pPr marL="342900" indent="-342900">
              <a:buFont typeface="Arial" panose="020B0604020202020204" pitchFamily="34" charset="0"/>
              <a:buChar char="•"/>
            </a:pPr>
            <a:r>
              <a:rPr lang="en-GB" sz="2400" dirty="0">
                <a:latin typeface="Gill Sans MT" panose="020B0502020104020203" pitchFamily="34" charset="0"/>
                <a:hlinkClick r:id="rId3">
                  <a:extLst>
                    <a:ext uri="{A12FA001-AC4F-418D-AE19-62706E023703}">
                      <ahyp:hlinkClr xmlns:ahyp="http://schemas.microsoft.com/office/drawing/2018/hyperlinkcolor" xmlns="" val="tx"/>
                    </a:ext>
                  </a:extLst>
                </a:hlinkClick>
              </a:rPr>
              <a:t>https://www.youtube.com/channel/UCP_FbjYUP_UtldV2K_-niWw</a:t>
            </a:r>
            <a:endParaRPr lang="en-GB" sz="2400" dirty="0">
              <a:latin typeface="Gill Sans MT" panose="020B0502020104020203" pitchFamily="34" charset="0"/>
            </a:endParaRPr>
          </a:p>
          <a:p>
            <a:pPr marL="342900" indent="-342900">
              <a:buFont typeface="Arial" panose="020B0604020202020204" pitchFamily="34" charset="0"/>
              <a:buChar char="•"/>
            </a:pPr>
            <a:endParaRPr lang="en-GB" sz="2400" dirty="0">
              <a:latin typeface="Gill Sans MT" panose="020B0502020104020203" pitchFamily="34" charset="0"/>
            </a:endParaRPr>
          </a:p>
          <a:p>
            <a:pPr marL="342900" indent="-342900">
              <a:buFont typeface="Arial" panose="020B0604020202020204" pitchFamily="34" charset="0"/>
              <a:buChar char="•"/>
            </a:pPr>
            <a:r>
              <a:rPr lang="en-GB" sz="2400" dirty="0">
                <a:latin typeface="Gill Sans MT" panose="020B0502020104020203" pitchFamily="34" charset="0"/>
                <a:hlinkClick r:id="rId4">
                  <a:extLst>
                    <a:ext uri="{A12FA001-AC4F-418D-AE19-62706E023703}">
                      <ahyp:hlinkClr xmlns:ahyp="http://schemas.microsoft.com/office/drawing/2018/hyperlinkcolor" xmlns="" val="tx"/>
                    </a:ext>
                  </a:extLst>
                </a:hlinkClick>
              </a:rPr>
              <a:t>https://literacytrust.org.uk/information/what-is-literacy/what-phonics/</a:t>
            </a:r>
            <a:r>
              <a:rPr lang="en-GB" sz="2400" dirty="0">
                <a:latin typeface="Gill Sans MT" panose="020B0502020104020203" pitchFamily="34" charset="0"/>
              </a:rPr>
              <a:t> </a:t>
            </a:r>
          </a:p>
          <a:p>
            <a:pPr marL="342900" indent="-342900">
              <a:buFont typeface="Arial" panose="020B0604020202020204" pitchFamily="34" charset="0"/>
              <a:buChar char="•"/>
            </a:pPr>
            <a:endParaRPr lang="en-GB" sz="2400" dirty="0">
              <a:latin typeface="Gill Sans MT" panose="020B0502020104020203" pitchFamily="34" charset="0"/>
            </a:endParaRPr>
          </a:p>
          <a:p>
            <a:pPr marL="342900" indent="-342900">
              <a:buFont typeface="Arial" panose="020B0604020202020204" pitchFamily="34" charset="0"/>
              <a:buChar char="•"/>
            </a:pPr>
            <a:r>
              <a:rPr lang="en-GB" sz="2400" dirty="0">
                <a:latin typeface="Gill Sans MT" panose="020B0502020104020203" pitchFamily="34" charset="0"/>
                <a:hlinkClick r:id="rId5">
                  <a:extLst>
                    <a:ext uri="{A12FA001-AC4F-418D-AE19-62706E023703}">
                      <ahyp:hlinkClr xmlns:ahyp="http://schemas.microsoft.com/office/drawing/2018/hyperlinkcolor" xmlns="" val="tx"/>
                    </a:ext>
                  </a:extLst>
                </a:hlinkClick>
              </a:rPr>
              <a:t>https://schoolreadinglist.co.uk/reading-lists-for-ks1-school-pupils/100-best-picture-books-to-read-before-you-are-5-years-old/</a:t>
            </a:r>
            <a:r>
              <a:rPr lang="en-GB" sz="2400" dirty="0">
                <a:latin typeface="Gill Sans MT" panose="020B0502020104020203" pitchFamily="34" charset="0"/>
              </a:rPr>
              <a:t> </a:t>
            </a:r>
          </a:p>
          <a:p>
            <a:pPr marL="342900" indent="-342900">
              <a:buFont typeface="Arial" panose="020B0604020202020204" pitchFamily="34" charset="0"/>
              <a:buChar char="•"/>
            </a:pPr>
            <a:endParaRPr lang="en-GB" sz="2400" dirty="0">
              <a:latin typeface="Gill Sans MT" panose="020B0502020104020203" pitchFamily="34" charset="0"/>
            </a:endParaRPr>
          </a:p>
          <a:p>
            <a:pPr marL="342900" indent="-342900">
              <a:buFont typeface="Arial" panose="020B0604020202020204" pitchFamily="34" charset="0"/>
              <a:buChar char="•"/>
            </a:pPr>
            <a:endParaRPr lang="en-GB" sz="2400" dirty="0">
              <a:latin typeface="Gill Sans MT" panose="020B0502020104020203" pitchFamily="34" charset="0"/>
            </a:endParaRPr>
          </a:p>
          <a:p>
            <a:pPr marL="342900" indent="-342900">
              <a:buFont typeface="Arial" panose="020B0604020202020204" pitchFamily="34" charset="0"/>
              <a:buChar char="•"/>
            </a:pPr>
            <a:endParaRPr lang="en-GB" sz="2400" dirty="0">
              <a:solidFill>
                <a:schemeClr val="accent2">
                  <a:lumMod val="75000"/>
                </a:schemeClr>
              </a:solidFill>
              <a:latin typeface="Comic Sans MS" panose="030F0702030302020204" pitchFamily="66" charset="0"/>
            </a:endParaRPr>
          </a:p>
        </p:txBody>
      </p:sp>
      <p:pic>
        <p:nvPicPr>
          <p:cNvPr id="3" name="Picture 2" descr="Winnington Park Community Primary And ...">
            <a:extLst>
              <a:ext uri="{FF2B5EF4-FFF2-40B4-BE49-F238E27FC236}">
                <a16:creationId xmlns:a16="http://schemas.microsoft.com/office/drawing/2014/main" id="{93883B55-5CAA-4B65-A8BD-C8E372334F2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91725" y="5291138"/>
            <a:ext cx="2095500" cy="14573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21239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108034" y="1191342"/>
            <a:ext cx="9326880" cy="1200329"/>
          </a:xfrm>
          <a:prstGeom prst="rect">
            <a:avLst/>
          </a:prstGeom>
        </p:spPr>
        <p:txBody>
          <a:bodyPr wrap="square">
            <a:spAutoFit/>
          </a:bodyPr>
          <a:lstStyle/>
          <a:p>
            <a:r>
              <a:rPr lang="en-GB" sz="7200" dirty="0">
                <a:solidFill>
                  <a:schemeClr val="accent2">
                    <a:lumMod val="75000"/>
                  </a:schemeClr>
                </a:solidFill>
                <a:latin typeface="Gill Sans MT" panose="020B0502020104020203" pitchFamily="34" charset="0"/>
              </a:rPr>
              <a:t>Thank you</a:t>
            </a:r>
          </a:p>
        </p:txBody>
      </p:sp>
      <p:sp>
        <p:nvSpPr>
          <p:cNvPr id="6" name="Rectangle 5"/>
          <p:cNvSpPr/>
          <p:nvPr/>
        </p:nvSpPr>
        <p:spPr>
          <a:xfrm>
            <a:off x="286603" y="852788"/>
            <a:ext cx="10795379" cy="338554"/>
          </a:xfrm>
          <a:prstGeom prst="rect">
            <a:avLst/>
          </a:prstGeom>
        </p:spPr>
        <p:txBody>
          <a:bodyPr wrap="square">
            <a:spAutoFit/>
          </a:bodyPr>
          <a:lstStyle/>
          <a:p>
            <a:endParaRPr lang="en-GB" sz="1600" dirty="0">
              <a:solidFill>
                <a:schemeClr val="accent2">
                  <a:lumMod val="75000"/>
                </a:schemeClr>
              </a:solidFill>
              <a:latin typeface="Comic Sans MS" panose="030F0702030302020204" pitchFamily="66" charset="0"/>
            </a:endParaRPr>
          </a:p>
        </p:txBody>
      </p:sp>
    </p:spTree>
    <p:extLst>
      <p:ext uri="{BB962C8B-B14F-4D97-AF65-F5344CB8AC3E}">
        <p14:creationId xmlns:p14="http://schemas.microsoft.com/office/powerpoint/2010/main" val="8683695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3770770316"/>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Custom 8">
      <a:dk1>
        <a:sysClr val="windowText" lastClr="000000"/>
      </a:dk1>
      <a:lt1>
        <a:sysClr val="window" lastClr="FFFFFF"/>
      </a:lt1>
      <a:dk2>
        <a:srgbClr val="2C3C43"/>
      </a:dk2>
      <a:lt2>
        <a:srgbClr val="EBEBEB"/>
      </a:lt2>
      <a:accent1>
        <a:srgbClr val="0070C0"/>
      </a:accent1>
      <a:accent2>
        <a:srgbClr val="FF0000"/>
      </a:accent2>
      <a:accent3>
        <a:srgbClr val="2E946B"/>
      </a:accent3>
      <a:accent4>
        <a:srgbClr val="0070C0"/>
      </a:accent4>
      <a:accent5>
        <a:srgbClr val="2E946B"/>
      </a:accent5>
      <a:accent6>
        <a:srgbClr val="2E83C3"/>
      </a:accent6>
      <a:hlink>
        <a:srgbClr val="2E83C3"/>
      </a:hlink>
      <a:folHlink>
        <a:srgbClr val="2E83C3"/>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1766</TotalTime>
  <Words>959</Words>
  <Application>Microsoft Office PowerPoint</Application>
  <PresentationFormat>Widescreen</PresentationFormat>
  <Paragraphs>148</Paragraphs>
  <Slides>23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Comic Sans MS</vt:lpstr>
      <vt:lpstr>Gill Sans MT</vt:lpstr>
      <vt:lpstr>Trebuchet MS</vt:lpstr>
      <vt:lpstr>Wingdings 3</vt:lpstr>
      <vt:lpstr>Facet</vt:lpstr>
      <vt:lpstr>Reading and Phonics in Reception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Top Tips!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Special Educational Needs and Disabilities Workshop</dc:title>
  <dc:creator>Abigail Hope</dc:creator>
  <cp:lastModifiedBy>Hall Computer</cp:lastModifiedBy>
  <cp:revision>75</cp:revision>
  <dcterms:created xsi:type="dcterms:W3CDTF">2025-05-12T06:18:05Z</dcterms:created>
  <dcterms:modified xsi:type="dcterms:W3CDTF">2026-10-08T17:33:06Z</dcterms:modified>
</cp:coreProperties>
</file>