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80" r:id="rId6"/>
    <p:sldId id="300" r:id="rId7"/>
    <p:sldId id="301" r:id="rId8"/>
    <p:sldId id="261" r:id="rId9"/>
    <p:sldId id="296" r:id="rId10"/>
    <p:sldId id="297" r:id="rId11"/>
    <p:sldId id="298" r:id="rId12"/>
    <p:sldId id="299" r:id="rId13"/>
    <p:sldId id="302" r:id="rId14"/>
    <p:sldId id="303" r:id="rId15"/>
    <p:sldId id="305" r:id="rId16"/>
    <p:sldId id="304" r:id="rId17"/>
    <p:sldId id="306" r:id="rId18"/>
    <p:sldId id="307" r:id="rId19"/>
    <p:sldId id="308" r:id="rId20"/>
    <p:sldId id="309" r:id="rId21"/>
    <p:sldId id="295"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9/29/2025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ittlewandle.org.uk/resources/for-parents/#tabnametabSupportForPhonic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channel/UCP_FbjYUP_UtldV2K_-niWw" TargetMode="External"/><Relationship Id="rId2" Type="http://schemas.openxmlformats.org/officeDocument/2006/relationships/hyperlink" Target="https://www.littlewandle.org.uk/resources/for-parents/" TargetMode="External"/><Relationship Id="rId1" Type="http://schemas.openxmlformats.org/officeDocument/2006/relationships/slideLayout" Target="../slideLayouts/slideLayout2.xml"/><Relationship Id="rId5" Type="http://schemas.openxmlformats.org/officeDocument/2006/relationships/hyperlink" Target="https://schoolreadinglist.co.uk/reading-lists-for-ks1-school-pupils/100-best-picture-books-to-read-before-you-are-5-years-old/" TargetMode="External"/><Relationship Id="rId4" Type="http://schemas.openxmlformats.org/officeDocument/2006/relationships/hyperlink" Target="https://literacytrust.org.uk/information/what-is-literacy/what-phonic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130" y="2155371"/>
            <a:ext cx="7766936" cy="2072218"/>
          </a:xfrm>
        </p:spPr>
        <p:txBody>
          <a:bodyPr/>
          <a:lstStyle/>
          <a:p>
            <a:pPr algn="ctr"/>
            <a:r>
              <a:rPr lang="en-GB" dirty="0" smtClean="0">
                <a:solidFill>
                  <a:schemeClr val="accent2">
                    <a:lumMod val="75000"/>
                  </a:schemeClr>
                </a:solidFill>
                <a:latin typeface="Comic Sans MS" panose="030F0702030302020204" pitchFamily="66" charset="0"/>
              </a:rPr>
              <a:t>Reading and Phonics</a:t>
            </a:r>
            <a:br>
              <a:rPr lang="en-GB" dirty="0" smtClean="0">
                <a:solidFill>
                  <a:schemeClr val="accent2">
                    <a:lumMod val="75000"/>
                  </a:schemeClr>
                </a:solidFill>
                <a:latin typeface="Comic Sans MS" panose="030F0702030302020204" pitchFamily="66" charset="0"/>
              </a:rPr>
            </a:br>
            <a:r>
              <a:rPr lang="en-GB" dirty="0">
                <a:solidFill>
                  <a:schemeClr val="accent2">
                    <a:lumMod val="75000"/>
                  </a:schemeClr>
                </a:solidFill>
                <a:latin typeface="Comic Sans MS" panose="030F0702030302020204" pitchFamily="66" charset="0"/>
              </a:rPr>
              <a:t/>
            </a:r>
            <a:br>
              <a:rPr lang="en-GB" dirty="0">
                <a:solidFill>
                  <a:schemeClr val="accent2">
                    <a:lumMod val="75000"/>
                  </a:schemeClr>
                </a:solidFill>
                <a:latin typeface="Comic Sans MS" panose="030F0702030302020204" pitchFamily="66" charset="0"/>
              </a:rPr>
            </a:br>
            <a:r>
              <a:rPr lang="en-GB" dirty="0" smtClean="0">
                <a:solidFill>
                  <a:schemeClr val="accent2">
                    <a:lumMod val="75000"/>
                  </a:schemeClr>
                </a:solidFill>
                <a:latin typeface="Comic Sans MS" panose="030F0702030302020204" pitchFamily="66" charset="0"/>
              </a:rPr>
              <a:t>in Reception </a:t>
            </a:r>
            <a:endParaRPr lang="en-GB" dirty="0">
              <a:solidFill>
                <a:schemeClr val="accent2">
                  <a:lumMod val="75000"/>
                </a:schemeClr>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930995" y="4908581"/>
            <a:ext cx="2440776" cy="1736994"/>
          </a:xfrm>
          <a:prstGeom prst="rect">
            <a:avLst/>
          </a:prstGeom>
        </p:spPr>
      </p:pic>
    </p:spTree>
    <p:extLst>
      <p:ext uri="{BB962C8B-B14F-4D97-AF65-F5344CB8AC3E}">
        <p14:creationId xmlns:p14="http://schemas.microsoft.com/office/powerpoint/2010/main" val="372258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0444" y="345270"/>
            <a:ext cx="10481933" cy="1692771"/>
          </a:xfrm>
          <a:prstGeom prst="rect">
            <a:avLst/>
          </a:prstGeom>
        </p:spPr>
        <p:txBody>
          <a:bodyPr wrap="square">
            <a:spAutoFit/>
          </a:bodyPr>
          <a:lstStyle/>
          <a:p>
            <a:r>
              <a:rPr lang="en-GB" sz="4800" dirty="0" smtClean="0">
                <a:solidFill>
                  <a:schemeClr val="accent2">
                    <a:lumMod val="75000"/>
                  </a:schemeClr>
                </a:solidFill>
                <a:latin typeface="Comic Sans MS" panose="030F0702030302020204" pitchFamily="66" charset="0"/>
              </a:rPr>
              <a:t>Teach and Practise </a:t>
            </a:r>
          </a:p>
          <a:p>
            <a:endParaRPr lang="en-GB" sz="2800" dirty="0">
              <a:solidFill>
                <a:schemeClr val="accent2">
                  <a:lumMod val="75000"/>
                </a:schemeClr>
              </a:solidFill>
              <a:latin typeface="Comic Sans MS" panose="030F0702030302020204" pitchFamily="66" charset="0"/>
            </a:endParaRPr>
          </a:p>
          <a:p>
            <a:r>
              <a:rPr lang="en-GB" sz="2800" dirty="0" smtClean="0">
                <a:solidFill>
                  <a:schemeClr val="accent2">
                    <a:lumMod val="75000"/>
                  </a:schemeClr>
                </a:solidFill>
                <a:latin typeface="Comic Sans MS" panose="030F0702030302020204" pitchFamily="66" charset="0"/>
              </a:rPr>
              <a:t>During this time we introduce a new sound and practise it.  </a:t>
            </a:r>
            <a:endParaRPr lang="en-GB" sz="2800" dirty="0"/>
          </a:p>
        </p:txBody>
      </p:sp>
      <p:pic>
        <p:nvPicPr>
          <p:cNvPr id="3" name="Picture 2"/>
          <p:cNvPicPr>
            <a:picLocks noChangeAspect="1"/>
          </p:cNvPicPr>
          <p:nvPr/>
        </p:nvPicPr>
        <p:blipFill>
          <a:blip r:embed="rId2"/>
          <a:stretch>
            <a:fillRect/>
          </a:stretch>
        </p:blipFill>
        <p:spPr>
          <a:xfrm>
            <a:off x="1326877" y="2563666"/>
            <a:ext cx="8489065" cy="2810439"/>
          </a:xfrm>
          <a:prstGeom prst="rect">
            <a:avLst/>
          </a:prstGeom>
        </p:spPr>
      </p:pic>
    </p:spTree>
    <p:extLst>
      <p:ext uri="{BB962C8B-B14F-4D97-AF65-F5344CB8AC3E}">
        <p14:creationId xmlns:p14="http://schemas.microsoft.com/office/powerpoint/2010/main" val="25780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0444" y="345270"/>
            <a:ext cx="10481933" cy="1692771"/>
          </a:xfrm>
          <a:prstGeom prst="rect">
            <a:avLst/>
          </a:prstGeom>
        </p:spPr>
        <p:txBody>
          <a:bodyPr wrap="square">
            <a:spAutoFit/>
          </a:bodyPr>
          <a:lstStyle/>
          <a:p>
            <a:r>
              <a:rPr lang="en-GB" sz="4800" dirty="0" smtClean="0">
                <a:solidFill>
                  <a:schemeClr val="accent2">
                    <a:lumMod val="75000"/>
                  </a:schemeClr>
                </a:solidFill>
                <a:latin typeface="Comic Sans MS" panose="030F0702030302020204" pitchFamily="66" charset="0"/>
              </a:rPr>
              <a:t>Teach and Practise </a:t>
            </a:r>
          </a:p>
          <a:p>
            <a:endParaRPr lang="en-GB" sz="2800" dirty="0">
              <a:solidFill>
                <a:schemeClr val="accent2">
                  <a:lumMod val="75000"/>
                </a:schemeClr>
              </a:solidFill>
              <a:latin typeface="Comic Sans MS" panose="030F0702030302020204" pitchFamily="66" charset="0"/>
            </a:endParaRPr>
          </a:p>
          <a:p>
            <a:r>
              <a:rPr lang="en-GB" sz="2800" dirty="0" smtClean="0">
                <a:solidFill>
                  <a:schemeClr val="accent2">
                    <a:lumMod val="75000"/>
                  </a:schemeClr>
                </a:solidFill>
                <a:latin typeface="Comic Sans MS" panose="030F0702030302020204" pitchFamily="66" charset="0"/>
              </a:rPr>
              <a:t>During this time we introduce a new sound and practise it.  </a:t>
            </a:r>
            <a:endParaRPr lang="en-GB" sz="2800" dirty="0"/>
          </a:p>
        </p:txBody>
      </p:sp>
      <p:pic>
        <p:nvPicPr>
          <p:cNvPr id="2" name="Picture 1"/>
          <p:cNvPicPr>
            <a:picLocks noChangeAspect="1"/>
          </p:cNvPicPr>
          <p:nvPr/>
        </p:nvPicPr>
        <p:blipFill>
          <a:blip r:embed="rId2"/>
          <a:stretch>
            <a:fillRect/>
          </a:stretch>
        </p:blipFill>
        <p:spPr>
          <a:xfrm>
            <a:off x="298358" y="2625641"/>
            <a:ext cx="11644448" cy="3021180"/>
          </a:xfrm>
          <a:prstGeom prst="rect">
            <a:avLst/>
          </a:prstGeom>
        </p:spPr>
      </p:pic>
    </p:spTree>
    <p:extLst>
      <p:ext uri="{BB962C8B-B14F-4D97-AF65-F5344CB8AC3E}">
        <p14:creationId xmlns:p14="http://schemas.microsoft.com/office/powerpoint/2010/main" val="276621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0444" y="345270"/>
            <a:ext cx="10481933" cy="5386090"/>
          </a:xfrm>
          <a:prstGeom prst="rect">
            <a:avLst/>
          </a:prstGeom>
        </p:spPr>
        <p:txBody>
          <a:bodyPr wrap="square">
            <a:spAutoFit/>
          </a:bodyPr>
          <a:lstStyle/>
          <a:p>
            <a:r>
              <a:rPr lang="en-GB" sz="4800" dirty="0" smtClean="0">
                <a:solidFill>
                  <a:schemeClr val="accent2">
                    <a:lumMod val="75000"/>
                  </a:schemeClr>
                </a:solidFill>
                <a:latin typeface="Comic Sans MS" panose="030F0702030302020204" pitchFamily="66" charset="0"/>
              </a:rPr>
              <a:t>Practise and Apply </a:t>
            </a:r>
          </a:p>
          <a:p>
            <a:endParaRPr lang="en-GB" sz="1600" dirty="0">
              <a:solidFill>
                <a:schemeClr val="accent2">
                  <a:lumMod val="75000"/>
                </a:schemeClr>
              </a:solidFill>
              <a:latin typeface="Comic Sans MS" panose="030F0702030302020204" pitchFamily="66" charset="0"/>
            </a:endParaRPr>
          </a:p>
          <a:p>
            <a:r>
              <a:rPr lang="en-GB" sz="2800" dirty="0" smtClean="0">
                <a:solidFill>
                  <a:schemeClr val="accent2">
                    <a:lumMod val="75000"/>
                  </a:schemeClr>
                </a:solidFill>
                <a:latin typeface="Comic Sans MS" panose="030F0702030302020204" pitchFamily="66" charset="0"/>
              </a:rPr>
              <a:t>During this time we practise and apply our new teaching.</a:t>
            </a:r>
          </a:p>
          <a:p>
            <a:endParaRPr lang="en-GB" sz="2800" dirty="0">
              <a:solidFill>
                <a:schemeClr val="accent2">
                  <a:lumMod val="75000"/>
                </a:schemeClr>
              </a:solidFill>
              <a:latin typeface="Comic Sans MS" panose="030F0702030302020204" pitchFamily="66" charset="0"/>
            </a:endParaRPr>
          </a:p>
          <a:p>
            <a:r>
              <a:rPr lang="en-GB" sz="2800" dirty="0" smtClean="0">
                <a:solidFill>
                  <a:schemeClr val="accent2">
                    <a:lumMod val="75000"/>
                  </a:schemeClr>
                </a:solidFill>
                <a:latin typeface="Comic Sans MS" panose="030F0702030302020204" pitchFamily="66" charset="0"/>
              </a:rPr>
              <a:t>Can you touch your… l – </a:t>
            </a:r>
            <a:r>
              <a:rPr lang="en-GB" sz="2800" dirty="0" err="1" smtClean="0">
                <a:solidFill>
                  <a:schemeClr val="accent2">
                    <a:lumMod val="75000"/>
                  </a:schemeClr>
                </a:solidFill>
                <a:latin typeface="Comic Sans MS" panose="030F0702030302020204" pitchFamily="66" charset="0"/>
              </a:rPr>
              <a:t>i</a:t>
            </a:r>
            <a:r>
              <a:rPr lang="en-GB" sz="2800" dirty="0" smtClean="0">
                <a:solidFill>
                  <a:schemeClr val="accent2">
                    <a:lumMod val="75000"/>
                  </a:schemeClr>
                </a:solidFill>
                <a:latin typeface="Comic Sans MS" panose="030F0702030302020204" pitchFamily="66" charset="0"/>
              </a:rPr>
              <a:t> – p ?</a:t>
            </a:r>
          </a:p>
          <a:p>
            <a:endParaRPr lang="en-GB" sz="2800" dirty="0">
              <a:solidFill>
                <a:schemeClr val="accent2">
                  <a:lumMod val="75000"/>
                </a:schemeClr>
              </a:solidFill>
              <a:latin typeface="Comic Sans MS" panose="030F0702030302020204" pitchFamily="66" charset="0"/>
            </a:endParaRPr>
          </a:p>
          <a:p>
            <a:r>
              <a:rPr lang="en-GB" sz="2800" dirty="0" smtClean="0">
                <a:solidFill>
                  <a:schemeClr val="accent2">
                    <a:lumMod val="75000"/>
                  </a:schemeClr>
                </a:solidFill>
                <a:latin typeface="Comic Sans MS" panose="030F0702030302020204" pitchFamily="66" charset="0"/>
              </a:rPr>
              <a:t>Can you do the actions?     c – l </a:t>
            </a:r>
            <a:r>
              <a:rPr lang="en-GB" sz="2800" smtClean="0">
                <a:solidFill>
                  <a:schemeClr val="accent2">
                    <a:lumMod val="75000"/>
                  </a:schemeClr>
                </a:solidFill>
                <a:latin typeface="Comic Sans MS" panose="030F0702030302020204" pitchFamily="66" charset="0"/>
              </a:rPr>
              <a:t>– </a:t>
            </a:r>
            <a:r>
              <a:rPr lang="en-GB" sz="2800" smtClean="0">
                <a:solidFill>
                  <a:schemeClr val="accent2">
                    <a:lumMod val="75000"/>
                  </a:schemeClr>
                </a:solidFill>
                <a:latin typeface="Comic Sans MS" panose="030F0702030302020204" pitchFamily="66" charset="0"/>
              </a:rPr>
              <a:t>a - </a:t>
            </a:r>
            <a:r>
              <a:rPr lang="en-GB" sz="2800" dirty="0" smtClean="0">
                <a:solidFill>
                  <a:schemeClr val="accent2">
                    <a:lumMod val="75000"/>
                  </a:schemeClr>
                </a:solidFill>
                <a:latin typeface="Comic Sans MS" panose="030F0702030302020204" pitchFamily="66" charset="0"/>
              </a:rPr>
              <a:t>p </a:t>
            </a:r>
          </a:p>
          <a:p>
            <a:endParaRPr lang="en-GB" sz="2800" dirty="0">
              <a:solidFill>
                <a:schemeClr val="accent2">
                  <a:lumMod val="75000"/>
                </a:schemeClr>
              </a:solidFill>
              <a:latin typeface="Comic Sans MS" panose="030F0702030302020204" pitchFamily="66" charset="0"/>
            </a:endParaRPr>
          </a:p>
          <a:p>
            <a:r>
              <a:rPr lang="en-GB" sz="2800" dirty="0" smtClean="0">
                <a:solidFill>
                  <a:schemeClr val="accent2">
                    <a:lumMod val="75000"/>
                  </a:schemeClr>
                </a:solidFill>
                <a:latin typeface="Comic Sans MS" panose="030F0702030302020204" pitchFamily="66" charset="0"/>
              </a:rPr>
              <a:t>What’s that noise?   What sounds does a  b – u – s  make?</a:t>
            </a:r>
          </a:p>
          <a:p>
            <a:endParaRPr lang="en-GB" sz="2800" dirty="0">
              <a:solidFill>
                <a:schemeClr val="accent2">
                  <a:lumMod val="75000"/>
                </a:schemeClr>
              </a:solidFill>
              <a:latin typeface="Comic Sans MS" panose="030F0702030302020204" pitchFamily="66" charset="0"/>
            </a:endParaRPr>
          </a:p>
          <a:p>
            <a:r>
              <a:rPr lang="en-GB" sz="2800" dirty="0" smtClean="0">
                <a:solidFill>
                  <a:schemeClr val="accent2">
                    <a:lumMod val="75000"/>
                  </a:schemeClr>
                </a:solidFill>
                <a:latin typeface="Comic Sans MS" panose="030F0702030302020204" pitchFamily="66" charset="0"/>
              </a:rPr>
              <a:t>Writing a word / phrase / sentence  </a:t>
            </a:r>
          </a:p>
          <a:p>
            <a:r>
              <a:rPr lang="en-GB" sz="2800" dirty="0" smtClean="0">
                <a:solidFill>
                  <a:schemeClr val="accent2">
                    <a:lumMod val="75000"/>
                  </a:schemeClr>
                </a:solidFill>
                <a:latin typeface="Comic Sans MS" panose="030F0702030302020204" pitchFamily="66" charset="0"/>
              </a:rPr>
              <a:t> </a:t>
            </a:r>
            <a:endParaRPr lang="en-GB" sz="2800" dirty="0"/>
          </a:p>
        </p:txBody>
      </p:sp>
    </p:spTree>
    <p:extLst>
      <p:ext uri="{BB962C8B-B14F-4D97-AF65-F5344CB8AC3E}">
        <p14:creationId xmlns:p14="http://schemas.microsoft.com/office/powerpoint/2010/main" val="236261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0444" y="345270"/>
            <a:ext cx="10481933" cy="5386090"/>
          </a:xfrm>
          <a:prstGeom prst="rect">
            <a:avLst/>
          </a:prstGeom>
        </p:spPr>
        <p:txBody>
          <a:bodyPr wrap="square">
            <a:spAutoFit/>
          </a:bodyPr>
          <a:lstStyle/>
          <a:p>
            <a:r>
              <a:rPr lang="en-GB" sz="4800" dirty="0" smtClean="0">
                <a:solidFill>
                  <a:schemeClr val="accent2">
                    <a:lumMod val="75000"/>
                  </a:schemeClr>
                </a:solidFill>
                <a:latin typeface="Comic Sans MS" panose="030F0702030302020204" pitchFamily="66" charset="0"/>
              </a:rPr>
              <a:t>Pronunciation is key!</a:t>
            </a:r>
          </a:p>
          <a:p>
            <a:endParaRPr lang="en-GB" sz="1600" dirty="0">
              <a:solidFill>
                <a:schemeClr val="accent2">
                  <a:lumMod val="75000"/>
                </a:schemeClr>
              </a:solidFill>
              <a:latin typeface="Comic Sans MS" panose="030F0702030302020204" pitchFamily="66" charset="0"/>
            </a:endParaRPr>
          </a:p>
          <a:p>
            <a:r>
              <a:rPr lang="en-GB" sz="2800" dirty="0">
                <a:solidFill>
                  <a:schemeClr val="accent2">
                    <a:lumMod val="75000"/>
                  </a:schemeClr>
                </a:solidFill>
                <a:latin typeface="Comic Sans MS" panose="030F0702030302020204" pitchFamily="66" charset="0"/>
                <a:hlinkClick r:id="rId2"/>
              </a:rPr>
              <a:t>https://www.littlewandle.org.uk/resources/for-parents/#</a:t>
            </a:r>
            <a:r>
              <a:rPr lang="en-GB" sz="2800" dirty="0" smtClean="0">
                <a:solidFill>
                  <a:schemeClr val="accent2">
                    <a:lumMod val="75000"/>
                  </a:schemeClr>
                </a:solidFill>
                <a:latin typeface="Comic Sans MS" panose="030F0702030302020204" pitchFamily="66" charset="0"/>
                <a:hlinkClick r:id="rId2"/>
              </a:rPr>
              <a:t>tabnametabSupportForPhonics</a:t>
            </a:r>
            <a:endParaRPr lang="en-GB" sz="2800" dirty="0" smtClean="0">
              <a:solidFill>
                <a:schemeClr val="accent2">
                  <a:lumMod val="75000"/>
                </a:schemeClr>
              </a:solidFill>
              <a:latin typeface="Comic Sans MS" panose="030F0702030302020204" pitchFamily="66" charset="0"/>
            </a:endParaRPr>
          </a:p>
          <a:p>
            <a:endParaRPr lang="en-GB" sz="2800" dirty="0">
              <a:solidFill>
                <a:schemeClr val="accent2">
                  <a:lumMod val="75000"/>
                </a:schemeClr>
              </a:solidFill>
              <a:latin typeface="Comic Sans MS" panose="030F0702030302020204" pitchFamily="66" charset="0"/>
            </a:endParaRPr>
          </a:p>
          <a:p>
            <a:endParaRPr lang="en-GB" sz="2800" dirty="0" smtClean="0">
              <a:solidFill>
                <a:schemeClr val="accent2">
                  <a:lumMod val="75000"/>
                </a:schemeClr>
              </a:solidFill>
              <a:latin typeface="Comic Sans MS" panose="030F0702030302020204" pitchFamily="66" charset="0"/>
            </a:endParaRPr>
          </a:p>
          <a:p>
            <a:r>
              <a:rPr lang="en-GB" sz="2800" dirty="0" smtClean="0">
                <a:solidFill>
                  <a:schemeClr val="accent2">
                    <a:lumMod val="75000"/>
                  </a:schemeClr>
                </a:solidFill>
                <a:latin typeface="Comic Sans MS" panose="030F0702030302020204" pitchFamily="66" charset="0"/>
                <a:hlinkClick r:id="rId2"/>
              </a:rPr>
              <a:t>https</a:t>
            </a:r>
            <a:r>
              <a:rPr lang="en-GB" sz="2800" dirty="0">
                <a:solidFill>
                  <a:schemeClr val="accent2">
                    <a:lumMod val="75000"/>
                  </a:schemeClr>
                </a:solidFill>
                <a:latin typeface="Comic Sans MS" panose="030F0702030302020204" pitchFamily="66" charset="0"/>
                <a:hlinkClick r:id="rId2"/>
              </a:rPr>
              <a:t>://www.littlewandle.org.uk/resources/for-parents/#</a:t>
            </a:r>
            <a:r>
              <a:rPr lang="en-GB" sz="2800" dirty="0" smtClean="0">
                <a:solidFill>
                  <a:schemeClr val="accent2">
                    <a:lumMod val="75000"/>
                  </a:schemeClr>
                </a:solidFill>
                <a:latin typeface="Comic Sans MS" panose="030F0702030302020204" pitchFamily="66" charset="0"/>
                <a:hlinkClick r:id="rId2"/>
              </a:rPr>
              <a:t>tabnametabSupportForPhonics</a:t>
            </a:r>
            <a:r>
              <a:rPr lang="en-GB" sz="2800" dirty="0" smtClean="0">
                <a:solidFill>
                  <a:schemeClr val="accent2">
                    <a:lumMod val="75000"/>
                  </a:schemeClr>
                </a:solidFill>
                <a:latin typeface="Comic Sans MS" panose="030F0702030302020204" pitchFamily="66" charset="0"/>
              </a:rPr>
              <a:t> </a:t>
            </a:r>
          </a:p>
          <a:p>
            <a:endParaRPr lang="en-GB" sz="2800" dirty="0">
              <a:solidFill>
                <a:schemeClr val="accent2">
                  <a:lumMod val="75000"/>
                </a:schemeClr>
              </a:solidFill>
              <a:latin typeface="Comic Sans MS" panose="030F0702030302020204" pitchFamily="66" charset="0"/>
            </a:endParaRPr>
          </a:p>
          <a:p>
            <a:endParaRPr lang="en-GB" sz="2800" dirty="0" smtClean="0">
              <a:solidFill>
                <a:schemeClr val="accent2">
                  <a:lumMod val="75000"/>
                </a:schemeClr>
              </a:solidFill>
              <a:latin typeface="Comic Sans MS" panose="030F0702030302020204" pitchFamily="66" charset="0"/>
            </a:endParaRPr>
          </a:p>
          <a:p>
            <a:r>
              <a:rPr lang="en-GB" sz="2800" dirty="0">
                <a:latin typeface="Comic Sans MS" panose="030F0702030302020204" pitchFamily="66" charset="0"/>
                <a:hlinkClick r:id="rId2"/>
              </a:rPr>
              <a:t>https://www.littlewandle.org.uk/resources/for-parents/#</a:t>
            </a:r>
            <a:r>
              <a:rPr lang="en-GB" sz="2800" dirty="0" smtClean="0">
                <a:latin typeface="Comic Sans MS" panose="030F0702030302020204" pitchFamily="66" charset="0"/>
                <a:hlinkClick r:id="rId2"/>
              </a:rPr>
              <a:t>tabnametabSupportForPhonics</a:t>
            </a:r>
            <a:r>
              <a:rPr lang="en-GB" sz="2800" dirty="0" smtClean="0">
                <a:latin typeface="Comic Sans MS" panose="030F0702030302020204" pitchFamily="66" charset="0"/>
              </a:rPr>
              <a:t> </a:t>
            </a:r>
            <a:endParaRPr lang="en-GB" sz="2800" dirty="0">
              <a:latin typeface="Comic Sans MS" panose="030F0702030302020204" pitchFamily="66" charset="0"/>
            </a:endParaRPr>
          </a:p>
        </p:txBody>
      </p:sp>
    </p:spTree>
    <p:extLst>
      <p:ext uri="{BB962C8B-B14F-4D97-AF65-F5344CB8AC3E}">
        <p14:creationId xmlns:p14="http://schemas.microsoft.com/office/powerpoint/2010/main" val="926216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6257" y="834440"/>
            <a:ext cx="8514373" cy="5293644"/>
          </a:xfrm>
          <a:prstGeom prst="rect">
            <a:avLst/>
          </a:prstGeom>
        </p:spPr>
      </p:pic>
      <p:sp>
        <p:nvSpPr>
          <p:cNvPr id="3" name="TextBox 2"/>
          <p:cNvSpPr txBox="1"/>
          <p:nvPr/>
        </p:nvSpPr>
        <p:spPr>
          <a:xfrm>
            <a:off x="1331494" y="4041447"/>
            <a:ext cx="5577168" cy="1862048"/>
          </a:xfrm>
          <a:prstGeom prst="rect">
            <a:avLst/>
          </a:prstGeom>
          <a:noFill/>
        </p:spPr>
        <p:txBody>
          <a:bodyPr wrap="none" rtlCol="0">
            <a:spAutoFit/>
          </a:bodyPr>
          <a:lstStyle/>
          <a:p>
            <a:r>
              <a:rPr lang="en-GB" sz="11500" dirty="0" smtClean="0">
                <a:solidFill>
                  <a:schemeClr val="accent2">
                    <a:lumMod val="75000"/>
                  </a:schemeClr>
                </a:solidFill>
                <a:latin typeface="Comic Sans MS" panose="030F0702030302020204" pitchFamily="66" charset="0"/>
              </a:rPr>
              <a:t>Reading</a:t>
            </a:r>
            <a:r>
              <a:rPr lang="en-GB" dirty="0" smtClean="0">
                <a:latin typeface="Comic Sans MS" panose="030F0702030302020204" pitchFamily="66" charset="0"/>
              </a:rPr>
              <a:t> </a:t>
            </a:r>
            <a:endParaRPr lang="en-GB" dirty="0">
              <a:latin typeface="Comic Sans MS" panose="030F0702030302020204" pitchFamily="66" charset="0"/>
            </a:endParaRPr>
          </a:p>
        </p:txBody>
      </p:sp>
    </p:spTree>
    <p:extLst>
      <p:ext uri="{BB962C8B-B14F-4D97-AF65-F5344CB8AC3E}">
        <p14:creationId xmlns:p14="http://schemas.microsoft.com/office/powerpoint/2010/main" val="2485247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0587" y="611307"/>
            <a:ext cx="9764211" cy="1538883"/>
          </a:xfrm>
          <a:prstGeom prst="rect">
            <a:avLst/>
          </a:prstGeom>
        </p:spPr>
        <p:txBody>
          <a:bodyPr wrap="none">
            <a:spAutoFit/>
          </a:bodyPr>
          <a:lstStyle/>
          <a:p>
            <a:r>
              <a:rPr lang="en-GB" sz="4000" dirty="0">
                <a:solidFill>
                  <a:schemeClr val="accent2">
                    <a:lumMod val="75000"/>
                  </a:schemeClr>
                </a:solidFill>
                <a:latin typeface="Comic Sans MS" panose="030F0702030302020204" pitchFamily="66" charset="0"/>
              </a:rPr>
              <a:t>We want to encourage a love of </a:t>
            </a:r>
            <a:r>
              <a:rPr lang="en-GB" sz="4000" dirty="0" smtClean="0">
                <a:solidFill>
                  <a:schemeClr val="accent2">
                    <a:lumMod val="75000"/>
                  </a:schemeClr>
                </a:solidFill>
                <a:latin typeface="Comic Sans MS" panose="030F0702030302020204" pitchFamily="66" charset="0"/>
              </a:rPr>
              <a:t>reading.</a:t>
            </a:r>
          </a:p>
          <a:p>
            <a:endParaRPr lang="en-GB" sz="4000" dirty="0">
              <a:solidFill>
                <a:schemeClr val="accent2">
                  <a:lumMod val="75000"/>
                </a:schemeClr>
              </a:solidFill>
              <a:latin typeface="Comic Sans MS" panose="030F0702030302020204" pitchFamily="66" charset="0"/>
            </a:endParaRPr>
          </a:p>
          <a:p>
            <a:r>
              <a:rPr lang="en-GB" sz="1400" dirty="0" smtClean="0">
                <a:latin typeface="Comic Sans MS" panose="030F0702030302020204" pitchFamily="66" charset="0"/>
              </a:rPr>
              <a:t> </a:t>
            </a:r>
            <a:endParaRPr lang="en-GB" sz="1400" dirty="0">
              <a:latin typeface="Comic Sans MS" panose="030F0702030302020204" pitchFamily="66" charset="0"/>
            </a:endParaRPr>
          </a:p>
        </p:txBody>
      </p:sp>
      <p:pic>
        <p:nvPicPr>
          <p:cNvPr id="1026" name="Picture 2" descr="Dr. Seuss Reading Quote Sticker - Inspire a Love for 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611" y="1531919"/>
            <a:ext cx="4678872" cy="32752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5732" y="4990932"/>
            <a:ext cx="5933034" cy="1569660"/>
          </a:xfrm>
          <a:prstGeom prst="rect">
            <a:avLst/>
          </a:prstGeom>
          <a:noFill/>
        </p:spPr>
        <p:txBody>
          <a:bodyPr wrap="none" rtlCol="0">
            <a:spAutoFit/>
          </a:bodyPr>
          <a:lstStyle/>
          <a:p>
            <a:pPr algn="ctr"/>
            <a:r>
              <a:rPr lang="en-GB" sz="3200" dirty="0" smtClean="0">
                <a:solidFill>
                  <a:schemeClr val="accent2">
                    <a:lumMod val="75000"/>
                  </a:schemeClr>
                </a:solidFill>
                <a:latin typeface="Comic Sans MS" panose="030F0702030302020204" pitchFamily="66" charset="0"/>
              </a:rPr>
              <a:t>We want children to read for </a:t>
            </a:r>
          </a:p>
          <a:p>
            <a:pPr algn="ctr"/>
            <a:r>
              <a:rPr lang="en-GB" sz="3200" dirty="0">
                <a:solidFill>
                  <a:schemeClr val="accent2">
                    <a:lumMod val="75000"/>
                  </a:schemeClr>
                </a:solidFill>
                <a:latin typeface="Comic Sans MS" panose="030F0702030302020204" pitchFamily="66" charset="0"/>
              </a:rPr>
              <a:t>p</a:t>
            </a:r>
            <a:r>
              <a:rPr lang="en-GB" sz="3200" dirty="0" smtClean="0">
                <a:solidFill>
                  <a:schemeClr val="accent2">
                    <a:lumMod val="75000"/>
                  </a:schemeClr>
                </a:solidFill>
                <a:latin typeface="Comic Sans MS" panose="030F0702030302020204" pitchFamily="66" charset="0"/>
              </a:rPr>
              <a:t>leasure and be life long </a:t>
            </a:r>
          </a:p>
          <a:p>
            <a:pPr algn="ctr"/>
            <a:r>
              <a:rPr lang="en-GB" sz="3200" dirty="0">
                <a:solidFill>
                  <a:schemeClr val="accent2">
                    <a:lumMod val="75000"/>
                  </a:schemeClr>
                </a:solidFill>
                <a:latin typeface="Comic Sans MS" panose="030F0702030302020204" pitchFamily="66" charset="0"/>
              </a:rPr>
              <a:t>r</a:t>
            </a:r>
            <a:r>
              <a:rPr lang="en-GB" sz="3200" dirty="0" smtClean="0">
                <a:solidFill>
                  <a:schemeClr val="accent2">
                    <a:lumMod val="75000"/>
                  </a:schemeClr>
                </a:solidFill>
                <a:latin typeface="Comic Sans MS" panose="030F0702030302020204" pitchFamily="66" charset="0"/>
              </a:rPr>
              <a:t>eaders. </a:t>
            </a:r>
            <a:endParaRPr lang="en-GB" sz="3200" dirty="0">
              <a:solidFill>
                <a:srgbClr val="002060"/>
              </a:solidFill>
              <a:latin typeface="Comic Sans MS" panose="030F0702030302020204" pitchFamily="66" charset="0"/>
            </a:endParaRPr>
          </a:p>
        </p:txBody>
      </p:sp>
      <p:sp>
        <p:nvSpPr>
          <p:cNvPr id="6" name="TextBox 5"/>
          <p:cNvSpPr txBox="1"/>
          <p:nvPr/>
        </p:nvSpPr>
        <p:spPr>
          <a:xfrm>
            <a:off x="6568766" y="2344486"/>
            <a:ext cx="4633000" cy="2554545"/>
          </a:xfrm>
          <a:prstGeom prst="rect">
            <a:avLst/>
          </a:prstGeom>
          <a:noFill/>
        </p:spPr>
        <p:txBody>
          <a:bodyPr wrap="none" rtlCol="0">
            <a:spAutoFit/>
          </a:bodyPr>
          <a:lstStyle/>
          <a:p>
            <a:r>
              <a:rPr lang="en-GB" sz="3200" dirty="0" smtClean="0">
                <a:solidFill>
                  <a:schemeClr val="accent1">
                    <a:lumMod val="50000"/>
                  </a:schemeClr>
                </a:solidFill>
                <a:latin typeface="Comic Sans MS" panose="030F0702030302020204" pitchFamily="66" charset="0"/>
              </a:rPr>
              <a:t>Reading underpins</a:t>
            </a:r>
          </a:p>
          <a:p>
            <a:r>
              <a:rPr lang="en-GB" sz="3200" dirty="0" smtClean="0">
                <a:solidFill>
                  <a:schemeClr val="accent1">
                    <a:lumMod val="50000"/>
                  </a:schemeClr>
                </a:solidFill>
                <a:latin typeface="Comic Sans MS" panose="030F0702030302020204" pitchFamily="66" charset="0"/>
              </a:rPr>
              <a:t> children’s access </a:t>
            </a:r>
          </a:p>
          <a:p>
            <a:r>
              <a:rPr lang="en-GB" sz="3200" dirty="0" smtClean="0">
                <a:solidFill>
                  <a:schemeClr val="accent1">
                    <a:lumMod val="50000"/>
                  </a:schemeClr>
                </a:solidFill>
                <a:latin typeface="Comic Sans MS" panose="030F0702030302020204" pitchFamily="66" charset="0"/>
              </a:rPr>
              <a:t>to the curriculum</a:t>
            </a:r>
          </a:p>
          <a:p>
            <a:r>
              <a:rPr lang="en-GB" sz="3200" dirty="0" smtClean="0">
                <a:solidFill>
                  <a:schemeClr val="accent1">
                    <a:lumMod val="50000"/>
                  </a:schemeClr>
                </a:solidFill>
                <a:latin typeface="Comic Sans MS" panose="030F0702030302020204" pitchFamily="66" charset="0"/>
              </a:rPr>
              <a:t>and clearly impacts</a:t>
            </a:r>
          </a:p>
          <a:p>
            <a:r>
              <a:rPr lang="en-GB" sz="3200" dirty="0" smtClean="0">
                <a:solidFill>
                  <a:schemeClr val="accent1">
                    <a:lumMod val="50000"/>
                  </a:schemeClr>
                </a:solidFill>
                <a:latin typeface="Comic Sans MS" panose="030F0702030302020204" pitchFamily="66" charset="0"/>
              </a:rPr>
              <a:t> on their achievements.</a:t>
            </a:r>
            <a:endParaRPr lang="en-GB" sz="3200" dirty="0">
              <a:solidFill>
                <a:schemeClr val="accent1">
                  <a:lumMod val="50000"/>
                </a:schemeClr>
              </a:solidFill>
              <a:latin typeface="Comic Sans MS" panose="030F0702030302020204" pitchFamily="66" charset="0"/>
            </a:endParaRPr>
          </a:p>
        </p:txBody>
      </p:sp>
    </p:spTree>
    <p:extLst>
      <p:ext uri="{BB962C8B-B14F-4D97-AF65-F5344CB8AC3E}">
        <p14:creationId xmlns:p14="http://schemas.microsoft.com/office/powerpoint/2010/main" val="168808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0444" y="345270"/>
            <a:ext cx="10481933" cy="5139869"/>
          </a:xfrm>
          <a:prstGeom prst="rect">
            <a:avLst/>
          </a:prstGeom>
        </p:spPr>
        <p:txBody>
          <a:bodyPr wrap="square">
            <a:spAutoFit/>
          </a:bodyPr>
          <a:lstStyle/>
          <a:p>
            <a:r>
              <a:rPr lang="en-GB" sz="4800" dirty="0" smtClean="0">
                <a:solidFill>
                  <a:schemeClr val="accent2">
                    <a:lumMod val="75000"/>
                  </a:schemeClr>
                </a:solidFill>
                <a:latin typeface="Comic Sans MS" panose="030F0702030302020204" pitchFamily="66" charset="0"/>
              </a:rPr>
              <a:t>Reading </a:t>
            </a:r>
            <a:endParaRPr lang="en-GB" sz="1600" dirty="0">
              <a:solidFill>
                <a:schemeClr val="accent2">
                  <a:lumMod val="75000"/>
                </a:schemeClr>
              </a:solidFill>
              <a:latin typeface="Comic Sans MS" panose="030F0702030302020204" pitchFamily="66" charset="0"/>
            </a:endParaRPr>
          </a:p>
          <a:p>
            <a:endParaRPr lang="en-GB" sz="2800" dirty="0">
              <a:solidFill>
                <a:schemeClr val="accent2">
                  <a:lumMod val="75000"/>
                </a:schemeClr>
              </a:solidFill>
              <a:latin typeface="Comic Sans MS" panose="030F0702030302020204" pitchFamily="66" charset="0"/>
            </a:endParaRPr>
          </a:p>
          <a:p>
            <a:pPr marL="457200" indent="-457200">
              <a:buFont typeface="Arial" panose="020B0604020202020204" pitchFamily="34" charset="0"/>
              <a:buChar char="•"/>
            </a:pPr>
            <a:r>
              <a:rPr lang="en-GB" sz="3200" dirty="0" smtClean="0">
                <a:solidFill>
                  <a:schemeClr val="accent2">
                    <a:lumMod val="75000"/>
                  </a:schemeClr>
                </a:solidFill>
                <a:latin typeface="Comic Sans MS" panose="030F0702030302020204" pitchFamily="66" charset="0"/>
              </a:rPr>
              <a:t>After around 4 weeks of Phonics teaching we introduce decodable Phonics books </a:t>
            </a:r>
          </a:p>
          <a:p>
            <a:pPr marL="457200" indent="-457200">
              <a:buFont typeface="Arial" panose="020B0604020202020204" pitchFamily="34" charset="0"/>
              <a:buChar char="•"/>
            </a:pPr>
            <a:r>
              <a:rPr lang="en-GB" sz="3200" dirty="0" smtClean="0">
                <a:solidFill>
                  <a:schemeClr val="accent2">
                    <a:lumMod val="75000"/>
                  </a:schemeClr>
                </a:solidFill>
                <a:latin typeface="Comic Sans MS" panose="030F0702030302020204" pitchFamily="66" charset="0"/>
              </a:rPr>
              <a:t>If a child is not yet ready to blend the adult will model blending with them. </a:t>
            </a:r>
          </a:p>
          <a:p>
            <a:pPr marL="457200" indent="-457200">
              <a:buFont typeface="Arial" panose="020B0604020202020204" pitchFamily="34" charset="0"/>
              <a:buChar char="•"/>
            </a:pPr>
            <a:r>
              <a:rPr lang="en-GB" sz="3200" dirty="0" smtClean="0">
                <a:solidFill>
                  <a:schemeClr val="accent2">
                    <a:lumMod val="75000"/>
                  </a:schemeClr>
                </a:solidFill>
                <a:latin typeface="Comic Sans MS" panose="030F0702030302020204" pitchFamily="66" charset="0"/>
              </a:rPr>
              <a:t>In school we will read the book three times. This is </a:t>
            </a:r>
          </a:p>
          <a:p>
            <a:r>
              <a:rPr lang="en-GB" sz="3200" dirty="0" smtClean="0">
                <a:solidFill>
                  <a:schemeClr val="accent2">
                    <a:lumMod val="75000"/>
                  </a:schemeClr>
                </a:solidFill>
                <a:latin typeface="Comic Sans MS" panose="030F0702030302020204" pitchFamily="66" charset="0"/>
              </a:rPr>
              <a:t>to develop fluency, prosody (expression) and comprehension. </a:t>
            </a:r>
          </a:p>
          <a:p>
            <a:pPr marL="457200" indent="-457200">
              <a:buFont typeface="Arial" panose="020B0604020202020204" pitchFamily="34" charset="0"/>
              <a:buChar char="•"/>
            </a:pPr>
            <a:endParaRPr lang="en-GB" sz="2800" dirty="0"/>
          </a:p>
        </p:txBody>
      </p:sp>
      <p:pic>
        <p:nvPicPr>
          <p:cNvPr id="2" name="Picture 1"/>
          <p:cNvPicPr>
            <a:picLocks noChangeAspect="1"/>
          </p:cNvPicPr>
          <p:nvPr/>
        </p:nvPicPr>
        <p:blipFill>
          <a:blip r:embed="rId2"/>
          <a:stretch>
            <a:fillRect/>
          </a:stretch>
        </p:blipFill>
        <p:spPr>
          <a:xfrm>
            <a:off x="9600593" y="157571"/>
            <a:ext cx="2423568" cy="1382626"/>
          </a:xfrm>
          <a:prstGeom prst="rect">
            <a:avLst/>
          </a:prstGeom>
        </p:spPr>
      </p:pic>
    </p:spTree>
    <p:extLst>
      <p:ext uri="{BB962C8B-B14F-4D97-AF65-F5344CB8AC3E}">
        <p14:creationId xmlns:p14="http://schemas.microsoft.com/office/powerpoint/2010/main" val="958825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0444" y="345270"/>
            <a:ext cx="10481933" cy="2246769"/>
          </a:xfrm>
          <a:prstGeom prst="rect">
            <a:avLst/>
          </a:prstGeom>
        </p:spPr>
        <p:txBody>
          <a:bodyPr wrap="square">
            <a:spAutoFit/>
          </a:bodyPr>
          <a:lstStyle/>
          <a:p>
            <a:r>
              <a:rPr lang="en-GB" sz="4800" dirty="0" smtClean="0">
                <a:solidFill>
                  <a:schemeClr val="accent2">
                    <a:lumMod val="75000"/>
                  </a:schemeClr>
                </a:solidFill>
                <a:latin typeface="Comic Sans MS" panose="030F0702030302020204" pitchFamily="66" charset="0"/>
              </a:rPr>
              <a:t>Books </a:t>
            </a:r>
            <a:endParaRPr lang="en-GB" sz="1600" dirty="0">
              <a:solidFill>
                <a:schemeClr val="accent2">
                  <a:lumMod val="75000"/>
                </a:schemeClr>
              </a:solidFill>
              <a:latin typeface="Comic Sans MS" panose="030F0702030302020204" pitchFamily="66" charset="0"/>
            </a:endParaRPr>
          </a:p>
          <a:p>
            <a:endParaRPr lang="en-GB" sz="2800" dirty="0">
              <a:solidFill>
                <a:schemeClr val="accent2">
                  <a:lumMod val="75000"/>
                </a:schemeClr>
              </a:solidFill>
              <a:latin typeface="Comic Sans MS" panose="030F0702030302020204" pitchFamily="66" charset="0"/>
            </a:endParaRPr>
          </a:p>
          <a:p>
            <a:pPr marL="457200" indent="-457200">
              <a:buFont typeface="Arial" panose="020B0604020202020204" pitchFamily="34" charset="0"/>
              <a:buChar char="•"/>
            </a:pPr>
            <a:r>
              <a:rPr lang="en-GB" sz="3200" dirty="0" smtClean="0">
                <a:solidFill>
                  <a:schemeClr val="accent2">
                    <a:lumMod val="75000"/>
                  </a:schemeClr>
                </a:solidFill>
                <a:latin typeface="Comic Sans MS" panose="030F0702030302020204" pitchFamily="66" charset="0"/>
              </a:rPr>
              <a:t>Match children’s secure phonics knowledge </a:t>
            </a:r>
          </a:p>
          <a:p>
            <a:pPr marL="457200" indent="-457200">
              <a:buFont typeface="Arial" panose="020B0604020202020204" pitchFamily="34" charset="0"/>
              <a:buChar char="•"/>
            </a:pPr>
            <a:r>
              <a:rPr lang="en-GB" sz="3200" dirty="0" smtClean="0">
                <a:solidFill>
                  <a:schemeClr val="accent2">
                    <a:lumMod val="75000"/>
                  </a:schemeClr>
                </a:solidFill>
                <a:latin typeface="Comic Sans MS" panose="030F0702030302020204" pitchFamily="66" charset="0"/>
              </a:rPr>
              <a:t>Shouldn’t be too challenging </a:t>
            </a:r>
          </a:p>
        </p:txBody>
      </p:sp>
      <p:pic>
        <p:nvPicPr>
          <p:cNvPr id="2050" name="Picture 2" descr="Sit in!: Phase 2 Set 2 (Big Cat Phonics for Little Wandle Letters and Sounds Revi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50" y="3342105"/>
            <a:ext cx="2034964" cy="19278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sh!: Phase 2 Set 5 (Big Cat Phonics for Little Wandle Letters and Sounds Revi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962" y="3950425"/>
            <a:ext cx="2034964" cy="19278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wls in the Night: Phase 3 Set 2 (Big Cat Phonics for Little Wandle Letters and Sounds Revi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289" y="3342105"/>
            <a:ext cx="2013335" cy="19073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own the River: Phase 3 Set 2 (Big Cat Phonics for Little Wandle Letters and Sounds Revi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4987" y="3950425"/>
            <a:ext cx="1986733" cy="188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833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09005"/>
            <a:ext cx="11573692" cy="5878532"/>
          </a:xfrm>
          <a:prstGeom prst="rect">
            <a:avLst/>
          </a:prstGeom>
        </p:spPr>
        <p:txBody>
          <a:bodyPr wrap="square">
            <a:spAutoFit/>
          </a:bodyPr>
          <a:lstStyle/>
          <a:p>
            <a:r>
              <a:rPr lang="en-GB" sz="4000" dirty="0" smtClean="0">
                <a:solidFill>
                  <a:schemeClr val="accent2">
                    <a:lumMod val="75000"/>
                  </a:schemeClr>
                </a:solidFill>
                <a:latin typeface="Comic Sans MS" panose="030F0702030302020204" pitchFamily="66" charset="0"/>
              </a:rPr>
              <a:t>Reading at home  </a:t>
            </a:r>
            <a:endParaRPr lang="en-GB" sz="1200" dirty="0" smtClean="0">
              <a:solidFill>
                <a:schemeClr val="accent2">
                  <a:lumMod val="75000"/>
                </a:schemeClr>
              </a:solidFill>
              <a:latin typeface="Comic Sans MS" panose="030F0702030302020204" pitchFamily="66" charset="0"/>
            </a:endParaRPr>
          </a:p>
          <a:p>
            <a:endParaRPr lang="en-GB" sz="2000" dirty="0" smtClean="0">
              <a:solidFill>
                <a:schemeClr val="accent2">
                  <a:lumMod val="75000"/>
                </a:schemeClr>
              </a:solidFill>
              <a:latin typeface="Comic Sans MS" panose="030F0702030302020204" pitchFamily="66" charset="0"/>
            </a:endParaRPr>
          </a:p>
          <a:p>
            <a:pPr marL="457200" indent="-457200">
              <a:buFont typeface="Arial" panose="020B0604020202020204" pitchFamily="34" charset="0"/>
              <a:buChar char="•"/>
            </a:pPr>
            <a:r>
              <a:rPr lang="en-GB" sz="2800" dirty="0" smtClean="0">
                <a:solidFill>
                  <a:schemeClr val="accent2">
                    <a:lumMod val="75000"/>
                  </a:schemeClr>
                </a:solidFill>
                <a:latin typeface="Comic Sans MS" panose="030F0702030302020204" pitchFamily="66" charset="0"/>
              </a:rPr>
              <a:t>Phonics book </a:t>
            </a:r>
          </a:p>
          <a:p>
            <a:pPr marL="457200" indent="-457200">
              <a:buFont typeface="Arial" panose="020B0604020202020204" pitchFamily="34" charset="0"/>
              <a:buChar char="•"/>
            </a:pPr>
            <a:endParaRPr lang="en-GB" dirty="0">
              <a:solidFill>
                <a:schemeClr val="accent2">
                  <a:lumMod val="75000"/>
                </a:schemeClr>
              </a:solidFill>
              <a:latin typeface="Comic Sans MS" panose="030F0702030302020204" pitchFamily="66" charset="0"/>
            </a:endParaRPr>
          </a:p>
          <a:p>
            <a:pPr marL="457200" indent="-457200">
              <a:buFont typeface="Arial" panose="020B0604020202020204" pitchFamily="34" charset="0"/>
              <a:buChar char="•"/>
            </a:pPr>
            <a:r>
              <a:rPr lang="en-GB" dirty="0" smtClean="0">
                <a:solidFill>
                  <a:schemeClr val="accent2">
                    <a:lumMod val="75000"/>
                  </a:schemeClr>
                </a:solidFill>
                <a:latin typeface="Comic Sans MS" panose="030F0702030302020204" pitchFamily="66" charset="0"/>
              </a:rPr>
              <a:t>We will read this book at school as part of whole class reading and practise reading groups. This will then go home on a Friday and changed the following Friday. We will not write this in their diaries but please record every time you read. Please read the book three times in the week. This should not be challenging and children will become fluent from so much exposure. </a:t>
            </a:r>
          </a:p>
          <a:p>
            <a:pPr marL="457200" indent="-457200">
              <a:buFont typeface="Arial" panose="020B0604020202020204" pitchFamily="34" charset="0"/>
              <a:buChar char="•"/>
            </a:pPr>
            <a:endParaRPr lang="en-GB" dirty="0" smtClean="0">
              <a:solidFill>
                <a:schemeClr val="accent2">
                  <a:lumMod val="75000"/>
                </a:schemeClr>
              </a:solidFill>
              <a:latin typeface="Comic Sans MS" panose="030F0702030302020204" pitchFamily="66" charset="0"/>
            </a:endParaRPr>
          </a:p>
          <a:p>
            <a:pPr marL="457200" indent="-457200">
              <a:buFont typeface="Arial" panose="020B0604020202020204" pitchFamily="34" charset="0"/>
              <a:buChar char="•"/>
            </a:pPr>
            <a:r>
              <a:rPr lang="en-GB" dirty="0" smtClean="0">
                <a:solidFill>
                  <a:schemeClr val="accent2">
                    <a:lumMod val="75000"/>
                  </a:schemeClr>
                </a:solidFill>
                <a:latin typeface="Comic Sans MS" panose="030F0702030302020204" pitchFamily="66" charset="0"/>
              </a:rPr>
              <a:t>Tips: Share the front cover page before reading – make predictions about what might happen or what we might learn. The inside cover has the sounds and words contained in the book – review these at the beginning. </a:t>
            </a:r>
          </a:p>
          <a:p>
            <a:pPr marL="457200" indent="-457200">
              <a:buFont typeface="Arial" panose="020B0604020202020204" pitchFamily="34" charset="0"/>
              <a:buChar char="•"/>
            </a:pPr>
            <a:endParaRPr lang="en-GB" dirty="0" smtClean="0">
              <a:solidFill>
                <a:schemeClr val="accent2">
                  <a:lumMod val="75000"/>
                </a:schemeClr>
              </a:solidFill>
              <a:latin typeface="Comic Sans MS" panose="030F0702030302020204" pitchFamily="66" charset="0"/>
            </a:endParaRPr>
          </a:p>
          <a:p>
            <a:pPr marL="457200" indent="-457200">
              <a:buFont typeface="Arial" panose="020B0604020202020204" pitchFamily="34" charset="0"/>
              <a:buChar char="•"/>
            </a:pPr>
            <a:r>
              <a:rPr lang="en-GB" dirty="0" smtClean="0">
                <a:solidFill>
                  <a:schemeClr val="accent2">
                    <a:lumMod val="75000"/>
                  </a:schemeClr>
                </a:solidFill>
                <a:latin typeface="Comic Sans MS" panose="030F0702030302020204" pitchFamily="66" charset="0"/>
              </a:rPr>
              <a:t>Allow your child to sound out and blend the words together </a:t>
            </a:r>
          </a:p>
          <a:p>
            <a:pPr marL="457200" indent="-457200">
              <a:buFont typeface="Arial" panose="020B0604020202020204" pitchFamily="34" charset="0"/>
              <a:buChar char="•"/>
            </a:pPr>
            <a:endParaRPr lang="en-GB" dirty="0">
              <a:solidFill>
                <a:schemeClr val="accent2">
                  <a:lumMod val="75000"/>
                </a:schemeClr>
              </a:solidFill>
              <a:latin typeface="Comic Sans MS" panose="030F0702030302020204" pitchFamily="66" charset="0"/>
            </a:endParaRPr>
          </a:p>
          <a:p>
            <a:pPr marL="457200" indent="-457200">
              <a:buFont typeface="Arial" panose="020B0604020202020204" pitchFamily="34" charset="0"/>
              <a:buChar char="•"/>
            </a:pPr>
            <a:r>
              <a:rPr lang="en-GB" dirty="0" smtClean="0">
                <a:solidFill>
                  <a:schemeClr val="accent2">
                    <a:lumMod val="75000"/>
                  </a:schemeClr>
                </a:solidFill>
                <a:latin typeface="Comic Sans MS" panose="030F0702030302020204" pitchFamily="66" charset="0"/>
              </a:rPr>
              <a:t>Celebrate and praise their achievements – I love the way you sounded out that word. I loved listening to you reading. Listening to you reading is my favourite thing to do. </a:t>
            </a:r>
          </a:p>
          <a:p>
            <a:pPr marL="457200" indent="-457200">
              <a:buFont typeface="Arial" panose="020B0604020202020204" pitchFamily="34" charset="0"/>
              <a:buChar char="•"/>
            </a:pPr>
            <a:endParaRPr lang="en-GB" dirty="0">
              <a:solidFill>
                <a:schemeClr val="accent2">
                  <a:lumMod val="75000"/>
                </a:schemeClr>
              </a:solidFill>
              <a:latin typeface="Comic Sans MS" panose="030F0702030302020204" pitchFamily="66" charset="0"/>
            </a:endParaRPr>
          </a:p>
          <a:p>
            <a:pPr marL="457200" indent="-457200">
              <a:buFont typeface="Arial" panose="020B0604020202020204" pitchFamily="34" charset="0"/>
              <a:buChar char="•"/>
            </a:pPr>
            <a:r>
              <a:rPr lang="en-GB" dirty="0" smtClean="0">
                <a:solidFill>
                  <a:schemeClr val="accent2">
                    <a:lumMod val="75000"/>
                  </a:schemeClr>
                </a:solidFill>
                <a:latin typeface="Comic Sans MS" panose="030F0702030302020204" pitchFamily="66" charset="0"/>
              </a:rPr>
              <a:t>Read EVERY day – mixture of Phonics books and Pleasure for reading books </a:t>
            </a:r>
          </a:p>
        </p:txBody>
      </p:sp>
    </p:spTree>
    <p:extLst>
      <p:ext uri="{BB962C8B-B14F-4D97-AF65-F5344CB8AC3E}">
        <p14:creationId xmlns:p14="http://schemas.microsoft.com/office/powerpoint/2010/main" val="4107189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0445" y="345270"/>
            <a:ext cx="9701830" cy="5878532"/>
          </a:xfrm>
          <a:prstGeom prst="rect">
            <a:avLst/>
          </a:prstGeom>
        </p:spPr>
        <p:txBody>
          <a:bodyPr wrap="square">
            <a:spAutoFit/>
          </a:bodyPr>
          <a:lstStyle/>
          <a:p>
            <a:r>
              <a:rPr lang="en-GB" sz="4800" dirty="0" smtClean="0">
                <a:solidFill>
                  <a:schemeClr val="accent2">
                    <a:lumMod val="75000"/>
                  </a:schemeClr>
                </a:solidFill>
                <a:latin typeface="Comic Sans MS" panose="030F0702030302020204" pitchFamily="66" charset="0"/>
              </a:rPr>
              <a:t>Reading at home  </a:t>
            </a:r>
            <a:endParaRPr lang="en-GB" sz="1600" dirty="0" smtClean="0">
              <a:solidFill>
                <a:schemeClr val="accent2">
                  <a:lumMod val="75000"/>
                </a:schemeClr>
              </a:solidFill>
              <a:latin typeface="Comic Sans MS" panose="030F0702030302020204" pitchFamily="66" charset="0"/>
            </a:endParaRPr>
          </a:p>
          <a:p>
            <a:endParaRPr lang="en-GB" sz="2800" dirty="0" smtClean="0">
              <a:solidFill>
                <a:schemeClr val="accent2">
                  <a:lumMod val="75000"/>
                </a:schemeClr>
              </a:solidFill>
              <a:latin typeface="Comic Sans MS" panose="030F0702030302020204" pitchFamily="66" charset="0"/>
            </a:endParaRPr>
          </a:p>
          <a:p>
            <a:pPr marL="457200" indent="-457200">
              <a:buFont typeface="Arial" panose="020B0604020202020204" pitchFamily="34" charset="0"/>
              <a:buChar char="•"/>
            </a:pPr>
            <a:r>
              <a:rPr lang="en-GB" sz="3600" dirty="0" smtClean="0">
                <a:solidFill>
                  <a:schemeClr val="accent2">
                    <a:lumMod val="75000"/>
                  </a:schemeClr>
                </a:solidFill>
                <a:latin typeface="Comic Sans MS" panose="030F0702030302020204" pitchFamily="66" charset="0"/>
              </a:rPr>
              <a:t>Pleasure for reading book</a:t>
            </a:r>
          </a:p>
          <a:p>
            <a:pPr marL="457200" indent="-457200">
              <a:buFont typeface="Arial" panose="020B0604020202020204" pitchFamily="34" charset="0"/>
              <a:buChar char="•"/>
            </a:pPr>
            <a:endParaRPr lang="en-GB" sz="2400" dirty="0">
              <a:solidFill>
                <a:schemeClr val="accent2">
                  <a:lumMod val="75000"/>
                </a:schemeClr>
              </a:solidFill>
              <a:latin typeface="Comic Sans MS" panose="030F0702030302020204" pitchFamily="66" charset="0"/>
            </a:endParaRPr>
          </a:p>
          <a:p>
            <a:pPr marL="457200" indent="-457200">
              <a:buFont typeface="Arial" panose="020B0604020202020204" pitchFamily="34" charset="0"/>
              <a:buChar char="•"/>
            </a:pPr>
            <a:r>
              <a:rPr lang="en-GB" sz="2400" dirty="0" smtClean="0">
                <a:solidFill>
                  <a:schemeClr val="accent2">
                    <a:lumMod val="75000"/>
                  </a:schemeClr>
                </a:solidFill>
                <a:latin typeface="Comic Sans MS" panose="030F0702030302020204" pitchFamily="66" charset="0"/>
              </a:rPr>
              <a:t>This is to promote a love of reading and literature </a:t>
            </a:r>
          </a:p>
          <a:p>
            <a:pPr marL="457200" indent="-457200">
              <a:buFont typeface="Arial" panose="020B0604020202020204" pitchFamily="34" charset="0"/>
              <a:buChar char="•"/>
            </a:pPr>
            <a:r>
              <a:rPr lang="en-GB" sz="2400" dirty="0" smtClean="0">
                <a:solidFill>
                  <a:schemeClr val="accent2">
                    <a:lumMod val="75000"/>
                  </a:schemeClr>
                </a:solidFill>
                <a:latin typeface="Comic Sans MS" panose="030F0702030302020204" pitchFamily="66" charset="0"/>
              </a:rPr>
              <a:t>Children will not be able to read these books but they will be able to talk about them and learn new vocabulary from them </a:t>
            </a:r>
          </a:p>
          <a:p>
            <a:pPr marL="457200" indent="-457200">
              <a:buFont typeface="Arial" panose="020B0604020202020204" pitchFamily="34" charset="0"/>
              <a:buChar char="•"/>
            </a:pPr>
            <a:r>
              <a:rPr lang="en-GB" sz="2400" dirty="0" smtClean="0">
                <a:solidFill>
                  <a:schemeClr val="accent2">
                    <a:lumMod val="75000"/>
                  </a:schemeClr>
                </a:solidFill>
                <a:latin typeface="Comic Sans MS" panose="030F0702030302020204" pitchFamily="66" charset="0"/>
              </a:rPr>
              <a:t>Reading the same book several times will promote a rich vocabulary and develop their ability to hear rhyme and rhythm</a:t>
            </a:r>
          </a:p>
          <a:p>
            <a:pPr marL="457200" indent="-457200">
              <a:buFont typeface="Arial" panose="020B0604020202020204" pitchFamily="34" charset="0"/>
              <a:buChar char="•"/>
            </a:pPr>
            <a:r>
              <a:rPr lang="en-GB" sz="2400" dirty="0" smtClean="0">
                <a:solidFill>
                  <a:schemeClr val="accent2">
                    <a:lumMod val="75000"/>
                  </a:schemeClr>
                </a:solidFill>
                <a:latin typeface="Comic Sans MS" panose="030F0702030302020204" pitchFamily="66" charset="0"/>
              </a:rPr>
              <a:t>Be a reading role model at home and allow them to see you reading for pleasure</a:t>
            </a:r>
          </a:p>
          <a:p>
            <a:pPr marL="457200" indent="-457200">
              <a:buFont typeface="Arial" panose="020B0604020202020204" pitchFamily="34" charset="0"/>
              <a:buChar char="•"/>
            </a:pPr>
            <a:r>
              <a:rPr lang="en-GB" sz="2400" dirty="0" smtClean="0">
                <a:solidFill>
                  <a:schemeClr val="accent2">
                    <a:lumMod val="75000"/>
                  </a:schemeClr>
                </a:solidFill>
                <a:latin typeface="Comic Sans MS" panose="030F0702030302020204" pitchFamily="66" charset="0"/>
              </a:rPr>
              <a:t>Children will choose a Pleasure for Reading book on a Friday</a:t>
            </a:r>
          </a:p>
          <a:p>
            <a:r>
              <a:rPr lang="en-GB" sz="2400" dirty="0" smtClean="0">
                <a:solidFill>
                  <a:schemeClr val="accent2">
                    <a:lumMod val="75000"/>
                  </a:schemeClr>
                </a:solidFill>
                <a:latin typeface="Comic Sans MS" panose="030F0702030302020204" pitchFamily="66" charset="0"/>
              </a:rPr>
              <a:t>and it will be changed the following Friday. </a:t>
            </a:r>
          </a:p>
          <a:p>
            <a:endParaRPr lang="en-GB" sz="2400" dirty="0" smtClean="0">
              <a:solidFill>
                <a:schemeClr val="accent2">
                  <a:lumMod val="75000"/>
                </a:schemeClr>
              </a:solidFill>
              <a:latin typeface="Comic Sans MS" panose="030F0702030302020204" pitchFamily="66" charset="0"/>
            </a:endParaRPr>
          </a:p>
        </p:txBody>
      </p:sp>
      <p:pic>
        <p:nvPicPr>
          <p:cNvPr id="3074" name="Picture 2" descr="The Snail and the Whale by Julia Donaldson 9780333982242 [USE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827" y="4863600"/>
            <a:ext cx="1889769" cy="16939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ictures.abebooks.com/isbn/9781849394673-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4816" y="2736861"/>
            <a:ext cx="1504217" cy="17613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pictures.abebooks.com/isbn/9780689815812-u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9085" y="565920"/>
            <a:ext cx="2042511" cy="180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84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dirty="0">
                <a:solidFill>
                  <a:schemeClr val="accent2">
                    <a:lumMod val="75000"/>
                  </a:schemeClr>
                </a:solidFill>
                <a:latin typeface="Comic Sans MS" panose="030F0702030302020204" pitchFamily="66" charset="0"/>
              </a:rPr>
              <a:t>Welcome</a:t>
            </a:r>
            <a:r>
              <a:rPr lang="en-GB" dirty="0">
                <a:solidFill>
                  <a:schemeClr val="accent2">
                    <a:lumMod val="75000"/>
                  </a:schemeClr>
                </a:solidFill>
                <a:latin typeface="Comic Sans MS" panose="030F0702030302020204" pitchFamily="66" charset="0"/>
              </a:rPr>
              <a:t> </a:t>
            </a:r>
          </a:p>
        </p:txBody>
      </p:sp>
      <p:pic>
        <p:nvPicPr>
          <p:cNvPr id="3" name="Picture 2"/>
          <p:cNvPicPr>
            <a:picLocks noChangeAspect="1"/>
          </p:cNvPicPr>
          <p:nvPr/>
        </p:nvPicPr>
        <p:blipFill>
          <a:blip r:embed="rId2"/>
          <a:stretch>
            <a:fillRect/>
          </a:stretch>
        </p:blipFill>
        <p:spPr>
          <a:xfrm>
            <a:off x="1677352" y="1489029"/>
            <a:ext cx="7191375" cy="5133975"/>
          </a:xfrm>
          <a:prstGeom prst="rect">
            <a:avLst/>
          </a:prstGeom>
        </p:spPr>
      </p:pic>
    </p:spTree>
    <p:extLst>
      <p:ext uri="{BB962C8B-B14F-4D97-AF65-F5344CB8AC3E}">
        <p14:creationId xmlns:p14="http://schemas.microsoft.com/office/powerpoint/2010/main" val="2674593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8193" y="136264"/>
            <a:ext cx="10481933" cy="6309420"/>
          </a:xfrm>
          <a:prstGeom prst="rect">
            <a:avLst/>
          </a:prstGeom>
        </p:spPr>
        <p:txBody>
          <a:bodyPr wrap="square">
            <a:spAutoFit/>
          </a:bodyPr>
          <a:lstStyle/>
          <a:p>
            <a:r>
              <a:rPr lang="en-GB" sz="4400" dirty="0" smtClean="0">
                <a:solidFill>
                  <a:schemeClr val="accent2">
                    <a:lumMod val="75000"/>
                  </a:schemeClr>
                </a:solidFill>
                <a:latin typeface="Comic Sans MS" panose="030F0702030302020204" pitchFamily="66" charset="0"/>
              </a:rPr>
              <a:t>Reading at home  </a:t>
            </a:r>
            <a:endParaRPr lang="en-GB" sz="1400" dirty="0" smtClean="0">
              <a:solidFill>
                <a:schemeClr val="accent2">
                  <a:lumMod val="75000"/>
                </a:schemeClr>
              </a:solidFill>
              <a:latin typeface="Comic Sans MS" panose="030F0702030302020204" pitchFamily="66" charset="0"/>
            </a:endParaRPr>
          </a:p>
          <a:p>
            <a:endParaRPr lang="en-GB" sz="2400" dirty="0" smtClean="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Some useful links: </a:t>
            </a:r>
          </a:p>
          <a:p>
            <a:endParaRPr lang="en-GB" sz="2400" dirty="0">
              <a:solidFill>
                <a:schemeClr val="accent2">
                  <a:lumMod val="75000"/>
                </a:schemeClr>
              </a:solidFill>
              <a:latin typeface="Comic Sans MS" panose="030F0702030302020204" pitchFamily="66" charset="0"/>
            </a:endParaRPr>
          </a:p>
          <a:p>
            <a:pPr marL="342900" indent="-342900">
              <a:buFont typeface="Arial" panose="020B0604020202020204" pitchFamily="34" charset="0"/>
              <a:buChar char="•"/>
            </a:pPr>
            <a:r>
              <a:rPr lang="en-GB" sz="2400" dirty="0">
                <a:solidFill>
                  <a:schemeClr val="accent2">
                    <a:lumMod val="75000"/>
                  </a:schemeClr>
                </a:solidFill>
                <a:latin typeface="Comic Sans MS" panose="030F0702030302020204" pitchFamily="66" charset="0"/>
                <a:hlinkClick r:id="rId2"/>
              </a:rPr>
              <a:t>https://www.littlewandle.org.uk/resources/for-parents</a:t>
            </a:r>
            <a:r>
              <a:rPr lang="en-GB" sz="2400" dirty="0" smtClean="0">
                <a:solidFill>
                  <a:schemeClr val="accent2">
                    <a:lumMod val="75000"/>
                  </a:schemeClr>
                </a:solidFill>
                <a:latin typeface="Comic Sans MS" panose="030F0702030302020204" pitchFamily="66" charset="0"/>
                <a:hlinkClick r:id="rId2"/>
              </a:rPr>
              <a:t>/</a:t>
            </a:r>
            <a:r>
              <a:rPr lang="en-GB" sz="2400" dirty="0" smtClean="0">
                <a:solidFill>
                  <a:schemeClr val="accent2">
                    <a:lumMod val="75000"/>
                  </a:schemeClr>
                </a:solidFill>
                <a:latin typeface="Comic Sans MS" panose="030F0702030302020204" pitchFamily="66" charset="0"/>
              </a:rPr>
              <a:t> </a:t>
            </a:r>
          </a:p>
          <a:p>
            <a:pPr marL="342900" indent="-342900">
              <a:buFont typeface="Arial" panose="020B0604020202020204" pitchFamily="34" charset="0"/>
              <a:buChar char="•"/>
            </a:pPr>
            <a:endParaRPr lang="en-GB" sz="2400" dirty="0" smtClean="0">
              <a:solidFill>
                <a:schemeClr val="accent2">
                  <a:lumMod val="75000"/>
                </a:schemeClr>
              </a:solidFill>
              <a:latin typeface="Comic Sans MS" panose="030F0702030302020204" pitchFamily="66" charset="0"/>
            </a:endParaRPr>
          </a:p>
          <a:p>
            <a:pPr marL="342900" indent="-342900">
              <a:buFont typeface="Arial" panose="020B0604020202020204" pitchFamily="34" charset="0"/>
              <a:buChar char="•"/>
            </a:pPr>
            <a:r>
              <a:rPr lang="en-GB" sz="2400" dirty="0">
                <a:solidFill>
                  <a:schemeClr val="accent2">
                    <a:lumMod val="75000"/>
                  </a:schemeClr>
                </a:solidFill>
                <a:latin typeface="Comic Sans MS" panose="030F0702030302020204" pitchFamily="66" charset="0"/>
                <a:hlinkClick r:id="rId3"/>
              </a:rPr>
              <a:t>https://www.youtube.com/channel/UCP_FbjYUP_UtldV2K_-</a:t>
            </a:r>
            <a:r>
              <a:rPr lang="en-GB" sz="2400" dirty="0" smtClean="0">
                <a:solidFill>
                  <a:schemeClr val="accent2">
                    <a:lumMod val="75000"/>
                  </a:schemeClr>
                </a:solidFill>
                <a:latin typeface="Comic Sans MS" panose="030F0702030302020204" pitchFamily="66" charset="0"/>
                <a:hlinkClick r:id="rId3"/>
              </a:rPr>
              <a:t>niWw</a:t>
            </a:r>
            <a:endParaRPr lang="en-GB" sz="2400" dirty="0">
              <a:solidFill>
                <a:schemeClr val="accent2">
                  <a:lumMod val="75000"/>
                </a:schemeClr>
              </a:solidFill>
              <a:latin typeface="Comic Sans MS" panose="030F0702030302020204" pitchFamily="66" charset="0"/>
            </a:endParaRPr>
          </a:p>
          <a:p>
            <a:pPr marL="342900" indent="-342900">
              <a:buFont typeface="Arial" panose="020B0604020202020204" pitchFamily="34" charset="0"/>
              <a:buChar char="•"/>
            </a:pPr>
            <a:endParaRPr lang="en-GB" sz="2400" dirty="0" smtClean="0">
              <a:solidFill>
                <a:schemeClr val="accent2">
                  <a:lumMod val="75000"/>
                </a:schemeClr>
              </a:solidFill>
              <a:latin typeface="Comic Sans MS" panose="030F0702030302020204" pitchFamily="66" charset="0"/>
            </a:endParaRPr>
          </a:p>
          <a:p>
            <a:pPr marL="342900" indent="-342900">
              <a:buFont typeface="Arial" panose="020B0604020202020204" pitchFamily="34" charset="0"/>
              <a:buChar char="•"/>
            </a:pPr>
            <a:r>
              <a:rPr lang="en-GB" sz="2400" dirty="0">
                <a:solidFill>
                  <a:schemeClr val="accent2">
                    <a:lumMod val="75000"/>
                  </a:schemeClr>
                </a:solidFill>
                <a:latin typeface="Comic Sans MS" panose="030F0702030302020204" pitchFamily="66" charset="0"/>
                <a:hlinkClick r:id="rId4"/>
              </a:rPr>
              <a:t>https://literacytrust.org.uk/information/what-is-literacy/what-phonics</a:t>
            </a:r>
            <a:r>
              <a:rPr lang="en-GB" sz="2400" dirty="0" smtClean="0">
                <a:solidFill>
                  <a:schemeClr val="accent2">
                    <a:lumMod val="75000"/>
                  </a:schemeClr>
                </a:solidFill>
                <a:latin typeface="Comic Sans MS" panose="030F0702030302020204" pitchFamily="66" charset="0"/>
                <a:hlinkClick r:id="rId4"/>
              </a:rPr>
              <a:t>/</a:t>
            </a:r>
            <a:r>
              <a:rPr lang="en-GB" sz="2400" dirty="0" smtClean="0">
                <a:solidFill>
                  <a:schemeClr val="accent2">
                    <a:lumMod val="75000"/>
                  </a:schemeClr>
                </a:solidFill>
                <a:latin typeface="Comic Sans MS" panose="030F0702030302020204" pitchFamily="66" charset="0"/>
              </a:rPr>
              <a:t> </a:t>
            </a:r>
          </a:p>
          <a:p>
            <a:pPr marL="342900" indent="-342900">
              <a:buFont typeface="Arial" panose="020B0604020202020204" pitchFamily="34" charset="0"/>
              <a:buChar char="•"/>
            </a:pPr>
            <a:endParaRPr lang="en-GB" sz="2400" dirty="0">
              <a:solidFill>
                <a:schemeClr val="accent2">
                  <a:lumMod val="75000"/>
                </a:schemeClr>
              </a:solidFill>
              <a:latin typeface="Comic Sans MS" panose="030F0702030302020204" pitchFamily="66" charset="0"/>
            </a:endParaRPr>
          </a:p>
          <a:p>
            <a:pPr marL="342900" indent="-342900">
              <a:buFont typeface="Arial" panose="020B0604020202020204" pitchFamily="34" charset="0"/>
              <a:buChar char="•"/>
            </a:pPr>
            <a:r>
              <a:rPr lang="en-GB" sz="2400" dirty="0">
                <a:solidFill>
                  <a:schemeClr val="accent2">
                    <a:lumMod val="75000"/>
                  </a:schemeClr>
                </a:solidFill>
                <a:latin typeface="Comic Sans MS" panose="030F0702030302020204" pitchFamily="66" charset="0"/>
                <a:hlinkClick r:id="rId5"/>
              </a:rPr>
              <a:t>https://schoolreadinglist.co.uk/reading-lists-for-ks1-school-pupils/100-best-picture-books-to-read-before-you-are-5-years-old</a:t>
            </a:r>
            <a:r>
              <a:rPr lang="en-GB" sz="2400" dirty="0" smtClean="0">
                <a:solidFill>
                  <a:schemeClr val="accent2">
                    <a:lumMod val="75000"/>
                  </a:schemeClr>
                </a:solidFill>
                <a:latin typeface="Comic Sans MS" panose="030F0702030302020204" pitchFamily="66" charset="0"/>
                <a:hlinkClick r:id="rId5"/>
              </a:rPr>
              <a:t>/</a:t>
            </a:r>
            <a:r>
              <a:rPr lang="en-GB" sz="2400" dirty="0" smtClean="0">
                <a:solidFill>
                  <a:schemeClr val="accent2">
                    <a:lumMod val="75000"/>
                  </a:schemeClr>
                </a:solidFill>
                <a:latin typeface="Comic Sans MS" panose="030F0702030302020204" pitchFamily="66" charset="0"/>
              </a:rPr>
              <a:t> </a:t>
            </a:r>
          </a:p>
          <a:p>
            <a:pPr marL="342900" indent="-342900">
              <a:buFont typeface="Arial" panose="020B0604020202020204" pitchFamily="34" charset="0"/>
              <a:buChar char="•"/>
            </a:pPr>
            <a:endParaRPr lang="en-GB" sz="2400" dirty="0">
              <a:solidFill>
                <a:schemeClr val="accent2">
                  <a:lumMod val="75000"/>
                </a:schemeClr>
              </a:solidFill>
              <a:latin typeface="Comic Sans MS" panose="030F0702030302020204" pitchFamily="66" charset="0"/>
            </a:endParaRPr>
          </a:p>
          <a:p>
            <a:pPr marL="342900" indent="-342900">
              <a:buFont typeface="Arial" panose="020B0604020202020204" pitchFamily="34" charset="0"/>
              <a:buChar char="•"/>
            </a:pPr>
            <a:endParaRPr lang="en-GB" sz="2400" dirty="0" smtClean="0">
              <a:solidFill>
                <a:schemeClr val="accent2">
                  <a:lumMod val="75000"/>
                </a:schemeClr>
              </a:solidFill>
              <a:latin typeface="Comic Sans MS" panose="030F0702030302020204" pitchFamily="66" charset="0"/>
            </a:endParaRPr>
          </a:p>
          <a:p>
            <a:pPr marL="342900" indent="-342900">
              <a:buFont typeface="Arial" panose="020B0604020202020204" pitchFamily="34" charset="0"/>
              <a:buChar char="•"/>
            </a:pPr>
            <a:endParaRPr lang="en-GB" sz="2400" dirty="0" smtClean="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302212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08034" y="1191342"/>
            <a:ext cx="9326880" cy="1200329"/>
          </a:xfrm>
          <a:prstGeom prst="rect">
            <a:avLst/>
          </a:prstGeom>
        </p:spPr>
        <p:txBody>
          <a:bodyPr wrap="square">
            <a:spAutoFit/>
          </a:bodyPr>
          <a:lstStyle/>
          <a:p>
            <a:r>
              <a:rPr lang="en-GB" sz="7200" dirty="0">
                <a:solidFill>
                  <a:schemeClr val="accent2">
                    <a:lumMod val="75000"/>
                  </a:schemeClr>
                </a:solidFill>
                <a:latin typeface="Comic Sans MS" panose="030F0702030302020204" pitchFamily="66" charset="0"/>
              </a:rPr>
              <a:t>Thank you</a:t>
            </a:r>
          </a:p>
        </p:txBody>
      </p:sp>
      <p:sp>
        <p:nvSpPr>
          <p:cNvPr id="6" name="Rectangle 5"/>
          <p:cNvSpPr/>
          <p:nvPr/>
        </p:nvSpPr>
        <p:spPr>
          <a:xfrm>
            <a:off x="286603" y="852788"/>
            <a:ext cx="10795379" cy="338554"/>
          </a:xfrm>
          <a:prstGeom prst="rect">
            <a:avLst/>
          </a:prstGeom>
        </p:spPr>
        <p:txBody>
          <a:bodyPr wrap="square">
            <a:spAutoFit/>
          </a:bodyPr>
          <a:lstStyle/>
          <a:p>
            <a:endParaRPr lang="en-GB" sz="1600" dirty="0">
              <a:solidFill>
                <a:schemeClr val="accent2">
                  <a:lumMod val="75000"/>
                </a:schemeClr>
              </a:solidFill>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3108034" y="2975277"/>
            <a:ext cx="3803893" cy="2707065"/>
          </a:xfrm>
          <a:prstGeom prst="rect">
            <a:avLst/>
          </a:prstGeom>
        </p:spPr>
      </p:pic>
    </p:spTree>
    <p:extLst>
      <p:ext uri="{BB962C8B-B14F-4D97-AF65-F5344CB8AC3E}">
        <p14:creationId xmlns:p14="http://schemas.microsoft.com/office/powerpoint/2010/main" val="868369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770770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740" y="482991"/>
            <a:ext cx="8596668" cy="1320800"/>
          </a:xfrm>
        </p:spPr>
        <p:txBody>
          <a:bodyPr/>
          <a:lstStyle/>
          <a:p>
            <a:pPr algn="ctr"/>
            <a:r>
              <a:rPr lang="en-GB" sz="4800" dirty="0">
                <a:solidFill>
                  <a:schemeClr val="accent2">
                    <a:lumMod val="75000"/>
                  </a:schemeClr>
                </a:solidFill>
                <a:latin typeface="Comic Sans MS" panose="030F0702030302020204" pitchFamily="66" charset="0"/>
              </a:rPr>
              <a:t>Aims of today </a:t>
            </a:r>
            <a:r>
              <a:rPr lang="en-GB" dirty="0">
                <a:solidFill>
                  <a:schemeClr val="accent2">
                    <a:lumMod val="75000"/>
                  </a:schemeClr>
                </a:solidFill>
                <a:latin typeface="Comic Sans MS" panose="030F0702030302020204" pitchFamily="66" charset="0"/>
              </a:rPr>
              <a:t> </a:t>
            </a:r>
          </a:p>
        </p:txBody>
      </p:sp>
      <p:sp>
        <p:nvSpPr>
          <p:cNvPr id="3" name="TextBox 2"/>
          <p:cNvSpPr txBox="1"/>
          <p:nvPr/>
        </p:nvSpPr>
        <p:spPr>
          <a:xfrm>
            <a:off x="467134" y="1915663"/>
            <a:ext cx="10609105" cy="5755422"/>
          </a:xfrm>
          <a:prstGeom prst="rect">
            <a:avLst/>
          </a:prstGeom>
          <a:noFill/>
        </p:spPr>
        <p:txBody>
          <a:bodyPr wrap="square" rtlCol="0">
            <a:spAutoFit/>
          </a:bodyPr>
          <a:lstStyle/>
          <a:p>
            <a:pPr marL="285750" indent="-285750">
              <a:buFont typeface="Arial" panose="020B0604020202020204" pitchFamily="34" charset="0"/>
              <a:buChar char="•"/>
            </a:pPr>
            <a:r>
              <a:rPr lang="en-GB" sz="3600" dirty="0" smtClean="0">
                <a:solidFill>
                  <a:schemeClr val="accent2">
                    <a:lumMod val="75000"/>
                  </a:schemeClr>
                </a:solidFill>
                <a:latin typeface="Comic Sans MS" panose="030F0702030302020204" pitchFamily="66" charset="0"/>
              </a:rPr>
              <a:t>To provide you with a greater insight into what Phonics is and how we teach Phonics.</a:t>
            </a:r>
          </a:p>
          <a:p>
            <a:pPr marL="285750" indent="-285750">
              <a:buFont typeface="Arial" panose="020B0604020202020204" pitchFamily="34" charset="0"/>
              <a:buChar char="•"/>
            </a:pPr>
            <a:endParaRPr lang="en-GB" sz="3600" dirty="0" smtClean="0">
              <a:solidFill>
                <a:schemeClr val="accent2">
                  <a:lumMod val="75000"/>
                </a:schemeClr>
              </a:solidFill>
              <a:latin typeface="Comic Sans MS" panose="030F0702030302020204" pitchFamily="66" charset="0"/>
            </a:endParaRPr>
          </a:p>
          <a:p>
            <a:pPr marL="285750" indent="-285750">
              <a:buFont typeface="Arial" panose="020B0604020202020204" pitchFamily="34" charset="0"/>
              <a:buChar char="•"/>
            </a:pPr>
            <a:r>
              <a:rPr lang="en-GB" sz="3600" dirty="0" smtClean="0">
                <a:solidFill>
                  <a:schemeClr val="accent2">
                    <a:lumMod val="75000"/>
                  </a:schemeClr>
                </a:solidFill>
                <a:latin typeface="Comic Sans MS" panose="030F0702030302020204" pitchFamily="66" charset="0"/>
              </a:rPr>
              <a:t>To </a:t>
            </a:r>
            <a:r>
              <a:rPr lang="en-GB" sz="3600" dirty="0">
                <a:solidFill>
                  <a:schemeClr val="accent2">
                    <a:lumMod val="75000"/>
                  </a:schemeClr>
                </a:solidFill>
                <a:latin typeface="Comic Sans MS" panose="030F0702030302020204" pitchFamily="66" charset="0"/>
              </a:rPr>
              <a:t>provide you with a greater insight into what r</a:t>
            </a:r>
            <a:r>
              <a:rPr lang="en-GB" sz="3600" dirty="0" smtClean="0">
                <a:solidFill>
                  <a:schemeClr val="accent2">
                    <a:lumMod val="75000"/>
                  </a:schemeClr>
                </a:solidFill>
                <a:latin typeface="Comic Sans MS" panose="030F0702030302020204" pitchFamily="66" charset="0"/>
              </a:rPr>
              <a:t>eading </a:t>
            </a:r>
            <a:r>
              <a:rPr lang="en-GB" sz="3600" dirty="0">
                <a:solidFill>
                  <a:schemeClr val="accent2">
                    <a:lumMod val="75000"/>
                  </a:schemeClr>
                </a:solidFill>
                <a:latin typeface="Comic Sans MS" panose="030F0702030302020204" pitchFamily="66" charset="0"/>
              </a:rPr>
              <a:t>is and how we teach </a:t>
            </a:r>
            <a:r>
              <a:rPr lang="en-GB" sz="3600" dirty="0" smtClean="0">
                <a:solidFill>
                  <a:schemeClr val="accent2">
                    <a:lumMod val="75000"/>
                  </a:schemeClr>
                </a:solidFill>
                <a:latin typeface="Comic Sans MS" panose="030F0702030302020204" pitchFamily="66" charset="0"/>
              </a:rPr>
              <a:t>reading.</a:t>
            </a:r>
          </a:p>
          <a:p>
            <a:pPr marL="285750" indent="-285750">
              <a:buFont typeface="Arial" panose="020B0604020202020204" pitchFamily="34" charset="0"/>
              <a:buChar char="•"/>
            </a:pPr>
            <a:endParaRPr lang="en-GB" sz="3600" dirty="0" smtClean="0">
              <a:solidFill>
                <a:schemeClr val="accent2">
                  <a:lumMod val="75000"/>
                </a:schemeClr>
              </a:solidFill>
              <a:latin typeface="Comic Sans MS" panose="030F0702030302020204" pitchFamily="66" charset="0"/>
            </a:endParaRPr>
          </a:p>
          <a:p>
            <a:pPr marL="285750" indent="-285750">
              <a:buFont typeface="Arial" panose="020B0604020202020204" pitchFamily="34" charset="0"/>
              <a:buChar char="•"/>
            </a:pPr>
            <a:r>
              <a:rPr lang="en-GB" sz="3600" dirty="0" smtClean="0">
                <a:solidFill>
                  <a:schemeClr val="accent2">
                    <a:lumMod val="75000"/>
                  </a:schemeClr>
                </a:solidFill>
                <a:latin typeface="Comic Sans MS" panose="030F0702030302020204" pitchFamily="66" charset="0"/>
              </a:rPr>
              <a:t>To provide you with some information for how to help at home. </a:t>
            </a:r>
            <a:endParaRPr lang="en-GB" sz="3600" dirty="0">
              <a:solidFill>
                <a:schemeClr val="accent2">
                  <a:lumMod val="75000"/>
                </a:schemeClr>
              </a:solidFill>
              <a:latin typeface="Comic Sans MS" panose="030F0702030302020204" pitchFamily="66" charset="0"/>
            </a:endParaRPr>
          </a:p>
          <a:p>
            <a:pPr marL="285750" indent="-285750">
              <a:buFont typeface="Arial" panose="020B0604020202020204" pitchFamily="34" charset="0"/>
              <a:buChar char="•"/>
            </a:pPr>
            <a:endParaRPr lang="en-GB" sz="4000" dirty="0">
              <a:solidFill>
                <a:schemeClr val="accent2">
                  <a:lumMod val="75000"/>
                </a:schemeClr>
              </a:solidFill>
              <a:latin typeface="Comic Sans MS" panose="030F0702030302020204" pitchFamily="66" charset="0"/>
            </a:endParaRPr>
          </a:p>
          <a:p>
            <a:pPr marL="285750" indent="-285750">
              <a:buFont typeface="Arial" panose="020B0604020202020204" pitchFamily="34" charset="0"/>
              <a:buChar char="•"/>
            </a:pPr>
            <a:endParaRPr lang="en-GB" sz="4000"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169644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0762" y="1035468"/>
            <a:ext cx="9939002" cy="4194259"/>
          </a:xfrm>
          <a:prstGeom prst="rect">
            <a:avLst/>
          </a:prstGeom>
        </p:spPr>
      </p:pic>
    </p:spTree>
    <p:extLst>
      <p:ext uri="{BB962C8B-B14F-4D97-AF65-F5344CB8AC3E}">
        <p14:creationId xmlns:p14="http://schemas.microsoft.com/office/powerpoint/2010/main" val="199766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02257" y="263826"/>
            <a:ext cx="5245347" cy="830997"/>
          </a:xfrm>
          <a:prstGeom prst="rect">
            <a:avLst/>
          </a:prstGeom>
        </p:spPr>
        <p:txBody>
          <a:bodyPr wrap="none">
            <a:spAutoFit/>
          </a:bodyPr>
          <a:lstStyle/>
          <a:p>
            <a:r>
              <a:rPr lang="en-GB" sz="4800" dirty="0" smtClean="0">
                <a:solidFill>
                  <a:schemeClr val="accent2">
                    <a:lumMod val="75000"/>
                  </a:schemeClr>
                </a:solidFill>
                <a:latin typeface="Comic Sans MS" panose="030F0702030302020204" pitchFamily="66" charset="0"/>
              </a:rPr>
              <a:t>What is Phonics? </a:t>
            </a:r>
            <a:endParaRPr lang="en-GB" sz="4800" dirty="0"/>
          </a:p>
        </p:txBody>
      </p:sp>
      <p:sp>
        <p:nvSpPr>
          <p:cNvPr id="5" name="TextBox 4"/>
          <p:cNvSpPr txBox="1"/>
          <p:nvPr/>
        </p:nvSpPr>
        <p:spPr>
          <a:xfrm>
            <a:off x="304799" y="1255244"/>
            <a:ext cx="11376832" cy="5016758"/>
          </a:xfrm>
          <a:prstGeom prst="rect">
            <a:avLst/>
          </a:prstGeom>
          <a:noFill/>
        </p:spPr>
        <p:txBody>
          <a:bodyPr wrap="none" rtlCol="0">
            <a:spAutoFit/>
          </a:bodyPr>
          <a:lstStyle/>
          <a:p>
            <a:r>
              <a:rPr lang="en-GB" sz="2000" dirty="0">
                <a:solidFill>
                  <a:schemeClr val="accent2">
                    <a:lumMod val="75000"/>
                  </a:schemeClr>
                </a:solidFill>
                <a:latin typeface="Comic Sans MS" panose="030F0702030302020204" pitchFamily="66" charset="0"/>
              </a:rPr>
              <a:t>Phonics is a way of teaching children how to read and write. It helps children hear, identify </a:t>
            </a:r>
            <a:endParaRPr lang="en-GB" sz="2000" dirty="0" smtClean="0">
              <a:solidFill>
                <a:schemeClr val="accent2">
                  <a:lumMod val="75000"/>
                </a:schemeClr>
              </a:solidFill>
              <a:latin typeface="Comic Sans MS" panose="030F0702030302020204" pitchFamily="66" charset="0"/>
            </a:endParaRPr>
          </a:p>
          <a:p>
            <a:r>
              <a:rPr lang="en-GB" sz="2000" dirty="0" smtClean="0">
                <a:solidFill>
                  <a:schemeClr val="accent2">
                    <a:lumMod val="75000"/>
                  </a:schemeClr>
                </a:solidFill>
                <a:latin typeface="Comic Sans MS" panose="030F0702030302020204" pitchFamily="66" charset="0"/>
              </a:rPr>
              <a:t>and </a:t>
            </a:r>
            <a:r>
              <a:rPr lang="en-GB" sz="2000" dirty="0">
                <a:solidFill>
                  <a:schemeClr val="accent2">
                    <a:lumMod val="75000"/>
                  </a:schemeClr>
                </a:solidFill>
                <a:latin typeface="Comic Sans MS" panose="030F0702030302020204" pitchFamily="66" charset="0"/>
              </a:rPr>
              <a:t>use different sounds that distinguish one word from another in the English language.</a:t>
            </a:r>
          </a:p>
          <a:p>
            <a:endParaRPr lang="en-GB" sz="2000" dirty="0">
              <a:solidFill>
                <a:schemeClr val="accent2">
                  <a:lumMod val="75000"/>
                </a:schemeClr>
              </a:solidFill>
              <a:latin typeface="Comic Sans MS" panose="030F0702030302020204" pitchFamily="66" charset="0"/>
            </a:endParaRPr>
          </a:p>
          <a:p>
            <a:r>
              <a:rPr lang="en-GB" sz="2000" dirty="0">
                <a:solidFill>
                  <a:schemeClr val="accent2">
                    <a:lumMod val="75000"/>
                  </a:schemeClr>
                </a:solidFill>
                <a:latin typeface="Comic Sans MS" panose="030F0702030302020204" pitchFamily="66" charset="0"/>
              </a:rPr>
              <a:t>Written language can be compared to a code, so knowing the sounds of individual letters </a:t>
            </a:r>
            <a:endParaRPr lang="en-GB" sz="2000" dirty="0" smtClean="0">
              <a:solidFill>
                <a:schemeClr val="accent2">
                  <a:lumMod val="75000"/>
                </a:schemeClr>
              </a:solidFill>
              <a:latin typeface="Comic Sans MS" panose="030F0702030302020204" pitchFamily="66" charset="0"/>
            </a:endParaRPr>
          </a:p>
          <a:p>
            <a:r>
              <a:rPr lang="en-GB" sz="2000" dirty="0" smtClean="0">
                <a:solidFill>
                  <a:schemeClr val="accent2">
                    <a:lumMod val="75000"/>
                  </a:schemeClr>
                </a:solidFill>
                <a:latin typeface="Comic Sans MS" panose="030F0702030302020204" pitchFamily="66" charset="0"/>
              </a:rPr>
              <a:t>and </a:t>
            </a:r>
            <a:r>
              <a:rPr lang="en-GB" sz="2000" dirty="0">
                <a:solidFill>
                  <a:schemeClr val="accent2">
                    <a:lumMod val="75000"/>
                  </a:schemeClr>
                </a:solidFill>
                <a:latin typeface="Comic Sans MS" panose="030F0702030302020204" pitchFamily="66" charset="0"/>
              </a:rPr>
              <a:t>how those letters sound when they’re combined will help children decode words as </a:t>
            </a:r>
            <a:endParaRPr lang="en-GB" sz="2000" dirty="0" smtClean="0">
              <a:solidFill>
                <a:schemeClr val="accent2">
                  <a:lumMod val="75000"/>
                </a:schemeClr>
              </a:solidFill>
              <a:latin typeface="Comic Sans MS" panose="030F0702030302020204" pitchFamily="66" charset="0"/>
            </a:endParaRPr>
          </a:p>
          <a:p>
            <a:r>
              <a:rPr lang="en-GB" sz="2000" dirty="0" smtClean="0">
                <a:solidFill>
                  <a:schemeClr val="accent2">
                    <a:lumMod val="75000"/>
                  </a:schemeClr>
                </a:solidFill>
                <a:latin typeface="Comic Sans MS" panose="030F0702030302020204" pitchFamily="66" charset="0"/>
              </a:rPr>
              <a:t>they </a:t>
            </a:r>
            <a:r>
              <a:rPr lang="en-GB" sz="2000" dirty="0">
                <a:solidFill>
                  <a:schemeClr val="accent2">
                    <a:lumMod val="75000"/>
                  </a:schemeClr>
                </a:solidFill>
                <a:latin typeface="Comic Sans MS" panose="030F0702030302020204" pitchFamily="66" charset="0"/>
              </a:rPr>
              <a:t>read.</a:t>
            </a:r>
          </a:p>
          <a:p>
            <a:endParaRPr lang="en-GB" sz="2000" dirty="0">
              <a:solidFill>
                <a:schemeClr val="accent2">
                  <a:lumMod val="75000"/>
                </a:schemeClr>
              </a:solidFill>
              <a:latin typeface="Comic Sans MS" panose="030F0702030302020204" pitchFamily="66" charset="0"/>
            </a:endParaRPr>
          </a:p>
          <a:p>
            <a:r>
              <a:rPr lang="en-GB" sz="2000" dirty="0">
                <a:solidFill>
                  <a:schemeClr val="accent2">
                    <a:lumMod val="75000"/>
                  </a:schemeClr>
                </a:solidFill>
                <a:latin typeface="Comic Sans MS" panose="030F0702030302020204" pitchFamily="66" charset="0"/>
              </a:rPr>
              <a:t>Understanding phonics will also help children know which letters to use when they </a:t>
            </a:r>
            <a:endParaRPr lang="en-GB" sz="2000" dirty="0" smtClean="0">
              <a:solidFill>
                <a:schemeClr val="accent2">
                  <a:lumMod val="75000"/>
                </a:schemeClr>
              </a:solidFill>
              <a:latin typeface="Comic Sans MS" panose="030F0702030302020204" pitchFamily="66" charset="0"/>
            </a:endParaRPr>
          </a:p>
          <a:p>
            <a:r>
              <a:rPr lang="en-GB" sz="2000" dirty="0" smtClean="0">
                <a:solidFill>
                  <a:schemeClr val="accent2">
                    <a:lumMod val="75000"/>
                  </a:schemeClr>
                </a:solidFill>
                <a:latin typeface="Comic Sans MS" panose="030F0702030302020204" pitchFamily="66" charset="0"/>
              </a:rPr>
              <a:t>are </a:t>
            </a:r>
            <a:r>
              <a:rPr lang="en-GB" sz="2000" dirty="0">
                <a:solidFill>
                  <a:schemeClr val="accent2">
                    <a:lumMod val="75000"/>
                  </a:schemeClr>
                </a:solidFill>
                <a:latin typeface="Comic Sans MS" panose="030F0702030302020204" pitchFamily="66" charset="0"/>
              </a:rPr>
              <a:t>writing words.</a:t>
            </a:r>
          </a:p>
          <a:p>
            <a:endParaRPr lang="en-GB" sz="2000" dirty="0">
              <a:solidFill>
                <a:schemeClr val="accent2">
                  <a:lumMod val="75000"/>
                </a:schemeClr>
              </a:solidFill>
              <a:latin typeface="Comic Sans MS" panose="030F0702030302020204" pitchFamily="66" charset="0"/>
            </a:endParaRPr>
          </a:p>
          <a:p>
            <a:r>
              <a:rPr lang="en-GB" sz="2000" dirty="0">
                <a:solidFill>
                  <a:schemeClr val="accent2">
                    <a:lumMod val="75000"/>
                  </a:schemeClr>
                </a:solidFill>
                <a:latin typeface="Comic Sans MS" panose="030F0702030302020204" pitchFamily="66" charset="0"/>
              </a:rPr>
              <a:t>Phonics involves matching the sounds of spoken English with individual letters or groups </a:t>
            </a:r>
            <a:endParaRPr lang="en-GB" sz="2000" dirty="0" smtClean="0">
              <a:solidFill>
                <a:schemeClr val="accent2">
                  <a:lumMod val="75000"/>
                </a:schemeClr>
              </a:solidFill>
              <a:latin typeface="Comic Sans MS" panose="030F0702030302020204" pitchFamily="66" charset="0"/>
            </a:endParaRPr>
          </a:p>
          <a:p>
            <a:r>
              <a:rPr lang="en-GB" sz="2000" dirty="0" smtClean="0">
                <a:solidFill>
                  <a:schemeClr val="accent2">
                    <a:lumMod val="75000"/>
                  </a:schemeClr>
                </a:solidFill>
                <a:latin typeface="Comic Sans MS" panose="030F0702030302020204" pitchFamily="66" charset="0"/>
              </a:rPr>
              <a:t>of </a:t>
            </a:r>
            <a:r>
              <a:rPr lang="en-GB" sz="2000" dirty="0">
                <a:solidFill>
                  <a:schemeClr val="accent2">
                    <a:lumMod val="75000"/>
                  </a:schemeClr>
                </a:solidFill>
                <a:latin typeface="Comic Sans MS" panose="030F0702030302020204" pitchFamily="66" charset="0"/>
              </a:rPr>
              <a:t>letters. </a:t>
            </a:r>
            <a:r>
              <a:rPr lang="en-GB" sz="2000" dirty="0" smtClean="0">
                <a:solidFill>
                  <a:schemeClr val="accent2">
                    <a:lumMod val="75000"/>
                  </a:schemeClr>
                </a:solidFill>
                <a:latin typeface="Comic Sans MS" panose="030F0702030302020204" pitchFamily="66" charset="0"/>
              </a:rPr>
              <a:t>For </a:t>
            </a:r>
            <a:r>
              <a:rPr lang="en-GB" sz="2000" dirty="0">
                <a:solidFill>
                  <a:schemeClr val="accent2">
                    <a:lumMod val="75000"/>
                  </a:schemeClr>
                </a:solidFill>
                <a:latin typeface="Comic Sans MS" panose="030F0702030302020204" pitchFamily="66" charset="0"/>
              </a:rPr>
              <a:t>example, the sound k can be spelled as c, k, </a:t>
            </a:r>
            <a:r>
              <a:rPr lang="en-GB" sz="2000" dirty="0" err="1">
                <a:solidFill>
                  <a:schemeClr val="accent2">
                    <a:lumMod val="75000"/>
                  </a:schemeClr>
                </a:solidFill>
                <a:latin typeface="Comic Sans MS" panose="030F0702030302020204" pitchFamily="66" charset="0"/>
              </a:rPr>
              <a:t>ck</a:t>
            </a:r>
            <a:r>
              <a:rPr lang="en-GB" sz="2000" dirty="0">
                <a:solidFill>
                  <a:schemeClr val="accent2">
                    <a:lumMod val="75000"/>
                  </a:schemeClr>
                </a:solidFill>
                <a:latin typeface="Comic Sans MS" panose="030F0702030302020204" pitchFamily="66" charset="0"/>
              </a:rPr>
              <a:t> or </a:t>
            </a:r>
            <a:r>
              <a:rPr lang="en-GB" sz="2000" dirty="0" err="1">
                <a:solidFill>
                  <a:schemeClr val="accent2">
                    <a:lumMod val="75000"/>
                  </a:schemeClr>
                </a:solidFill>
                <a:latin typeface="Comic Sans MS" panose="030F0702030302020204" pitchFamily="66" charset="0"/>
              </a:rPr>
              <a:t>ch.</a:t>
            </a:r>
            <a:endParaRPr lang="en-GB" sz="2000" dirty="0">
              <a:solidFill>
                <a:schemeClr val="accent2">
                  <a:lumMod val="75000"/>
                </a:schemeClr>
              </a:solidFill>
              <a:latin typeface="Comic Sans MS" panose="030F0702030302020204" pitchFamily="66" charset="0"/>
            </a:endParaRPr>
          </a:p>
          <a:p>
            <a:endParaRPr lang="en-GB" sz="2000" dirty="0">
              <a:solidFill>
                <a:schemeClr val="accent2">
                  <a:lumMod val="75000"/>
                </a:schemeClr>
              </a:solidFill>
              <a:latin typeface="Comic Sans MS" panose="030F0702030302020204" pitchFamily="66" charset="0"/>
            </a:endParaRPr>
          </a:p>
          <a:p>
            <a:r>
              <a:rPr lang="en-GB" sz="2000" dirty="0">
                <a:solidFill>
                  <a:schemeClr val="accent2">
                    <a:lumMod val="75000"/>
                  </a:schemeClr>
                </a:solidFill>
                <a:latin typeface="Comic Sans MS" panose="030F0702030302020204" pitchFamily="66" charset="0"/>
              </a:rPr>
              <a:t>Teaching children to blend the sounds of letters together helps them decode unfamiliar or </a:t>
            </a:r>
            <a:endParaRPr lang="en-GB" sz="2000" dirty="0" smtClean="0">
              <a:solidFill>
                <a:schemeClr val="accent2">
                  <a:lumMod val="75000"/>
                </a:schemeClr>
              </a:solidFill>
              <a:latin typeface="Comic Sans MS" panose="030F0702030302020204" pitchFamily="66" charset="0"/>
            </a:endParaRPr>
          </a:p>
          <a:p>
            <a:r>
              <a:rPr lang="en-GB" sz="2000" dirty="0" smtClean="0">
                <a:solidFill>
                  <a:schemeClr val="accent2">
                    <a:lumMod val="75000"/>
                  </a:schemeClr>
                </a:solidFill>
                <a:latin typeface="Comic Sans MS" panose="030F0702030302020204" pitchFamily="66" charset="0"/>
              </a:rPr>
              <a:t>unknown </a:t>
            </a:r>
            <a:r>
              <a:rPr lang="en-GB" sz="2000" dirty="0">
                <a:solidFill>
                  <a:schemeClr val="accent2">
                    <a:lumMod val="75000"/>
                  </a:schemeClr>
                </a:solidFill>
                <a:latin typeface="Comic Sans MS" panose="030F0702030302020204" pitchFamily="66" charset="0"/>
              </a:rPr>
              <a:t>words by sounding them out. For example, when a child is taught the sounds for the </a:t>
            </a:r>
            <a:endParaRPr lang="en-GB" sz="2000" dirty="0" smtClean="0">
              <a:solidFill>
                <a:schemeClr val="accent2">
                  <a:lumMod val="75000"/>
                </a:schemeClr>
              </a:solidFill>
              <a:latin typeface="Comic Sans MS" panose="030F0702030302020204" pitchFamily="66" charset="0"/>
            </a:endParaRPr>
          </a:p>
          <a:p>
            <a:r>
              <a:rPr lang="en-GB" sz="2000" dirty="0" smtClean="0">
                <a:solidFill>
                  <a:schemeClr val="accent2">
                    <a:lumMod val="75000"/>
                  </a:schemeClr>
                </a:solidFill>
                <a:latin typeface="Comic Sans MS" panose="030F0702030302020204" pitchFamily="66" charset="0"/>
              </a:rPr>
              <a:t>letters </a:t>
            </a:r>
            <a:r>
              <a:rPr lang="en-GB" sz="2000" dirty="0">
                <a:solidFill>
                  <a:schemeClr val="accent2">
                    <a:lumMod val="75000"/>
                  </a:schemeClr>
                </a:solidFill>
                <a:latin typeface="Comic Sans MS" panose="030F0702030302020204" pitchFamily="66" charset="0"/>
              </a:rPr>
              <a:t>t, p, a and s, they can start to build up the words: “tap”, “taps”, “pat”, “pats” and “sat”.</a:t>
            </a:r>
          </a:p>
        </p:txBody>
      </p:sp>
    </p:spTree>
    <p:extLst>
      <p:ext uri="{BB962C8B-B14F-4D97-AF65-F5344CB8AC3E}">
        <p14:creationId xmlns:p14="http://schemas.microsoft.com/office/powerpoint/2010/main" val="1410934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57415" y="231742"/>
            <a:ext cx="8268610" cy="830997"/>
          </a:xfrm>
          <a:prstGeom prst="rect">
            <a:avLst/>
          </a:prstGeom>
        </p:spPr>
        <p:txBody>
          <a:bodyPr wrap="none">
            <a:spAutoFit/>
          </a:bodyPr>
          <a:lstStyle/>
          <a:p>
            <a:r>
              <a:rPr lang="en-GB" sz="4800" dirty="0" smtClean="0">
                <a:solidFill>
                  <a:schemeClr val="accent2">
                    <a:lumMod val="75000"/>
                  </a:schemeClr>
                </a:solidFill>
                <a:latin typeface="Comic Sans MS" panose="030F0702030302020204" pitchFamily="66" charset="0"/>
              </a:rPr>
              <a:t>Some words you might hear </a:t>
            </a:r>
            <a:endParaRPr lang="en-GB" sz="4800" dirty="0"/>
          </a:p>
        </p:txBody>
      </p:sp>
      <p:sp>
        <p:nvSpPr>
          <p:cNvPr id="5" name="TextBox 4"/>
          <p:cNvSpPr txBox="1"/>
          <p:nvPr/>
        </p:nvSpPr>
        <p:spPr>
          <a:xfrm>
            <a:off x="240631" y="1062739"/>
            <a:ext cx="10740441" cy="6555641"/>
          </a:xfrm>
          <a:prstGeom prst="rect">
            <a:avLst/>
          </a:prstGeom>
          <a:noFill/>
        </p:spPr>
        <p:txBody>
          <a:bodyPr wrap="none" rtlCol="0">
            <a:spAutoFit/>
          </a:bodyPr>
          <a:lstStyle/>
          <a:p>
            <a:r>
              <a:rPr lang="en-GB" sz="2400" dirty="0" smtClean="0">
                <a:solidFill>
                  <a:schemeClr val="accent2">
                    <a:lumMod val="75000"/>
                  </a:schemeClr>
                </a:solidFill>
                <a:latin typeface="Comic Sans MS" panose="030F0702030302020204" pitchFamily="66" charset="0"/>
              </a:rPr>
              <a:t>Phoneme</a:t>
            </a:r>
            <a:r>
              <a:rPr lang="en-GB" sz="2400" dirty="0">
                <a:solidFill>
                  <a:schemeClr val="accent2">
                    <a:lumMod val="75000"/>
                  </a:schemeClr>
                </a:solidFill>
                <a:latin typeface="Comic Sans MS" panose="030F0702030302020204" pitchFamily="66" charset="0"/>
              </a:rPr>
              <a:t>: A phoneme is the smallest unit of sound made by a </a:t>
            </a:r>
            <a:endParaRPr lang="en-GB" sz="2400" dirty="0" smtClean="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letter </a:t>
            </a:r>
            <a:r>
              <a:rPr lang="en-GB" sz="2400" dirty="0">
                <a:solidFill>
                  <a:schemeClr val="accent2">
                    <a:lumMod val="75000"/>
                  </a:schemeClr>
                </a:solidFill>
                <a:latin typeface="Comic Sans MS" panose="030F0702030302020204" pitchFamily="66" charset="0"/>
              </a:rPr>
              <a:t>or group of </a:t>
            </a:r>
            <a:r>
              <a:rPr lang="en-GB" sz="2400" dirty="0" smtClean="0">
                <a:solidFill>
                  <a:schemeClr val="accent2">
                    <a:lumMod val="75000"/>
                  </a:schemeClr>
                </a:solidFill>
                <a:latin typeface="Comic Sans MS" panose="030F0702030302020204" pitchFamily="66" charset="0"/>
              </a:rPr>
              <a:t>letters. Words </a:t>
            </a:r>
            <a:r>
              <a:rPr lang="en-GB" sz="2400" dirty="0">
                <a:solidFill>
                  <a:schemeClr val="accent2">
                    <a:lumMod val="75000"/>
                  </a:schemeClr>
                </a:solidFill>
                <a:latin typeface="Comic Sans MS" panose="030F0702030302020204" pitchFamily="66" charset="0"/>
              </a:rPr>
              <a:t>are made up of phonemes but it’s </a:t>
            </a:r>
            <a:endParaRPr lang="en-GB" sz="2400" dirty="0" smtClean="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important </a:t>
            </a:r>
            <a:r>
              <a:rPr lang="en-GB" sz="2400" dirty="0">
                <a:solidFill>
                  <a:schemeClr val="accent2">
                    <a:lumMod val="75000"/>
                  </a:schemeClr>
                </a:solidFill>
                <a:latin typeface="Comic Sans MS" panose="030F0702030302020204" pitchFamily="66" charset="0"/>
              </a:rPr>
              <a:t>that we distinguish between </a:t>
            </a:r>
            <a:r>
              <a:rPr lang="en-GB" sz="2400" dirty="0" smtClean="0">
                <a:solidFill>
                  <a:schemeClr val="accent2">
                    <a:lumMod val="75000"/>
                  </a:schemeClr>
                </a:solidFill>
                <a:latin typeface="Comic Sans MS" panose="030F0702030302020204" pitchFamily="66" charset="0"/>
              </a:rPr>
              <a:t>phonemes </a:t>
            </a:r>
            <a:r>
              <a:rPr lang="en-GB" sz="2400" dirty="0">
                <a:solidFill>
                  <a:schemeClr val="accent2">
                    <a:lumMod val="75000"/>
                  </a:schemeClr>
                </a:solidFill>
                <a:latin typeface="Comic Sans MS" panose="030F0702030302020204" pitchFamily="66" charset="0"/>
              </a:rPr>
              <a:t>and graphemes. </a:t>
            </a:r>
            <a:endParaRPr lang="en-GB" sz="2400" dirty="0" smtClean="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A </a:t>
            </a:r>
            <a:r>
              <a:rPr lang="en-GB" sz="2400" dirty="0">
                <a:solidFill>
                  <a:schemeClr val="accent2">
                    <a:lumMod val="75000"/>
                  </a:schemeClr>
                </a:solidFill>
                <a:latin typeface="Comic Sans MS" panose="030F0702030302020204" pitchFamily="66" charset="0"/>
              </a:rPr>
              <a:t>phoneme is the sound, rather than the letter. </a:t>
            </a:r>
            <a:r>
              <a:rPr lang="en-GB" sz="2400" dirty="0" smtClean="0">
                <a:solidFill>
                  <a:schemeClr val="accent2">
                    <a:lumMod val="75000"/>
                  </a:schemeClr>
                </a:solidFill>
                <a:latin typeface="Comic Sans MS" panose="030F0702030302020204" pitchFamily="66" charset="0"/>
              </a:rPr>
              <a:t>You </a:t>
            </a:r>
            <a:r>
              <a:rPr lang="en-GB" sz="2400" dirty="0">
                <a:solidFill>
                  <a:schemeClr val="accent2">
                    <a:lumMod val="75000"/>
                  </a:schemeClr>
                </a:solidFill>
                <a:latin typeface="Comic Sans MS" panose="030F0702030302020204" pitchFamily="66" charset="0"/>
              </a:rPr>
              <a:t>cannot see a </a:t>
            </a:r>
            <a:endParaRPr lang="en-GB" sz="2400" dirty="0" smtClean="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phoneme </a:t>
            </a:r>
            <a:r>
              <a:rPr lang="en-GB" sz="2400" dirty="0">
                <a:solidFill>
                  <a:schemeClr val="accent2">
                    <a:lumMod val="75000"/>
                  </a:schemeClr>
                </a:solidFill>
                <a:latin typeface="Comic Sans MS" panose="030F0702030302020204" pitchFamily="66" charset="0"/>
              </a:rPr>
              <a:t>but you can hear it or say it.  </a:t>
            </a:r>
            <a:r>
              <a:rPr lang="en-GB" sz="2400" dirty="0" smtClean="0">
                <a:solidFill>
                  <a:schemeClr val="accent2">
                    <a:lumMod val="75000"/>
                  </a:schemeClr>
                </a:solidFill>
                <a:latin typeface="Comic Sans MS" panose="030F0702030302020204" pitchFamily="66" charset="0"/>
              </a:rPr>
              <a:t>Although </a:t>
            </a:r>
            <a:r>
              <a:rPr lang="en-GB" sz="2400" dirty="0">
                <a:solidFill>
                  <a:schemeClr val="accent2">
                    <a:lumMod val="75000"/>
                  </a:schemeClr>
                </a:solidFill>
                <a:latin typeface="Comic Sans MS" panose="030F0702030302020204" pitchFamily="66" charset="0"/>
              </a:rPr>
              <a:t>there are just 26 </a:t>
            </a:r>
            <a:endParaRPr lang="en-GB" sz="2400" dirty="0" smtClean="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letters </a:t>
            </a:r>
            <a:r>
              <a:rPr lang="en-GB" sz="2400" dirty="0">
                <a:solidFill>
                  <a:schemeClr val="accent2">
                    <a:lumMod val="75000"/>
                  </a:schemeClr>
                </a:solidFill>
                <a:latin typeface="Comic Sans MS" panose="030F0702030302020204" pitchFamily="66" charset="0"/>
              </a:rPr>
              <a:t>in the English language, there are approximately 44 phonemes. </a:t>
            </a:r>
            <a:endParaRPr lang="en-GB" sz="2400" dirty="0" smtClean="0">
              <a:solidFill>
                <a:schemeClr val="accent2">
                  <a:lumMod val="75000"/>
                </a:schemeClr>
              </a:solidFill>
              <a:latin typeface="Comic Sans MS" panose="030F0702030302020204" pitchFamily="66" charset="0"/>
            </a:endParaRPr>
          </a:p>
          <a:p>
            <a:endParaRPr lang="en-GB" sz="2400" dirty="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Digraph: two letters that make one sound   </a:t>
            </a:r>
          </a:p>
          <a:p>
            <a:endParaRPr lang="en-GB" sz="2400" dirty="0">
              <a:solidFill>
                <a:schemeClr val="accent2">
                  <a:lumMod val="75000"/>
                </a:schemeClr>
              </a:solidFill>
              <a:latin typeface="Comic Sans MS" panose="030F0702030302020204" pitchFamily="66" charset="0"/>
            </a:endParaRPr>
          </a:p>
          <a:p>
            <a:r>
              <a:rPr lang="en-GB" sz="2400" dirty="0" err="1" smtClean="0">
                <a:solidFill>
                  <a:schemeClr val="accent2">
                    <a:lumMod val="75000"/>
                  </a:schemeClr>
                </a:solidFill>
                <a:latin typeface="Comic Sans MS" panose="030F0702030302020204" pitchFamily="66" charset="0"/>
              </a:rPr>
              <a:t>Trigraph</a:t>
            </a:r>
            <a:r>
              <a:rPr lang="en-GB" sz="2400" dirty="0" smtClean="0">
                <a:solidFill>
                  <a:schemeClr val="accent2">
                    <a:lumMod val="75000"/>
                  </a:schemeClr>
                </a:solidFill>
                <a:latin typeface="Comic Sans MS" panose="030F0702030302020204" pitchFamily="66" charset="0"/>
              </a:rPr>
              <a:t>: three letters that make one sound </a:t>
            </a:r>
          </a:p>
          <a:p>
            <a:endParaRPr lang="en-GB" sz="2400" dirty="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Grapheme</a:t>
            </a:r>
            <a:r>
              <a:rPr lang="en-GB" sz="2400" dirty="0">
                <a:solidFill>
                  <a:schemeClr val="accent2">
                    <a:lumMod val="75000"/>
                  </a:schemeClr>
                </a:solidFill>
                <a:latin typeface="Comic Sans MS" panose="030F0702030302020204" pitchFamily="66" charset="0"/>
              </a:rPr>
              <a:t>: a grapheme is the written form of a sound (called a phoneme) </a:t>
            </a:r>
            <a:endParaRPr lang="en-GB" sz="2400" dirty="0" smtClean="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in </a:t>
            </a:r>
            <a:r>
              <a:rPr lang="en-GB" sz="2400" dirty="0">
                <a:solidFill>
                  <a:schemeClr val="accent2">
                    <a:lumMod val="75000"/>
                  </a:schemeClr>
                </a:solidFill>
                <a:latin typeface="Comic Sans MS" panose="030F0702030302020204" pitchFamily="66" charset="0"/>
              </a:rPr>
              <a:t>a word, </a:t>
            </a:r>
            <a:r>
              <a:rPr lang="en-GB" sz="2400" dirty="0" smtClean="0">
                <a:solidFill>
                  <a:schemeClr val="accent2">
                    <a:lumMod val="75000"/>
                  </a:schemeClr>
                </a:solidFill>
                <a:latin typeface="Comic Sans MS" panose="030F0702030302020204" pitchFamily="66" charset="0"/>
              </a:rPr>
              <a:t>which </a:t>
            </a:r>
            <a:r>
              <a:rPr lang="en-GB" sz="2400" dirty="0">
                <a:solidFill>
                  <a:schemeClr val="accent2">
                    <a:lumMod val="75000"/>
                  </a:schemeClr>
                </a:solidFill>
                <a:latin typeface="Comic Sans MS" panose="030F0702030302020204" pitchFamily="66" charset="0"/>
              </a:rPr>
              <a:t>can be a single letter or a group of letters, such as in </a:t>
            </a:r>
            <a:endParaRPr lang="en-GB" sz="2400" dirty="0" smtClean="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the </a:t>
            </a:r>
            <a:r>
              <a:rPr lang="en-GB" sz="2400" dirty="0">
                <a:solidFill>
                  <a:schemeClr val="accent2">
                    <a:lumMod val="75000"/>
                  </a:schemeClr>
                </a:solidFill>
                <a:latin typeface="Comic Sans MS" panose="030F0702030302020204" pitchFamily="66" charset="0"/>
              </a:rPr>
              <a:t>word "cat" </a:t>
            </a:r>
            <a:r>
              <a:rPr lang="en-GB" sz="2400" dirty="0" smtClean="0">
                <a:solidFill>
                  <a:schemeClr val="accent2">
                    <a:lumMod val="75000"/>
                  </a:schemeClr>
                </a:solidFill>
                <a:latin typeface="Comic Sans MS" panose="030F0702030302020204" pitchFamily="66" charset="0"/>
              </a:rPr>
              <a:t>where </a:t>
            </a:r>
            <a:r>
              <a:rPr lang="en-GB" sz="2400" dirty="0">
                <a:solidFill>
                  <a:schemeClr val="accent2">
                    <a:lumMod val="75000"/>
                  </a:schemeClr>
                </a:solidFill>
                <a:latin typeface="Comic Sans MS" panose="030F0702030302020204" pitchFamily="66" charset="0"/>
              </a:rPr>
              <a:t>'c', 'a', and 't' are single-letter graphemes, </a:t>
            </a:r>
            <a:endParaRPr lang="en-GB" sz="2400" dirty="0" smtClean="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or </a:t>
            </a:r>
            <a:r>
              <a:rPr lang="en-GB" sz="2400" dirty="0">
                <a:solidFill>
                  <a:schemeClr val="accent2">
                    <a:lumMod val="75000"/>
                  </a:schemeClr>
                </a:solidFill>
                <a:latin typeface="Comic Sans MS" panose="030F0702030302020204" pitchFamily="66" charset="0"/>
              </a:rPr>
              <a:t>the word "rain," </a:t>
            </a:r>
            <a:r>
              <a:rPr lang="en-GB" sz="2400" dirty="0" smtClean="0">
                <a:solidFill>
                  <a:schemeClr val="accent2">
                    <a:lumMod val="75000"/>
                  </a:schemeClr>
                </a:solidFill>
                <a:latin typeface="Comic Sans MS" panose="030F0702030302020204" pitchFamily="66" charset="0"/>
              </a:rPr>
              <a:t>where </a:t>
            </a:r>
            <a:r>
              <a:rPr lang="en-GB" sz="2400" dirty="0">
                <a:solidFill>
                  <a:schemeClr val="accent2">
                    <a:lumMod val="75000"/>
                  </a:schemeClr>
                </a:solidFill>
                <a:latin typeface="Comic Sans MS" panose="030F0702030302020204" pitchFamily="66" charset="0"/>
              </a:rPr>
              <a:t>'</a:t>
            </a:r>
            <a:r>
              <a:rPr lang="en-GB" sz="2400" dirty="0" err="1">
                <a:solidFill>
                  <a:schemeClr val="accent2">
                    <a:lumMod val="75000"/>
                  </a:schemeClr>
                </a:solidFill>
                <a:latin typeface="Comic Sans MS" panose="030F0702030302020204" pitchFamily="66" charset="0"/>
              </a:rPr>
              <a:t>ai</a:t>
            </a:r>
            <a:r>
              <a:rPr lang="en-GB" sz="2400" dirty="0">
                <a:solidFill>
                  <a:schemeClr val="accent2">
                    <a:lumMod val="75000"/>
                  </a:schemeClr>
                </a:solidFill>
                <a:latin typeface="Comic Sans MS" panose="030F0702030302020204" pitchFamily="66" charset="0"/>
              </a:rPr>
              <a:t>' is a two-letter grapheme for the '</a:t>
            </a:r>
            <a:r>
              <a:rPr lang="en-GB" sz="2400" dirty="0" err="1">
                <a:solidFill>
                  <a:schemeClr val="accent2">
                    <a:lumMod val="75000"/>
                  </a:schemeClr>
                </a:solidFill>
                <a:latin typeface="Comic Sans MS" panose="030F0702030302020204" pitchFamily="66" charset="0"/>
              </a:rPr>
              <a:t>ai</a:t>
            </a:r>
            <a:r>
              <a:rPr lang="en-GB" sz="2400" dirty="0">
                <a:solidFill>
                  <a:schemeClr val="accent2">
                    <a:lumMod val="75000"/>
                  </a:schemeClr>
                </a:solidFill>
                <a:latin typeface="Comic Sans MS" panose="030F0702030302020204" pitchFamily="66" charset="0"/>
              </a:rPr>
              <a:t>' sound.</a:t>
            </a:r>
            <a:endParaRPr lang="en-GB" sz="2400" dirty="0" smtClean="0">
              <a:solidFill>
                <a:schemeClr val="accent2">
                  <a:lumMod val="75000"/>
                </a:schemeClr>
              </a:solidFill>
              <a:latin typeface="Comic Sans MS" panose="030F0702030302020204" pitchFamily="66" charset="0"/>
            </a:endParaRPr>
          </a:p>
          <a:p>
            <a:endParaRPr lang="en-GB" sz="2000" dirty="0">
              <a:solidFill>
                <a:schemeClr val="accent2">
                  <a:lumMod val="75000"/>
                </a:schemeClr>
              </a:solidFill>
              <a:latin typeface="Comic Sans MS" panose="030F0702030302020204" pitchFamily="66" charset="0"/>
            </a:endParaRPr>
          </a:p>
          <a:p>
            <a:endParaRPr lang="en-GB" sz="2000" dirty="0">
              <a:solidFill>
                <a:schemeClr val="accent2">
                  <a:lumMod val="75000"/>
                </a:schemeClr>
              </a:solidFill>
              <a:latin typeface="Comic Sans MS" panose="030F0702030302020204" pitchFamily="66" charset="0"/>
            </a:endParaRPr>
          </a:p>
          <a:p>
            <a:endParaRPr lang="en-GB" sz="2000"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97735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57415" y="231742"/>
            <a:ext cx="8268610" cy="830997"/>
          </a:xfrm>
          <a:prstGeom prst="rect">
            <a:avLst/>
          </a:prstGeom>
        </p:spPr>
        <p:txBody>
          <a:bodyPr wrap="none">
            <a:spAutoFit/>
          </a:bodyPr>
          <a:lstStyle/>
          <a:p>
            <a:r>
              <a:rPr lang="en-GB" sz="4800" dirty="0" smtClean="0">
                <a:solidFill>
                  <a:schemeClr val="accent2">
                    <a:lumMod val="75000"/>
                  </a:schemeClr>
                </a:solidFill>
                <a:latin typeface="Comic Sans MS" panose="030F0702030302020204" pitchFamily="66" charset="0"/>
              </a:rPr>
              <a:t>Some words you might hear </a:t>
            </a:r>
            <a:endParaRPr lang="en-GB" sz="4800" dirty="0"/>
          </a:p>
        </p:txBody>
      </p:sp>
      <p:sp>
        <p:nvSpPr>
          <p:cNvPr id="5" name="TextBox 4"/>
          <p:cNvSpPr txBox="1"/>
          <p:nvPr/>
        </p:nvSpPr>
        <p:spPr>
          <a:xfrm>
            <a:off x="176462" y="1672339"/>
            <a:ext cx="10761279" cy="3970318"/>
          </a:xfrm>
          <a:prstGeom prst="rect">
            <a:avLst/>
          </a:prstGeom>
          <a:noFill/>
        </p:spPr>
        <p:txBody>
          <a:bodyPr wrap="none" rtlCol="0">
            <a:spAutoFit/>
          </a:bodyPr>
          <a:lstStyle/>
          <a:p>
            <a:r>
              <a:rPr lang="en-GB" sz="2400" dirty="0">
                <a:solidFill>
                  <a:schemeClr val="accent2">
                    <a:lumMod val="75000"/>
                  </a:schemeClr>
                </a:solidFill>
                <a:latin typeface="Comic Sans MS" panose="030F0702030302020204" pitchFamily="66" charset="0"/>
              </a:rPr>
              <a:t>Decode: the skill of breaking down written words into sounds</a:t>
            </a:r>
          </a:p>
          <a:p>
            <a:endParaRPr lang="en-GB" sz="2400" dirty="0">
              <a:solidFill>
                <a:schemeClr val="accent2">
                  <a:lumMod val="75000"/>
                </a:schemeClr>
              </a:solidFill>
              <a:latin typeface="Comic Sans MS" panose="030F0702030302020204" pitchFamily="66" charset="0"/>
            </a:endParaRPr>
          </a:p>
          <a:p>
            <a:r>
              <a:rPr lang="en-GB" sz="2400" dirty="0">
                <a:solidFill>
                  <a:schemeClr val="accent2">
                    <a:lumMod val="75000"/>
                  </a:schemeClr>
                </a:solidFill>
                <a:latin typeface="Comic Sans MS" panose="030F0702030302020204" pitchFamily="66" charset="0"/>
              </a:rPr>
              <a:t>Blend: pushing individual sounds (phonemes) together to make a word. </a:t>
            </a:r>
            <a:endParaRPr lang="en-GB" sz="2400" dirty="0" smtClean="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For </a:t>
            </a:r>
            <a:r>
              <a:rPr lang="en-GB" sz="2400" dirty="0">
                <a:solidFill>
                  <a:schemeClr val="accent2">
                    <a:lumMod val="75000"/>
                  </a:schemeClr>
                </a:solidFill>
                <a:latin typeface="Comic Sans MS" panose="030F0702030302020204" pitchFamily="66" charset="0"/>
              </a:rPr>
              <a:t>example, by blending the sounds /c/, /a/, and /t/, </a:t>
            </a:r>
            <a:endParaRPr lang="en-GB" sz="2400" dirty="0" smtClean="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a </a:t>
            </a:r>
            <a:r>
              <a:rPr lang="en-GB" sz="2400" dirty="0">
                <a:solidFill>
                  <a:schemeClr val="accent2">
                    <a:lumMod val="75000"/>
                  </a:schemeClr>
                </a:solidFill>
                <a:latin typeface="Comic Sans MS" panose="030F0702030302020204" pitchFamily="66" charset="0"/>
              </a:rPr>
              <a:t>child learns to say the word "cat". </a:t>
            </a:r>
            <a:endParaRPr lang="en-GB" sz="2400" dirty="0" smtClean="0">
              <a:solidFill>
                <a:schemeClr val="accent2">
                  <a:lumMod val="75000"/>
                </a:schemeClr>
              </a:solidFill>
              <a:latin typeface="Comic Sans MS" panose="030F0702030302020204" pitchFamily="66" charset="0"/>
            </a:endParaRPr>
          </a:p>
          <a:p>
            <a:endParaRPr lang="en-GB" sz="2400" dirty="0" smtClean="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This </a:t>
            </a:r>
            <a:r>
              <a:rPr lang="en-GB" sz="2400" dirty="0">
                <a:solidFill>
                  <a:schemeClr val="accent2">
                    <a:lumMod val="75000"/>
                  </a:schemeClr>
                </a:solidFill>
                <a:latin typeface="Comic Sans MS" panose="030F0702030302020204" pitchFamily="66" charset="0"/>
              </a:rPr>
              <a:t>skill is crucial for reading, where children decode words by sounding </a:t>
            </a:r>
            <a:endParaRPr lang="en-GB" sz="2400" dirty="0" smtClean="0">
              <a:solidFill>
                <a:schemeClr val="accent2">
                  <a:lumMod val="75000"/>
                </a:schemeClr>
              </a:solidFill>
              <a:latin typeface="Comic Sans MS" panose="030F0702030302020204" pitchFamily="66" charset="0"/>
            </a:endParaRPr>
          </a:p>
          <a:p>
            <a:r>
              <a:rPr lang="en-GB" sz="2400" dirty="0" smtClean="0">
                <a:solidFill>
                  <a:schemeClr val="accent2">
                    <a:lumMod val="75000"/>
                  </a:schemeClr>
                </a:solidFill>
                <a:latin typeface="Comic Sans MS" panose="030F0702030302020204" pitchFamily="66" charset="0"/>
              </a:rPr>
              <a:t>them </a:t>
            </a:r>
            <a:r>
              <a:rPr lang="en-GB" sz="2400" dirty="0">
                <a:solidFill>
                  <a:schemeClr val="accent2">
                    <a:lumMod val="75000"/>
                  </a:schemeClr>
                </a:solidFill>
                <a:latin typeface="Comic Sans MS" panose="030F0702030302020204" pitchFamily="66" charset="0"/>
              </a:rPr>
              <a:t>out and then blending those sounds together fluidly. </a:t>
            </a:r>
          </a:p>
          <a:p>
            <a:endParaRPr lang="en-GB" sz="2000" dirty="0">
              <a:solidFill>
                <a:schemeClr val="accent2">
                  <a:lumMod val="75000"/>
                </a:schemeClr>
              </a:solidFill>
              <a:latin typeface="Comic Sans MS" panose="030F0702030302020204" pitchFamily="66" charset="0"/>
            </a:endParaRPr>
          </a:p>
          <a:p>
            <a:endParaRPr lang="en-GB" sz="2000" dirty="0">
              <a:solidFill>
                <a:schemeClr val="accent2">
                  <a:lumMod val="75000"/>
                </a:schemeClr>
              </a:solidFill>
              <a:latin typeface="Comic Sans MS" panose="030F0702030302020204" pitchFamily="66" charset="0"/>
            </a:endParaRPr>
          </a:p>
          <a:p>
            <a:endParaRPr lang="en-GB" sz="2000"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61003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077" y="216934"/>
            <a:ext cx="8880957" cy="830997"/>
          </a:xfrm>
          <a:prstGeom prst="rect">
            <a:avLst/>
          </a:prstGeom>
        </p:spPr>
        <p:txBody>
          <a:bodyPr wrap="none">
            <a:spAutoFit/>
          </a:bodyPr>
          <a:lstStyle/>
          <a:p>
            <a:r>
              <a:rPr lang="en-GB" sz="4800" dirty="0" smtClean="0">
                <a:solidFill>
                  <a:schemeClr val="accent2">
                    <a:lumMod val="75000"/>
                  </a:schemeClr>
                </a:solidFill>
                <a:latin typeface="Comic Sans MS" panose="030F0702030302020204" pitchFamily="66" charset="0"/>
              </a:rPr>
              <a:t>How we teach Phonics at WP </a:t>
            </a:r>
            <a:endParaRPr lang="en-GB" sz="4800" dirty="0"/>
          </a:p>
        </p:txBody>
      </p:sp>
      <p:sp>
        <p:nvSpPr>
          <p:cNvPr id="3" name="TextBox 2"/>
          <p:cNvSpPr txBox="1"/>
          <p:nvPr/>
        </p:nvSpPr>
        <p:spPr>
          <a:xfrm>
            <a:off x="571077" y="2005263"/>
            <a:ext cx="10349308" cy="3416320"/>
          </a:xfrm>
          <a:prstGeom prst="rect">
            <a:avLst/>
          </a:prstGeom>
          <a:noFill/>
        </p:spPr>
        <p:txBody>
          <a:bodyPr wrap="none" rtlCol="0">
            <a:spAutoFit/>
          </a:bodyPr>
          <a:lstStyle/>
          <a:p>
            <a:pPr marL="571500" indent="-571500">
              <a:buFont typeface="Arial" panose="020B0604020202020204" pitchFamily="34" charset="0"/>
              <a:buChar char="•"/>
            </a:pPr>
            <a:r>
              <a:rPr lang="en-GB" sz="3600" dirty="0" smtClean="0">
                <a:solidFill>
                  <a:schemeClr val="accent2">
                    <a:lumMod val="75000"/>
                  </a:schemeClr>
                </a:solidFill>
                <a:latin typeface="Comic Sans MS" panose="030F0702030302020204" pitchFamily="66" charset="0"/>
              </a:rPr>
              <a:t>Daily Phonics lessons following Little </a:t>
            </a:r>
            <a:r>
              <a:rPr lang="en-GB" sz="3600" dirty="0" err="1" smtClean="0">
                <a:solidFill>
                  <a:schemeClr val="accent2">
                    <a:lumMod val="75000"/>
                  </a:schemeClr>
                </a:solidFill>
                <a:latin typeface="Comic Sans MS" panose="030F0702030302020204" pitchFamily="66" charset="0"/>
              </a:rPr>
              <a:t>Wandle</a:t>
            </a:r>
            <a:endParaRPr lang="en-GB" sz="3600" dirty="0" smtClean="0">
              <a:solidFill>
                <a:schemeClr val="accent2">
                  <a:lumMod val="75000"/>
                </a:schemeClr>
              </a:solidFill>
              <a:latin typeface="Comic Sans MS" panose="030F0702030302020204" pitchFamily="66" charset="0"/>
            </a:endParaRPr>
          </a:p>
          <a:p>
            <a:pPr marL="571500" indent="-571500">
              <a:buFont typeface="Arial" panose="020B0604020202020204" pitchFamily="34" charset="0"/>
              <a:buChar char="•"/>
            </a:pPr>
            <a:r>
              <a:rPr lang="en-GB" sz="3600" dirty="0" smtClean="0">
                <a:solidFill>
                  <a:schemeClr val="accent2">
                    <a:lumMod val="75000"/>
                  </a:schemeClr>
                </a:solidFill>
                <a:latin typeface="Comic Sans MS" panose="030F0702030302020204" pitchFamily="66" charset="0"/>
              </a:rPr>
              <a:t>Lessons follow the same order</a:t>
            </a:r>
          </a:p>
          <a:p>
            <a:pPr marL="571500" indent="-571500">
              <a:buFont typeface="Arial" panose="020B0604020202020204" pitchFamily="34" charset="0"/>
              <a:buChar char="•"/>
            </a:pPr>
            <a:endParaRPr lang="en-GB" sz="3600" dirty="0">
              <a:solidFill>
                <a:schemeClr val="accent2">
                  <a:lumMod val="75000"/>
                </a:schemeClr>
              </a:solidFill>
              <a:latin typeface="Comic Sans MS" panose="030F0702030302020204" pitchFamily="66" charset="0"/>
            </a:endParaRPr>
          </a:p>
          <a:p>
            <a:pPr marL="571500" indent="-571500">
              <a:buFont typeface="Arial" panose="020B0604020202020204" pitchFamily="34" charset="0"/>
              <a:buChar char="•"/>
            </a:pPr>
            <a:r>
              <a:rPr lang="en-GB" sz="3600" dirty="0" smtClean="0">
                <a:solidFill>
                  <a:schemeClr val="accent2">
                    <a:lumMod val="75000"/>
                  </a:schemeClr>
                </a:solidFill>
                <a:latin typeface="Comic Sans MS" panose="030F0702030302020204" pitchFamily="66" charset="0"/>
              </a:rPr>
              <a:t>Revisit and Review </a:t>
            </a:r>
          </a:p>
          <a:p>
            <a:pPr marL="571500" indent="-571500">
              <a:buFont typeface="Arial" panose="020B0604020202020204" pitchFamily="34" charset="0"/>
              <a:buChar char="•"/>
            </a:pPr>
            <a:r>
              <a:rPr lang="en-GB" sz="3600" dirty="0" smtClean="0">
                <a:solidFill>
                  <a:schemeClr val="accent2">
                    <a:lumMod val="75000"/>
                  </a:schemeClr>
                </a:solidFill>
                <a:latin typeface="Comic Sans MS" panose="030F0702030302020204" pitchFamily="66" charset="0"/>
              </a:rPr>
              <a:t>Teach and Practise</a:t>
            </a:r>
          </a:p>
          <a:p>
            <a:pPr marL="571500" indent="-571500">
              <a:buFont typeface="Arial" panose="020B0604020202020204" pitchFamily="34" charset="0"/>
              <a:buChar char="•"/>
            </a:pPr>
            <a:r>
              <a:rPr lang="en-GB" sz="3600" dirty="0" smtClean="0">
                <a:solidFill>
                  <a:schemeClr val="accent2">
                    <a:lumMod val="75000"/>
                  </a:schemeClr>
                </a:solidFill>
                <a:latin typeface="Comic Sans MS" panose="030F0702030302020204" pitchFamily="66" charset="0"/>
              </a:rPr>
              <a:t>Practise and Apply </a:t>
            </a:r>
          </a:p>
        </p:txBody>
      </p:sp>
    </p:spTree>
    <p:extLst>
      <p:ext uri="{BB962C8B-B14F-4D97-AF65-F5344CB8AC3E}">
        <p14:creationId xmlns:p14="http://schemas.microsoft.com/office/powerpoint/2010/main" val="338399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0444" y="345270"/>
            <a:ext cx="10481933" cy="2123658"/>
          </a:xfrm>
          <a:prstGeom prst="rect">
            <a:avLst/>
          </a:prstGeom>
        </p:spPr>
        <p:txBody>
          <a:bodyPr wrap="square">
            <a:spAutoFit/>
          </a:bodyPr>
          <a:lstStyle/>
          <a:p>
            <a:r>
              <a:rPr lang="en-GB" sz="4800" dirty="0" smtClean="0">
                <a:solidFill>
                  <a:schemeClr val="accent2">
                    <a:lumMod val="75000"/>
                  </a:schemeClr>
                </a:solidFill>
                <a:latin typeface="Comic Sans MS" panose="030F0702030302020204" pitchFamily="66" charset="0"/>
              </a:rPr>
              <a:t>Revisit and Review</a:t>
            </a:r>
          </a:p>
          <a:p>
            <a:endParaRPr lang="en-GB" sz="2800" dirty="0">
              <a:solidFill>
                <a:schemeClr val="accent2">
                  <a:lumMod val="75000"/>
                </a:schemeClr>
              </a:solidFill>
              <a:latin typeface="Comic Sans MS" panose="030F0702030302020204" pitchFamily="66" charset="0"/>
            </a:endParaRPr>
          </a:p>
          <a:p>
            <a:r>
              <a:rPr lang="en-GB" sz="2800" dirty="0" smtClean="0">
                <a:solidFill>
                  <a:schemeClr val="accent2">
                    <a:lumMod val="75000"/>
                  </a:schemeClr>
                </a:solidFill>
                <a:latin typeface="Comic Sans MS" panose="030F0702030302020204" pitchFamily="66" charset="0"/>
              </a:rPr>
              <a:t>During this time we revisit and review the sounds we have previously taught.   </a:t>
            </a:r>
            <a:endParaRPr lang="en-GB" sz="2800" dirty="0"/>
          </a:p>
        </p:txBody>
      </p:sp>
      <p:pic>
        <p:nvPicPr>
          <p:cNvPr id="2" name="Picture 1"/>
          <p:cNvPicPr>
            <a:picLocks noChangeAspect="1"/>
          </p:cNvPicPr>
          <p:nvPr/>
        </p:nvPicPr>
        <p:blipFill>
          <a:blip r:embed="rId2"/>
          <a:stretch>
            <a:fillRect/>
          </a:stretch>
        </p:blipFill>
        <p:spPr>
          <a:xfrm>
            <a:off x="458491" y="2674016"/>
            <a:ext cx="4631656" cy="3646197"/>
          </a:xfrm>
          <a:prstGeom prst="rect">
            <a:avLst/>
          </a:prstGeom>
        </p:spPr>
      </p:pic>
      <p:sp>
        <p:nvSpPr>
          <p:cNvPr id="4" name="TextBox 3"/>
          <p:cNvSpPr txBox="1"/>
          <p:nvPr/>
        </p:nvSpPr>
        <p:spPr>
          <a:xfrm>
            <a:off x="5090147" y="2674016"/>
            <a:ext cx="6449201" cy="3539430"/>
          </a:xfrm>
          <a:prstGeom prst="rect">
            <a:avLst/>
          </a:prstGeom>
          <a:noFill/>
        </p:spPr>
        <p:txBody>
          <a:bodyPr wrap="none" rtlCol="0">
            <a:spAutoFit/>
          </a:bodyPr>
          <a:lstStyle/>
          <a:p>
            <a:r>
              <a:rPr lang="en-GB" sz="3200" dirty="0" smtClean="0">
                <a:solidFill>
                  <a:schemeClr val="accent2">
                    <a:lumMod val="75000"/>
                  </a:schemeClr>
                </a:solidFill>
                <a:latin typeface="Comic Sans MS" panose="030F0702030302020204" pitchFamily="66" charset="0"/>
              </a:rPr>
              <a:t>Each sound has a pronunciation </a:t>
            </a:r>
          </a:p>
          <a:p>
            <a:r>
              <a:rPr lang="en-GB" sz="3200" dirty="0">
                <a:solidFill>
                  <a:schemeClr val="accent2">
                    <a:lumMod val="75000"/>
                  </a:schemeClr>
                </a:solidFill>
                <a:latin typeface="Comic Sans MS" panose="030F0702030302020204" pitchFamily="66" charset="0"/>
              </a:rPr>
              <a:t>p</a:t>
            </a:r>
            <a:r>
              <a:rPr lang="en-GB" sz="3200" dirty="0" smtClean="0">
                <a:solidFill>
                  <a:schemeClr val="accent2">
                    <a:lumMod val="75000"/>
                  </a:schemeClr>
                </a:solidFill>
                <a:latin typeface="Comic Sans MS" panose="030F0702030302020204" pitchFamily="66" charset="0"/>
              </a:rPr>
              <a:t>hrase and a formation phrase.</a:t>
            </a:r>
          </a:p>
          <a:p>
            <a:endParaRPr lang="en-GB" sz="3200" dirty="0">
              <a:solidFill>
                <a:schemeClr val="accent2">
                  <a:lumMod val="75000"/>
                </a:schemeClr>
              </a:solidFill>
              <a:latin typeface="Comic Sans MS" panose="030F0702030302020204" pitchFamily="66" charset="0"/>
            </a:endParaRPr>
          </a:p>
          <a:p>
            <a:r>
              <a:rPr lang="en-GB" sz="3200" dirty="0" smtClean="0">
                <a:solidFill>
                  <a:schemeClr val="accent2">
                    <a:lumMod val="75000"/>
                  </a:schemeClr>
                </a:solidFill>
                <a:latin typeface="Comic Sans MS" panose="030F0702030302020204" pitchFamily="66" charset="0"/>
              </a:rPr>
              <a:t>We review sounds continually. </a:t>
            </a:r>
          </a:p>
          <a:p>
            <a:endParaRPr lang="en-GB" sz="3200" dirty="0">
              <a:solidFill>
                <a:schemeClr val="accent2">
                  <a:lumMod val="75000"/>
                </a:schemeClr>
              </a:solidFill>
              <a:latin typeface="Comic Sans MS" panose="030F0702030302020204" pitchFamily="66" charset="0"/>
            </a:endParaRPr>
          </a:p>
          <a:p>
            <a:r>
              <a:rPr lang="en-GB" sz="3200" dirty="0" smtClean="0">
                <a:solidFill>
                  <a:schemeClr val="accent2">
                    <a:lumMod val="75000"/>
                  </a:schemeClr>
                </a:solidFill>
                <a:latin typeface="Comic Sans MS" panose="030F0702030302020204" pitchFamily="66" charset="0"/>
              </a:rPr>
              <a:t>We adapt the review part of the</a:t>
            </a:r>
          </a:p>
          <a:p>
            <a:r>
              <a:rPr lang="en-GB" sz="3200" dirty="0" smtClean="0">
                <a:solidFill>
                  <a:schemeClr val="accent2">
                    <a:lumMod val="75000"/>
                  </a:schemeClr>
                </a:solidFill>
                <a:latin typeface="Comic Sans MS" panose="030F0702030302020204" pitchFamily="66" charset="0"/>
              </a:rPr>
              <a:t>lesson depending on need. </a:t>
            </a:r>
            <a:endParaRPr lang="en-GB" sz="3200"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410278242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1559</TotalTime>
  <Words>1077</Words>
  <Application>Microsoft Office PowerPoint</Application>
  <PresentationFormat>Widescreen</PresentationFormat>
  <Paragraphs>154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Comic Sans MS</vt:lpstr>
      <vt:lpstr>Trebuchet MS</vt:lpstr>
      <vt:lpstr>Wingdings 3</vt:lpstr>
      <vt:lpstr>Facet</vt:lpstr>
      <vt:lpstr>Reading and Phonics  in Reception </vt:lpstr>
      <vt:lpstr>Welcome </vt:lpstr>
      <vt:lpstr>Aims of today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Educational Needs and Disabilities Workshop</dc:title>
  <dc:creator>Abigail Hope</dc:creator>
  <cp:lastModifiedBy>Hall Computer</cp:lastModifiedBy>
  <cp:revision>57</cp:revision>
  <dcterms:created xsi:type="dcterms:W3CDTF">2025-05-12T06:18:05Z</dcterms:created>
  <dcterms:modified xsi:type="dcterms:W3CDTF">2025-09-29T13:59:28Z</dcterms:modified>
</cp:coreProperties>
</file>