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D87F9-D4B3-4F61-82A9-9244D0A75965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64E8F0-EBE1-4226-A297-81281B35CBBE}">
      <dgm:prSet phldrT="[Text]" custT="1"/>
      <dgm:spPr/>
      <dgm:t>
        <a:bodyPr/>
        <a:lstStyle/>
        <a:p>
          <a:endParaRPr lang="en-GB" sz="1400" b="1" dirty="0"/>
        </a:p>
        <a:p>
          <a:endParaRPr lang="en-GB" sz="1400" b="1" dirty="0"/>
        </a:p>
        <a:p>
          <a:r>
            <a:rPr lang="en-GB" sz="1400" b="1" dirty="0"/>
            <a:t>Universal Offer </a:t>
          </a:r>
        </a:p>
        <a:p>
          <a:r>
            <a:rPr lang="en-GB" sz="1400" b="1" dirty="0"/>
            <a:t>with specialist Support</a:t>
          </a:r>
        </a:p>
        <a:p>
          <a:r>
            <a:rPr lang="en-GB" sz="1100" b="0" dirty="0"/>
            <a:t>EHCP</a:t>
          </a:r>
        </a:p>
        <a:p>
          <a:r>
            <a:rPr lang="en-GB" sz="1100" b="0" dirty="0"/>
            <a:t>Equals Curriculum SEND provision</a:t>
          </a:r>
        </a:p>
      </dgm:t>
    </dgm:pt>
    <dgm:pt modelId="{4FA4D7F0-BB75-4053-A101-B7C6B5DE3C9F}" type="parTrans" cxnId="{273C137E-9A04-4862-B6F3-462089098337}">
      <dgm:prSet/>
      <dgm:spPr/>
      <dgm:t>
        <a:bodyPr/>
        <a:lstStyle/>
        <a:p>
          <a:endParaRPr lang="en-GB"/>
        </a:p>
      </dgm:t>
    </dgm:pt>
    <dgm:pt modelId="{2FBBE5FA-C056-43F8-9A8C-690C663C67B1}" type="sibTrans" cxnId="{273C137E-9A04-4862-B6F3-462089098337}">
      <dgm:prSet/>
      <dgm:spPr/>
      <dgm:t>
        <a:bodyPr/>
        <a:lstStyle/>
        <a:p>
          <a:endParaRPr lang="en-GB"/>
        </a:p>
      </dgm:t>
    </dgm:pt>
    <dgm:pt modelId="{D248435C-A2EB-4408-9DF3-5DCDA2B1E2B2}">
      <dgm:prSet phldrT="[Text]" custT="1"/>
      <dgm:spPr/>
      <dgm:t>
        <a:bodyPr/>
        <a:lstStyle/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dirty="0"/>
            <a:t> 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dirty="0"/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1300" b="1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300" b="1" dirty="0"/>
            <a:t>Universal Offer with Targeted Support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100" b="0" dirty="0"/>
            <a:t>Class Provision Map - Group interventions, 1-1 support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EDR – Everyday Reading Programme (Y1-6)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1-1 speech &amp; language plans with TA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 err="1"/>
            <a:t>SaLT</a:t>
          </a:r>
          <a:r>
            <a:rPr lang="en-GB" sz="1100" b="0" dirty="0"/>
            <a:t> half termly visits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NELI &amp; Talk Boost (EYFS) 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Daily reading for SEND &amp; lowest 20%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SEN SUPPORT – TLP / TBP (Target Learning or Behaviour Plans)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dirty="0"/>
            <a:t>Thrive team support- Individual Thrive Action Plan, A Confident Me, ELSA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dirty="0"/>
            <a:t>Counsellor, specialist teacher, </a:t>
          </a:r>
          <a:r>
            <a:rPr lang="en-GB" sz="1300" dirty="0" err="1"/>
            <a:t>SaLT</a:t>
          </a:r>
          <a:r>
            <a:rPr lang="en-GB" sz="1300" dirty="0"/>
            <a:t>, EAL tutor, EP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dirty="0"/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dirty="0"/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dirty="0"/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dirty="0"/>
        </a:p>
      </dgm:t>
    </dgm:pt>
    <dgm:pt modelId="{269553D1-8338-457D-90BB-14983A2E3BB9}" type="parTrans" cxnId="{30169332-BDBD-4851-BF84-9211FAB2CD62}">
      <dgm:prSet/>
      <dgm:spPr/>
      <dgm:t>
        <a:bodyPr/>
        <a:lstStyle/>
        <a:p>
          <a:endParaRPr lang="en-GB"/>
        </a:p>
      </dgm:t>
    </dgm:pt>
    <dgm:pt modelId="{5A173D6A-4830-410E-8C1C-6C81A5AE6DFD}" type="sibTrans" cxnId="{30169332-BDBD-4851-BF84-9211FAB2CD62}">
      <dgm:prSet/>
      <dgm:spPr/>
      <dgm:t>
        <a:bodyPr/>
        <a:lstStyle/>
        <a:p>
          <a:endParaRPr lang="en-GB"/>
        </a:p>
      </dgm:t>
    </dgm:pt>
    <dgm:pt modelId="{2904CA22-AF0E-474C-B669-1953B636277D}">
      <dgm:prSet phldrT="[Text]" custT="1"/>
      <dgm:spPr/>
      <dgm:t>
        <a:bodyPr/>
        <a:lstStyle/>
        <a:p>
          <a:r>
            <a:rPr lang="en-GB" sz="1400" b="1" dirty="0"/>
            <a:t> </a:t>
          </a:r>
        </a:p>
        <a:p>
          <a:endParaRPr lang="en-GB" sz="1400" b="1" dirty="0"/>
        </a:p>
        <a:p>
          <a:r>
            <a:rPr lang="en-GB" sz="1400" b="1" dirty="0"/>
            <a:t>Universal Offer - I</a:t>
          </a:r>
          <a:r>
            <a:rPr lang="en-US" sz="1400" b="1" u="none" dirty="0" err="1"/>
            <a:t>nclusive</a:t>
          </a:r>
          <a:r>
            <a:rPr lang="en-US" sz="1400" b="1" u="none" dirty="0"/>
            <a:t> Classrooms</a:t>
          </a:r>
          <a:endParaRPr lang="en-GB" sz="1400" b="1" u="none" dirty="0"/>
        </a:p>
        <a:p>
          <a:r>
            <a:rPr lang="en-US" sz="1100" b="1" u="sng" dirty="0"/>
            <a:t>High </a:t>
          </a:r>
          <a:r>
            <a:rPr lang="en-US" sz="1100" b="1" u="sng"/>
            <a:t>Quality Inclusive </a:t>
          </a:r>
          <a:r>
            <a:rPr lang="en-US" sz="1100" b="1" u="sng" dirty="0"/>
            <a:t>Teaching : </a:t>
          </a:r>
          <a:r>
            <a:rPr lang="en-GB" sz="1100" b="1" i="0" dirty="0"/>
            <a:t>adaptive teaching providing immediate feedback to individuals or small groups during a lesson addressing misconceptions or learning gaps, targeted scaffolding &amp; feedback, flexible seating, tailored questioning &amp; responses.</a:t>
          </a:r>
          <a:endParaRPr lang="en-US" sz="1100" b="1" u="sng" dirty="0"/>
        </a:p>
        <a:p>
          <a:r>
            <a:rPr lang="en-US" sz="1100" dirty="0"/>
            <a:t>Typical classroom environment: visual timetable, display for routine/class responsibilities, inclusive visual prompts (learning &amp; expectations), peer mentoring e.g. language buddies for EAL, fridge words clearly displayed on learning walls with a visual / graphic, visual aids e.g. confusing letters, spelling key words, math vocab, interactive/language rich displays, thrive action plan, allocated ‘safe space’ in class, emotional check ins, teaching breathing techniques, wow sheet, flexible seating, dyslexia friendly resources, strong links with parents, high expectations &amp; aspirational learning environment, sensory movement breaks/water breaks, resources easily accessible &amp; labelled, use of additional aids as required </a:t>
          </a:r>
          <a:r>
            <a:rPr lang="en-US" sz="1100" dirty="0" err="1"/>
            <a:t>e.g.fidget</a:t>
          </a:r>
          <a:r>
            <a:rPr lang="en-US" sz="1100" dirty="0"/>
            <a:t> object, wobble seats, tinted overlays, reading rulers etc. </a:t>
          </a:r>
          <a:endParaRPr lang="en-GB" sz="1100" dirty="0"/>
        </a:p>
        <a:p>
          <a:endParaRPr lang="en-GB" sz="900" dirty="0"/>
        </a:p>
        <a:p>
          <a:endParaRPr lang="en-GB" sz="900" dirty="0"/>
        </a:p>
        <a:p>
          <a:endParaRPr lang="en-GB" sz="900" dirty="0"/>
        </a:p>
      </dgm:t>
    </dgm:pt>
    <dgm:pt modelId="{BD79B627-CF58-423C-A4A5-AF32688660CF}" type="parTrans" cxnId="{5DBE53F2-ADD0-4A83-B7FE-B69516963D16}">
      <dgm:prSet/>
      <dgm:spPr/>
      <dgm:t>
        <a:bodyPr/>
        <a:lstStyle/>
        <a:p>
          <a:endParaRPr lang="en-GB"/>
        </a:p>
      </dgm:t>
    </dgm:pt>
    <dgm:pt modelId="{A5A62471-5AF4-4865-A0B4-CFCBD8437248}" type="sibTrans" cxnId="{5DBE53F2-ADD0-4A83-B7FE-B69516963D16}">
      <dgm:prSet/>
      <dgm:spPr/>
      <dgm:t>
        <a:bodyPr/>
        <a:lstStyle/>
        <a:p>
          <a:endParaRPr lang="en-GB"/>
        </a:p>
      </dgm:t>
    </dgm:pt>
    <dgm:pt modelId="{D2E8AFDF-A51F-4759-98F3-EB35A809AB12}" type="pres">
      <dgm:prSet presAssocID="{5ABD87F9-D4B3-4F61-82A9-9244D0A75965}" presName="Name0" presStyleCnt="0">
        <dgm:presLayoutVars>
          <dgm:dir/>
          <dgm:animLvl val="lvl"/>
          <dgm:resizeHandles val="exact"/>
        </dgm:presLayoutVars>
      </dgm:prSet>
      <dgm:spPr/>
    </dgm:pt>
    <dgm:pt modelId="{8B1CEB00-3E8D-455C-B277-4A81A5B9CDCA}" type="pres">
      <dgm:prSet presAssocID="{0764E8F0-EBE1-4226-A297-81281B35CBBE}" presName="Name8" presStyleCnt="0"/>
      <dgm:spPr/>
    </dgm:pt>
    <dgm:pt modelId="{30F77AE7-DE51-40D1-A16F-B311528553FA}" type="pres">
      <dgm:prSet presAssocID="{0764E8F0-EBE1-4226-A297-81281B35CBBE}" presName="level" presStyleLbl="node1" presStyleIdx="0" presStyleCnt="3">
        <dgm:presLayoutVars>
          <dgm:chMax val="1"/>
          <dgm:bulletEnabled val="1"/>
        </dgm:presLayoutVars>
      </dgm:prSet>
      <dgm:spPr/>
    </dgm:pt>
    <dgm:pt modelId="{1F497C1F-4ED0-4F31-B76F-E2F76025D59A}" type="pres">
      <dgm:prSet presAssocID="{0764E8F0-EBE1-4226-A297-81281B35CBB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6F892FB-A0CD-4CA0-995A-6CF7289CB5DC}" type="pres">
      <dgm:prSet presAssocID="{D248435C-A2EB-4408-9DF3-5DCDA2B1E2B2}" presName="Name8" presStyleCnt="0"/>
      <dgm:spPr/>
    </dgm:pt>
    <dgm:pt modelId="{D6BA04F4-3A48-4721-81DE-D7ABDA8A53D0}" type="pres">
      <dgm:prSet presAssocID="{D248435C-A2EB-4408-9DF3-5DCDA2B1E2B2}" presName="level" presStyleLbl="node1" presStyleIdx="1" presStyleCnt="3">
        <dgm:presLayoutVars>
          <dgm:chMax val="1"/>
          <dgm:bulletEnabled val="1"/>
        </dgm:presLayoutVars>
      </dgm:prSet>
      <dgm:spPr/>
    </dgm:pt>
    <dgm:pt modelId="{9BC7E6C4-272A-4829-B5CC-B3F210535B6D}" type="pres">
      <dgm:prSet presAssocID="{D248435C-A2EB-4408-9DF3-5DCDA2B1E2B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4B80BB8-2CCC-4326-AAE0-EA9C5444DCA9}" type="pres">
      <dgm:prSet presAssocID="{2904CA22-AF0E-474C-B669-1953B636277D}" presName="Name8" presStyleCnt="0"/>
      <dgm:spPr/>
    </dgm:pt>
    <dgm:pt modelId="{16DE89F7-9412-436E-9E28-2F168E98A56F}" type="pres">
      <dgm:prSet presAssocID="{2904CA22-AF0E-474C-B669-1953B636277D}" presName="level" presStyleLbl="node1" presStyleIdx="2" presStyleCnt="3" custLinFactNeighborX="609" custLinFactNeighborY="-1966">
        <dgm:presLayoutVars>
          <dgm:chMax val="1"/>
          <dgm:bulletEnabled val="1"/>
        </dgm:presLayoutVars>
      </dgm:prSet>
      <dgm:spPr/>
    </dgm:pt>
    <dgm:pt modelId="{2C8F537C-CDF4-427E-88DA-96472B6A0CF6}" type="pres">
      <dgm:prSet presAssocID="{2904CA22-AF0E-474C-B669-1953B636277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FB48507-7190-4926-B0E9-0BDAB543F269}" type="presOf" srcId="{0764E8F0-EBE1-4226-A297-81281B35CBBE}" destId="{1F497C1F-4ED0-4F31-B76F-E2F76025D59A}" srcOrd="1" destOrd="0" presId="urn:microsoft.com/office/officeart/2005/8/layout/pyramid1"/>
    <dgm:cxn modelId="{26067627-33CC-491B-8576-8AFEBCC6E625}" type="presOf" srcId="{D248435C-A2EB-4408-9DF3-5DCDA2B1E2B2}" destId="{9BC7E6C4-272A-4829-B5CC-B3F210535B6D}" srcOrd="1" destOrd="0" presId="urn:microsoft.com/office/officeart/2005/8/layout/pyramid1"/>
    <dgm:cxn modelId="{30169332-BDBD-4851-BF84-9211FAB2CD62}" srcId="{5ABD87F9-D4B3-4F61-82A9-9244D0A75965}" destId="{D248435C-A2EB-4408-9DF3-5DCDA2B1E2B2}" srcOrd="1" destOrd="0" parTransId="{269553D1-8338-457D-90BB-14983A2E3BB9}" sibTransId="{5A173D6A-4830-410E-8C1C-6C81A5AE6DFD}"/>
    <dgm:cxn modelId="{EFE2E050-3C67-4794-B61A-33E30FB9887F}" type="presOf" srcId="{0764E8F0-EBE1-4226-A297-81281B35CBBE}" destId="{30F77AE7-DE51-40D1-A16F-B311528553FA}" srcOrd="0" destOrd="0" presId="urn:microsoft.com/office/officeart/2005/8/layout/pyramid1"/>
    <dgm:cxn modelId="{C7B11874-BC41-4D82-AB2D-013341D35D90}" type="presOf" srcId="{2904CA22-AF0E-474C-B669-1953B636277D}" destId="{16DE89F7-9412-436E-9E28-2F168E98A56F}" srcOrd="0" destOrd="0" presId="urn:microsoft.com/office/officeart/2005/8/layout/pyramid1"/>
    <dgm:cxn modelId="{273C137E-9A04-4862-B6F3-462089098337}" srcId="{5ABD87F9-D4B3-4F61-82A9-9244D0A75965}" destId="{0764E8F0-EBE1-4226-A297-81281B35CBBE}" srcOrd="0" destOrd="0" parTransId="{4FA4D7F0-BB75-4053-A101-B7C6B5DE3C9F}" sibTransId="{2FBBE5FA-C056-43F8-9A8C-690C663C67B1}"/>
    <dgm:cxn modelId="{E1D15BAD-6987-430A-9A46-81E4768410B3}" type="presOf" srcId="{5ABD87F9-D4B3-4F61-82A9-9244D0A75965}" destId="{D2E8AFDF-A51F-4759-98F3-EB35A809AB12}" srcOrd="0" destOrd="0" presId="urn:microsoft.com/office/officeart/2005/8/layout/pyramid1"/>
    <dgm:cxn modelId="{277627C1-E963-4834-A97C-92ED8531BD43}" type="presOf" srcId="{D248435C-A2EB-4408-9DF3-5DCDA2B1E2B2}" destId="{D6BA04F4-3A48-4721-81DE-D7ABDA8A53D0}" srcOrd="0" destOrd="0" presId="urn:microsoft.com/office/officeart/2005/8/layout/pyramid1"/>
    <dgm:cxn modelId="{D3A411E9-DBE5-4BED-B99E-643AC84960D7}" type="presOf" srcId="{2904CA22-AF0E-474C-B669-1953B636277D}" destId="{2C8F537C-CDF4-427E-88DA-96472B6A0CF6}" srcOrd="1" destOrd="0" presId="urn:microsoft.com/office/officeart/2005/8/layout/pyramid1"/>
    <dgm:cxn modelId="{5DBE53F2-ADD0-4A83-B7FE-B69516963D16}" srcId="{5ABD87F9-D4B3-4F61-82A9-9244D0A75965}" destId="{2904CA22-AF0E-474C-B669-1953B636277D}" srcOrd="2" destOrd="0" parTransId="{BD79B627-CF58-423C-A4A5-AF32688660CF}" sibTransId="{A5A62471-5AF4-4865-A0B4-CFCBD8437248}"/>
    <dgm:cxn modelId="{FB876A65-3A44-4D7C-9E90-F0FBA2F971C1}" type="presParOf" srcId="{D2E8AFDF-A51F-4759-98F3-EB35A809AB12}" destId="{8B1CEB00-3E8D-455C-B277-4A81A5B9CDCA}" srcOrd="0" destOrd="0" presId="urn:microsoft.com/office/officeart/2005/8/layout/pyramid1"/>
    <dgm:cxn modelId="{99C32F24-BCDA-4E56-ADF1-3398C6DBC0BE}" type="presParOf" srcId="{8B1CEB00-3E8D-455C-B277-4A81A5B9CDCA}" destId="{30F77AE7-DE51-40D1-A16F-B311528553FA}" srcOrd="0" destOrd="0" presId="urn:microsoft.com/office/officeart/2005/8/layout/pyramid1"/>
    <dgm:cxn modelId="{6CB1EAFC-5B31-4A5B-92B0-67E754DDC9AC}" type="presParOf" srcId="{8B1CEB00-3E8D-455C-B277-4A81A5B9CDCA}" destId="{1F497C1F-4ED0-4F31-B76F-E2F76025D59A}" srcOrd="1" destOrd="0" presId="urn:microsoft.com/office/officeart/2005/8/layout/pyramid1"/>
    <dgm:cxn modelId="{DD7E32F4-B701-4AB7-AD92-17E29C501BA9}" type="presParOf" srcId="{D2E8AFDF-A51F-4759-98F3-EB35A809AB12}" destId="{A6F892FB-A0CD-4CA0-995A-6CF7289CB5DC}" srcOrd="1" destOrd="0" presId="urn:microsoft.com/office/officeart/2005/8/layout/pyramid1"/>
    <dgm:cxn modelId="{25DB59CA-D419-4D31-83CE-EB468241D34B}" type="presParOf" srcId="{A6F892FB-A0CD-4CA0-995A-6CF7289CB5DC}" destId="{D6BA04F4-3A48-4721-81DE-D7ABDA8A53D0}" srcOrd="0" destOrd="0" presId="urn:microsoft.com/office/officeart/2005/8/layout/pyramid1"/>
    <dgm:cxn modelId="{D8F68C68-3C6A-43ED-B82A-A3A47A5622E8}" type="presParOf" srcId="{A6F892FB-A0CD-4CA0-995A-6CF7289CB5DC}" destId="{9BC7E6C4-272A-4829-B5CC-B3F210535B6D}" srcOrd="1" destOrd="0" presId="urn:microsoft.com/office/officeart/2005/8/layout/pyramid1"/>
    <dgm:cxn modelId="{461B05D0-ED6B-44BF-AD13-A195C80D9BFE}" type="presParOf" srcId="{D2E8AFDF-A51F-4759-98F3-EB35A809AB12}" destId="{F4B80BB8-2CCC-4326-AAE0-EA9C5444DCA9}" srcOrd="2" destOrd="0" presId="urn:microsoft.com/office/officeart/2005/8/layout/pyramid1"/>
    <dgm:cxn modelId="{954F0D12-0636-43AE-9C56-28469E722D1F}" type="presParOf" srcId="{F4B80BB8-2CCC-4326-AAE0-EA9C5444DCA9}" destId="{16DE89F7-9412-436E-9E28-2F168E98A56F}" srcOrd="0" destOrd="0" presId="urn:microsoft.com/office/officeart/2005/8/layout/pyramid1"/>
    <dgm:cxn modelId="{33CFD716-D8F5-4531-91DB-19D3844B2E69}" type="presParOf" srcId="{F4B80BB8-2CCC-4326-AAE0-EA9C5444DCA9}" destId="{2C8F537C-CDF4-427E-88DA-96472B6A0CF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77AE7-DE51-40D1-A16F-B311528553FA}">
      <dsp:nvSpPr>
        <dsp:cNvPr id="0" name=""/>
        <dsp:cNvSpPr/>
      </dsp:nvSpPr>
      <dsp:spPr>
        <a:xfrm>
          <a:off x="3229097" y="0"/>
          <a:ext cx="3229098" cy="2060208"/>
        </a:xfrm>
        <a:prstGeom prst="trapezoid">
          <a:avLst>
            <a:gd name="adj" fmla="val 783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Universal Offer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with specialist Support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EHCP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Equals Curriculum SEND provision</a:t>
          </a:r>
        </a:p>
      </dsp:txBody>
      <dsp:txXfrm>
        <a:off x="3229097" y="0"/>
        <a:ext cx="3229098" cy="2060208"/>
      </dsp:txXfrm>
    </dsp:sp>
    <dsp:sp modelId="{D6BA04F4-3A48-4721-81DE-D7ABDA8A53D0}">
      <dsp:nvSpPr>
        <dsp:cNvPr id="0" name=""/>
        <dsp:cNvSpPr/>
      </dsp:nvSpPr>
      <dsp:spPr>
        <a:xfrm>
          <a:off x="1614548" y="2060207"/>
          <a:ext cx="6458196" cy="2060208"/>
        </a:xfrm>
        <a:prstGeom prst="trapezoid">
          <a:avLst>
            <a:gd name="adj" fmla="val 783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 dirty="0"/>
            <a:t>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kern="1200" dirty="0"/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13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300" b="1" kern="1200" dirty="0"/>
            <a:t>Universal Offer with Targeted Support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100" b="0" kern="1200" dirty="0"/>
            <a:t>Class Provision Map - Group interventions, 1-1 support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EDR – Everyday Reading Programme (Y1-6)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1-1 speech &amp; language plans with TA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 err="1"/>
            <a:t>SaLT</a:t>
          </a:r>
          <a:r>
            <a:rPr lang="en-GB" sz="1100" b="0" kern="1200" dirty="0"/>
            <a:t> half termly visits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NELI &amp; Talk Boost (EYFS)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Daily reading for SEND &amp; lowest 20%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SEN SUPPORT – TLP / TBP (Target Learning or Behaviour Plans)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Thrive team support- Individual Thrive Action Plan, A Confident Me, ELSA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Counsellor, specialist teacher, </a:t>
          </a:r>
          <a:r>
            <a:rPr lang="en-GB" sz="1300" kern="1200" dirty="0" err="1"/>
            <a:t>SaLT</a:t>
          </a:r>
          <a:r>
            <a:rPr lang="en-GB" sz="1300" kern="1200" dirty="0"/>
            <a:t>, EAL tutor, EP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</dsp:txBody>
      <dsp:txXfrm>
        <a:off x="2744733" y="2060207"/>
        <a:ext cx="4197827" cy="2060208"/>
      </dsp:txXfrm>
    </dsp:sp>
    <dsp:sp modelId="{16DE89F7-9412-436E-9E28-2F168E98A56F}">
      <dsp:nvSpPr>
        <dsp:cNvPr id="0" name=""/>
        <dsp:cNvSpPr/>
      </dsp:nvSpPr>
      <dsp:spPr>
        <a:xfrm>
          <a:off x="0" y="4079912"/>
          <a:ext cx="9687294" cy="2060208"/>
        </a:xfrm>
        <a:prstGeom prst="trapezoid">
          <a:avLst>
            <a:gd name="adj" fmla="val 783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Universal Offer - I</a:t>
          </a:r>
          <a:r>
            <a:rPr lang="en-US" sz="1400" b="1" u="none" kern="1200" dirty="0" err="1"/>
            <a:t>nclusive</a:t>
          </a:r>
          <a:r>
            <a:rPr lang="en-US" sz="1400" b="1" u="none" kern="1200" dirty="0"/>
            <a:t> Classrooms</a:t>
          </a:r>
          <a:endParaRPr lang="en-GB" sz="14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u="sng" kern="1200" dirty="0"/>
            <a:t>High </a:t>
          </a:r>
          <a:r>
            <a:rPr lang="en-US" sz="1100" b="1" u="sng" kern="1200"/>
            <a:t>Quality Inclusive </a:t>
          </a:r>
          <a:r>
            <a:rPr lang="en-US" sz="1100" b="1" u="sng" kern="1200" dirty="0"/>
            <a:t>Teaching : </a:t>
          </a:r>
          <a:r>
            <a:rPr lang="en-GB" sz="1100" b="1" i="0" kern="1200" dirty="0"/>
            <a:t>adaptive teaching providing immediate feedback to individuals or small groups during a lesson addressing misconceptions or learning gaps, targeted scaffolding &amp; feedback, flexible seating, tailored questioning &amp; responses.</a:t>
          </a:r>
          <a:endParaRPr lang="en-US" sz="1100" b="1" u="sng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Typical classroom environment: visual timetable, display for routine/class responsibilities, inclusive visual prompts (learning &amp; expectations), peer mentoring e.g. language buddies for EAL, fridge words clearly displayed on learning walls with a visual / graphic, visual aids e.g. confusing letters, spelling key words, math vocab, interactive/language rich displays, thrive action plan, allocated ‘safe space’ in class, emotional check ins, teaching breathing techniques, wow sheet, flexible seating, dyslexia friendly resources, strong links with parents, high expectations &amp; aspirational learning environment, sensory movement breaks/water breaks, resources easily accessible &amp; labelled, use of additional aids as required </a:t>
          </a:r>
          <a:r>
            <a:rPr lang="en-US" sz="1100" kern="1200" dirty="0" err="1"/>
            <a:t>e.g.fidget</a:t>
          </a:r>
          <a:r>
            <a:rPr lang="en-US" sz="1100" kern="1200" dirty="0"/>
            <a:t> object, wobble seats, tinted overlays, reading rulers etc. </a:t>
          </a:r>
          <a:endParaRPr lang="en-GB" sz="11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</dsp:txBody>
      <dsp:txXfrm>
        <a:off x="1695276" y="4079912"/>
        <a:ext cx="6296741" cy="2060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82221-68F4-4F6D-B74C-354090DCC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A6AF2-305E-475E-A863-985397A2F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C6E88-002A-48E5-BC58-CBAA9BC6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5BD7A-9679-4D3A-8D4E-DECAA2E09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78FB8-AD2A-4477-940E-0A58D4BA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51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471C-0E22-4582-A93F-65A2B654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15814-7592-4595-82B5-765F19AA8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7493C-AB30-4212-90B7-A9C4C28F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6641B-C2F2-490A-A05C-BA7BD4E39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C8E33-8F97-4F4E-9870-E48B8025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56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88155D-6429-4F61-AE72-569451842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BE062-998A-453B-9BC6-602922E95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26AC1-1A49-4749-BC36-7020294E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E492F-6A01-4BE0-92F0-878C4822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EAA23-5361-4FAA-97D4-F695B2CE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21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53657-4C22-4745-96F0-26E7A6861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95923-CB7B-4F2D-A853-1EF1CB413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F550B-6556-4F58-B9FA-620B142D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6B0E5-5429-40D9-9258-93D6E039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773F2-ED4D-4E87-AD3B-65CFB29D7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3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EAF7-4331-4955-8113-B6E2D3B29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94C6E-6E49-442F-A89E-BAF6178F9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3B1B3-405D-4CB8-89BA-DBF735FAC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E9800-8C37-40D8-9ED6-F0460414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22074-6C3B-41F9-B9FB-E659BA94C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64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39B95-1CBB-4755-9A2F-C4D1957F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C6606-C76F-4973-8F10-251163639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D29ED-CFA9-4183-99AE-577D8FD9E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D930F-D0B5-4DA3-9BCC-E0E49955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F773F-1E3B-470B-97D3-243A5DCD6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CCE68-9FF1-4529-82BE-0733F9CB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65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BD9FF-5E14-4EAB-82BB-E7BF1F51E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9B67F-52DB-4D4E-BDED-96635D36F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CEB51-FB31-41C1-834B-3E593EF44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CCA63-1F7D-41C8-86F3-A36F192D1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E574AB-35B9-4035-B553-E6F7EA93D4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698E64-E3F7-4AC2-A875-A2826D90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8746E-165A-486E-8DBC-773F0BE67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818A4-13C2-4551-A079-6509BEA5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76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0618-BBA1-4235-AA77-A4F6508DD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2AD806-73BD-400C-B6B3-86B2066E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A0704-948F-425C-958A-433600EDC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4A9EA1-2AF6-49D8-ACB0-F2604300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3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728C0-18BC-4758-9648-D6E6D787B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037832-1362-47BB-9689-BD308BFC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7AB5E-CFFE-4DD8-B812-8913FDB6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17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2655-FEE2-4920-9723-D0E3ED169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2180D-5439-423F-8E57-785338472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AD929-E3BB-4E47-957D-E23544796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47E3F-569B-419C-A827-2F9803E3C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489AC-71E8-4CD1-8402-C14A8A7F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DEC1B-AD90-4B7D-BC85-A0D8DCDAD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43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9CE98-E714-4EFB-82B0-E2DC4CC78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7D9405-71CD-4180-BFBC-3FB14E832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354B1-F63A-468F-8130-993E89739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CB0EF-686B-47F0-8C04-B709F935F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23EBD-3434-4D22-A004-969E535E2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1DB71-A8A3-4D5D-B55E-33D494F3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A240A1-08DC-4918-B0C7-687582F27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51EAE-575E-45D6-A166-217B7F1CF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43101-4086-4970-B74C-C4C53FFD9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0FF73-61E6-484D-A2F3-6B620837BB3C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2793A-542A-4C89-A3E2-33909C76C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6C007-58CE-4607-8999-2938D9C8A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0272B-6CA0-414A-BF73-F5686D2F4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1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E28C003-EC9B-45B1-B4D7-404A019B13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6809497"/>
              </p:ext>
            </p:extLst>
          </p:nvPr>
        </p:nvGraphicFramePr>
        <p:xfrm>
          <a:off x="1180731" y="388852"/>
          <a:ext cx="9687294" cy="6180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rrow: Curved Left 2">
            <a:extLst>
              <a:ext uri="{FF2B5EF4-FFF2-40B4-BE49-F238E27FC236}">
                <a16:creationId xmlns:a16="http://schemas.microsoft.com/office/drawing/2014/main" id="{1B86BC23-BB12-409F-8693-EFDFBE68F138}"/>
              </a:ext>
            </a:extLst>
          </p:cNvPr>
          <p:cNvSpPr/>
          <p:nvPr/>
        </p:nvSpPr>
        <p:spPr>
          <a:xfrm flipH="1" flipV="1">
            <a:off x="2085109" y="3567545"/>
            <a:ext cx="949035" cy="11637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Arrow: Curved Left 3">
            <a:extLst>
              <a:ext uri="{FF2B5EF4-FFF2-40B4-BE49-F238E27FC236}">
                <a16:creationId xmlns:a16="http://schemas.microsoft.com/office/drawing/2014/main" id="{B43A35F7-CE31-43B9-9C6C-74862350D944}"/>
              </a:ext>
            </a:extLst>
          </p:cNvPr>
          <p:cNvSpPr/>
          <p:nvPr/>
        </p:nvSpPr>
        <p:spPr>
          <a:xfrm flipH="1" flipV="1">
            <a:off x="3299443" y="1581782"/>
            <a:ext cx="1113229" cy="11109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E0275-C418-432E-9EB7-B2E48490287E}"/>
              </a:ext>
            </a:extLst>
          </p:cNvPr>
          <p:cNvSpPr txBox="1"/>
          <p:nvPr/>
        </p:nvSpPr>
        <p:spPr>
          <a:xfrm>
            <a:off x="3735373" y="103858"/>
            <a:ext cx="4905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/>
              <a:t>The Roebuck School Graduated Approach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683B41-9C63-4EC5-928C-CCC968DD7206}"/>
              </a:ext>
            </a:extLst>
          </p:cNvPr>
          <p:cNvSpPr txBox="1"/>
          <p:nvPr/>
        </p:nvSpPr>
        <p:spPr>
          <a:xfrm>
            <a:off x="571500" y="2690336"/>
            <a:ext cx="30348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Additional targeted support when needed using </a:t>
            </a:r>
            <a:r>
              <a:rPr lang="en-GB" sz="1400" b="1" dirty="0"/>
              <a:t>assess, plan, do, review cycle.</a:t>
            </a:r>
          </a:p>
        </p:txBody>
      </p:sp>
      <p:pic>
        <p:nvPicPr>
          <p:cNvPr id="1026" name="Picture 2" descr="Assess Plan Do Review">
            <a:extLst>
              <a:ext uri="{FF2B5EF4-FFF2-40B4-BE49-F238E27FC236}">
                <a16:creationId xmlns:a16="http://schemas.microsoft.com/office/drawing/2014/main" id="{210A553B-3678-4072-9DCE-A4895D46D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0776" y="1561255"/>
            <a:ext cx="26289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B283B8-BB7C-409C-9EC7-D4E647E8AA00}"/>
              </a:ext>
            </a:extLst>
          </p:cNvPr>
          <p:cNvSpPr txBox="1"/>
          <p:nvPr/>
        </p:nvSpPr>
        <p:spPr>
          <a:xfrm>
            <a:off x="2338643" y="1038035"/>
            <a:ext cx="3034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For pupils who need above what can be provided at </a:t>
            </a:r>
            <a:r>
              <a:rPr lang="en-GB" sz="1400" b="1" dirty="0"/>
              <a:t>SEN Support.</a:t>
            </a:r>
          </a:p>
        </p:txBody>
      </p:sp>
    </p:spTree>
    <p:extLst>
      <p:ext uri="{BB962C8B-B14F-4D97-AF65-F5344CB8AC3E}">
        <p14:creationId xmlns:p14="http://schemas.microsoft.com/office/powerpoint/2010/main" val="284943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3A1EA8474BA458887BDBF73DA1962" ma:contentTypeVersion="17" ma:contentTypeDescription="Create a new document." ma:contentTypeScope="" ma:versionID="4254adb47b6171c7459d507ecff9f1c4">
  <xsd:schema xmlns:xsd="http://www.w3.org/2001/XMLSchema" xmlns:xs="http://www.w3.org/2001/XMLSchema" xmlns:p="http://schemas.microsoft.com/office/2006/metadata/properties" xmlns:ns2="215b51cd-dc0d-45a6-a2ae-4f6470d541e2" xmlns:ns3="e368c547-1166-4ae2-b2ec-cde64e12fbab" targetNamespace="http://schemas.microsoft.com/office/2006/metadata/properties" ma:root="true" ma:fieldsID="436bbe160c000a44442820e2b8066344" ns2:_="" ns3:_="">
    <xsd:import namespace="215b51cd-dc0d-45a6-a2ae-4f6470d541e2"/>
    <xsd:import namespace="e368c547-1166-4ae2-b2ec-cde64e12fb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Englishplanning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5b51cd-dc0d-45a6-a2ae-4f6470d541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6e2ee1c-9d79-4097-bf7b-f4f0147a5e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Englishplanning" ma:index="23" nillable="true" ma:displayName="English planning" ma:format="Dropdown" ma:internalName="Englishplanning">
      <xsd:simpleType>
        <xsd:restriction base="dms:Text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68c547-1166-4ae2-b2ec-cde64e12fba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61bcfbf-68c6-494b-8f6a-69faf554a61d}" ma:internalName="TaxCatchAll" ma:showField="CatchAllData" ma:web="e368c547-1166-4ae2-b2ec-cde64e12f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glishplanning xmlns="215b51cd-dc0d-45a6-a2ae-4f6470d541e2" xsi:nil="true"/>
    <TaxCatchAll xmlns="e368c547-1166-4ae2-b2ec-cde64e12fbab" xsi:nil="true"/>
    <lcf76f155ced4ddcb4097134ff3c332f xmlns="215b51cd-dc0d-45a6-a2ae-4f6470d541e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5AE551-C9DF-4DD9-A1E2-AE9B20AF49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5b51cd-dc0d-45a6-a2ae-4f6470d541e2"/>
    <ds:schemaRef ds:uri="e368c547-1166-4ae2-b2ec-cde64e12f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CFA3D8-BB39-4909-8678-0E2CFC80AADE}">
  <ds:schemaRefs>
    <ds:schemaRef ds:uri="http://schemas.microsoft.com/office/2006/metadata/properties"/>
    <ds:schemaRef ds:uri="http://schemas.microsoft.com/office/infopath/2007/PartnerControls"/>
    <ds:schemaRef ds:uri="215b51cd-dc0d-45a6-a2ae-4f6470d541e2"/>
    <ds:schemaRef ds:uri="e368c547-1166-4ae2-b2ec-cde64e12fbab"/>
  </ds:schemaRefs>
</ds:datastoreItem>
</file>

<file path=customXml/itemProps3.xml><?xml version="1.0" encoding="utf-8"?>
<ds:datastoreItem xmlns:ds="http://schemas.openxmlformats.org/officeDocument/2006/customXml" ds:itemID="{FCB9F1B8-9D07-4E9C-873D-E102839BAB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320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Roy</dc:creator>
  <cp:lastModifiedBy>Jill Alexander-Steele</cp:lastModifiedBy>
  <cp:revision>11</cp:revision>
  <dcterms:created xsi:type="dcterms:W3CDTF">2026-03-16T16:08:17Z</dcterms:created>
  <dcterms:modified xsi:type="dcterms:W3CDTF">2026-03-19T17:13:25Z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0x01010063D3A1EA8474BA458887BDBF73DA1962</vt:lpwstr>
  </property>
</Properties>
</file>