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257" r:id="rId5"/>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53A276-A36B-D54A-A76E-156363E43BE8}" v="1" dt="2022-09-07T21:20:00.838"/>
    <p1510:client id="{880347E7-DCB7-0336-9C71-97D25FDA1DF1}" v="35" dt="2023-09-06T20:39:41.9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88"/>
    <p:restoredTop sz="95213" autoAdjust="0"/>
  </p:normalViewPr>
  <p:slideViewPr>
    <p:cSldViewPr snapToGrid="0" snapToObjects="1">
      <p:cViewPr>
        <p:scale>
          <a:sx n="100" d="100"/>
          <a:sy n="100" d="100"/>
        </p:scale>
        <p:origin x="1315"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ax="1280" units="cm"/>
          <inkml:channel name="Y" type="integer" max="960" units="cm"/>
          <inkml:channel name="T" type="integer" max="2.14748E9" units="dev"/>
        </inkml:traceFormat>
        <inkml:channelProperties>
          <inkml:channelProperty channel="X" name="resolution" value="37.75811" units="1/cm"/>
          <inkml:channelProperty channel="Y" name="resolution" value="37.79528" units="1/cm"/>
          <inkml:channelProperty channel="T" name="resolution" value="1" units="1/dev"/>
        </inkml:channelProperties>
      </inkml:inkSource>
      <inkml:timestamp xml:id="ts0" timeString="2022-04-21T13:50:01.581"/>
    </inkml:context>
    <inkml:brush xml:id="br0">
      <inkml:brushProperty name="width" value="0.06667" units="cm"/>
      <inkml:brushProperty name="height" value="0.06667" units="cm"/>
      <inkml:brushProperty name="fitToCurve" value="1"/>
    </inkml:brush>
  </inkml:definitions>
  <inkml:trace contextRef="#ctx0" brushRef="#br0">0 0 0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34A0C706-85E7-F248-A9A9-6A0A59E2B0A2}" type="datetimeFigureOut">
              <a:rPr lang="en-US" smtClean="0"/>
              <a:t>1/10/2026</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8D3E3E2-77B9-F848-9525-D7FB7A2725E9}" type="slidenum">
              <a:rPr lang="en-US" smtClean="0"/>
              <a:t>‹#›</a:t>
            </a:fld>
            <a:endParaRPr lang="en-US" dirty="0"/>
          </a:p>
        </p:txBody>
      </p:sp>
    </p:spTree>
    <p:extLst>
      <p:ext uri="{BB962C8B-B14F-4D97-AF65-F5344CB8AC3E}">
        <p14:creationId xmlns:p14="http://schemas.microsoft.com/office/powerpoint/2010/main" val="88129371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We w</a:t>
            </a:r>
          </a:p>
        </p:txBody>
      </p:sp>
      <p:sp>
        <p:nvSpPr>
          <p:cNvPr id="4" name="Slide Number Placeholder 3"/>
          <p:cNvSpPr>
            <a:spLocks noGrp="1"/>
          </p:cNvSpPr>
          <p:nvPr>
            <p:ph type="sldNum" sz="quarter" idx="10"/>
          </p:nvPr>
        </p:nvSpPr>
        <p:spPr/>
        <p:txBody>
          <a:bodyPr/>
          <a:lstStyle/>
          <a:p>
            <a:fld id="{98D3E3E2-77B9-F848-9525-D7FB7A2725E9}" type="slidenum">
              <a:rPr lang="en-US" smtClean="0"/>
              <a:t>1</a:t>
            </a:fld>
            <a:endParaRPr lang="en-US" dirty="0"/>
          </a:p>
        </p:txBody>
      </p:sp>
    </p:spTree>
    <p:extLst>
      <p:ext uri="{BB962C8B-B14F-4D97-AF65-F5344CB8AC3E}">
        <p14:creationId xmlns:p14="http://schemas.microsoft.com/office/powerpoint/2010/main" val="488267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AADBFB76-80B4-5848-95B9-58B539B4A9B5}" type="datetimeFigureOut">
              <a:rPr lang="en-US" smtClean="0"/>
              <a:t>1/10/2026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9E0C25-15F3-4644-9BFC-E0FE37B99EC1}" type="slidenum">
              <a:rPr lang="en-US" smtClean="0"/>
              <a:t>‹#›</a:t>
            </a:fld>
            <a:endParaRPr lang="en-US" dirty="0"/>
          </a:p>
        </p:txBody>
      </p:sp>
    </p:spTree>
    <p:extLst>
      <p:ext uri="{BB962C8B-B14F-4D97-AF65-F5344CB8AC3E}">
        <p14:creationId xmlns:p14="http://schemas.microsoft.com/office/powerpoint/2010/main" val="2757455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ADBFB76-80B4-5848-95B9-58B539B4A9B5}" type="datetimeFigureOut">
              <a:rPr lang="en-US" smtClean="0"/>
              <a:t>1/10/2026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9E0C25-15F3-4644-9BFC-E0FE37B99EC1}" type="slidenum">
              <a:rPr lang="en-US" smtClean="0"/>
              <a:t>‹#›</a:t>
            </a:fld>
            <a:endParaRPr lang="en-US" dirty="0"/>
          </a:p>
        </p:txBody>
      </p:sp>
    </p:spTree>
    <p:extLst>
      <p:ext uri="{BB962C8B-B14F-4D97-AF65-F5344CB8AC3E}">
        <p14:creationId xmlns:p14="http://schemas.microsoft.com/office/powerpoint/2010/main" val="4147047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ADBFB76-80B4-5848-95B9-58B539B4A9B5}" type="datetimeFigureOut">
              <a:rPr lang="en-US" smtClean="0"/>
              <a:t>1/10/2026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9E0C25-15F3-4644-9BFC-E0FE37B99EC1}" type="slidenum">
              <a:rPr lang="en-US" smtClean="0"/>
              <a:t>‹#›</a:t>
            </a:fld>
            <a:endParaRPr lang="en-US" dirty="0"/>
          </a:p>
        </p:txBody>
      </p:sp>
    </p:spTree>
    <p:extLst>
      <p:ext uri="{BB962C8B-B14F-4D97-AF65-F5344CB8AC3E}">
        <p14:creationId xmlns:p14="http://schemas.microsoft.com/office/powerpoint/2010/main" val="3078649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ADBFB76-80B4-5848-95B9-58B539B4A9B5}" type="datetimeFigureOut">
              <a:rPr lang="en-US" smtClean="0"/>
              <a:t>1/10/2026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9E0C25-15F3-4644-9BFC-E0FE37B99EC1}" type="slidenum">
              <a:rPr lang="en-US" smtClean="0"/>
              <a:t>‹#›</a:t>
            </a:fld>
            <a:endParaRPr lang="en-US" dirty="0"/>
          </a:p>
        </p:txBody>
      </p:sp>
    </p:spTree>
    <p:extLst>
      <p:ext uri="{BB962C8B-B14F-4D97-AF65-F5344CB8AC3E}">
        <p14:creationId xmlns:p14="http://schemas.microsoft.com/office/powerpoint/2010/main" val="3745408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AADBFB76-80B4-5848-95B9-58B539B4A9B5}" type="datetimeFigureOut">
              <a:rPr lang="en-US" smtClean="0"/>
              <a:t>1/10/2026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9E0C25-15F3-4644-9BFC-E0FE37B99EC1}" type="slidenum">
              <a:rPr lang="en-US" smtClean="0"/>
              <a:t>‹#›</a:t>
            </a:fld>
            <a:endParaRPr lang="en-US" dirty="0"/>
          </a:p>
        </p:txBody>
      </p:sp>
    </p:spTree>
    <p:extLst>
      <p:ext uri="{BB962C8B-B14F-4D97-AF65-F5344CB8AC3E}">
        <p14:creationId xmlns:p14="http://schemas.microsoft.com/office/powerpoint/2010/main" val="3847626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AADBFB76-80B4-5848-95B9-58B539B4A9B5}" type="datetimeFigureOut">
              <a:rPr lang="en-US" smtClean="0"/>
              <a:t>1/10/2026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9E0C25-15F3-4644-9BFC-E0FE37B99EC1}" type="slidenum">
              <a:rPr lang="en-US" smtClean="0"/>
              <a:t>‹#›</a:t>
            </a:fld>
            <a:endParaRPr lang="en-US" dirty="0"/>
          </a:p>
        </p:txBody>
      </p:sp>
    </p:spTree>
    <p:extLst>
      <p:ext uri="{BB962C8B-B14F-4D97-AF65-F5344CB8AC3E}">
        <p14:creationId xmlns:p14="http://schemas.microsoft.com/office/powerpoint/2010/main" val="1161286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AADBFB76-80B4-5848-95B9-58B539B4A9B5}" type="datetimeFigureOut">
              <a:rPr lang="en-US" smtClean="0"/>
              <a:t>1/10/2026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79E0C25-15F3-4644-9BFC-E0FE37B99EC1}" type="slidenum">
              <a:rPr lang="en-US" smtClean="0"/>
              <a:t>‹#›</a:t>
            </a:fld>
            <a:endParaRPr lang="en-US" dirty="0"/>
          </a:p>
        </p:txBody>
      </p:sp>
    </p:spTree>
    <p:extLst>
      <p:ext uri="{BB962C8B-B14F-4D97-AF65-F5344CB8AC3E}">
        <p14:creationId xmlns:p14="http://schemas.microsoft.com/office/powerpoint/2010/main" val="1173723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AADBFB76-80B4-5848-95B9-58B539B4A9B5}" type="datetimeFigureOut">
              <a:rPr lang="en-US" smtClean="0"/>
              <a:t>1/10/2026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79E0C25-15F3-4644-9BFC-E0FE37B99EC1}" type="slidenum">
              <a:rPr lang="en-US" smtClean="0"/>
              <a:t>‹#›</a:t>
            </a:fld>
            <a:endParaRPr lang="en-US" dirty="0"/>
          </a:p>
        </p:txBody>
      </p:sp>
    </p:spTree>
    <p:extLst>
      <p:ext uri="{BB962C8B-B14F-4D97-AF65-F5344CB8AC3E}">
        <p14:creationId xmlns:p14="http://schemas.microsoft.com/office/powerpoint/2010/main" val="307179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DBFB76-80B4-5848-95B9-58B539B4A9B5}" type="datetimeFigureOut">
              <a:rPr lang="en-US" smtClean="0"/>
              <a:t>1/10/2026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79E0C25-15F3-4644-9BFC-E0FE37B99EC1}" type="slidenum">
              <a:rPr lang="en-US" smtClean="0"/>
              <a:t>‹#›</a:t>
            </a:fld>
            <a:endParaRPr lang="en-US" dirty="0"/>
          </a:p>
        </p:txBody>
      </p:sp>
    </p:spTree>
    <p:extLst>
      <p:ext uri="{BB962C8B-B14F-4D97-AF65-F5344CB8AC3E}">
        <p14:creationId xmlns:p14="http://schemas.microsoft.com/office/powerpoint/2010/main" val="283296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AADBFB76-80B4-5848-95B9-58B539B4A9B5}" type="datetimeFigureOut">
              <a:rPr lang="en-US" smtClean="0"/>
              <a:t>1/10/2026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9E0C25-15F3-4644-9BFC-E0FE37B99EC1}" type="slidenum">
              <a:rPr lang="en-US" smtClean="0"/>
              <a:t>‹#›</a:t>
            </a:fld>
            <a:endParaRPr lang="en-US" dirty="0"/>
          </a:p>
        </p:txBody>
      </p:sp>
    </p:spTree>
    <p:extLst>
      <p:ext uri="{BB962C8B-B14F-4D97-AF65-F5344CB8AC3E}">
        <p14:creationId xmlns:p14="http://schemas.microsoft.com/office/powerpoint/2010/main" val="2415102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AADBFB76-80B4-5848-95B9-58B539B4A9B5}" type="datetimeFigureOut">
              <a:rPr lang="en-US" smtClean="0"/>
              <a:t>1/10/2026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9E0C25-15F3-4644-9BFC-E0FE37B99EC1}" type="slidenum">
              <a:rPr lang="en-US" smtClean="0"/>
              <a:t>‹#›</a:t>
            </a:fld>
            <a:endParaRPr lang="en-US" dirty="0"/>
          </a:p>
        </p:txBody>
      </p:sp>
    </p:spTree>
    <p:extLst>
      <p:ext uri="{BB962C8B-B14F-4D97-AF65-F5344CB8AC3E}">
        <p14:creationId xmlns:p14="http://schemas.microsoft.com/office/powerpoint/2010/main" val="271334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DBFB76-80B4-5848-95B9-58B539B4A9B5}" type="datetimeFigureOut">
              <a:rPr lang="en-US" smtClean="0"/>
              <a:t>1/10/2026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9E0C25-15F3-4644-9BFC-E0FE37B99EC1}" type="slidenum">
              <a:rPr lang="en-US" smtClean="0"/>
              <a:t>‹#›</a:t>
            </a:fld>
            <a:endParaRPr lang="en-US" dirty="0"/>
          </a:p>
        </p:txBody>
      </p:sp>
    </p:spTree>
    <p:extLst>
      <p:ext uri="{BB962C8B-B14F-4D97-AF65-F5344CB8AC3E}">
        <p14:creationId xmlns:p14="http://schemas.microsoft.com/office/powerpoint/2010/main" val="1869045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5383563" y="5936966"/>
            <a:ext cx="3600401" cy="830997"/>
          </a:xfrm>
          <a:prstGeom prst="rect">
            <a:avLst/>
          </a:prstGeom>
          <a:solidFill>
            <a:schemeClr val="lt1">
              <a:alpha val="66000"/>
            </a:schemeClr>
          </a:solidFill>
          <a:ln>
            <a:solidFill>
              <a:srgbClr val="00B0F0"/>
            </a:solidFill>
            <a:prstDash val="solid"/>
          </a:ln>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1200" b="1" u="sng" dirty="0">
                <a:latin typeface="Chalkboard"/>
                <a:cs typeface="Chalkboard"/>
              </a:rPr>
              <a:t>Science:</a:t>
            </a:r>
          </a:p>
          <a:p>
            <a:pPr algn="just"/>
            <a:r>
              <a:rPr lang="en-US" sz="1200" dirty="0">
                <a:latin typeface="Chalkboard"/>
                <a:cs typeface="Chalkboard"/>
              </a:rPr>
              <a:t>We are learning to name and sort materials and describe their properties. We will investigate which material is the best for a plate. </a:t>
            </a:r>
          </a:p>
        </p:txBody>
      </p:sp>
      <p:sp>
        <p:nvSpPr>
          <p:cNvPr id="17" name="TextBox 16"/>
          <p:cNvSpPr txBox="1"/>
          <p:nvPr/>
        </p:nvSpPr>
        <p:spPr>
          <a:xfrm>
            <a:off x="153792" y="3946109"/>
            <a:ext cx="3300004" cy="1384995"/>
          </a:xfrm>
          <a:prstGeom prst="rect">
            <a:avLst/>
          </a:prstGeom>
          <a:solidFill>
            <a:schemeClr val="bg1">
              <a:alpha val="64000"/>
            </a:schemeClr>
          </a:solidFill>
          <a:ln w="28575">
            <a:solidFill>
              <a:srgbClr val="FF0000"/>
            </a:solidFill>
            <a:prstDash val="solid"/>
          </a:ln>
          <a:effectLst>
            <a:glow>
              <a:schemeClr val="accent1">
                <a:alpha val="40000"/>
              </a:schemeClr>
            </a:glow>
            <a:outerShdw sx="1000" sy="1000" algn="ctr" rotWithShape="0">
              <a:srgbClr val="000000"/>
            </a:outerShdw>
            <a:reflection endPos="0" dir="5400000" sy="-100000" algn="bl" rotWithShape="0"/>
            <a:softEdge rad="0"/>
          </a:effectLst>
          <a:scene3d>
            <a:camera prst="orthographicFront"/>
            <a:lightRig rig="chilly" dir="t"/>
          </a:scene3d>
          <a:sp3d prstMaterial="translucentPowder"/>
        </p:spPr>
        <p:style>
          <a:lnRef idx="2">
            <a:schemeClr val="dk1"/>
          </a:lnRef>
          <a:fillRef idx="1">
            <a:schemeClr val="lt1"/>
          </a:fillRef>
          <a:effectRef idx="0">
            <a:schemeClr val="dk1"/>
          </a:effectRef>
          <a:fontRef idx="minor">
            <a:schemeClr val="dk1"/>
          </a:fontRef>
        </p:style>
        <p:txBody>
          <a:bodyPr wrap="square" rtlCol="0">
            <a:spAutoFit/>
          </a:bodyPr>
          <a:lstStyle/>
          <a:p>
            <a:r>
              <a:rPr lang="en-US" sz="1200" b="1" u="sng" dirty="0">
                <a:latin typeface="Chalkboard"/>
                <a:cs typeface="Chalkboard"/>
              </a:rPr>
              <a:t>English:</a:t>
            </a:r>
          </a:p>
          <a:p>
            <a:pPr algn="just"/>
            <a:r>
              <a:rPr lang="en-US" sz="1200" dirty="0">
                <a:latin typeface="Chalkboard"/>
                <a:cs typeface="Chalkboard"/>
              </a:rPr>
              <a:t>This half term we will be listening to the story of Lila and the Secret of Rain. We will be describing and writing about images of the country of Kenya where the story takes place. We will be writing character descriptions and making predictions before retelling and writing the story.</a:t>
            </a:r>
            <a:endParaRPr lang="en-US" sz="1200" b="1" u="sng" dirty="0">
              <a:latin typeface="Chalkboard"/>
              <a:cs typeface="Chalkboard"/>
            </a:endParaRPr>
          </a:p>
        </p:txBody>
      </p:sp>
      <p:sp>
        <p:nvSpPr>
          <p:cNvPr id="18" name="TextBox 17"/>
          <p:cNvSpPr txBox="1"/>
          <p:nvPr/>
        </p:nvSpPr>
        <p:spPr>
          <a:xfrm>
            <a:off x="5568227" y="2617211"/>
            <a:ext cx="3231074" cy="1015663"/>
          </a:xfrm>
          <a:prstGeom prst="rect">
            <a:avLst/>
          </a:prstGeom>
          <a:solidFill>
            <a:schemeClr val="lt1">
              <a:alpha val="64000"/>
            </a:schemeClr>
          </a:solidFill>
          <a:ln>
            <a:solidFill>
              <a:schemeClr val="accent2">
                <a:lumMod val="40000"/>
                <a:lumOff val="60000"/>
              </a:schemeClr>
            </a:solidFill>
          </a:ln>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1200" b="1" u="sng" dirty="0">
                <a:latin typeface="Chalkboard"/>
                <a:cs typeface="Chalkboard"/>
              </a:rPr>
              <a:t>Computing:</a:t>
            </a:r>
          </a:p>
          <a:p>
            <a:pPr algn="just"/>
            <a:r>
              <a:rPr lang="en-US" sz="1200" dirty="0">
                <a:latin typeface="Chalkboard"/>
                <a:cs typeface="Chalkboard"/>
              </a:rPr>
              <a:t>This half-term we will be finding out how to group in different ways by using criteria. We will collect data before learning how to use 2 Count on Purple Mash to create a pictogram. </a:t>
            </a:r>
          </a:p>
        </p:txBody>
      </p:sp>
      <p:sp>
        <p:nvSpPr>
          <p:cNvPr id="19" name="TextBox 18"/>
          <p:cNvSpPr txBox="1"/>
          <p:nvPr/>
        </p:nvSpPr>
        <p:spPr>
          <a:xfrm>
            <a:off x="5473004" y="3711184"/>
            <a:ext cx="3614778" cy="1200329"/>
          </a:xfrm>
          <a:prstGeom prst="rect">
            <a:avLst/>
          </a:prstGeom>
          <a:solidFill>
            <a:schemeClr val="bg1">
              <a:alpha val="63000"/>
            </a:schemeClr>
          </a:solidFill>
          <a:ln>
            <a:solidFill>
              <a:srgbClr val="00B050"/>
            </a:solidFill>
            <a:prstDash val="solid"/>
          </a:ln>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1200" b="1" u="sng" dirty="0">
                <a:latin typeface="Chalkboard"/>
                <a:cs typeface="Chalkboard"/>
              </a:rPr>
              <a:t>Mathematics:</a:t>
            </a:r>
          </a:p>
          <a:p>
            <a:pPr algn="just"/>
            <a:r>
              <a:rPr lang="en-US" sz="1200" dirty="0">
                <a:latin typeface="Chalkboard"/>
                <a:cs typeface="Chalkboard"/>
              </a:rPr>
              <a:t>We will be continuing our work on addition and subtraction before moving on to multiplication. Children will have varied practice, looking both at arithmetic questions as well as reasoning and problem solving. </a:t>
            </a:r>
          </a:p>
        </p:txBody>
      </p:sp>
      <p:sp>
        <p:nvSpPr>
          <p:cNvPr id="20" name="TextBox 19"/>
          <p:cNvSpPr txBox="1"/>
          <p:nvPr/>
        </p:nvSpPr>
        <p:spPr>
          <a:xfrm>
            <a:off x="133133" y="5490003"/>
            <a:ext cx="3431994" cy="1015663"/>
          </a:xfrm>
          <a:prstGeom prst="rect">
            <a:avLst/>
          </a:prstGeom>
          <a:solidFill>
            <a:schemeClr val="lt1">
              <a:alpha val="66000"/>
            </a:schemeClr>
          </a:solidFill>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1200" b="1" u="sng" dirty="0">
                <a:latin typeface="Chalkboard"/>
                <a:cs typeface="Chalkboard"/>
              </a:rPr>
              <a:t>Religious Education:</a:t>
            </a:r>
          </a:p>
          <a:p>
            <a:pPr algn="just"/>
            <a:r>
              <a:rPr lang="en-US" sz="1200" dirty="0">
                <a:latin typeface="Chalkboard"/>
                <a:cs typeface="Chalkboard"/>
              </a:rPr>
              <a:t>This half-term we are learning about Hindu Dharma. We’ll find out about the Hindu belief in one supreme God called Brahman and how Hindus worship at home.</a:t>
            </a:r>
          </a:p>
        </p:txBody>
      </p:sp>
      <p:sp>
        <p:nvSpPr>
          <p:cNvPr id="10" name="TextBox 9"/>
          <p:cNvSpPr txBox="1"/>
          <p:nvPr/>
        </p:nvSpPr>
        <p:spPr>
          <a:xfrm>
            <a:off x="216082" y="141688"/>
            <a:ext cx="4569852"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sz="2800" b="1" dirty="0">
                <a:latin typeface="Bank Gothic Medium" pitchFamily="2" charset="77"/>
                <a:cs typeface="Apple Chancery" panose="03020702040506060504" pitchFamily="66" charset="-79"/>
              </a:rPr>
              <a:t>Spring 1 – Hazel Class</a:t>
            </a:r>
          </a:p>
        </p:txBody>
      </p:sp>
      <p:sp>
        <p:nvSpPr>
          <p:cNvPr id="25" name="TextBox 24">
            <a:extLst>
              <a:ext uri="{FF2B5EF4-FFF2-40B4-BE49-F238E27FC236}">
                <a16:creationId xmlns:a16="http://schemas.microsoft.com/office/drawing/2014/main" id="{6C3B9C31-D752-6249-95CD-10AB528599DA}"/>
              </a:ext>
            </a:extLst>
          </p:cNvPr>
          <p:cNvSpPr txBox="1"/>
          <p:nvPr/>
        </p:nvSpPr>
        <p:spPr>
          <a:xfrm>
            <a:off x="3835981" y="4421097"/>
            <a:ext cx="1414020" cy="1015663"/>
          </a:xfrm>
          <a:prstGeom prst="rect">
            <a:avLst/>
          </a:prstGeom>
          <a:solidFill>
            <a:schemeClr val="lt1">
              <a:alpha val="66000"/>
            </a:schemeClr>
          </a:solidFill>
          <a:ln>
            <a:solidFill>
              <a:srgbClr val="7030A0"/>
            </a:solidFill>
          </a:ln>
          <a:effectLst>
            <a:softEdge rad="0"/>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sz="1200" b="1" u="sng" dirty="0">
                <a:latin typeface="Chalkboard"/>
                <a:cs typeface="Chalkboard"/>
              </a:rPr>
              <a:t>Music</a:t>
            </a:r>
            <a:r>
              <a:rPr lang="en-US" sz="1200" b="1" dirty="0">
                <a:latin typeface="Chalkboard"/>
                <a:cs typeface="Chalkboard"/>
              </a:rPr>
              <a:t>:</a:t>
            </a:r>
          </a:p>
          <a:p>
            <a:pPr algn="just"/>
            <a:r>
              <a:rPr lang="en-US" sz="1200" dirty="0">
                <a:latin typeface="Chalkboard"/>
                <a:cs typeface="Chalkboard"/>
              </a:rPr>
              <a:t>This half-term we will be learning how to play glockenspiels! </a:t>
            </a:r>
          </a:p>
        </p:txBody>
      </p:sp>
      <p:sp>
        <p:nvSpPr>
          <p:cNvPr id="11" name="TextBox 10">
            <a:extLst>
              <a:ext uri="{FF2B5EF4-FFF2-40B4-BE49-F238E27FC236}">
                <a16:creationId xmlns:a16="http://schemas.microsoft.com/office/drawing/2014/main" id="{C14D0FDD-EE12-B846-8938-E1F30E930BF0}"/>
              </a:ext>
            </a:extLst>
          </p:cNvPr>
          <p:cNvSpPr txBox="1"/>
          <p:nvPr/>
        </p:nvSpPr>
        <p:spPr>
          <a:xfrm>
            <a:off x="5407052" y="5008741"/>
            <a:ext cx="3614778" cy="830997"/>
          </a:xfrm>
          <a:prstGeom prst="rect">
            <a:avLst/>
          </a:prstGeom>
          <a:solidFill>
            <a:schemeClr val="lt1">
              <a:alpha val="65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1200" b="1" u="sng" dirty="0">
                <a:latin typeface="Chalkboard"/>
                <a:cs typeface="Chalkboard"/>
              </a:rPr>
              <a:t>PE:</a:t>
            </a:r>
          </a:p>
          <a:p>
            <a:pPr algn="just"/>
            <a:r>
              <a:rPr lang="en-US" sz="1200" dirty="0">
                <a:latin typeface="Chalkboard"/>
                <a:cs typeface="Chalkboard"/>
              </a:rPr>
              <a:t>This half-term our PE day is </a:t>
            </a:r>
            <a:r>
              <a:rPr lang="en-US" sz="1200" b="1" u="sng" dirty="0">
                <a:latin typeface="Chalkboard"/>
                <a:cs typeface="Chalkboard"/>
              </a:rPr>
              <a:t>Tuesday</a:t>
            </a:r>
            <a:r>
              <a:rPr lang="en-US" sz="1200" dirty="0">
                <a:latin typeface="Chalkboard"/>
                <a:cs typeface="Chalkboard"/>
              </a:rPr>
              <a:t>  and our focus is striking for accuracy. We will be using rackets, balls and shuttlecocks.</a:t>
            </a:r>
          </a:p>
        </p:txBody>
      </p:sp>
      <p:sp>
        <p:nvSpPr>
          <p:cNvPr id="12" name="TextBox 11">
            <a:extLst>
              <a:ext uri="{FF2B5EF4-FFF2-40B4-BE49-F238E27FC236}">
                <a16:creationId xmlns:a16="http://schemas.microsoft.com/office/drawing/2014/main" id="{B8781FA1-CB6A-6A4F-89D5-B9206FCEF5C9}"/>
              </a:ext>
            </a:extLst>
          </p:cNvPr>
          <p:cNvSpPr txBox="1"/>
          <p:nvPr/>
        </p:nvSpPr>
        <p:spPr>
          <a:xfrm>
            <a:off x="5709345" y="1123308"/>
            <a:ext cx="3198665" cy="1200329"/>
          </a:xfrm>
          <a:prstGeom prst="rect">
            <a:avLst/>
          </a:prstGeom>
          <a:solidFill>
            <a:schemeClr val="lt1">
              <a:alpha val="66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sz="1200" b="1" u="sng" dirty="0">
                <a:latin typeface="Chalkboard"/>
                <a:cs typeface="Chalkboard"/>
              </a:rPr>
              <a:t>D.T. </a:t>
            </a:r>
          </a:p>
          <a:p>
            <a:pPr algn="just"/>
            <a:r>
              <a:rPr lang="en-US" sz="1200" dirty="0">
                <a:latin typeface="Chalkboard"/>
                <a:cs typeface="Chalkboard"/>
              </a:rPr>
              <a:t>This half-term we will be exploring mechanisms. We will design and produce a moving toy using language such as axle and chassis. We will learn how to use a hacksaw correctly and safely.</a:t>
            </a:r>
          </a:p>
          <a:p>
            <a:pPr algn="just"/>
            <a:endParaRPr lang="en-US" sz="1200" b="1" u="sng" dirty="0">
              <a:latin typeface="Chalkboard"/>
              <a:cs typeface="Chalkboard"/>
            </a:endParaRPr>
          </a:p>
        </p:txBody>
      </p:sp>
      <p:sp>
        <p:nvSpPr>
          <p:cNvPr id="21" name="Rectangle 20">
            <a:extLst>
              <a:ext uri="{FF2B5EF4-FFF2-40B4-BE49-F238E27FC236}">
                <a16:creationId xmlns:a16="http://schemas.microsoft.com/office/drawing/2014/main" id="{7A7B79D0-B721-1F43-824C-A0747C4EDC2B}"/>
              </a:ext>
            </a:extLst>
          </p:cNvPr>
          <p:cNvSpPr/>
          <p:nvPr/>
        </p:nvSpPr>
        <p:spPr>
          <a:xfrm>
            <a:off x="219785" y="609544"/>
            <a:ext cx="5348442" cy="2000548"/>
          </a:xfrm>
          <a:prstGeom prst="rect">
            <a:avLst/>
          </a:prstGeom>
          <a:solidFill>
            <a:schemeClr val="lt1">
              <a:alpha val="51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anchor="t">
            <a:spAutoFit/>
          </a:bodyPr>
          <a:lstStyle/>
          <a:p>
            <a:pPr algn="just"/>
            <a:r>
              <a:rPr lang="en-US" sz="1200" b="1" u="sng" dirty="0">
                <a:latin typeface="Chalkboard"/>
                <a:cs typeface="Chalkboard"/>
              </a:rPr>
              <a:t>Class routines:</a:t>
            </a:r>
          </a:p>
          <a:p>
            <a:pPr algn="just"/>
            <a:r>
              <a:rPr lang="en-US" sz="1200" b="1" dirty="0">
                <a:latin typeface="Chalkboard"/>
                <a:cs typeface="Chalkboard"/>
              </a:rPr>
              <a:t>Reading books</a:t>
            </a:r>
          </a:p>
          <a:p>
            <a:pPr algn="just"/>
            <a:r>
              <a:rPr lang="en-US" sz="1100" dirty="0">
                <a:latin typeface="Chalkboard"/>
                <a:cs typeface="Chalkboard"/>
              </a:rPr>
              <a:t>Reading books will be changed on a </a:t>
            </a:r>
            <a:r>
              <a:rPr lang="en-US" sz="1100" b="1" u="sng" dirty="0">
                <a:latin typeface="Chalkboard"/>
                <a:cs typeface="Chalkboard"/>
              </a:rPr>
              <a:t>Monday</a:t>
            </a:r>
            <a:r>
              <a:rPr lang="en-US" sz="1100" dirty="0">
                <a:latin typeface="Chalkboard"/>
                <a:cs typeface="Chalkboard"/>
              </a:rPr>
              <a:t> night and sent out on  a Tuesday. Your child needs to bring their reading book to school every day. Please sign and make a comment in your child’s reading record after reading. </a:t>
            </a:r>
          </a:p>
          <a:p>
            <a:pPr algn="just"/>
            <a:r>
              <a:rPr lang="en-US" sz="1200" b="1" dirty="0">
                <a:latin typeface="Chalkboard"/>
                <a:cs typeface="Chalkboard"/>
              </a:rPr>
              <a:t>Homework</a:t>
            </a:r>
          </a:p>
          <a:p>
            <a:pPr algn="just"/>
            <a:r>
              <a:rPr lang="en-US" sz="1100" dirty="0">
                <a:latin typeface="Chalkboard"/>
                <a:cs typeface="Chalkboard"/>
              </a:rPr>
              <a:t>Please complete at least one homework challenge each week. Work can be sent via class dojo or handed in on paper. </a:t>
            </a:r>
          </a:p>
          <a:p>
            <a:pPr algn="just"/>
            <a:r>
              <a:rPr lang="en-US" sz="1100" b="1" dirty="0">
                <a:latin typeface="Chalkboard"/>
                <a:cs typeface="Chalkboard"/>
              </a:rPr>
              <a:t>Spellings</a:t>
            </a:r>
          </a:p>
          <a:p>
            <a:pPr algn="just"/>
            <a:r>
              <a:rPr lang="en-US" sz="1100" dirty="0">
                <a:latin typeface="Chalkboard"/>
                <a:cs typeface="Chalkboard"/>
              </a:rPr>
              <a:t>These will be given out on a Friday and tested the following Friday. Please make sure you practice these words at home. </a:t>
            </a:r>
          </a:p>
        </p:txBody>
      </p:sp>
      <p:sp>
        <p:nvSpPr>
          <p:cNvPr id="22" name="TextBox 21">
            <a:extLst>
              <a:ext uri="{FF2B5EF4-FFF2-40B4-BE49-F238E27FC236}">
                <a16:creationId xmlns:a16="http://schemas.microsoft.com/office/drawing/2014/main" id="{0D5629EC-1336-B04A-A6C6-CC04F60695E7}"/>
              </a:ext>
            </a:extLst>
          </p:cNvPr>
          <p:cNvSpPr txBox="1"/>
          <p:nvPr/>
        </p:nvSpPr>
        <p:spPr>
          <a:xfrm>
            <a:off x="5249239" y="75501"/>
            <a:ext cx="3838543" cy="461665"/>
          </a:xfrm>
          <a:prstGeom prst="rect">
            <a:avLst/>
          </a:prstGeom>
          <a:solidFill>
            <a:schemeClr val="lt1">
              <a:alpha val="70000"/>
            </a:schemeClr>
          </a:solidFill>
          <a:ln cmpd="dbl">
            <a:prstDash val="lgDashDotDot"/>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1200" u="sng" dirty="0">
                <a:latin typeface="Chalkboard"/>
                <a:cs typeface="Chalkboard"/>
              </a:rPr>
              <a:t>Willow Class Teaching Team</a:t>
            </a:r>
          </a:p>
          <a:p>
            <a:pPr algn="ctr"/>
            <a:r>
              <a:rPr lang="en-US" sz="1200" dirty="0">
                <a:latin typeface="Chalkboard"/>
                <a:cs typeface="Chalkboard"/>
              </a:rPr>
              <a:t>Miss Warburton and </a:t>
            </a:r>
            <a:r>
              <a:rPr lang="en-US" sz="1200" dirty="0" err="1">
                <a:latin typeface="Chalkboard"/>
                <a:cs typeface="Chalkboard"/>
              </a:rPr>
              <a:t>Mrs</a:t>
            </a:r>
            <a:r>
              <a:rPr lang="en-US" sz="1200" dirty="0">
                <a:latin typeface="Chalkboard"/>
                <a:cs typeface="Chalkboard"/>
              </a:rPr>
              <a:t> Dobson </a:t>
            </a:r>
          </a:p>
        </p:txBody>
      </p:sp>
      <p:sp>
        <p:nvSpPr>
          <p:cNvPr id="27" name="TextBox 26">
            <a:extLst>
              <a:ext uri="{FF2B5EF4-FFF2-40B4-BE49-F238E27FC236}">
                <a16:creationId xmlns:a16="http://schemas.microsoft.com/office/drawing/2014/main" id="{996887C8-82E9-2046-9A9F-1486AE64F8F4}"/>
              </a:ext>
            </a:extLst>
          </p:cNvPr>
          <p:cNvSpPr txBox="1"/>
          <p:nvPr/>
        </p:nvSpPr>
        <p:spPr>
          <a:xfrm>
            <a:off x="72980" y="2771547"/>
            <a:ext cx="5333754" cy="1015663"/>
          </a:xfrm>
          <a:prstGeom prst="rect">
            <a:avLst/>
          </a:prstGeom>
          <a:solidFill>
            <a:schemeClr val="bg1">
              <a:alpha val="64000"/>
            </a:schemeClr>
          </a:solidFill>
          <a:ln w="28575">
            <a:solidFill>
              <a:schemeClr val="bg2">
                <a:lumMod val="90000"/>
              </a:schemeClr>
            </a:solidFill>
            <a:prstDash val="solid"/>
          </a:ln>
          <a:effectLst>
            <a:glow>
              <a:schemeClr val="accent1">
                <a:alpha val="40000"/>
              </a:schemeClr>
            </a:glow>
            <a:outerShdw sx="1000" sy="1000" algn="ctr" rotWithShape="0">
              <a:srgbClr val="000000"/>
            </a:outerShdw>
            <a:reflection endPos="0" dir="5400000" sy="-100000" algn="bl" rotWithShape="0"/>
            <a:softEdge rad="0"/>
          </a:effectLst>
          <a:scene3d>
            <a:camera prst="orthographicFront"/>
            <a:lightRig rig="chilly" dir="t"/>
          </a:scene3d>
          <a:sp3d prstMaterial="translucentPowder"/>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1200" b="1" u="sng" dirty="0">
                <a:latin typeface="Chalkboard"/>
                <a:cs typeface="Chalkboard"/>
              </a:rPr>
              <a:t>History:</a:t>
            </a:r>
          </a:p>
          <a:p>
            <a:pPr algn="just"/>
            <a:r>
              <a:rPr lang="en-US" sz="1200" dirty="0">
                <a:latin typeface="Chalkboard"/>
                <a:cs typeface="Chalkboard"/>
              </a:rPr>
              <a:t>This half-term with be exploring the history of toys.  We will begin by looking at toys from today that we play with before moving onto  exploring toys our parents and grandparents played with and toys from the Victorian times. We will sort toys into then and now before discussing why teddy bears have always been popular!</a:t>
            </a:r>
          </a:p>
        </p:txBody>
      </p:sp>
      <mc:AlternateContent xmlns:mc="http://schemas.openxmlformats.org/markup-compatibility/2006" xmlns:p14="http://schemas.microsoft.com/office/powerpoint/2010/main">
        <mc:Choice Requires="p14">
          <p:contentPart p14:bwMode="auto" r:id="rId3">
            <p14:nvContentPartPr>
              <p14:cNvPr id="3" name="Ink 2"/>
              <p14:cNvContentPartPr/>
              <p14:nvPr/>
            </p14:nvContentPartPr>
            <p14:xfrm>
              <a:off x="2814320" y="376080"/>
              <a:ext cx="360" cy="360"/>
            </p14:xfrm>
          </p:contentPart>
        </mc:Choice>
        <mc:Fallback xmlns="">
          <p:pic>
            <p:nvPicPr>
              <p:cNvPr id="3" name="Ink 2"/>
              <p:cNvPicPr/>
              <p:nvPr/>
            </p:nvPicPr>
            <p:blipFill>
              <a:blip r:embed="rId6"/>
              <a:stretch>
                <a:fillRect/>
              </a:stretch>
            </p:blipFill>
            <p:spPr>
              <a:xfrm>
                <a:off x="2802440" y="364200"/>
                <a:ext cx="24120" cy="24120"/>
              </a:xfrm>
              <a:prstGeom prst="rect">
                <a:avLst/>
              </a:prstGeom>
            </p:spPr>
          </p:pic>
        </mc:Fallback>
      </mc:AlternateContent>
    </p:spTree>
    <p:extLst>
      <p:ext uri="{BB962C8B-B14F-4D97-AF65-F5344CB8AC3E}">
        <p14:creationId xmlns:p14="http://schemas.microsoft.com/office/powerpoint/2010/main" val="6211018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3D3A1EA8474BA458887BDBF73DA1962" ma:contentTypeVersion="14" ma:contentTypeDescription="Create a new document." ma:contentTypeScope="" ma:versionID="90cfe81a16be80a1c75cd174c7d2390b">
  <xsd:schema xmlns:xsd="http://www.w3.org/2001/XMLSchema" xmlns:xs="http://www.w3.org/2001/XMLSchema" xmlns:p="http://schemas.microsoft.com/office/2006/metadata/properties" xmlns:ns2="215b51cd-dc0d-45a6-a2ae-4f6470d541e2" xmlns:ns3="e368c547-1166-4ae2-b2ec-cde64e12fbab" targetNamespace="http://schemas.microsoft.com/office/2006/metadata/properties" ma:root="true" ma:fieldsID="11eb7a03456e7630327d538d524c835a" ns2:_="" ns3:_="">
    <xsd:import namespace="215b51cd-dc0d-45a6-a2ae-4f6470d541e2"/>
    <xsd:import namespace="e368c547-1166-4ae2-b2ec-cde64e12fba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5b51cd-dc0d-45a6-a2ae-4f6470d541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Location" ma:index="13" nillable="true" ma:displayName="Loca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66e2ee1c-9d79-4097-bf7b-f4f0147a5e49"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368c547-1166-4ae2-b2ec-cde64e12fba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161bcfbf-68c6-494b-8f6a-69faf554a61d}" ma:internalName="TaxCatchAll" ma:showField="CatchAllData" ma:web="e368c547-1166-4ae2-b2ec-cde64e12fbab">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368c547-1166-4ae2-b2ec-cde64e12fbab" xsi:nil="true"/>
    <lcf76f155ced4ddcb4097134ff3c332f xmlns="215b51cd-dc0d-45a6-a2ae-4f6470d541e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E5450E5-0006-4401-9B34-5CB55D480170}">
  <ds:schemaRefs>
    <ds:schemaRef ds:uri="http://schemas.microsoft.com/sharepoint/v3/contenttype/forms"/>
  </ds:schemaRefs>
</ds:datastoreItem>
</file>

<file path=customXml/itemProps2.xml><?xml version="1.0" encoding="utf-8"?>
<ds:datastoreItem xmlns:ds="http://schemas.openxmlformats.org/officeDocument/2006/customXml" ds:itemID="{6BDD1B4E-4714-479A-B698-5C5F1DAAF3F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5b51cd-dc0d-45a6-a2ae-4f6470d541e2"/>
    <ds:schemaRef ds:uri="e368c547-1166-4ae2-b2ec-cde64e12fb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56E6C4E-BFDE-44A9-8D5C-0C534E941714}">
  <ds:schemaRefs>
    <ds:schemaRef ds:uri="http://schemas.microsoft.com/office/2006/metadata/properties"/>
    <ds:schemaRef ds:uri="http://schemas.microsoft.com/office/infopath/2007/PartnerControls"/>
    <ds:schemaRef ds:uri="e368c547-1166-4ae2-b2ec-cde64e12fbab"/>
    <ds:schemaRef ds:uri="215b51cd-dc0d-45a6-a2ae-4f6470d541e2"/>
  </ds:schemaRefs>
</ds:datastoreItem>
</file>

<file path=docProps/app.xml><?xml version="1.0" encoding="utf-8"?>
<Properties xmlns="http://schemas.openxmlformats.org/officeDocument/2006/extended-properties" xmlns:vt="http://schemas.openxmlformats.org/officeDocument/2006/docPropsVTypes">
  <TotalTime>2443</TotalTime>
  <Words>445</Words>
  <Application>Microsoft Office PowerPoint</Application>
  <PresentationFormat>On-screen Show (4:3)</PresentationFormat>
  <Paragraphs>30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Bank Gothic Medium</vt:lpstr>
      <vt:lpstr>Calibri</vt:lpstr>
      <vt:lpstr>Chalkboard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dc:creator>
  <cp:lastModifiedBy>Laura</cp:lastModifiedBy>
  <cp:revision>395</cp:revision>
  <cp:lastPrinted>2022-04-21T13:50:26Z</cp:lastPrinted>
  <dcterms:created xsi:type="dcterms:W3CDTF">2013-04-15T18:27:31Z</dcterms:created>
  <dcterms:modified xsi:type="dcterms:W3CDTF">2026-01-10T13:50:20Z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0x01010063D3A1EA8474BA458887BDBF73DA1962</vt:lpwstr>
  </property>
  <property fmtid="{D5CDD505-2E9C-101B-9397-08002B2CF9AE}" pid="3" name="MediaServiceImageTags">
    <vt:lpwstr/>
  </property>
</Properties>
</file>