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67" r:id="rId10"/>
  </p:sldIdLst>
  <p:sldSz cx="9144000" cy="6858000" type="screen4x3"/>
  <p:notesSz cx="6858000" cy="9144000"/>
  <p:embeddedFontLst>
    <p:embeddedFont>
      <p:font typeface="Tuffy" panose="020B0603060100000000" pitchFamily="34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uffy-TTF" panose="020B0603060100000000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E6"/>
    <a:srgbClr val="00B050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942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nner395/3852168469/in/photolist-6SpntK-8SNwrN-cJXru3-ndH6UW-dmAtF8-7EAGd2-ndGLPf-nSpw7V-4NZz2B-8NJsDE-4GeJJ-4UUmkX-oCX2im-7EEx6E-oCX2ym-ndGQEX-df99Ai-dUAJq-4UYzxU-4UUkLz-6v6HU8-4ZVnAa-7Mcb6r-4ZVnAk-8SNxJu-8SNwcf-2A8pio-4ZVnz4-eembKP-8SNx5u-8SKrRX-8SKt4a-8SNxFA-6QYZt8-cJXoSq-5bNWVW-6QYYNg-6vFTBo-5cnMp2-5bRCbS-cJXo4f-5bNW8q-aroQFX-7dKuti-5cs2NQ-5nTQWH-6SpndK-6SpnMz-6StrnY-4iGYs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2.0/uk/" TargetMode="External"/><Relationship Id="rId4" Type="http://schemas.openxmlformats.org/officeDocument/2006/relationships/hyperlink" Target="https://www.flickr.com/photos/conner39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2" charset="77"/>
                <a:ea typeface="Times New Roman" panose="02020603050405020304" pitchFamily="18" charset="0"/>
              </a:rPr>
              <a:t>What Is a Canal?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3323" y="1368925"/>
            <a:ext cx="604782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</a:rPr>
              <a:t>A canal is a waterway or channel of water. They were built to allow boats to travel across land.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558F7-EA06-4716-A21D-BD9BB8EAE6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3" b="7764"/>
          <a:stretch/>
        </p:blipFill>
        <p:spPr>
          <a:xfrm>
            <a:off x="755650" y="2038524"/>
            <a:ext cx="7632699" cy="4054301"/>
          </a:xfrm>
          <a:prstGeom prst="roundRect">
            <a:avLst>
              <a:gd name="adj" fmla="val 4894"/>
            </a:avLst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1BE19A92-35D3-40D0-9910-901B9108A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“</a:t>
            </a:r>
            <a:r>
              <a:rPr lang="en-GB" sz="500" b="1" dirty="0">
                <a:latin typeface="Tuffy-TTF" panose="020B0603060100000000" pitchFamily="34" charset="0"/>
                <a:hlinkClick r:id="rId3"/>
              </a:rPr>
              <a:t>Caledonian Canal and Loch Ness - Fort Augustus Scotland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”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by [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Dave Conner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5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</a:rPr>
              <a:t>Who Built the Canals?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3D1FA-A765-402E-B96C-70341AFC4381}"/>
              </a:ext>
            </a:extLst>
          </p:cNvPr>
          <p:cNvSpPr/>
          <p:nvPr/>
        </p:nvSpPr>
        <p:spPr>
          <a:xfrm>
            <a:off x="4504888" y="4155666"/>
            <a:ext cx="388346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</a:rPr>
              <a:t>Canals were known as ‘navigations’ and the workers who worked on them became known as ‘navigators’ which was shortened to navvies.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74663-B493-495F-A172-79A73E961242}"/>
              </a:ext>
            </a:extLst>
          </p:cNvPr>
          <p:cNvSpPr/>
          <p:nvPr/>
        </p:nvSpPr>
        <p:spPr>
          <a:xfrm>
            <a:off x="755649" y="5538827"/>
            <a:ext cx="76327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77"/>
                <a:ea typeface="Times New Roman" panose="02020603050405020304" pitchFamily="18" charset="0"/>
              </a:rPr>
              <a:t>Navvies were the men who moved huge amounts of earth and rock. 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</a:rPr>
              <a:t>Many of these men came from Ireland or from the Highlands of Scotland.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55649" y="1615814"/>
            <a:ext cx="6132362" cy="1726179"/>
            <a:chOff x="755649" y="1473201"/>
            <a:chExt cx="6132362" cy="1726179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755649" y="1909167"/>
              <a:ext cx="4940476" cy="854246"/>
            </a:xfrm>
            <a:prstGeom prst="roundRect">
              <a:avLst/>
            </a:prstGeom>
            <a:solidFill>
              <a:srgbClr val="00A7E6"/>
            </a:solidFill>
          </p:spPr>
          <p:txBody>
            <a:bodyPr wrap="square" lIns="108000" tIns="108000" rIns="648000" bIns="10800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dirty="0">
                  <a:solidFill>
                    <a:schemeClr val="bg1"/>
                  </a:solidFill>
                  <a:latin typeface="Twinkl" pitchFamily="2" charset="77"/>
                  <a:ea typeface="Times New Roman" panose="02020603050405020304" pitchFamily="18" charset="0"/>
                </a:rPr>
                <a:t>Engineers like Thomas Telford and James Watt designed these waterways.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57"/>
            <a:stretch/>
          </p:blipFill>
          <p:spPr>
            <a:xfrm>
              <a:off x="5139404" y="1473201"/>
              <a:ext cx="1748607" cy="172617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A7E6"/>
              </a:solidFill>
            </a:ln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 r="1710"/>
          <a:stretch/>
        </p:blipFill>
        <p:spPr>
          <a:xfrm>
            <a:off x="6593747" y="1615814"/>
            <a:ext cx="1719743" cy="17328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0" y="2831703"/>
            <a:ext cx="915418" cy="2595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82" y="2868560"/>
            <a:ext cx="895794" cy="25587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98" y="2872640"/>
            <a:ext cx="903668" cy="25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C2E25E-FB10-49DB-8C5B-47C04D3BF04C}"/>
              </a:ext>
            </a:extLst>
          </p:cNvPr>
          <p:cNvSpPr/>
          <p:nvPr/>
        </p:nvSpPr>
        <p:spPr>
          <a:xfrm>
            <a:off x="755650" y="1596543"/>
            <a:ext cx="5376702" cy="472382"/>
          </a:xfrm>
          <a:prstGeom prst="roundRect">
            <a:avLst>
              <a:gd name="adj" fmla="val 19810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44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Canals were once very important.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727DA1C4-1451-441A-8811-556F2B255D0B}"/>
              </a:ext>
            </a:extLst>
          </p:cNvPr>
          <p:cNvSpPr/>
          <p:nvPr/>
        </p:nvSpPr>
        <p:spPr>
          <a:xfrm flipV="1">
            <a:off x="444617" y="4764947"/>
            <a:ext cx="8246378" cy="1644508"/>
          </a:xfrm>
          <a:prstGeom prst="round2SameRect">
            <a:avLst>
              <a:gd name="adj1" fmla="val 9239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</a:rPr>
              <a:t>Canals in the Past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74663-B493-495F-A172-79A73E961242}"/>
              </a:ext>
            </a:extLst>
          </p:cNvPr>
          <p:cNvSpPr/>
          <p:nvPr/>
        </p:nvSpPr>
        <p:spPr>
          <a:xfrm>
            <a:off x="755650" y="3591824"/>
            <a:ext cx="400929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</a:rPr>
              <a:t>The demand for goods grew during the 18</a:t>
            </a:r>
            <a:r>
              <a:rPr lang="en-GB" baseline="30000" dirty="0">
                <a:latin typeface="Twinkl" pitchFamily="2" charset="77"/>
                <a:ea typeface="Times New Roman" panose="02020603050405020304" pitchFamily="18" charset="0"/>
              </a:rPr>
              <a:t>th</a:t>
            </a:r>
            <a:r>
              <a:rPr lang="en-GB" dirty="0">
                <a:latin typeface="Twinkl" pitchFamily="2" charset="77"/>
                <a:ea typeface="Times New Roman" panose="02020603050405020304" pitchFamily="18" charset="0"/>
              </a:rPr>
              <a:t> century. Canals were seen as being an easy way of moving goods.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EACBE-DA55-417D-938E-89EB92E6C92B}"/>
              </a:ext>
            </a:extLst>
          </p:cNvPr>
          <p:cNvSpPr/>
          <p:nvPr/>
        </p:nvSpPr>
        <p:spPr>
          <a:xfrm>
            <a:off x="755649" y="2354399"/>
            <a:ext cx="43364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77"/>
                <a:ea typeface="Times New Roman" panose="02020603050405020304" pitchFamily="18" charset="0"/>
              </a:rPr>
              <a:t>They were used to transport goods and people, in the same way our roads and railways are used now.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C80D11-E43B-4DD4-A40D-232A5EC0BC60}"/>
              </a:ext>
            </a:extLst>
          </p:cNvPr>
          <p:cNvSpPr/>
          <p:nvPr/>
        </p:nvSpPr>
        <p:spPr>
          <a:xfrm>
            <a:off x="755650" y="5081556"/>
            <a:ext cx="43364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Canal boats were once pulled by horses who walked along the tow path at the side of the canals.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742B6E-0697-4ED0-B2F0-ADEFFFE58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59" y="1574253"/>
            <a:ext cx="1430195" cy="1822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E0546F-4D37-476B-8E52-005AAF6AC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8" y="1916188"/>
            <a:ext cx="1430195" cy="1822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41" y="3839282"/>
            <a:ext cx="3276425" cy="24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5BC868-4886-4B3D-90BE-5203F7EBE217}"/>
              </a:ext>
            </a:extLst>
          </p:cNvPr>
          <p:cNvSpPr/>
          <p:nvPr/>
        </p:nvSpPr>
        <p:spPr>
          <a:xfrm>
            <a:off x="755650" y="1473201"/>
            <a:ext cx="7632700" cy="472382"/>
          </a:xfrm>
          <a:prstGeom prst="roundRect">
            <a:avLst>
              <a:gd name="adj" fmla="val 23362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Today, canals are mostly used for leisure trips.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</a:rPr>
              <a:t>How Are Canals Used Today?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5649" y="2939889"/>
            <a:ext cx="7632702" cy="1474907"/>
            <a:chOff x="755649" y="3868537"/>
            <a:chExt cx="7632702" cy="14749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49" y="4357696"/>
              <a:ext cx="7632702" cy="9857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52"/>
            <a:stretch/>
          </p:blipFill>
          <p:spPr>
            <a:xfrm>
              <a:off x="7532155" y="3885314"/>
              <a:ext cx="638721" cy="10390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38"/>
            <a:stretch/>
          </p:blipFill>
          <p:spPr>
            <a:xfrm>
              <a:off x="1160753" y="3868537"/>
              <a:ext cx="706848" cy="103902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50884" y="4742009"/>
            <a:ext cx="7637466" cy="1558181"/>
            <a:chOff x="750884" y="4742009"/>
            <a:chExt cx="7637466" cy="155818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DEACBE-DA55-417D-938E-89EB92E6C92B}"/>
                </a:ext>
              </a:extLst>
            </p:cNvPr>
            <p:cNvSpPr/>
            <p:nvPr/>
          </p:nvSpPr>
          <p:spPr>
            <a:xfrm>
              <a:off x="750884" y="5093976"/>
              <a:ext cx="7143156" cy="854246"/>
            </a:xfrm>
            <a:prstGeom prst="roundRect">
              <a:avLst/>
            </a:prstGeom>
            <a:solidFill>
              <a:srgbClr val="00B050"/>
            </a:solidFill>
          </p:spPr>
          <p:txBody>
            <a:bodyPr wrap="square" lIns="108000" tIns="108000" rIns="2556000" bIns="10800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dirty="0">
                  <a:solidFill>
                    <a:schemeClr val="bg1"/>
                  </a:solidFill>
                  <a:latin typeface="Twinkl" pitchFamily="2" charset="77"/>
                  <a:ea typeface="Times New Roman" panose="02020603050405020304" pitchFamily="18" charset="0"/>
                </a:rPr>
                <a:t>Parts of the Monkland canal were closed to make way for a motorway.</a:t>
              </a:r>
              <a:endPara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4" r="5000"/>
            <a:stretch/>
          </p:blipFill>
          <p:spPr>
            <a:xfrm>
              <a:off x="6385581" y="4742009"/>
              <a:ext cx="2002769" cy="1558181"/>
            </a:xfrm>
            <a:prstGeom prst="ellipse">
              <a:avLst/>
            </a:prstGeom>
            <a:ln w="28575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10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68DE73-DB2C-4A67-85EE-E5316F55842A}"/>
              </a:ext>
            </a:extLst>
          </p:cNvPr>
          <p:cNvSpPr/>
          <p:nvPr/>
        </p:nvSpPr>
        <p:spPr>
          <a:xfrm>
            <a:off x="457198" y="1828800"/>
            <a:ext cx="8242185" cy="9281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5651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Twinkl" pitchFamily="2" charset="77"/>
                <a:ea typeface="Times New Roman" panose="02020603050405020304" pitchFamily="18" charset="0"/>
              </a:rPr>
              <a:t>How Do Boats Travel up </a:t>
            </a:r>
            <a:br>
              <a:rPr lang="en-GB" sz="3600" dirty="0">
                <a:latin typeface="Twinkl" pitchFamily="2" charset="77"/>
                <a:ea typeface="Times New Roman" panose="02020603050405020304" pitchFamily="18" charset="0"/>
              </a:rPr>
            </a:br>
            <a:r>
              <a:rPr lang="en-GB" sz="3600" dirty="0">
                <a:latin typeface="Twinkl" pitchFamily="2" charset="77"/>
                <a:ea typeface="Times New Roman" panose="02020603050405020304" pitchFamily="18" charset="0"/>
              </a:rPr>
              <a:t>and down on a Canal?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3F9DDA-1679-42E3-94D6-A475B2DE6D2F}"/>
              </a:ext>
            </a:extLst>
          </p:cNvPr>
          <p:cNvSpPr/>
          <p:nvPr/>
        </p:nvSpPr>
        <p:spPr>
          <a:xfrm>
            <a:off x="755649" y="2004827"/>
            <a:ext cx="76327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Canals also allow boats to travel up and down. Some canals join up but are a different heights. A system of locks helps them to meet.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5650" y="5226436"/>
            <a:ext cx="7490088" cy="830997"/>
            <a:chOff x="755650" y="5226436"/>
            <a:chExt cx="7490088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402748-39E3-47E3-B9D9-7F19C8101A7D}"/>
                </a:ext>
              </a:extLst>
            </p:cNvPr>
            <p:cNvSpPr/>
            <p:nvPr/>
          </p:nvSpPr>
          <p:spPr>
            <a:xfrm>
              <a:off x="755650" y="5226436"/>
              <a:ext cx="3497568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dirty="0">
                  <a:latin typeface="Twinkl" pitchFamily="2" charset="77"/>
                  <a:ea typeface="Times New Roman" panose="02020603050405020304" pitchFamily="18" charset="0"/>
                </a:rPr>
                <a:t>Once it is at the right level for the next part of its journey, the boat can leave the lock and sail on.</a:t>
              </a:r>
              <a:endParaRPr lang="en-GB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BB30E3-3AC6-43C5-B7C3-C17331916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959" y="5454227"/>
              <a:ext cx="3841779" cy="54408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55650" y="2983964"/>
            <a:ext cx="7490087" cy="830997"/>
            <a:chOff x="755650" y="2983964"/>
            <a:chExt cx="7490087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EF110B-CEB1-48CF-9AD0-DD4B2BB6F724}"/>
                </a:ext>
              </a:extLst>
            </p:cNvPr>
            <p:cNvSpPr/>
            <p:nvPr/>
          </p:nvSpPr>
          <p:spPr>
            <a:xfrm>
              <a:off x="755650" y="2983964"/>
              <a:ext cx="2759338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dirty="0">
                  <a:latin typeface="Twinkl" pitchFamily="2" charset="77"/>
                  <a:ea typeface="Times New Roman" panose="02020603050405020304" pitchFamily="18" charset="0"/>
                </a:rPr>
                <a:t>Locks are watertight chambers where a boat can enter and be locked in.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49AE249-7D7D-47CA-A682-F995F8ABB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958" y="3095539"/>
              <a:ext cx="3841779" cy="64140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55650" y="4101076"/>
            <a:ext cx="7490088" cy="830997"/>
            <a:chOff x="755650" y="4101076"/>
            <a:chExt cx="7490088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627A34-A098-4761-A66B-3D27242E6FF1}"/>
                </a:ext>
              </a:extLst>
            </p:cNvPr>
            <p:cNvSpPr/>
            <p:nvPr/>
          </p:nvSpPr>
          <p:spPr>
            <a:xfrm>
              <a:off x="755650" y="4101076"/>
              <a:ext cx="3162010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dirty="0">
                  <a:latin typeface="Twinkl" pitchFamily="2" charset="77"/>
                  <a:ea typeface="Times New Roman" panose="02020603050405020304" pitchFamily="18" charset="0"/>
                </a:rPr>
                <a:t>Water flows into the chamber or is drained away. This raises or lowers the level the boat.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933D890-AFB0-4EDF-BC3A-4ED8052F1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957" y="4215989"/>
              <a:ext cx="3841781" cy="634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0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56D2E65-AEFC-4606-BCC3-D6D1235B200C}"/>
              </a:ext>
            </a:extLst>
          </p:cNvPr>
          <p:cNvSpPr/>
          <p:nvPr/>
        </p:nvSpPr>
        <p:spPr>
          <a:xfrm rot="5400000">
            <a:off x="1696427" y="832463"/>
            <a:ext cx="2341013" cy="4836253"/>
          </a:xfrm>
          <a:prstGeom prst="round2SameRect">
            <a:avLst>
              <a:gd name="adj1" fmla="val 7272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508115-0C60-4FDA-8DED-E9D95B4D7AE9}"/>
              </a:ext>
            </a:extLst>
          </p:cNvPr>
          <p:cNvSpPr/>
          <p:nvPr/>
        </p:nvSpPr>
        <p:spPr>
          <a:xfrm>
            <a:off x="755650" y="4697004"/>
            <a:ext cx="4529410" cy="749381"/>
          </a:xfrm>
          <a:prstGeom prst="roundRect">
            <a:avLst>
              <a:gd name="adj" fmla="val 18655"/>
            </a:avLst>
          </a:prstGeom>
          <a:solidFill>
            <a:srgbClr val="00A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Scotland’s canal network </a:t>
            </a:r>
            <a:b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covers 137 miles.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en-GB" sz="3600" dirty="0">
                <a:latin typeface="Twinkl" pitchFamily="2" charset="77"/>
                <a:ea typeface="Times New Roman" panose="02020603050405020304" pitchFamily="18" charset="0"/>
              </a:rPr>
              <a:t>Canals in Scotland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3D1FA-A765-402E-B96C-70341AFC4381}"/>
              </a:ext>
            </a:extLst>
          </p:cNvPr>
          <p:cNvSpPr/>
          <p:nvPr/>
        </p:nvSpPr>
        <p:spPr>
          <a:xfrm>
            <a:off x="930560" y="2405469"/>
            <a:ext cx="3220732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These canals are: 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the Forth and Clyde Canal;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the Union Canal;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the Caledonian Canal;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the </a:t>
            </a:r>
            <a:r>
              <a:rPr lang="en-GB" dirty="0" err="1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Crinan</a:t>
            </a:r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 Canal;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ea typeface="Times New Roman" panose="02020603050405020304" pitchFamily="18" charset="0"/>
              </a:rPr>
              <a:t>the Monkland Canal.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672CD-FBAF-4D79-8CDE-15EA3707D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21" y="2079578"/>
            <a:ext cx="2820553" cy="3976955"/>
          </a:xfrm>
          <a:prstGeom prst="roundRect">
            <a:avLst>
              <a:gd name="adj" fmla="val 6099"/>
            </a:avLst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DA5908-8750-40EE-A33D-B53D386EB182}"/>
              </a:ext>
            </a:extLst>
          </p:cNvPr>
          <p:cNvSpPr/>
          <p:nvPr/>
        </p:nvSpPr>
        <p:spPr>
          <a:xfrm>
            <a:off x="1677394" y="1457334"/>
            <a:ext cx="57796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latin typeface="Twinkl" pitchFamily="2" charset="77"/>
                <a:ea typeface="Times New Roman" panose="02020603050405020304" pitchFamily="18" charset="0"/>
              </a:rPr>
              <a:t>The canals in Scotland can be seen on this map.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E08C8D-35E7-415C-9693-B2D31113D4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/>
        </p:blipFill>
        <p:spPr>
          <a:xfrm>
            <a:off x="4009630" y="2451444"/>
            <a:ext cx="1770953" cy="19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>
            <a:extLst>
              <a:ext uri="{FF2B5EF4-FFF2-40B4-BE49-F238E27FC236}">
                <a16:creationId xmlns:a16="http://schemas.microsoft.com/office/drawing/2014/main" id="{C22C560C-33AD-4A5F-8762-ED1568474B1A}"/>
              </a:ext>
            </a:extLst>
          </p:cNvPr>
          <p:cNvSpPr txBox="1">
            <a:spLocks/>
          </p:cNvSpPr>
          <p:nvPr/>
        </p:nvSpPr>
        <p:spPr>
          <a:xfrm>
            <a:off x="457198" y="76517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Twinkl" pitchFamily="2" charset="77"/>
                <a:ea typeface="Times New Roman" panose="02020603050405020304" pitchFamily="18" charset="0"/>
              </a:rPr>
              <a:t>What Else Can You Find </a:t>
            </a:r>
            <a:br>
              <a:rPr lang="en-GB" sz="3600" dirty="0">
                <a:latin typeface="Twinkl" pitchFamily="2" charset="77"/>
                <a:ea typeface="Times New Roman" panose="02020603050405020304" pitchFamily="18" charset="0"/>
              </a:rPr>
            </a:br>
            <a:r>
              <a:rPr lang="en-GB" sz="3600" dirty="0">
                <a:latin typeface="Twinkl" pitchFamily="2" charset="77"/>
                <a:ea typeface="Times New Roman" panose="02020603050405020304" pitchFamily="18" charset="0"/>
              </a:rPr>
              <a:t>out About Canals?</a:t>
            </a:r>
            <a:endParaRPr lang="en-GB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5" y="1562845"/>
            <a:ext cx="7566230" cy="42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6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261</TotalTime>
  <Words>360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Tuffy</vt:lpstr>
      <vt:lpstr>Arial</vt:lpstr>
      <vt:lpstr>Twinkl</vt:lpstr>
      <vt:lpstr>Times New Roman</vt:lpstr>
      <vt:lpstr>Calibri</vt:lpstr>
      <vt:lpstr>Tuffy-TTF</vt:lpstr>
      <vt:lpstr>Office Theme</vt:lpstr>
      <vt:lpstr>PowerPoint Presentation</vt:lpstr>
      <vt:lpstr>What Is a Canal?</vt:lpstr>
      <vt:lpstr>Who Built the Canals?</vt:lpstr>
      <vt:lpstr>Canals in the Past</vt:lpstr>
      <vt:lpstr>How Are Canals Used Today?</vt:lpstr>
      <vt:lpstr>How Do Boats Travel up  and down on a Canal? </vt:lpstr>
      <vt:lpstr>Canals in Scotland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Lee Jones</dc:creator>
  <cp:lastModifiedBy>Ashley Kime</cp:lastModifiedBy>
  <cp:revision>19</cp:revision>
  <dcterms:created xsi:type="dcterms:W3CDTF">2019-02-05T11:38:53Z</dcterms:created>
  <dcterms:modified xsi:type="dcterms:W3CDTF">2019-03-05T09:44:24Z</dcterms:modified>
</cp:coreProperties>
</file>