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Apricots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Fredoka" panose="020B0604020202020204" charset="0"/>
      <p:regular r:id="rId9"/>
    </p:embeddedFont>
    <p:embeddedFont>
      <p:font typeface="Playpen Sans" panose="020B0604020202020204" charset="0"/>
      <p:regular r:id="rId10"/>
    </p:embeddedFont>
    <p:embeddedFont>
      <p:font typeface="Playpen Sans Bold" panose="020B0604020202020204" charset="0"/>
      <p:regular r:id="rId11"/>
      <p:bold r:id="rId12"/>
    </p:embeddedFont>
    <p:embeddedFont>
      <p:font typeface="Sassoon Primary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0" d="100"/>
          <a:sy n="70" d="100"/>
        </p:scale>
        <p:origin x="31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0162" y="4889500"/>
            <a:ext cx="3397468" cy="5527559"/>
            <a:chOff x="0" y="0"/>
            <a:chExt cx="1217576" cy="2043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7576" cy="2043792"/>
            </a:xfrm>
            <a:custGeom>
              <a:avLst/>
              <a:gdLst/>
              <a:ahLst/>
              <a:cxnLst/>
              <a:rect l="l" t="t" r="r" b="b"/>
              <a:pathLst>
                <a:path w="1217576" h="2043792">
                  <a:moveTo>
                    <a:pt x="29624" y="0"/>
                  </a:moveTo>
                  <a:lnTo>
                    <a:pt x="1187952" y="0"/>
                  </a:lnTo>
                  <a:cubicBezTo>
                    <a:pt x="1195809" y="0"/>
                    <a:pt x="1203344" y="3121"/>
                    <a:pt x="1208899" y="8677"/>
                  </a:cubicBezTo>
                  <a:cubicBezTo>
                    <a:pt x="1214455" y="14232"/>
                    <a:pt x="1217576" y="21767"/>
                    <a:pt x="1217576" y="29624"/>
                  </a:cubicBezTo>
                  <a:lnTo>
                    <a:pt x="1217576" y="2014169"/>
                  </a:lnTo>
                  <a:cubicBezTo>
                    <a:pt x="1217576" y="2022026"/>
                    <a:pt x="1214455" y="2029560"/>
                    <a:pt x="1208899" y="2035116"/>
                  </a:cubicBezTo>
                  <a:cubicBezTo>
                    <a:pt x="1203344" y="2040671"/>
                    <a:pt x="1195809" y="2043792"/>
                    <a:pt x="1187952" y="2043792"/>
                  </a:cubicBezTo>
                  <a:lnTo>
                    <a:pt x="29624" y="2043792"/>
                  </a:lnTo>
                  <a:cubicBezTo>
                    <a:pt x="21767" y="2043792"/>
                    <a:pt x="14232" y="2040671"/>
                    <a:pt x="8677" y="2035116"/>
                  </a:cubicBezTo>
                  <a:cubicBezTo>
                    <a:pt x="3121" y="2029560"/>
                    <a:pt x="0" y="2022026"/>
                    <a:pt x="0" y="2014169"/>
                  </a:cubicBezTo>
                  <a:lnTo>
                    <a:pt x="0" y="29624"/>
                  </a:lnTo>
                  <a:cubicBezTo>
                    <a:pt x="0" y="21767"/>
                    <a:pt x="3121" y="14232"/>
                    <a:pt x="8677" y="8677"/>
                  </a:cubicBezTo>
                  <a:cubicBezTo>
                    <a:pt x="14232" y="3121"/>
                    <a:pt x="21767" y="0"/>
                    <a:pt x="29624" y="0"/>
                  </a:cubicBezTo>
                  <a:close/>
                </a:path>
              </a:pathLst>
            </a:custGeom>
            <a:solidFill>
              <a:srgbClr val="F9FAFD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17576" cy="2072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0162" y="1930859"/>
            <a:ext cx="3397468" cy="2574443"/>
            <a:chOff x="0" y="0"/>
            <a:chExt cx="1217576" cy="8893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7576" cy="889382"/>
            </a:xfrm>
            <a:custGeom>
              <a:avLst/>
              <a:gdLst/>
              <a:ahLst/>
              <a:cxnLst/>
              <a:rect l="l" t="t" r="r" b="b"/>
              <a:pathLst>
                <a:path w="1217576" h="889382">
                  <a:moveTo>
                    <a:pt x="29624" y="0"/>
                  </a:moveTo>
                  <a:lnTo>
                    <a:pt x="1187952" y="0"/>
                  </a:lnTo>
                  <a:cubicBezTo>
                    <a:pt x="1195809" y="0"/>
                    <a:pt x="1203344" y="3121"/>
                    <a:pt x="1208899" y="8677"/>
                  </a:cubicBezTo>
                  <a:cubicBezTo>
                    <a:pt x="1214455" y="14232"/>
                    <a:pt x="1217576" y="21767"/>
                    <a:pt x="1217576" y="29624"/>
                  </a:cubicBezTo>
                  <a:lnTo>
                    <a:pt x="1217576" y="859758"/>
                  </a:lnTo>
                  <a:cubicBezTo>
                    <a:pt x="1217576" y="876119"/>
                    <a:pt x="1204313" y="889382"/>
                    <a:pt x="1187952" y="889382"/>
                  </a:cubicBezTo>
                  <a:lnTo>
                    <a:pt x="29624" y="889382"/>
                  </a:lnTo>
                  <a:cubicBezTo>
                    <a:pt x="21767" y="889382"/>
                    <a:pt x="14232" y="886261"/>
                    <a:pt x="8677" y="880705"/>
                  </a:cubicBezTo>
                  <a:cubicBezTo>
                    <a:pt x="3121" y="875150"/>
                    <a:pt x="0" y="867615"/>
                    <a:pt x="0" y="859758"/>
                  </a:cubicBezTo>
                  <a:lnTo>
                    <a:pt x="0" y="29624"/>
                  </a:lnTo>
                  <a:cubicBezTo>
                    <a:pt x="0" y="21767"/>
                    <a:pt x="3121" y="14232"/>
                    <a:pt x="8677" y="8677"/>
                  </a:cubicBezTo>
                  <a:cubicBezTo>
                    <a:pt x="14232" y="3121"/>
                    <a:pt x="21767" y="0"/>
                    <a:pt x="29624" y="0"/>
                  </a:cubicBezTo>
                  <a:close/>
                </a:path>
              </a:pathLst>
            </a:custGeom>
            <a:solidFill>
              <a:srgbClr val="F9FAFD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217576" cy="917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2051" y="1734824"/>
            <a:ext cx="3102110" cy="446850"/>
            <a:chOff x="0" y="0"/>
            <a:chExt cx="1111726" cy="1601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11726" cy="160141"/>
            </a:xfrm>
            <a:custGeom>
              <a:avLst/>
              <a:gdLst/>
              <a:ahLst/>
              <a:cxnLst/>
              <a:rect l="l" t="t" r="r" b="b"/>
              <a:pathLst>
                <a:path w="1111726" h="160141">
                  <a:moveTo>
                    <a:pt x="34940" y="0"/>
                  </a:moveTo>
                  <a:lnTo>
                    <a:pt x="1076787" y="0"/>
                  </a:lnTo>
                  <a:cubicBezTo>
                    <a:pt x="1096083" y="0"/>
                    <a:pt x="1111726" y="15643"/>
                    <a:pt x="1111726" y="34940"/>
                  </a:cubicBezTo>
                  <a:lnTo>
                    <a:pt x="1111726" y="125201"/>
                  </a:lnTo>
                  <a:cubicBezTo>
                    <a:pt x="1111726" y="144498"/>
                    <a:pt x="1096083" y="160141"/>
                    <a:pt x="1076787" y="160141"/>
                  </a:cubicBezTo>
                  <a:lnTo>
                    <a:pt x="34940" y="160141"/>
                  </a:lnTo>
                  <a:cubicBezTo>
                    <a:pt x="15643" y="160141"/>
                    <a:pt x="0" y="144498"/>
                    <a:pt x="0" y="125201"/>
                  </a:cubicBezTo>
                  <a:lnTo>
                    <a:pt x="0" y="34940"/>
                  </a:lnTo>
                  <a:cubicBezTo>
                    <a:pt x="0" y="15643"/>
                    <a:pt x="15643" y="0"/>
                    <a:pt x="34940" y="0"/>
                  </a:cubicBezTo>
                  <a:close/>
                </a:path>
              </a:pathLst>
            </a:custGeom>
            <a:solidFill>
              <a:srgbClr val="FFF7E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111726" cy="188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98051" y="5647148"/>
            <a:ext cx="3462009" cy="4769912"/>
            <a:chOff x="0" y="0"/>
            <a:chExt cx="1240706" cy="16445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40706" cy="1644572"/>
            </a:xfrm>
            <a:custGeom>
              <a:avLst/>
              <a:gdLst/>
              <a:ahLst/>
              <a:cxnLst/>
              <a:rect l="l" t="t" r="r" b="b"/>
              <a:pathLst>
                <a:path w="1240706" h="1644572">
                  <a:moveTo>
                    <a:pt x="29071" y="0"/>
                  </a:moveTo>
                  <a:lnTo>
                    <a:pt x="1211635" y="0"/>
                  </a:lnTo>
                  <a:cubicBezTo>
                    <a:pt x="1227690" y="0"/>
                    <a:pt x="1240706" y="13016"/>
                    <a:pt x="1240706" y="29071"/>
                  </a:cubicBezTo>
                  <a:lnTo>
                    <a:pt x="1240706" y="1615500"/>
                  </a:lnTo>
                  <a:cubicBezTo>
                    <a:pt x="1240706" y="1623210"/>
                    <a:pt x="1237643" y="1630605"/>
                    <a:pt x="1232191" y="1636057"/>
                  </a:cubicBezTo>
                  <a:cubicBezTo>
                    <a:pt x="1226739" y="1641509"/>
                    <a:pt x="1219345" y="1644572"/>
                    <a:pt x="1211635" y="1644572"/>
                  </a:cubicBezTo>
                  <a:lnTo>
                    <a:pt x="29071" y="1644572"/>
                  </a:lnTo>
                  <a:cubicBezTo>
                    <a:pt x="13016" y="1644572"/>
                    <a:pt x="0" y="1631556"/>
                    <a:pt x="0" y="1615500"/>
                  </a:cubicBezTo>
                  <a:lnTo>
                    <a:pt x="0" y="29071"/>
                  </a:lnTo>
                  <a:cubicBezTo>
                    <a:pt x="0" y="13016"/>
                    <a:pt x="13016" y="0"/>
                    <a:pt x="29071" y="0"/>
                  </a:cubicBezTo>
                  <a:close/>
                </a:path>
              </a:pathLst>
            </a:custGeom>
            <a:solidFill>
              <a:srgbClr val="F9FAFD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240706" cy="1673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0"/>
            <a:ext cx="7560000" cy="1650285"/>
            <a:chOff x="0" y="0"/>
            <a:chExt cx="2709333" cy="5914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9333" cy="591425"/>
            </a:xfrm>
            <a:custGeom>
              <a:avLst/>
              <a:gdLst/>
              <a:ahLst/>
              <a:cxnLst/>
              <a:rect l="l" t="t" r="r" b="b"/>
              <a:pathLst>
                <a:path w="2709333" h="591425">
                  <a:moveTo>
                    <a:pt x="0" y="0"/>
                  </a:moveTo>
                  <a:lnTo>
                    <a:pt x="2709333" y="0"/>
                  </a:lnTo>
                  <a:lnTo>
                    <a:pt x="2709333" y="591425"/>
                  </a:lnTo>
                  <a:lnTo>
                    <a:pt x="0" y="5914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709333" cy="620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07905" y="187410"/>
            <a:ext cx="1520024" cy="1386674"/>
          </a:xfrm>
          <a:custGeom>
            <a:avLst/>
            <a:gdLst/>
            <a:ahLst/>
            <a:cxnLst/>
            <a:rect l="l" t="t" r="r" b="b"/>
            <a:pathLst>
              <a:path w="1520024" h="1386674">
                <a:moveTo>
                  <a:pt x="0" y="0"/>
                </a:moveTo>
                <a:lnTo>
                  <a:pt x="1520024" y="0"/>
                </a:lnTo>
                <a:lnTo>
                  <a:pt x="1520024" y="1386675"/>
                </a:lnTo>
                <a:lnTo>
                  <a:pt x="0" y="1386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6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61942" y="1695567"/>
            <a:ext cx="2842328" cy="42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2"/>
              </a:lnSpc>
              <a:spcBef>
                <a:spcPct val="0"/>
              </a:spcBef>
            </a:pPr>
            <a:r>
              <a:rPr lang="en-US" sz="2473">
                <a:solidFill>
                  <a:srgbClr val="23346C"/>
                </a:solidFill>
                <a:latin typeface="Fredoka"/>
                <a:ea typeface="Fredoka"/>
                <a:cs typeface="Fredoka"/>
                <a:sym typeface="Fredoka"/>
              </a:rPr>
              <a:t>Stars of the Week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77259" y="77471"/>
            <a:ext cx="3307695" cy="680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2"/>
              </a:lnSpc>
            </a:pPr>
            <a:r>
              <a:rPr lang="en-US" sz="3944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Celebration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16427" y="478539"/>
            <a:ext cx="4836620" cy="12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0"/>
              </a:lnSpc>
            </a:pPr>
            <a:r>
              <a:rPr lang="en-US" sz="739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Shout Out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442068" y="236274"/>
            <a:ext cx="1921269" cy="446850"/>
            <a:chOff x="0" y="0"/>
            <a:chExt cx="688540" cy="16014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88540" cy="160141"/>
            </a:xfrm>
            <a:custGeom>
              <a:avLst/>
              <a:gdLst/>
              <a:ahLst/>
              <a:cxnLst/>
              <a:rect l="l" t="t" r="r" b="b"/>
              <a:pathLst>
                <a:path w="688540" h="160141">
                  <a:moveTo>
                    <a:pt x="56414" y="0"/>
                  </a:moveTo>
                  <a:lnTo>
                    <a:pt x="632125" y="0"/>
                  </a:lnTo>
                  <a:cubicBezTo>
                    <a:pt x="647087" y="0"/>
                    <a:pt x="661436" y="5944"/>
                    <a:pt x="672016" y="16523"/>
                  </a:cubicBezTo>
                  <a:cubicBezTo>
                    <a:pt x="682596" y="27103"/>
                    <a:pt x="688540" y="41452"/>
                    <a:pt x="688540" y="56414"/>
                  </a:cubicBezTo>
                  <a:lnTo>
                    <a:pt x="688540" y="103727"/>
                  </a:lnTo>
                  <a:cubicBezTo>
                    <a:pt x="688540" y="134883"/>
                    <a:pt x="663282" y="160141"/>
                    <a:pt x="632125" y="160141"/>
                  </a:cubicBezTo>
                  <a:lnTo>
                    <a:pt x="56414" y="160141"/>
                  </a:lnTo>
                  <a:cubicBezTo>
                    <a:pt x="41452" y="160141"/>
                    <a:pt x="27103" y="154197"/>
                    <a:pt x="16523" y="143618"/>
                  </a:cubicBezTo>
                  <a:cubicBezTo>
                    <a:pt x="5944" y="133038"/>
                    <a:pt x="0" y="118689"/>
                    <a:pt x="0" y="103727"/>
                  </a:cubicBezTo>
                  <a:lnTo>
                    <a:pt x="0" y="56414"/>
                  </a:lnTo>
                  <a:cubicBezTo>
                    <a:pt x="0" y="41452"/>
                    <a:pt x="5944" y="27103"/>
                    <a:pt x="16523" y="16523"/>
                  </a:cubicBezTo>
                  <a:cubicBezTo>
                    <a:pt x="27103" y="5944"/>
                    <a:pt x="41452" y="0"/>
                    <a:pt x="56414" y="0"/>
                  </a:cubicBezTo>
                  <a:close/>
                </a:path>
              </a:pathLst>
            </a:custGeom>
            <a:solidFill>
              <a:srgbClr val="FFF7E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88540" cy="188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780000" y="1936731"/>
            <a:ext cx="3573245" cy="2555805"/>
            <a:chOff x="0" y="0"/>
            <a:chExt cx="1280570" cy="88938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80570" cy="889382"/>
            </a:xfrm>
            <a:custGeom>
              <a:avLst/>
              <a:gdLst/>
              <a:ahLst/>
              <a:cxnLst/>
              <a:rect l="l" t="t" r="r" b="b"/>
              <a:pathLst>
                <a:path w="1280570" h="889382">
                  <a:moveTo>
                    <a:pt x="28166" y="0"/>
                  </a:moveTo>
                  <a:lnTo>
                    <a:pt x="1252404" y="0"/>
                  </a:lnTo>
                  <a:cubicBezTo>
                    <a:pt x="1259874" y="0"/>
                    <a:pt x="1267038" y="2968"/>
                    <a:pt x="1272321" y="8250"/>
                  </a:cubicBezTo>
                  <a:cubicBezTo>
                    <a:pt x="1277603" y="13532"/>
                    <a:pt x="1280570" y="20696"/>
                    <a:pt x="1280570" y="28166"/>
                  </a:cubicBezTo>
                  <a:lnTo>
                    <a:pt x="1280570" y="861216"/>
                  </a:lnTo>
                  <a:cubicBezTo>
                    <a:pt x="1280570" y="876771"/>
                    <a:pt x="1267960" y="889382"/>
                    <a:pt x="1252404" y="889382"/>
                  </a:cubicBezTo>
                  <a:lnTo>
                    <a:pt x="28166" y="889382"/>
                  </a:lnTo>
                  <a:cubicBezTo>
                    <a:pt x="20696" y="889382"/>
                    <a:pt x="13532" y="886414"/>
                    <a:pt x="8250" y="881132"/>
                  </a:cubicBezTo>
                  <a:cubicBezTo>
                    <a:pt x="2968" y="875850"/>
                    <a:pt x="0" y="868686"/>
                    <a:pt x="0" y="861216"/>
                  </a:cubicBezTo>
                  <a:lnTo>
                    <a:pt x="0" y="28166"/>
                  </a:lnTo>
                  <a:cubicBezTo>
                    <a:pt x="0" y="20696"/>
                    <a:pt x="2968" y="13532"/>
                    <a:pt x="8250" y="8250"/>
                  </a:cubicBezTo>
                  <a:cubicBezTo>
                    <a:pt x="13532" y="2968"/>
                    <a:pt x="20696" y="0"/>
                    <a:pt x="28166" y="0"/>
                  </a:cubicBezTo>
                  <a:close/>
                </a:path>
              </a:pathLst>
            </a:custGeom>
            <a:solidFill>
              <a:srgbClr val="F9FAFD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280570" cy="917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697979" y="1751334"/>
            <a:ext cx="3255601" cy="446850"/>
            <a:chOff x="0" y="0"/>
            <a:chExt cx="1166734" cy="16014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66734" cy="160141"/>
            </a:xfrm>
            <a:custGeom>
              <a:avLst/>
              <a:gdLst/>
              <a:ahLst/>
              <a:cxnLst/>
              <a:rect l="l" t="t" r="r" b="b"/>
              <a:pathLst>
                <a:path w="1166734" h="160141">
                  <a:moveTo>
                    <a:pt x="33292" y="0"/>
                  </a:moveTo>
                  <a:lnTo>
                    <a:pt x="1133441" y="0"/>
                  </a:lnTo>
                  <a:cubicBezTo>
                    <a:pt x="1151828" y="0"/>
                    <a:pt x="1166734" y="14906"/>
                    <a:pt x="1166734" y="33292"/>
                  </a:cubicBezTo>
                  <a:lnTo>
                    <a:pt x="1166734" y="126849"/>
                  </a:lnTo>
                  <a:cubicBezTo>
                    <a:pt x="1166734" y="145235"/>
                    <a:pt x="1151828" y="160141"/>
                    <a:pt x="1133441" y="160141"/>
                  </a:cubicBezTo>
                  <a:lnTo>
                    <a:pt x="33292" y="160141"/>
                  </a:lnTo>
                  <a:cubicBezTo>
                    <a:pt x="24463" y="160141"/>
                    <a:pt x="15995" y="156633"/>
                    <a:pt x="9751" y="150390"/>
                  </a:cubicBezTo>
                  <a:cubicBezTo>
                    <a:pt x="3508" y="144146"/>
                    <a:pt x="0" y="135678"/>
                    <a:pt x="0" y="126849"/>
                  </a:cubicBezTo>
                  <a:lnTo>
                    <a:pt x="0" y="33292"/>
                  </a:lnTo>
                  <a:cubicBezTo>
                    <a:pt x="0" y="14906"/>
                    <a:pt x="14906" y="0"/>
                    <a:pt x="33292" y="0"/>
                  </a:cubicBezTo>
                  <a:close/>
                </a:path>
              </a:pathLst>
            </a:custGeom>
            <a:solidFill>
              <a:srgbClr val="FFF7E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1166734" cy="188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rot="983263">
            <a:off x="2490582" y="3294555"/>
            <a:ext cx="1081049" cy="1051320"/>
          </a:xfrm>
          <a:custGeom>
            <a:avLst/>
            <a:gdLst/>
            <a:ahLst/>
            <a:cxnLst/>
            <a:rect l="l" t="t" r="r" b="b"/>
            <a:pathLst>
              <a:path w="1081049" h="1051320">
                <a:moveTo>
                  <a:pt x="0" y="0"/>
                </a:moveTo>
                <a:lnTo>
                  <a:pt x="1081049" y="0"/>
                </a:lnTo>
                <a:lnTo>
                  <a:pt x="1081049" y="1051320"/>
                </a:lnTo>
                <a:lnTo>
                  <a:pt x="0" y="1051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6555948" y="3542916"/>
            <a:ext cx="738610" cy="810860"/>
          </a:xfrm>
          <a:custGeom>
            <a:avLst/>
            <a:gdLst/>
            <a:ahLst/>
            <a:cxnLst/>
            <a:rect l="l" t="t" r="r" b="b"/>
            <a:pathLst>
              <a:path w="1054649" h="966442">
                <a:moveTo>
                  <a:pt x="0" y="0"/>
                </a:moveTo>
                <a:lnTo>
                  <a:pt x="1054649" y="0"/>
                </a:lnTo>
                <a:lnTo>
                  <a:pt x="1054649" y="966442"/>
                </a:lnTo>
                <a:lnTo>
                  <a:pt x="0" y="966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3744563" y="4526392"/>
            <a:ext cx="3565287" cy="1064750"/>
          </a:xfrm>
          <a:custGeom>
            <a:avLst/>
            <a:gdLst/>
            <a:ahLst/>
            <a:cxnLst/>
            <a:rect l="l" t="t" r="r" b="b"/>
            <a:pathLst>
              <a:path w="3565287" h="1064750">
                <a:moveTo>
                  <a:pt x="0" y="0"/>
                </a:moveTo>
                <a:lnTo>
                  <a:pt x="3565286" y="0"/>
                </a:lnTo>
                <a:lnTo>
                  <a:pt x="3565286" y="1064750"/>
                </a:lnTo>
                <a:lnTo>
                  <a:pt x="0" y="10647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5600" b="-2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55305" y="4729330"/>
            <a:ext cx="3255601" cy="446850"/>
            <a:chOff x="0" y="0"/>
            <a:chExt cx="1166734" cy="16014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166734" cy="160141"/>
            </a:xfrm>
            <a:custGeom>
              <a:avLst/>
              <a:gdLst/>
              <a:ahLst/>
              <a:cxnLst/>
              <a:rect l="l" t="t" r="r" b="b"/>
              <a:pathLst>
                <a:path w="1166734" h="160141">
                  <a:moveTo>
                    <a:pt x="33292" y="0"/>
                  </a:moveTo>
                  <a:lnTo>
                    <a:pt x="1133441" y="0"/>
                  </a:lnTo>
                  <a:cubicBezTo>
                    <a:pt x="1151828" y="0"/>
                    <a:pt x="1166734" y="14906"/>
                    <a:pt x="1166734" y="33292"/>
                  </a:cubicBezTo>
                  <a:lnTo>
                    <a:pt x="1166734" y="126849"/>
                  </a:lnTo>
                  <a:cubicBezTo>
                    <a:pt x="1166734" y="145235"/>
                    <a:pt x="1151828" y="160141"/>
                    <a:pt x="1133441" y="160141"/>
                  </a:cubicBezTo>
                  <a:lnTo>
                    <a:pt x="33292" y="160141"/>
                  </a:lnTo>
                  <a:cubicBezTo>
                    <a:pt x="24463" y="160141"/>
                    <a:pt x="15995" y="156633"/>
                    <a:pt x="9751" y="150390"/>
                  </a:cubicBezTo>
                  <a:cubicBezTo>
                    <a:pt x="3508" y="144146"/>
                    <a:pt x="0" y="135678"/>
                    <a:pt x="0" y="126849"/>
                  </a:cubicBezTo>
                  <a:lnTo>
                    <a:pt x="0" y="33292"/>
                  </a:lnTo>
                  <a:cubicBezTo>
                    <a:pt x="0" y="14906"/>
                    <a:pt x="14906" y="0"/>
                    <a:pt x="33292" y="0"/>
                  </a:cubicBezTo>
                  <a:close/>
                </a:path>
              </a:pathLst>
            </a:custGeom>
            <a:solidFill>
              <a:srgbClr val="FFF7E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166734" cy="188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2850139" y="9691221"/>
            <a:ext cx="682631" cy="644702"/>
          </a:xfrm>
          <a:custGeom>
            <a:avLst/>
            <a:gdLst/>
            <a:ahLst/>
            <a:cxnLst/>
            <a:rect l="l" t="t" r="r" b="b"/>
            <a:pathLst>
              <a:path w="1025740" h="1012003">
                <a:moveTo>
                  <a:pt x="0" y="0"/>
                </a:moveTo>
                <a:lnTo>
                  <a:pt x="1025740" y="0"/>
                </a:lnTo>
                <a:lnTo>
                  <a:pt x="1025740" y="1012003"/>
                </a:lnTo>
                <a:lnTo>
                  <a:pt x="0" y="10120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5442068" y="234869"/>
            <a:ext cx="1921269" cy="39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9"/>
              </a:lnSpc>
              <a:spcBef>
                <a:spcPct val="0"/>
              </a:spcBef>
            </a:pPr>
            <a:r>
              <a:rPr lang="en-US" sz="2406" b="1">
                <a:solidFill>
                  <a:srgbClr val="23346C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1.5.26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39040" y="1748992"/>
            <a:ext cx="3014541" cy="38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2"/>
              </a:lnSpc>
              <a:spcBef>
                <a:spcPct val="0"/>
              </a:spcBef>
            </a:pPr>
            <a:r>
              <a:rPr lang="en-US" sz="2273">
                <a:solidFill>
                  <a:srgbClr val="23346C"/>
                </a:solidFill>
                <a:latin typeface="Fredoka"/>
                <a:ea typeface="Fredoka"/>
                <a:cs typeface="Fredoka"/>
                <a:sym typeface="Fredoka"/>
              </a:rPr>
              <a:t>Handwriting Awards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8876" y="4729330"/>
            <a:ext cx="3177489" cy="38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2"/>
              </a:lnSpc>
              <a:spcBef>
                <a:spcPct val="0"/>
              </a:spcBef>
            </a:pPr>
            <a:r>
              <a:rPr lang="en-US" sz="2273" dirty="0">
                <a:solidFill>
                  <a:srgbClr val="23346C"/>
                </a:solidFill>
                <a:latin typeface="Fredoka"/>
                <a:ea typeface="Fredoka"/>
                <a:cs typeface="Fredoka"/>
                <a:sym typeface="Fredoka"/>
              </a:rPr>
              <a:t>Headteacher Awards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3744563" y="5579029"/>
            <a:ext cx="3255601" cy="861441"/>
            <a:chOff x="0" y="0"/>
            <a:chExt cx="1166734" cy="30872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166734" cy="308721"/>
            </a:xfrm>
            <a:custGeom>
              <a:avLst/>
              <a:gdLst/>
              <a:ahLst/>
              <a:cxnLst/>
              <a:rect l="l" t="t" r="r" b="b"/>
              <a:pathLst>
                <a:path w="1166734" h="308721">
                  <a:moveTo>
                    <a:pt x="33292" y="0"/>
                  </a:moveTo>
                  <a:lnTo>
                    <a:pt x="1133441" y="0"/>
                  </a:lnTo>
                  <a:cubicBezTo>
                    <a:pt x="1151828" y="0"/>
                    <a:pt x="1166734" y="14906"/>
                    <a:pt x="1166734" y="33292"/>
                  </a:cubicBezTo>
                  <a:lnTo>
                    <a:pt x="1166734" y="275429"/>
                  </a:lnTo>
                  <a:cubicBezTo>
                    <a:pt x="1166734" y="293815"/>
                    <a:pt x="1151828" y="308721"/>
                    <a:pt x="1133441" y="308721"/>
                  </a:cubicBezTo>
                  <a:lnTo>
                    <a:pt x="33292" y="308721"/>
                  </a:lnTo>
                  <a:cubicBezTo>
                    <a:pt x="24463" y="308721"/>
                    <a:pt x="15995" y="305213"/>
                    <a:pt x="9751" y="298970"/>
                  </a:cubicBezTo>
                  <a:cubicBezTo>
                    <a:pt x="3508" y="292726"/>
                    <a:pt x="0" y="284258"/>
                    <a:pt x="0" y="275429"/>
                  </a:cubicBezTo>
                  <a:lnTo>
                    <a:pt x="0" y="33292"/>
                  </a:lnTo>
                  <a:cubicBezTo>
                    <a:pt x="0" y="14906"/>
                    <a:pt x="14906" y="0"/>
                    <a:pt x="33292" y="0"/>
                  </a:cubicBezTo>
                  <a:close/>
                </a:path>
              </a:pathLst>
            </a:custGeom>
            <a:solidFill>
              <a:srgbClr val="FFF7E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1166734" cy="3372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3756984" y="5727799"/>
            <a:ext cx="3253948" cy="614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2"/>
              </a:lnSpc>
              <a:spcBef>
                <a:spcPct val="0"/>
              </a:spcBef>
            </a:pPr>
            <a:r>
              <a:rPr lang="en-US" sz="1773" dirty="0">
                <a:solidFill>
                  <a:srgbClr val="23346C"/>
                </a:solidFill>
                <a:latin typeface="Fredoka"/>
                <a:ea typeface="Fredoka"/>
                <a:cs typeface="Fredoka"/>
                <a:sym typeface="Fredoka"/>
              </a:rPr>
              <a:t>For trying to solve friendship problems when they occur.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6C710B-E795-62F8-0005-3DF59A1BCA4C}"/>
              </a:ext>
            </a:extLst>
          </p:cNvPr>
          <p:cNvSpPr txBox="1"/>
          <p:nvPr/>
        </p:nvSpPr>
        <p:spPr>
          <a:xfrm>
            <a:off x="245062" y="2294995"/>
            <a:ext cx="32877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ssoon Primary" pitchFamily="2" charset="77"/>
              </a:rPr>
              <a:t>Nursery - Noah</a:t>
            </a:r>
          </a:p>
          <a:p>
            <a:r>
              <a:rPr lang="en-US" sz="1600" dirty="0">
                <a:latin typeface="Sassoon Primary" pitchFamily="2" charset="77"/>
              </a:rPr>
              <a:t>Reception – Divine-Praise</a:t>
            </a:r>
          </a:p>
          <a:p>
            <a:r>
              <a:rPr lang="en-US" sz="1600" dirty="0">
                <a:latin typeface="Sassoon Primary" pitchFamily="2" charset="77"/>
              </a:rPr>
              <a:t>Year 1 – Hudson N</a:t>
            </a:r>
          </a:p>
          <a:p>
            <a:r>
              <a:rPr lang="en-US" sz="1600" dirty="0">
                <a:latin typeface="Sassoon Primary" pitchFamily="2" charset="77"/>
              </a:rPr>
              <a:t>Year 2 – Emelia L</a:t>
            </a:r>
          </a:p>
          <a:p>
            <a:r>
              <a:rPr lang="en-US" sz="1600" dirty="0">
                <a:latin typeface="Sassoon Primary" pitchFamily="2" charset="77"/>
              </a:rPr>
              <a:t>Year 3 - Ethan</a:t>
            </a:r>
          </a:p>
          <a:p>
            <a:r>
              <a:rPr lang="en-US" sz="1600" dirty="0">
                <a:latin typeface="Sassoon Primary" pitchFamily="2" charset="77"/>
              </a:rPr>
              <a:t>Year 4 - </a:t>
            </a:r>
            <a:r>
              <a:rPr lang="en-US" sz="1600" dirty="0" err="1">
                <a:latin typeface="Sassoon Primary" pitchFamily="2" charset="77"/>
              </a:rPr>
              <a:t>Lyanna</a:t>
            </a:r>
            <a:endParaRPr lang="en-US" sz="1600" dirty="0">
              <a:latin typeface="Sassoon Primary" pitchFamily="2" charset="77"/>
            </a:endParaRPr>
          </a:p>
          <a:p>
            <a:r>
              <a:rPr lang="en-US" sz="1600" dirty="0">
                <a:latin typeface="Sassoon Primary" pitchFamily="2" charset="77"/>
              </a:rPr>
              <a:t>Year 5 – Freddie J</a:t>
            </a:r>
          </a:p>
          <a:p>
            <a:r>
              <a:rPr lang="en-US" sz="1600" dirty="0">
                <a:latin typeface="Sassoon Primary" pitchFamily="2" charset="77"/>
              </a:rPr>
              <a:t>Year 6 – Ellie-Mae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844F24-512D-B882-3A25-507399528C59}"/>
              </a:ext>
            </a:extLst>
          </p:cNvPr>
          <p:cNvSpPr txBox="1"/>
          <p:nvPr/>
        </p:nvSpPr>
        <p:spPr>
          <a:xfrm>
            <a:off x="3822318" y="2141928"/>
            <a:ext cx="3516752" cy="227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Sassoon Primary" pitchFamily="2" charset="77"/>
              </a:rPr>
              <a:t>Year 1 - </a:t>
            </a:r>
            <a:r>
              <a:rPr lang="en-US" sz="1600" dirty="0" err="1">
                <a:latin typeface="Sassoon Primary" pitchFamily="2" charset="77"/>
              </a:rPr>
              <a:t>Breyah</a:t>
            </a:r>
            <a:endParaRPr lang="en-US" sz="1600" dirty="0">
              <a:latin typeface="Sassoon Primary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Sassoon Primary" pitchFamily="2" charset="77"/>
              </a:rPr>
              <a:t>Year 2 - Olivia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assoon Primary" pitchFamily="2" charset="77"/>
              </a:rPr>
              <a:t>Year 3 - </a:t>
            </a:r>
            <a:r>
              <a:rPr lang="en-US" sz="1600" dirty="0" err="1">
                <a:latin typeface="Sassoon Primary" pitchFamily="2" charset="77"/>
              </a:rPr>
              <a:t>Kaytee</a:t>
            </a:r>
            <a:endParaRPr lang="en-US" sz="1600" dirty="0">
              <a:latin typeface="Sassoon Primary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Sassoon Primary" pitchFamily="2" charset="77"/>
              </a:rPr>
              <a:t>Year 4 - Leah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assoon Primary" pitchFamily="2" charset="77"/>
              </a:rPr>
              <a:t>Year 5 - Malak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assoon Primary" pitchFamily="2" charset="77"/>
              </a:rPr>
              <a:t>Year 6 - Gabriel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588B38-33AA-8022-B53F-D50CA834B3FE}"/>
              </a:ext>
            </a:extLst>
          </p:cNvPr>
          <p:cNvSpPr txBox="1"/>
          <p:nvPr/>
        </p:nvSpPr>
        <p:spPr>
          <a:xfrm>
            <a:off x="3839118" y="6505444"/>
            <a:ext cx="3462009" cy="3962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latin typeface="Sassoon Primary" pitchFamily="2" charset="77"/>
              </a:rPr>
              <a:t>Year 1 – Archie, Noel, Oliver, Hudson B, </a:t>
            </a:r>
            <a:r>
              <a:rPr lang="en-US" sz="1300" dirty="0" err="1">
                <a:latin typeface="Sassoon Primary" pitchFamily="2" charset="77"/>
              </a:rPr>
              <a:t>Mirha</a:t>
            </a:r>
            <a:r>
              <a:rPr lang="en-US" sz="1300" dirty="0">
                <a:latin typeface="Sassoon Primary" pitchFamily="2" charset="77"/>
              </a:rPr>
              <a:t>, Hudson N, </a:t>
            </a:r>
            <a:r>
              <a:rPr lang="en-US" sz="1300" dirty="0" err="1">
                <a:latin typeface="Sassoon Primary" pitchFamily="2" charset="77"/>
              </a:rPr>
              <a:t>Breyah</a:t>
            </a:r>
            <a:r>
              <a:rPr lang="en-US" sz="1300" dirty="0">
                <a:latin typeface="Sassoon Primary" pitchFamily="2" charset="77"/>
              </a:rPr>
              <a:t>, Ella, Poppy, Penny-May, </a:t>
            </a:r>
            <a:r>
              <a:rPr lang="en-US" sz="1300" dirty="0" err="1">
                <a:latin typeface="Sassoon Primary" pitchFamily="2" charset="77"/>
              </a:rPr>
              <a:t>Ayda</a:t>
            </a:r>
            <a:r>
              <a:rPr lang="en-US" sz="1300" dirty="0">
                <a:latin typeface="Sassoon Primary" pitchFamily="2" charset="77"/>
              </a:rPr>
              <a:t>, Rory, Stanley, Bobby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latin typeface="Sassoon Primary" pitchFamily="2" charset="77"/>
              </a:rPr>
              <a:t>Year 2 – the whole class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latin typeface="Sassoon Primary" pitchFamily="2" charset="77"/>
              </a:rPr>
              <a:t>Year 3 – Darius, Megan, </a:t>
            </a:r>
            <a:r>
              <a:rPr lang="en-US" sz="1300" dirty="0" err="1">
                <a:latin typeface="Sassoon Primary" pitchFamily="2" charset="77"/>
              </a:rPr>
              <a:t>Harlie</a:t>
            </a:r>
            <a:r>
              <a:rPr lang="en-US" sz="1300" dirty="0">
                <a:latin typeface="Sassoon Primary" pitchFamily="2" charset="77"/>
              </a:rPr>
              <a:t>, Matilda, Jude, Alex, Roman, Sienna, Anais, Emily, Mia, Oakley, Olivia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latin typeface="Sassoon Primary" pitchFamily="2" charset="77"/>
              </a:rPr>
              <a:t>Year 4 – Rosebud, George, Daisy, Eva, Isaac, Bryan, </a:t>
            </a:r>
            <a:r>
              <a:rPr lang="en-US" sz="1300" dirty="0" err="1">
                <a:latin typeface="Sassoon Primary" pitchFamily="2" charset="77"/>
              </a:rPr>
              <a:t>Kiudrian</a:t>
            </a:r>
            <a:endParaRPr lang="en-US" sz="1300" dirty="0">
              <a:latin typeface="Sassoon Primary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300" dirty="0">
                <a:latin typeface="Sassoon Primary" pitchFamily="2" charset="77"/>
              </a:rPr>
              <a:t>Year 5 – Mila, Lucy, </a:t>
            </a:r>
            <a:r>
              <a:rPr lang="en-US" sz="1300" dirty="0" err="1">
                <a:latin typeface="Sassoon Primary" pitchFamily="2" charset="77"/>
              </a:rPr>
              <a:t>Miran</a:t>
            </a:r>
            <a:r>
              <a:rPr lang="en-US" sz="1300" dirty="0">
                <a:latin typeface="Sassoon Primary" pitchFamily="2" charset="77"/>
              </a:rPr>
              <a:t>, Theo, Anson, Malak, Harry, Niamh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latin typeface="Sassoon Primary" pitchFamily="2" charset="77"/>
              </a:rPr>
              <a:t>Year 6 – Amelia D, Ava E, Dominic, Oscar, Kyron, Ellis, Gabriel, Courtney, Mollie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A4AC8E-294A-9004-BF71-85ED1D07EA39}"/>
              </a:ext>
            </a:extLst>
          </p:cNvPr>
          <p:cNvSpPr txBox="1"/>
          <p:nvPr/>
        </p:nvSpPr>
        <p:spPr>
          <a:xfrm>
            <a:off x="228289" y="5225511"/>
            <a:ext cx="31992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800AD"/>
                </a:solidFill>
                <a:latin typeface="Sassoon Primary" pitchFamily="2" charset="77"/>
                <a:ea typeface="Playpen Sans Bold"/>
                <a:cs typeface="Playpen Sans Bold"/>
                <a:sym typeface="Playpen Sans Bold"/>
              </a:rPr>
              <a:t>Penny-May in Year 1: </a:t>
            </a:r>
            <a:r>
              <a:rPr lang="en-US" sz="1400" dirty="0">
                <a:solidFill>
                  <a:srgbClr val="000000"/>
                </a:solidFill>
                <a:latin typeface="Sassoon Primary" pitchFamily="2" charset="77"/>
                <a:ea typeface="Playpen Sans"/>
                <a:sym typeface="Playpen Sans Bold"/>
              </a:rPr>
              <a:t>for consistently trying her best in class</a:t>
            </a:r>
          </a:p>
          <a:p>
            <a:endParaRPr lang="en-US" sz="1400" dirty="0">
              <a:solidFill>
                <a:srgbClr val="000000"/>
              </a:solidFill>
              <a:latin typeface="Sassoon Primary" pitchFamily="2" charset="77"/>
              <a:ea typeface="Playpen Sans"/>
              <a:sym typeface="Playpen Sans Bold"/>
            </a:endParaRPr>
          </a:p>
          <a:p>
            <a:r>
              <a:rPr lang="en-GB" sz="1400" b="1" dirty="0">
                <a:solidFill>
                  <a:srgbClr val="1800AD"/>
                </a:solidFill>
                <a:latin typeface="Sassoon Primary" pitchFamily="2" charset="77"/>
                <a:ea typeface="Playpen Sans Bold"/>
                <a:sym typeface="Playpen Sans"/>
              </a:rPr>
              <a:t>Skyla in Year 1:</a:t>
            </a:r>
            <a:r>
              <a:rPr lang="en-GB" sz="1400" b="1" dirty="0">
                <a:latin typeface="Sassoon Primary" pitchFamily="2" charset="77"/>
                <a:ea typeface="Playpen Sans Bold"/>
                <a:sym typeface="Playpen Sans"/>
              </a:rPr>
              <a:t> </a:t>
            </a:r>
            <a:r>
              <a:rPr lang="en-GB" sz="1400" dirty="0">
                <a:latin typeface="Sassoon Primary" pitchFamily="2" charset="77"/>
                <a:ea typeface="Playpen Sans Bold"/>
                <a:sym typeface="Playpen Sans"/>
              </a:rPr>
              <a:t>for working hard in her learning</a:t>
            </a:r>
          </a:p>
          <a:p>
            <a:endParaRPr lang="en-GB" sz="1400" dirty="0">
              <a:latin typeface="Sassoon Primary" pitchFamily="2" charset="77"/>
              <a:ea typeface="Playpen Sans Bold"/>
              <a:sym typeface="Playpen Sans"/>
            </a:endParaRPr>
          </a:p>
          <a:p>
            <a:r>
              <a:rPr lang="en-GB" sz="1400" b="1" dirty="0">
                <a:solidFill>
                  <a:srgbClr val="1800AD"/>
                </a:solidFill>
                <a:latin typeface="Sassoon Primary" pitchFamily="2" charset="77"/>
                <a:ea typeface="Playpen Sans Bold"/>
                <a:sym typeface="Playpen Sans"/>
              </a:rPr>
              <a:t>Oakley in Year 3: </a:t>
            </a:r>
            <a:r>
              <a:rPr lang="en-GB" sz="1400" dirty="0">
                <a:solidFill>
                  <a:srgbClr val="000000"/>
                </a:solidFill>
                <a:latin typeface="Sassoon Primary" pitchFamily="2" charset="77"/>
                <a:ea typeface="Playpen Sans"/>
                <a:sym typeface="Playpen Sans"/>
              </a:rPr>
              <a:t>for excellent Geography in the UK</a:t>
            </a:r>
          </a:p>
          <a:p>
            <a:endParaRPr lang="en-GB" sz="1400" dirty="0">
              <a:solidFill>
                <a:srgbClr val="000000"/>
              </a:solidFill>
              <a:latin typeface="Sassoon Primary" pitchFamily="2" charset="77"/>
              <a:ea typeface="Playpen Sans"/>
              <a:sym typeface="Playpen Sans"/>
            </a:endParaRPr>
          </a:p>
          <a:p>
            <a:r>
              <a:rPr lang="en-GB" sz="1400" b="1" dirty="0" err="1">
                <a:solidFill>
                  <a:srgbClr val="1800AD"/>
                </a:solidFill>
                <a:latin typeface="Sassoon Primary" pitchFamily="2" charset="77"/>
                <a:ea typeface="Playpen Sans Bold"/>
                <a:sym typeface="Playpen Sans"/>
              </a:rPr>
              <a:t>Ivie</a:t>
            </a:r>
            <a:r>
              <a:rPr lang="en-GB" sz="1400" b="1" dirty="0">
                <a:solidFill>
                  <a:srgbClr val="1800AD"/>
                </a:solidFill>
                <a:latin typeface="Sassoon Primary" pitchFamily="2" charset="77"/>
                <a:ea typeface="Playpen Sans Bold"/>
                <a:sym typeface="Playpen Sans"/>
              </a:rPr>
              <a:t>-Rae in Year 4: </a:t>
            </a:r>
            <a:r>
              <a:rPr lang="en-GB" sz="1400" dirty="0">
                <a:solidFill>
                  <a:srgbClr val="000000"/>
                </a:solidFill>
                <a:latin typeface="Sassoon Primary" pitchFamily="2" charset="77"/>
                <a:ea typeface="Playpen Sans"/>
                <a:sym typeface="Playpen Sans"/>
              </a:rPr>
              <a:t>for making a super start to our school</a:t>
            </a:r>
          </a:p>
          <a:p>
            <a:endParaRPr lang="en-GB" sz="1400" dirty="0">
              <a:solidFill>
                <a:srgbClr val="000000"/>
              </a:solidFill>
              <a:latin typeface="Sassoon Primary" pitchFamily="2" charset="77"/>
              <a:ea typeface="Playpen Sans"/>
              <a:sym typeface="Playpen Sans"/>
            </a:endParaRPr>
          </a:p>
          <a:p>
            <a:r>
              <a:rPr lang="en-GB" sz="1400" b="1" dirty="0">
                <a:solidFill>
                  <a:srgbClr val="1800AD"/>
                </a:solidFill>
                <a:latin typeface="Sassoon Primary" pitchFamily="2" charset="77"/>
                <a:ea typeface="Playpen Sans Bold"/>
                <a:sym typeface="Playpen Sans"/>
              </a:rPr>
              <a:t>Bryan in Year 4: </a:t>
            </a:r>
            <a:r>
              <a:rPr lang="en-GB" sz="1400" dirty="0">
                <a:solidFill>
                  <a:srgbClr val="000000"/>
                </a:solidFill>
                <a:latin typeface="Sassoon Primary" pitchFamily="2" charset="77"/>
                <a:ea typeface="Playpen Sans"/>
                <a:sym typeface="Playpen Sans"/>
              </a:rPr>
              <a:t>for swimming 15m without arm bands</a:t>
            </a:r>
          </a:p>
          <a:p>
            <a:endParaRPr lang="en-GB" sz="1400" dirty="0">
              <a:solidFill>
                <a:srgbClr val="000000"/>
              </a:solidFill>
              <a:latin typeface="Sassoon Primary" pitchFamily="2" charset="77"/>
              <a:ea typeface="Playpen Sans"/>
              <a:sym typeface="Playpen Sans"/>
            </a:endParaRPr>
          </a:p>
          <a:p>
            <a:r>
              <a:rPr lang="en-GB" sz="1400" b="1" dirty="0">
                <a:solidFill>
                  <a:srgbClr val="1800AD"/>
                </a:solidFill>
                <a:latin typeface="Sassoon Primary" pitchFamily="2" charset="77"/>
                <a:ea typeface="Playpen Sans Bold"/>
                <a:sym typeface="Playpen Sans"/>
              </a:rPr>
              <a:t>Freddie In Year 5: </a:t>
            </a:r>
            <a:r>
              <a:rPr lang="en-GB" sz="1400" dirty="0">
                <a:solidFill>
                  <a:srgbClr val="000000"/>
                </a:solidFill>
                <a:latin typeface="Sassoon Primary" pitchFamily="2" charset="77"/>
                <a:ea typeface="Playpen Sans"/>
                <a:sym typeface="Playpen Sans"/>
              </a:rPr>
              <a:t>for confidence when answering questions in class</a:t>
            </a:r>
          </a:p>
          <a:p>
            <a:endParaRPr lang="en-GB" sz="1400" dirty="0">
              <a:solidFill>
                <a:srgbClr val="000000"/>
              </a:solidFill>
              <a:latin typeface="Sassoon Primary" pitchFamily="2" charset="77"/>
              <a:ea typeface="Playpen Sans"/>
              <a:sym typeface="Playpen Sans"/>
            </a:endParaRPr>
          </a:p>
          <a:p>
            <a:r>
              <a:rPr lang="en-GB" sz="1400" b="1" dirty="0" err="1">
                <a:solidFill>
                  <a:srgbClr val="1800AD"/>
                </a:solidFill>
                <a:latin typeface="Sassoon Primary" pitchFamily="2" charset="77"/>
                <a:ea typeface="Playpen Sans Bold"/>
                <a:sym typeface="Playpen Sans"/>
              </a:rPr>
              <a:t>Vincy</a:t>
            </a:r>
            <a:r>
              <a:rPr lang="en-GB" sz="1400" b="1" dirty="0">
                <a:solidFill>
                  <a:srgbClr val="1800AD"/>
                </a:solidFill>
                <a:latin typeface="Sassoon Primary" pitchFamily="2" charset="77"/>
                <a:ea typeface="Playpen Sans Bold"/>
                <a:sym typeface="Playpen Sans"/>
              </a:rPr>
              <a:t> in Year 6: </a:t>
            </a:r>
            <a:r>
              <a:rPr lang="en-GB" sz="1400" dirty="0">
                <a:solidFill>
                  <a:srgbClr val="000000"/>
                </a:solidFill>
                <a:latin typeface="Sassoon Primary" pitchFamily="2" charset="77"/>
                <a:ea typeface="Playpen Sans"/>
                <a:sym typeface="Playpen Sans"/>
              </a:rPr>
              <a:t>for her superb reading comprehension skills</a:t>
            </a:r>
          </a:p>
          <a:p>
            <a:endParaRPr lang="en-GB" sz="1400" dirty="0">
              <a:solidFill>
                <a:srgbClr val="000000"/>
              </a:solidFill>
              <a:latin typeface="Sassoon Primary" pitchFamily="2" charset="77"/>
              <a:ea typeface="Playpen Sans"/>
              <a:sym typeface="Playpen Sans"/>
            </a:endParaRPr>
          </a:p>
          <a:p>
            <a:r>
              <a:rPr lang="en-GB" sz="1400" b="1" dirty="0">
                <a:solidFill>
                  <a:srgbClr val="1800AD"/>
                </a:solidFill>
                <a:latin typeface="Sassoon Primary" pitchFamily="2" charset="77"/>
                <a:ea typeface="Playpen Sans Bold"/>
                <a:sym typeface="Playpen Sans"/>
              </a:rPr>
              <a:t>Alexis in Year 6: </a:t>
            </a:r>
            <a:r>
              <a:rPr lang="en-GB" sz="1400" dirty="0">
                <a:solidFill>
                  <a:srgbClr val="000000"/>
                </a:solidFill>
                <a:latin typeface="Sassoon Primary" pitchFamily="2" charset="77"/>
                <a:ea typeface="Playpen Sans"/>
                <a:sym typeface="Playpen Sans"/>
              </a:rPr>
              <a:t>for persevering through adversity and overcoming challenges.</a:t>
            </a:r>
          </a:p>
          <a:p>
            <a:endParaRPr lang="en-US" sz="1400" dirty="0">
              <a:solidFill>
                <a:srgbClr val="000000"/>
              </a:solidFill>
              <a:latin typeface="Sassoon Primary" pitchFamily="2" charset="77"/>
              <a:ea typeface="Playpen Sans"/>
              <a:sym typeface="Play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4553" y="2125174"/>
            <a:ext cx="6920873" cy="8209999"/>
            <a:chOff x="0" y="0"/>
            <a:chExt cx="2480284" cy="2942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0284" cy="2942278"/>
            </a:xfrm>
            <a:custGeom>
              <a:avLst/>
              <a:gdLst/>
              <a:ahLst/>
              <a:cxnLst/>
              <a:rect l="l" t="t" r="r" b="b"/>
              <a:pathLst>
                <a:path w="2480284" h="2942278">
                  <a:moveTo>
                    <a:pt x="14542" y="0"/>
                  </a:moveTo>
                  <a:lnTo>
                    <a:pt x="2465742" y="0"/>
                  </a:lnTo>
                  <a:cubicBezTo>
                    <a:pt x="2473774" y="0"/>
                    <a:pt x="2480284" y="6511"/>
                    <a:pt x="2480284" y="14542"/>
                  </a:cubicBezTo>
                  <a:lnTo>
                    <a:pt x="2480284" y="2927736"/>
                  </a:lnTo>
                  <a:cubicBezTo>
                    <a:pt x="2480284" y="2931593"/>
                    <a:pt x="2478752" y="2935292"/>
                    <a:pt x="2476025" y="2938019"/>
                  </a:cubicBezTo>
                  <a:cubicBezTo>
                    <a:pt x="2473298" y="2940746"/>
                    <a:pt x="2469599" y="2942278"/>
                    <a:pt x="2465742" y="2942278"/>
                  </a:cubicBezTo>
                  <a:lnTo>
                    <a:pt x="14542" y="2942278"/>
                  </a:lnTo>
                  <a:cubicBezTo>
                    <a:pt x="6511" y="2942278"/>
                    <a:pt x="0" y="2935768"/>
                    <a:pt x="0" y="2927736"/>
                  </a:cubicBezTo>
                  <a:lnTo>
                    <a:pt x="0" y="14542"/>
                  </a:lnTo>
                  <a:cubicBezTo>
                    <a:pt x="0" y="10685"/>
                    <a:pt x="1532" y="6987"/>
                    <a:pt x="4259" y="4259"/>
                  </a:cubicBezTo>
                  <a:cubicBezTo>
                    <a:pt x="6987" y="1532"/>
                    <a:pt x="10685" y="0"/>
                    <a:pt x="14542" y="0"/>
                  </a:cubicBezTo>
                  <a:close/>
                </a:path>
              </a:pathLst>
            </a:custGeom>
            <a:solidFill>
              <a:srgbClr val="F9FAFD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80284" cy="29708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7560000" cy="2008393"/>
            <a:chOff x="0" y="0"/>
            <a:chExt cx="2709333" cy="7197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719763"/>
            </a:xfrm>
            <a:custGeom>
              <a:avLst/>
              <a:gdLst/>
              <a:ahLst/>
              <a:cxnLst/>
              <a:rect l="l" t="t" r="r" b="b"/>
              <a:pathLst>
                <a:path w="2709333" h="719763">
                  <a:moveTo>
                    <a:pt x="0" y="0"/>
                  </a:moveTo>
                  <a:lnTo>
                    <a:pt x="2709333" y="0"/>
                  </a:lnTo>
                  <a:lnTo>
                    <a:pt x="2709333" y="719763"/>
                  </a:lnTo>
                  <a:lnTo>
                    <a:pt x="0" y="7197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748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21542" y="141102"/>
            <a:ext cx="1278438" cy="1278438"/>
          </a:xfrm>
          <a:custGeom>
            <a:avLst/>
            <a:gdLst/>
            <a:ahLst/>
            <a:cxnLst/>
            <a:rect l="l" t="t" r="r" b="b"/>
            <a:pathLst>
              <a:path w="1278438" h="1278438">
                <a:moveTo>
                  <a:pt x="0" y="0"/>
                </a:moveTo>
                <a:lnTo>
                  <a:pt x="1278438" y="0"/>
                </a:lnTo>
                <a:lnTo>
                  <a:pt x="1278438" y="1278438"/>
                </a:lnTo>
                <a:lnTo>
                  <a:pt x="0" y="1278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30966" y="116781"/>
            <a:ext cx="1302759" cy="1302759"/>
          </a:xfrm>
          <a:custGeom>
            <a:avLst/>
            <a:gdLst/>
            <a:ahLst/>
            <a:cxnLst/>
            <a:rect l="l" t="t" r="r" b="b"/>
            <a:pathLst>
              <a:path w="1302759" h="1302759">
                <a:moveTo>
                  <a:pt x="0" y="0"/>
                </a:moveTo>
                <a:lnTo>
                  <a:pt x="1302758" y="0"/>
                </a:lnTo>
                <a:lnTo>
                  <a:pt x="1302758" y="1302759"/>
                </a:lnTo>
                <a:lnTo>
                  <a:pt x="0" y="13027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259442" y="141102"/>
            <a:ext cx="1230579" cy="1188971"/>
          </a:xfrm>
          <a:custGeom>
            <a:avLst/>
            <a:gdLst/>
            <a:ahLst/>
            <a:cxnLst/>
            <a:rect l="l" t="t" r="r" b="b"/>
            <a:pathLst>
              <a:path w="1230579" h="1188971">
                <a:moveTo>
                  <a:pt x="0" y="0"/>
                </a:moveTo>
                <a:lnTo>
                  <a:pt x="1230579" y="0"/>
                </a:lnTo>
                <a:lnTo>
                  <a:pt x="1230579" y="1188972"/>
                </a:lnTo>
                <a:lnTo>
                  <a:pt x="0" y="1188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2" b="-34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715738" y="155408"/>
            <a:ext cx="1225505" cy="1225505"/>
          </a:xfrm>
          <a:custGeom>
            <a:avLst/>
            <a:gdLst/>
            <a:ahLst/>
            <a:cxnLst/>
            <a:rect l="l" t="t" r="r" b="b"/>
            <a:pathLst>
              <a:path w="1225505" h="1225505">
                <a:moveTo>
                  <a:pt x="0" y="0"/>
                </a:moveTo>
                <a:lnTo>
                  <a:pt x="1225505" y="0"/>
                </a:lnTo>
                <a:lnTo>
                  <a:pt x="1225505" y="1225505"/>
                </a:lnTo>
                <a:lnTo>
                  <a:pt x="0" y="12255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138228" y="194217"/>
            <a:ext cx="1104187" cy="1135857"/>
          </a:xfrm>
          <a:custGeom>
            <a:avLst/>
            <a:gdLst/>
            <a:ahLst/>
            <a:cxnLst/>
            <a:rect l="l" t="t" r="r" b="b"/>
            <a:pathLst>
              <a:path w="1104187" h="1135857">
                <a:moveTo>
                  <a:pt x="0" y="0"/>
                </a:moveTo>
                <a:lnTo>
                  <a:pt x="1104187" y="0"/>
                </a:lnTo>
                <a:lnTo>
                  <a:pt x="1104187" y="1135857"/>
                </a:lnTo>
                <a:lnTo>
                  <a:pt x="0" y="1135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34" r="-14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40552" y="2549599"/>
            <a:ext cx="959427" cy="823908"/>
          </a:xfrm>
          <a:custGeom>
            <a:avLst/>
            <a:gdLst/>
            <a:ahLst/>
            <a:cxnLst/>
            <a:rect l="l" t="t" r="r" b="b"/>
            <a:pathLst>
              <a:path w="959427" h="823908">
                <a:moveTo>
                  <a:pt x="0" y="0"/>
                </a:moveTo>
                <a:lnTo>
                  <a:pt x="959428" y="0"/>
                </a:lnTo>
                <a:lnTo>
                  <a:pt x="959428" y="823908"/>
                </a:lnTo>
                <a:lnTo>
                  <a:pt x="0" y="8239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40552" y="3622843"/>
            <a:ext cx="899634" cy="1289798"/>
          </a:xfrm>
          <a:custGeom>
            <a:avLst/>
            <a:gdLst/>
            <a:ahLst/>
            <a:cxnLst/>
            <a:rect l="l" t="t" r="r" b="b"/>
            <a:pathLst>
              <a:path w="899634" h="1289798">
                <a:moveTo>
                  <a:pt x="0" y="0"/>
                </a:moveTo>
                <a:lnTo>
                  <a:pt x="899635" y="0"/>
                </a:lnTo>
                <a:lnTo>
                  <a:pt x="899635" y="1289798"/>
                </a:lnTo>
                <a:lnTo>
                  <a:pt x="0" y="12897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97396" y="5161977"/>
            <a:ext cx="872688" cy="1251165"/>
          </a:xfrm>
          <a:custGeom>
            <a:avLst/>
            <a:gdLst/>
            <a:ahLst/>
            <a:cxnLst/>
            <a:rect l="l" t="t" r="r" b="b"/>
            <a:pathLst>
              <a:path w="872688" h="1251165">
                <a:moveTo>
                  <a:pt x="0" y="0"/>
                </a:moveTo>
                <a:lnTo>
                  <a:pt x="872687" y="0"/>
                </a:lnTo>
                <a:lnTo>
                  <a:pt x="872687" y="1251165"/>
                </a:lnTo>
                <a:lnTo>
                  <a:pt x="0" y="12511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730372" y="6715255"/>
            <a:ext cx="889440" cy="1237482"/>
          </a:xfrm>
          <a:custGeom>
            <a:avLst/>
            <a:gdLst/>
            <a:ahLst/>
            <a:cxnLst/>
            <a:rect l="l" t="t" r="r" b="b"/>
            <a:pathLst>
              <a:path w="889440" h="1237482">
                <a:moveTo>
                  <a:pt x="0" y="0"/>
                </a:moveTo>
                <a:lnTo>
                  <a:pt x="889440" y="0"/>
                </a:lnTo>
                <a:lnTo>
                  <a:pt x="889440" y="1237482"/>
                </a:lnTo>
                <a:lnTo>
                  <a:pt x="0" y="123748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758983" y="8254851"/>
            <a:ext cx="860829" cy="1199762"/>
          </a:xfrm>
          <a:custGeom>
            <a:avLst/>
            <a:gdLst/>
            <a:ahLst/>
            <a:cxnLst/>
            <a:rect l="l" t="t" r="r" b="b"/>
            <a:pathLst>
              <a:path w="860829" h="1199762">
                <a:moveTo>
                  <a:pt x="0" y="0"/>
                </a:moveTo>
                <a:lnTo>
                  <a:pt x="860829" y="0"/>
                </a:lnTo>
                <a:lnTo>
                  <a:pt x="860829" y="1199762"/>
                </a:lnTo>
                <a:lnTo>
                  <a:pt x="0" y="11997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753054" y="1267245"/>
            <a:ext cx="6399818" cy="655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9"/>
              </a:lnSpc>
            </a:pPr>
            <a:r>
              <a:rPr lang="en-US" sz="3820" b="1">
                <a:solidFill>
                  <a:srgbClr val="004AAD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‘Wardley Way Awards’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73691" y="2511499"/>
            <a:ext cx="5217071" cy="7263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4AAD"/>
                </a:solidFill>
                <a:latin typeface="Fredoka"/>
                <a:ea typeface="Fredoka"/>
                <a:cs typeface="Fredoka"/>
                <a:sym typeface="Fredoka"/>
              </a:rPr>
              <a:t>Diamond Certificate: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  <a:endParaRPr lang="en-US" sz="1999" dirty="0">
              <a:latin typeface="Sassoon Primary" pitchFamily="2" charset="77"/>
              <a:ea typeface="Fredoka"/>
              <a:cs typeface="Fredoka"/>
              <a:sym typeface="Fredoka"/>
            </a:endParaRPr>
          </a:p>
          <a:p>
            <a:pPr algn="just">
              <a:lnSpc>
                <a:spcPts val="2799"/>
              </a:lnSpc>
              <a:spcBef>
                <a:spcPct val="0"/>
              </a:spcBef>
            </a:pPr>
            <a:endParaRPr lang="en-US" sz="1999" dirty="0">
              <a:solidFill>
                <a:srgbClr val="004AAD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4AAD"/>
                </a:solidFill>
                <a:latin typeface="Fredoka"/>
                <a:ea typeface="Fredoka"/>
                <a:cs typeface="Fredoka"/>
                <a:sym typeface="Fredoka"/>
              </a:rPr>
              <a:t>Platinum Certificate: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  <a:endParaRPr lang="en-US" sz="1999" dirty="0">
              <a:solidFill>
                <a:srgbClr val="004AAD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algn="just">
              <a:lnSpc>
                <a:spcPts val="2799"/>
              </a:lnSpc>
              <a:spcBef>
                <a:spcPct val="0"/>
              </a:spcBef>
            </a:pPr>
            <a:endParaRPr lang="en-US" sz="1999" dirty="0">
              <a:solidFill>
                <a:srgbClr val="004AAD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algn="just">
              <a:lnSpc>
                <a:spcPts val="2799"/>
              </a:lnSpc>
              <a:spcBef>
                <a:spcPct val="0"/>
              </a:spcBef>
            </a:pPr>
            <a:endParaRPr lang="en-US" sz="1999" dirty="0">
              <a:solidFill>
                <a:srgbClr val="004AAD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4AAD"/>
                </a:solidFill>
                <a:latin typeface="Fredoka"/>
                <a:ea typeface="Fredoka"/>
                <a:cs typeface="Fredoka"/>
                <a:sym typeface="Fredoka"/>
              </a:rPr>
              <a:t>Gold Certificate: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latin typeface="Sassoon Primary" pitchFamily="2" charset="77"/>
                <a:ea typeface="Fredoka"/>
                <a:cs typeface="Fredoka"/>
                <a:sym typeface="Fredoka"/>
              </a:rPr>
              <a:t>Tyrus – Year 3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endParaRPr lang="en-US" sz="1999" dirty="0">
              <a:solidFill>
                <a:srgbClr val="004AAD"/>
              </a:solidFill>
              <a:latin typeface="Sassoon Primary" pitchFamily="2" charset="77"/>
              <a:ea typeface="Fredoka"/>
              <a:cs typeface="Fredoka"/>
              <a:sym typeface="Fredoka"/>
            </a:endParaRPr>
          </a:p>
          <a:p>
            <a:pPr algn="just">
              <a:lnSpc>
                <a:spcPts val="2799"/>
              </a:lnSpc>
              <a:spcBef>
                <a:spcPct val="0"/>
              </a:spcBef>
            </a:pPr>
            <a:endParaRPr lang="en-US" sz="1999" dirty="0">
              <a:solidFill>
                <a:srgbClr val="004AAD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algn="just">
              <a:lnSpc>
                <a:spcPts val="2799"/>
              </a:lnSpc>
              <a:spcBef>
                <a:spcPct val="0"/>
              </a:spcBef>
            </a:pPr>
            <a:endParaRPr lang="en-US" sz="1999" dirty="0">
              <a:solidFill>
                <a:srgbClr val="004AAD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4AAD"/>
                </a:solidFill>
                <a:latin typeface="Fredoka"/>
                <a:ea typeface="Fredoka"/>
                <a:cs typeface="Fredoka"/>
                <a:sym typeface="Fredoka"/>
              </a:rPr>
              <a:t>Silver Certificate: 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 dirty="0" err="1">
                <a:latin typeface="Sassoon Primary" charset="0"/>
                <a:ea typeface="Fredoka"/>
                <a:cs typeface="Fredoka"/>
                <a:sym typeface="Fredoka"/>
              </a:rPr>
              <a:t>Kaytee</a:t>
            </a:r>
            <a:r>
              <a:rPr lang="en-US" sz="1999" dirty="0">
                <a:latin typeface="Sassoon Primary" charset="0"/>
                <a:ea typeface="Fredoka"/>
                <a:cs typeface="Fredoka"/>
                <a:sym typeface="Fredoka"/>
              </a:rPr>
              <a:t>, Aurora – Year 3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latin typeface="Sassoon Primary" charset="0"/>
                <a:ea typeface="Fredoka"/>
                <a:cs typeface="Fredoka"/>
                <a:sym typeface="Fredoka"/>
              </a:rPr>
              <a:t>Malak – Year 5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  <a:endParaRPr lang="en-US" sz="1999" dirty="0">
              <a:solidFill>
                <a:srgbClr val="004AAD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4AAD"/>
                </a:solidFill>
                <a:latin typeface="Fredoka"/>
                <a:ea typeface="Fredoka"/>
                <a:cs typeface="Fredoka"/>
                <a:sym typeface="Fredoka"/>
              </a:rPr>
              <a:t>Bronze Certificate: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latin typeface="Sassoon Primary" pitchFamily="2" charset="77"/>
                <a:ea typeface="Fredoka"/>
                <a:cs typeface="Fredoka"/>
                <a:sym typeface="Fredoka"/>
              </a:rPr>
              <a:t>Pippi – Year 1 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  <a:endParaRPr lang="en-US" sz="1999" dirty="0">
              <a:latin typeface="Sassoon Primary" pitchFamily="2" charset="77"/>
              <a:ea typeface="Fredoka"/>
              <a:cs typeface="Fredoka"/>
              <a:sym typeface="Fredoka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999" dirty="0">
              <a:solidFill>
                <a:srgbClr val="004AAD"/>
              </a:solidFill>
              <a:latin typeface="Sassoon Primary" pitchFamily="2" charset="77"/>
              <a:ea typeface="Fredoka"/>
              <a:cs typeface="Fredoka"/>
              <a:sym typeface="Fredoka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999" dirty="0">
              <a:solidFill>
                <a:srgbClr val="004AAD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333</Words>
  <Application>Microsoft Office PowerPoint</Application>
  <PresentationFormat>Custom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Arial</vt:lpstr>
      <vt:lpstr>Apricots</vt:lpstr>
      <vt:lpstr>Playpen Sans Bold</vt:lpstr>
      <vt:lpstr>Sassoon Primary</vt:lpstr>
      <vt:lpstr>Playpen Sans</vt:lpstr>
      <vt:lpstr>Fredoka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Celebration Shout Out Template</dc:title>
  <dc:creator>Mrs C Briffa</dc:creator>
  <cp:lastModifiedBy>Mrs C Briffa</cp:lastModifiedBy>
  <cp:revision>7</cp:revision>
  <dcterms:created xsi:type="dcterms:W3CDTF">2006-08-16T00:00:00Z</dcterms:created>
  <dcterms:modified xsi:type="dcterms:W3CDTF">2026-05-01T11:11:15Z</dcterms:modified>
  <dc:identifier>DAHH-bwHsN8</dc:identifier>
</cp:coreProperties>
</file>