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3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697" autoAdjust="0"/>
    <p:restoredTop sz="94660"/>
  </p:normalViewPr>
  <p:slideViewPr>
    <p:cSldViewPr snapToGrid="0">
      <p:cViewPr>
        <p:scale>
          <a:sx n="100" d="100"/>
          <a:sy n="100" d="100"/>
        </p:scale>
        <p:origin x="-192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AC48306-B7CA-4F8A-8C78-30180885EC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91444F6-B866-40B8-98DC-AB03F62DA7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BB590537-3E58-4815-B8F7-A6A91F9C9072}" type="datetimeFigureOut">
              <a:rPr lang="en-GB" smtClean="0"/>
              <a:t>04/02/2022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3193317-5B0A-47F5-A6B2-C0B0F171B8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CE2FD3-F5B9-4928-A1CA-19F3BDEA6B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8104CD60-5B87-4FE7-B85A-4AB7C995D3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5542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C4F5CA2E-9B32-41CC-8E09-B3687C1B565A}" type="datetimeFigureOut">
              <a:rPr lang="en-GB" smtClean="0"/>
              <a:t>04/02/2022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4" tIns="46587" rIns="93174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9390F373-F324-485C-8B7D-1F94F90EC7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9690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88CF16-EF90-4248-BECD-908CDF03A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519" y="115888"/>
            <a:ext cx="11506201" cy="144145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75501AB-21B9-4BDC-9E02-77D2530E7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519" y="1665287"/>
            <a:ext cx="11506201" cy="5054917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624572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F51781-5FDE-4D5A-B518-68972E391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64" y="136525"/>
            <a:ext cx="11476355" cy="1554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784E7A-3664-4052-B940-9EA121422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280" y="1813559"/>
            <a:ext cx="5662295" cy="6915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E25296-A58F-4087-B326-FD6DA64C4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06" y="2627945"/>
            <a:ext cx="5640069" cy="40935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328A657-290C-4F0D-8F32-E6DF9B891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13559"/>
            <a:ext cx="5662294" cy="691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B611638-91E7-4074-ADD1-7A473074C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626673"/>
            <a:ext cx="5662295" cy="40935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08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3D88CA-7521-4411-B1F8-5710A68CD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83" y="136525"/>
            <a:ext cx="3932237" cy="16002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412F0F-250C-4142-BA5B-3663FAF8E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788" y="151132"/>
            <a:ext cx="7206932" cy="6569071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D610F5-DD0D-483D-BC5D-67C4957DD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79" y="1859280"/>
            <a:ext cx="3977641" cy="4862195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10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9D7025-B06D-4D32-8726-A11467264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901DAAF-BC31-4342-938D-C99835957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922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E9EEC75-947C-4DC3-8CE3-DDB4A0289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4DB54B5-A2F2-402F-A0BC-D28049D2D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98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64B70-BEF6-45D5-A086-3599E5E267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0B425A-48BC-464B-A80F-561E4B063D9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15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BD74EF-464F-470E-A868-D3CD837BC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170" y="136525"/>
            <a:ext cx="11512550" cy="1265555"/>
          </a:xfrm>
          <a:solidFill>
            <a:schemeClr val="accent3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>
              <a:buSzPct val="200000"/>
              <a:buFontTx/>
              <a:buBlip>
                <a:blip r:embed="rId2"/>
              </a:buBlip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7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91B3DD-1EFE-4210-B3E3-E7260846F5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  <a:ln>
            <a:solidFill>
              <a:schemeClr val="tx1"/>
            </a:solidFill>
          </a:ln>
        </p:spPr>
        <p:txBody>
          <a:bodyPr/>
          <a:lstStyle>
            <a:lvl1pPr marL="571500" indent="-571500" algn="l">
              <a:buSzPct val="300000"/>
              <a:buFontTx/>
              <a:buBlip>
                <a:blip r:embed="rId2"/>
              </a:buBlip>
              <a:defRPr/>
            </a:lvl1pPr>
          </a:lstStyle>
          <a:p>
            <a:r>
              <a:rPr lang="en-US" dirty="0"/>
              <a:t>	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C4578B2-5FBB-4265-B20E-C278A11C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B31B-E9E2-4B9F-852B-9EE764C8E13E}" type="datetime4">
              <a:rPr lang="en-GB" smtClean="0"/>
              <a:t>04 February 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21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8BC2C-B9CE-4201-8CFE-6A62107FD4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" y="129541"/>
            <a:ext cx="11536680" cy="1165860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Homework – on Class Charts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62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C3A084-0881-448B-BF18-80E9AF44CE8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005984-FFA2-4336-8976-CDBE2963A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280" y="1641474"/>
            <a:ext cx="5699760" cy="5078730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4A70417-6011-4C9D-AD09-2B8BC349C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41474"/>
            <a:ext cx="5684520" cy="5078730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73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1CA26E-7D99-4E02-954D-F0930061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B31B-E9E2-4B9F-852B-9EE764C8E13E}" type="datetime4">
              <a:rPr lang="en-GB" smtClean="0"/>
              <a:t>04 February 2022</a:t>
            </a:fld>
            <a:endParaRPr lang="en-GB" dirty="0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46B4AB21-F260-4E15-8951-B451B2AD9A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7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ABDD2-7AD3-4F2B-BC16-26BD61C50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136525"/>
            <a:ext cx="4312920" cy="16002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9377BA4-194C-4AE4-B53D-88BE0C021B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02188" y="136525"/>
            <a:ext cx="7054532" cy="6583679"/>
          </a:xfr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ABCFDA-D124-4A7E-8C2E-E2ECB6C73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889759"/>
            <a:ext cx="4312920" cy="4831715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95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23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C76E1B4-DFCB-4D5A-80ED-2112D3B0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129540"/>
            <a:ext cx="11536680" cy="13325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3A9791-32FC-4B4F-BE9C-2D163A607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039" y="1551303"/>
            <a:ext cx="11536681" cy="516890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B2A2E9-A696-4FC4-861A-5D89560F2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13520" y="1377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D1AB31B-E9E2-4B9F-852B-9EE764C8E13E}" type="datetime4">
              <a:rPr lang="en-GB" smtClean="0"/>
              <a:t>04 February 2022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6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4" r:id="rId5"/>
    <p:sldLayoutId id="2147483652" r:id="rId6"/>
    <p:sldLayoutId id="2147483662" r:id="rId7"/>
    <p:sldLayoutId id="2147483657" r:id="rId8"/>
    <p:sldLayoutId id="2147483655" r:id="rId9"/>
    <p:sldLayoutId id="2147483653" r:id="rId10"/>
    <p:sldLayoutId id="2147483656" r:id="rId11"/>
    <p:sldLayoutId id="2147483658" r:id="rId12"/>
    <p:sldLayoutId id="214748365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275" indent="-168275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chemeClr val="tx1"/>
            </a:solidFill>
          </a:ln>
          <a:solidFill>
            <a:schemeClr val="tx1"/>
          </a:solidFill>
          <a:latin typeface="+mn-lt"/>
          <a:ea typeface="+mn-ea"/>
          <a:cs typeface="+mn-cs"/>
        </a:defRPr>
      </a:lvl1pPr>
      <a:lvl2pPr marL="168275" indent="-16827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ln>
            <a:solidFill>
              <a:schemeClr val="tx1"/>
            </a:solidFill>
          </a:ln>
          <a:solidFill>
            <a:schemeClr val="tx1"/>
          </a:solidFill>
          <a:latin typeface="+mn-lt"/>
          <a:ea typeface="+mn-ea"/>
          <a:cs typeface="+mn-cs"/>
        </a:defRPr>
      </a:lvl2pPr>
      <a:lvl3pPr marL="168275" indent="-16827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ln>
            <a:solidFill>
              <a:schemeClr val="tx1"/>
            </a:solidFill>
          </a:ln>
          <a:solidFill>
            <a:schemeClr val="tx1"/>
          </a:solidFill>
          <a:latin typeface="+mn-lt"/>
          <a:ea typeface="+mn-ea"/>
          <a:cs typeface="+mn-cs"/>
        </a:defRPr>
      </a:lvl3pPr>
      <a:lvl4pPr marL="168275" indent="-16827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ln>
            <a:solidFill>
              <a:schemeClr val="tx1"/>
            </a:solidFill>
          </a:ln>
          <a:solidFill>
            <a:schemeClr val="tx1"/>
          </a:solidFill>
          <a:latin typeface="+mn-lt"/>
          <a:ea typeface="+mn-ea"/>
          <a:cs typeface="+mn-cs"/>
        </a:defRPr>
      </a:lvl4pPr>
      <a:lvl5pPr marL="168275" indent="-16827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ln>
            <a:solidFill>
              <a:schemeClr val="tx1"/>
            </a:solidFill>
          </a:ln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247" userDrawn="1">
          <p15:clr>
            <a:srgbClr val="F26B43"/>
          </p15:clr>
        </p15:guide>
        <p15:guide id="2" pos="98" userDrawn="1">
          <p15:clr>
            <a:srgbClr val="F26B43"/>
          </p15:clr>
        </p15:guide>
        <p15:guide id="4" pos="7582" userDrawn="1">
          <p15:clr>
            <a:srgbClr val="F26B43"/>
          </p15:clr>
        </p15:guide>
        <p15:guide id="5" orient="horz" pos="73" userDrawn="1">
          <p15:clr>
            <a:srgbClr val="F26B43"/>
          </p15:clr>
        </p15:guide>
        <p15:guide id="6" orient="horz" pos="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403259F-4DC6-4346-98FB-2E0E44A06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5654"/>
            <a:ext cx="12192000" cy="53931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12EE83-DCDC-4195-A29E-A2C4FE62EE20}"/>
              </a:ext>
            </a:extLst>
          </p:cNvPr>
          <p:cNvSpPr txBox="1"/>
          <p:nvPr/>
        </p:nvSpPr>
        <p:spPr>
          <a:xfrm>
            <a:off x="9722749" y="0"/>
            <a:ext cx="2469251" cy="30777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Respect, Inspire, Achieve</a:t>
            </a:r>
          </a:p>
        </p:txBody>
      </p:sp>
      <p:pic>
        <p:nvPicPr>
          <p:cNvPr id="4" name="Picture 2" descr="Aston by Sutton Primary School">
            <a:extLst>
              <a:ext uri="{FF2B5EF4-FFF2-40B4-BE49-F238E27FC236}">
                <a16:creationId xmlns:a16="http://schemas.microsoft.com/office/drawing/2014/main" xmlns="" id="{E10EC4AA-2014-4AC7-8BD8-A03B9F4A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5" y="5434760"/>
            <a:ext cx="833686" cy="83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DC93C2-1BBD-457E-BC72-C6942B0C3DC5}"/>
              </a:ext>
            </a:extLst>
          </p:cNvPr>
          <p:cNvSpPr txBox="1"/>
          <p:nvPr/>
        </p:nvSpPr>
        <p:spPr>
          <a:xfrm>
            <a:off x="7399090" y="6470025"/>
            <a:ext cx="474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Aston By Sutton Primary School  </a:t>
            </a:r>
            <a:r>
              <a:rPr lang="en-GB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 Map- HISTORY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4CC32182-00A2-4B6A-8CC3-D5468F3C37C3}"/>
              </a:ext>
            </a:extLst>
          </p:cNvPr>
          <p:cNvGrpSpPr/>
          <p:nvPr/>
        </p:nvGrpSpPr>
        <p:grpSpPr>
          <a:xfrm>
            <a:off x="136253" y="1239233"/>
            <a:ext cx="754726" cy="744089"/>
            <a:chOff x="9428255" y="2067633"/>
            <a:chExt cx="965765" cy="952154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2490C6AF-BAFF-4B92-A079-C2E1C8975C1D}"/>
                </a:ext>
              </a:extLst>
            </p:cNvPr>
            <p:cNvSpPr/>
            <p:nvPr/>
          </p:nvSpPr>
          <p:spPr>
            <a:xfrm>
              <a:off x="9428255" y="2067633"/>
              <a:ext cx="965765" cy="95215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2C553BE7-6B99-46A9-802B-DD2626340732}"/>
                </a:ext>
              </a:extLst>
            </p:cNvPr>
            <p:cNvSpPr/>
            <p:nvPr/>
          </p:nvSpPr>
          <p:spPr>
            <a:xfrm>
              <a:off x="9557364" y="2176141"/>
              <a:ext cx="730384" cy="713725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057B8EF3-DA3F-40C4-A45E-22F261061A3E}"/>
                </a:ext>
              </a:extLst>
            </p:cNvPr>
            <p:cNvSpPr txBox="1"/>
            <p:nvPr/>
          </p:nvSpPr>
          <p:spPr>
            <a:xfrm>
              <a:off x="9557364" y="2231288"/>
              <a:ext cx="751396" cy="630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Class </a:t>
              </a:r>
              <a:r>
                <a:rPr lang="en-GB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Two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FF2EA4F7-B183-4E97-A6BC-9FEE07A71FA4}"/>
              </a:ext>
            </a:extLst>
          </p:cNvPr>
          <p:cNvGrpSpPr/>
          <p:nvPr/>
        </p:nvGrpSpPr>
        <p:grpSpPr>
          <a:xfrm>
            <a:off x="2497756" y="5143832"/>
            <a:ext cx="754726" cy="744089"/>
            <a:chOff x="9428255" y="2067633"/>
            <a:chExt cx="965765" cy="952154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xmlns="" id="{4C20442C-A9B5-4AA3-8B32-A664F823D323}"/>
                </a:ext>
              </a:extLst>
            </p:cNvPr>
            <p:cNvSpPr/>
            <p:nvPr/>
          </p:nvSpPr>
          <p:spPr>
            <a:xfrm>
              <a:off x="9428255" y="2067633"/>
              <a:ext cx="965765" cy="95215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C9A14001-E896-480D-8AF2-A2A9427F766A}"/>
                </a:ext>
              </a:extLst>
            </p:cNvPr>
            <p:cNvSpPr/>
            <p:nvPr/>
          </p:nvSpPr>
          <p:spPr>
            <a:xfrm>
              <a:off x="9557364" y="2176141"/>
              <a:ext cx="730384" cy="713725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54DE832F-A634-4F34-8D45-668B8C2340AA}"/>
                </a:ext>
              </a:extLst>
            </p:cNvPr>
            <p:cNvSpPr txBox="1"/>
            <p:nvPr/>
          </p:nvSpPr>
          <p:spPr>
            <a:xfrm>
              <a:off x="9557364" y="2231288"/>
              <a:ext cx="751396" cy="630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Class </a:t>
              </a:r>
              <a:r>
                <a:rPr lang="en-GB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Four</a:t>
              </a: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7EDC303D-565F-41C2-AA78-DA55C4C285B7}"/>
              </a:ext>
            </a:extLst>
          </p:cNvPr>
          <p:cNvSpPr txBox="1"/>
          <p:nvPr/>
        </p:nvSpPr>
        <p:spPr>
          <a:xfrm>
            <a:off x="0" y="0"/>
            <a:ext cx="3462228" cy="30777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Overview for HISTORY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AD675330-47B5-47A0-B093-414A3235B5F0}"/>
              </a:ext>
            </a:extLst>
          </p:cNvPr>
          <p:cNvGrpSpPr/>
          <p:nvPr/>
        </p:nvGrpSpPr>
        <p:grpSpPr>
          <a:xfrm>
            <a:off x="9536732" y="2230883"/>
            <a:ext cx="754727" cy="744089"/>
            <a:chOff x="9227413" y="1597220"/>
            <a:chExt cx="965765" cy="952154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xmlns="" id="{5C013E8B-2DDF-4EE4-84D6-E79437012523}"/>
                </a:ext>
              </a:extLst>
            </p:cNvPr>
            <p:cNvSpPr/>
            <p:nvPr/>
          </p:nvSpPr>
          <p:spPr>
            <a:xfrm>
              <a:off x="9227413" y="1597220"/>
              <a:ext cx="965765" cy="95215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xmlns="" id="{E7180BDA-179D-4A24-A4BC-96CED1298F83}"/>
                </a:ext>
              </a:extLst>
            </p:cNvPr>
            <p:cNvSpPr/>
            <p:nvPr/>
          </p:nvSpPr>
          <p:spPr>
            <a:xfrm>
              <a:off x="9353567" y="1703069"/>
              <a:ext cx="730384" cy="713727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BBBAFB1E-E26B-49AB-8882-A9750702392D}"/>
                </a:ext>
              </a:extLst>
            </p:cNvPr>
            <p:cNvSpPr txBox="1"/>
            <p:nvPr/>
          </p:nvSpPr>
          <p:spPr>
            <a:xfrm>
              <a:off x="9343063" y="1744863"/>
              <a:ext cx="751395" cy="630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Class </a:t>
              </a:r>
              <a:r>
                <a:rPr lang="en-GB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Three</a:t>
              </a:r>
            </a:p>
          </p:txBody>
        </p:sp>
      </p:grpSp>
      <p:sp>
        <p:nvSpPr>
          <p:cNvPr id="121" name="Speech Bubble: Rectangle with Corners Rounded 120">
            <a:extLst>
              <a:ext uri="{FF2B5EF4-FFF2-40B4-BE49-F238E27FC236}">
                <a16:creationId xmlns:a16="http://schemas.microsoft.com/office/drawing/2014/main" xmlns="" id="{31C0A9D7-A2AA-4166-8AC0-E819D332B1FF}"/>
              </a:ext>
            </a:extLst>
          </p:cNvPr>
          <p:cNvSpPr/>
          <p:nvPr/>
        </p:nvSpPr>
        <p:spPr>
          <a:xfrm>
            <a:off x="4860997" y="4267172"/>
            <a:ext cx="1982239" cy="1101989"/>
          </a:xfrm>
          <a:prstGeom prst="wedgeRoundRectCallout">
            <a:avLst>
              <a:gd name="adj1" fmla="val -21926"/>
              <a:gd name="adj2" fmla="val 6506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War One</a:t>
            </a:r>
            <a:r>
              <a:rPr lang="en-US" sz="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sz="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Society /culture: </a:t>
            </a:r>
            <a:endParaRPr lang="en-US" sz="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study of an aspect or theme in British history that extends pupils’ chronological knowledge beyond </a:t>
            </a:r>
            <a:r>
              <a:rPr lang="en-US" sz="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1066</a:t>
            </a:r>
          </a:p>
          <a:p>
            <a:r>
              <a:rPr lang="en-US" sz="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Change: </a:t>
            </a:r>
            <a:endParaRPr lang="en-US" sz="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significant turning point in British history - World War One </a:t>
            </a:r>
            <a:endParaRPr lang="en-GB" sz="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Speech Bubble: Rectangle with Corners Rounded 122">
            <a:extLst>
              <a:ext uri="{FF2B5EF4-FFF2-40B4-BE49-F238E27FC236}">
                <a16:creationId xmlns:a16="http://schemas.microsoft.com/office/drawing/2014/main" xmlns="" id="{F45AA71E-F312-4E42-9715-AD0091122E0F}"/>
              </a:ext>
            </a:extLst>
          </p:cNvPr>
          <p:cNvSpPr/>
          <p:nvPr/>
        </p:nvSpPr>
        <p:spPr>
          <a:xfrm>
            <a:off x="9536732" y="3742252"/>
            <a:ext cx="1965864" cy="1510396"/>
          </a:xfrm>
          <a:prstGeom prst="wedgeRoundRectCallout">
            <a:avLst>
              <a:gd name="adj1" fmla="val -21926"/>
              <a:gd name="adj2" fmla="val 6506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Ancient Egypt </a:t>
            </a:r>
            <a:endParaRPr lang="en-GB" sz="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Society/Culture: </a:t>
            </a:r>
            <a:endParaRPr lang="en-GB" sz="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study of ancient Egypt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People/places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Life/farming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Artefacts</a:t>
            </a:r>
          </a:p>
          <a:p>
            <a:r>
              <a:rPr lang="en-GB" sz="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Leaders: </a:t>
            </a:r>
          </a:p>
          <a:p>
            <a:r>
              <a:rPr lang="en-GB" sz="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Empire – </a:t>
            </a:r>
            <a:r>
              <a:rPr lang="en-GB" sz="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Alexander the Great</a:t>
            </a:r>
          </a:p>
          <a:p>
            <a:r>
              <a:rPr lang="en-GB" sz="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Achievement/Legacy:  </a:t>
            </a:r>
          </a:p>
          <a:p>
            <a:r>
              <a:rPr lang="en-GB" sz="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Writing, Hippocrates, Archimedes, democracy and laws, Olympic games. </a:t>
            </a:r>
            <a:endParaRPr lang="en-GB" sz="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4DDC141F-B2A8-48ED-ADF2-18F69BEED72F}"/>
              </a:ext>
            </a:extLst>
          </p:cNvPr>
          <p:cNvSpPr txBox="1"/>
          <p:nvPr/>
        </p:nvSpPr>
        <p:spPr>
          <a:xfrm>
            <a:off x="0" y="6392199"/>
            <a:ext cx="1509096" cy="30777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Year A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4D3BD82E-B766-430D-95CB-518317B8BB04}"/>
              </a:ext>
            </a:extLst>
          </p:cNvPr>
          <p:cNvSpPr txBox="1"/>
          <p:nvPr/>
        </p:nvSpPr>
        <p:spPr>
          <a:xfrm>
            <a:off x="4344468" y="1316856"/>
            <a:ext cx="1224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Term 2</a:t>
            </a:r>
          </a:p>
          <a:p>
            <a:r>
              <a:rPr lang="en-GB" sz="1000" dirty="0"/>
              <a:t>Subject or image</a:t>
            </a:r>
          </a:p>
          <a:p>
            <a:endParaRPr lang="en-GB" sz="1000" dirty="0"/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xmlns="" id="{7ADB06C5-FD5A-43B7-BCB3-C3CD49EFFED8}"/>
              </a:ext>
            </a:extLst>
          </p:cNvPr>
          <p:cNvSpPr/>
          <p:nvPr/>
        </p:nvSpPr>
        <p:spPr>
          <a:xfrm>
            <a:off x="7047529" y="1175008"/>
            <a:ext cx="1982239" cy="931545"/>
          </a:xfrm>
          <a:prstGeom prst="round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30934AF0-AE8A-4484-B8C9-868D601C1289}"/>
              </a:ext>
            </a:extLst>
          </p:cNvPr>
          <p:cNvSpPr txBox="1"/>
          <p:nvPr/>
        </p:nvSpPr>
        <p:spPr>
          <a:xfrm>
            <a:off x="5240108" y="3490940"/>
            <a:ext cx="1224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xmlns="" id="{C0CF5443-CCF0-48C0-855A-30227B762E20}"/>
              </a:ext>
            </a:extLst>
          </p:cNvPr>
          <p:cNvSpPr/>
          <p:nvPr/>
        </p:nvSpPr>
        <p:spPr>
          <a:xfrm>
            <a:off x="8309220" y="5517946"/>
            <a:ext cx="1982239" cy="931545"/>
          </a:xfrm>
          <a:prstGeom prst="round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3780FA05-09A3-4252-A944-48FF4EADD133}"/>
              </a:ext>
            </a:extLst>
          </p:cNvPr>
          <p:cNvSpPr txBox="1"/>
          <p:nvPr/>
        </p:nvSpPr>
        <p:spPr>
          <a:xfrm>
            <a:off x="9067440" y="5707757"/>
            <a:ext cx="1224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</p:txBody>
      </p:sp>
      <p:sp>
        <p:nvSpPr>
          <p:cNvPr id="145" name="Speech Bubble: Rectangle with Corners Rounded 144">
            <a:extLst>
              <a:ext uri="{FF2B5EF4-FFF2-40B4-BE49-F238E27FC236}">
                <a16:creationId xmlns:a16="http://schemas.microsoft.com/office/drawing/2014/main" xmlns="" id="{BF9021BC-F874-4535-95C9-1C6D496AED04}"/>
              </a:ext>
            </a:extLst>
          </p:cNvPr>
          <p:cNvSpPr/>
          <p:nvPr/>
        </p:nvSpPr>
        <p:spPr>
          <a:xfrm>
            <a:off x="1812862" y="2574778"/>
            <a:ext cx="1965864" cy="1063725"/>
          </a:xfrm>
          <a:prstGeom prst="wedgeRoundRectCallout">
            <a:avLst>
              <a:gd name="adj1" fmla="val 43000"/>
              <a:gd name="adj2" fmla="val 6954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Roman Empire </a:t>
            </a:r>
          </a:p>
          <a:p>
            <a:r>
              <a:rPr lang="en-GB" sz="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Society/Culture</a:t>
            </a:r>
            <a:endParaRPr lang="en-GB" sz="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impact that it had on Britain and the key </a:t>
            </a:r>
            <a:r>
              <a:rPr lang="en-GB" sz="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events. </a:t>
            </a:r>
          </a:p>
          <a:p>
            <a:r>
              <a:rPr lang="en-GB" sz="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Leaders:</a:t>
            </a:r>
          </a:p>
          <a:p>
            <a:r>
              <a:rPr lang="en-GB" sz="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Julias</a:t>
            </a:r>
            <a:r>
              <a:rPr lang="en-GB" sz="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Caesar and the Roman Empire</a:t>
            </a:r>
          </a:p>
          <a:p>
            <a:r>
              <a:rPr lang="en-GB" sz="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Achievements:  </a:t>
            </a:r>
            <a:endParaRPr lang="en-GB" sz="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Legacy: Roads, armies, </a:t>
            </a:r>
            <a:r>
              <a:rPr lang="en-GB" sz="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sheilds</a:t>
            </a:r>
            <a:r>
              <a:rPr lang="en-GB" sz="8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Speech Bubble: Rectangle with Corners Rounded 145">
            <a:extLst>
              <a:ext uri="{FF2B5EF4-FFF2-40B4-BE49-F238E27FC236}">
                <a16:creationId xmlns:a16="http://schemas.microsoft.com/office/drawing/2014/main" xmlns="" id="{CE24D16A-6D4B-4673-831F-24BFEA80B302}"/>
              </a:ext>
            </a:extLst>
          </p:cNvPr>
          <p:cNvSpPr/>
          <p:nvPr/>
        </p:nvSpPr>
        <p:spPr>
          <a:xfrm>
            <a:off x="6706405" y="2313602"/>
            <a:ext cx="2003536" cy="845587"/>
          </a:xfrm>
          <a:prstGeom prst="wedgeRoundRectCallout">
            <a:avLst>
              <a:gd name="adj1" fmla="val -21926"/>
              <a:gd name="adj2" fmla="val 6506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Anglo Saxons</a:t>
            </a:r>
          </a:p>
          <a:p>
            <a:r>
              <a:rPr lang="en-GB" sz="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Leaders/Achievements  </a:t>
            </a:r>
          </a:p>
          <a:p>
            <a:r>
              <a:rPr lang="en-GB" sz="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Anglo Saxon kings through to Norman Conquest 1066. </a:t>
            </a:r>
          </a:p>
          <a:p>
            <a:r>
              <a:rPr lang="en-GB" sz="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Forging of England as a country  </a:t>
            </a:r>
          </a:p>
          <a:p>
            <a:endParaRPr lang="en-GB" sz="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Speech Bubble: Rectangle with Corners Rounded 146">
            <a:extLst>
              <a:ext uri="{FF2B5EF4-FFF2-40B4-BE49-F238E27FC236}">
                <a16:creationId xmlns:a16="http://schemas.microsoft.com/office/drawing/2014/main" xmlns="" id="{E29EB98E-58BA-4EEC-A9BF-E268C5C53C98}"/>
              </a:ext>
            </a:extLst>
          </p:cNvPr>
          <p:cNvSpPr/>
          <p:nvPr/>
        </p:nvSpPr>
        <p:spPr>
          <a:xfrm>
            <a:off x="995738" y="290693"/>
            <a:ext cx="1982239" cy="1201682"/>
          </a:xfrm>
          <a:prstGeom prst="wedgeRoundRectCallout">
            <a:avLst>
              <a:gd name="adj1" fmla="val 26126"/>
              <a:gd name="adj2" fmla="val 7579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b="1" dirty="0" smtClean="0">
                <a:solidFill>
                  <a:schemeClr val="tx1"/>
                </a:solidFill>
              </a:rPr>
              <a:t>Leaders: Pirates as captains </a:t>
            </a:r>
            <a:endParaRPr lang="en-GB" sz="800" b="1" dirty="0">
              <a:solidFill>
                <a:schemeClr val="tx1"/>
              </a:solidFill>
            </a:endParaRPr>
          </a:p>
          <a:p>
            <a:r>
              <a:rPr lang="en-GB" sz="800" b="1" dirty="0" smtClean="0">
                <a:solidFill>
                  <a:schemeClr val="tx1"/>
                </a:solidFill>
              </a:rPr>
              <a:t>Culture/Change</a:t>
            </a:r>
            <a:r>
              <a:rPr lang="en-GB" sz="800" b="1" dirty="0">
                <a:solidFill>
                  <a:schemeClr val="tx1"/>
                </a:solidFill>
              </a:rPr>
              <a:t>: </a:t>
            </a:r>
            <a:endParaRPr lang="en-GB" sz="800" dirty="0">
              <a:solidFill>
                <a:schemeClr val="tx1"/>
              </a:solidFill>
            </a:endParaRPr>
          </a:p>
          <a:p>
            <a:pPr lvl="0"/>
            <a:r>
              <a:rPr lang="en-US" sz="800" dirty="0">
                <a:solidFill>
                  <a:schemeClr val="tx1"/>
                </a:solidFill>
              </a:rPr>
              <a:t>Culture – Pirates lives </a:t>
            </a:r>
            <a:endParaRPr lang="en-GB" sz="800" dirty="0">
              <a:solidFill>
                <a:schemeClr val="tx1"/>
              </a:solidFill>
            </a:endParaRPr>
          </a:p>
          <a:p>
            <a:pPr lvl="0"/>
            <a:r>
              <a:rPr lang="en-US" sz="800" dirty="0">
                <a:solidFill>
                  <a:schemeClr val="tx1"/>
                </a:solidFill>
              </a:rPr>
              <a:t>Changes within living memory. Where appropriate, these should be used to reveal aspects of change in national life – how transport on water has changed and developed.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48" name="Speech Bubble: Rectangle with Corners Rounded 147">
            <a:extLst>
              <a:ext uri="{FF2B5EF4-FFF2-40B4-BE49-F238E27FC236}">
                <a16:creationId xmlns:a16="http://schemas.microsoft.com/office/drawing/2014/main" xmlns="" id="{545D9302-237B-4921-91E9-41E27C92D3E4}"/>
              </a:ext>
            </a:extLst>
          </p:cNvPr>
          <p:cNvSpPr/>
          <p:nvPr/>
        </p:nvSpPr>
        <p:spPr>
          <a:xfrm>
            <a:off x="4369405" y="101822"/>
            <a:ext cx="2217664" cy="1148580"/>
          </a:xfrm>
          <a:prstGeom prst="wedgeRoundRectCallout">
            <a:avLst>
              <a:gd name="adj1" fmla="val -10329"/>
              <a:gd name="adj2" fmla="val 6921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b="1" dirty="0">
                <a:solidFill>
                  <a:schemeClr val="tx1"/>
                </a:solidFill>
              </a:rPr>
              <a:t>Culture/Change: </a:t>
            </a:r>
            <a:endParaRPr lang="en-GB" sz="800" dirty="0">
              <a:solidFill>
                <a:schemeClr val="tx1"/>
              </a:solidFill>
            </a:endParaRPr>
          </a:p>
          <a:p>
            <a:pPr lvl="0"/>
            <a:r>
              <a:rPr lang="en-US" sz="800" dirty="0">
                <a:solidFill>
                  <a:schemeClr val="tx1"/>
                </a:solidFill>
              </a:rPr>
              <a:t>Events beyond living memory that are significant nationally or globally - </a:t>
            </a:r>
            <a:r>
              <a:rPr lang="en-US" sz="800" b="1" dirty="0">
                <a:solidFill>
                  <a:schemeClr val="tx1"/>
                </a:solidFill>
              </a:rPr>
              <a:t>The Great Fire of London</a:t>
            </a:r>
            <a:r>
              <a:rPr lang="en-US" sz="800" dirty="0">
                <a:solidFill>
                  <a:schemeClr val="tx1"/>
                </a:solidFill>
              </a:rPr>
              <a:t>. Samuel Pepys. </a:t>
            </a:r>
            <a:endParaRPr lang="en-GB" sz="800" dirty="0">
              <a:solidFill>
                <a:schemeClr val="tx1"/>
              </a:solidFill>
            </a:endParaRPr>
          </a:p>
          <a:p>
            <a:r>
              <a:rPr lang="en-US" sz="800" b="1" dirty="0">
                <a:solidFill>
                  <a:schemeClr val="tx1"/>
                </a:solidFill>
              </a:rPr>
              <a:t>Achievements</a:t>
            </a:r>
            <a:r>
              <a:rPr lang="en-US" sz="800" dirty="0">
                <a:solidFill>
                  <a:schemeClr val="tx1"/>
                </a:solidFill>
              </a:rPr>
              <a:t>:</a:t>
            </a:r>
            <a:endParaRPr lang="en-GB" sz="800" dirty="0">
              <a:solidFill>
                <a:schemeClr val="tx1"/>
              </a:solidFill>
            </a:endParaRPr>
          </a:p>
          <a:p>
            <a:pPr lvl="0"/>
            <a:r>
              <a:rPr lang="en-US" sz="800" dirty="0">
                <a:solidFill>
                  <a:schemeClr val="tx1"/>
                </a:solidFill>
              </a:rPr>
              <a:t>Fire service and fire engines </a:t>
            </a:r>
            <a:endParaRPr lang="en-GB" sz="800" dirty="0">
              <a:solidFill>
                <a:schemeClr val="tx1"/>
              </a:solidFill>
            </a:endParaRPr>
          </a:p>
          <a:p>
            <a:r>
              <a:rPr lang="en-US" sz="800" b="1" dirty="0">
                <a:solidFill>
                  <a:schemeClr val="tx1"/>
                </a:solidFill>
              </a:rPr>
              <a:t>Leaders:</a:t>
            </a:r>
            <a:endParaRPr lang="en-GB" sz="800" dirty="0">
              <a:solidFill>
                <a:schemeClr val="tx1"/>
              </a:solidFill>
            </a:endParaRPr>
          </a:p>
          <a:p>
            <a:pPr lvl="0"/>
            <a:r>
              <a:rPr lang="en-US" sz="800" dirty="0">
                <a:solidFill>
                  <a:schemeClr val="tx1"/>
                </a:solidFill>
              </a:rPr>
              <a:t>The lives of significant individuals:  Elizabeth I and Queen Victoria. 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149" name="Speech Bubble: Rectangle with Corners Rounded 148">
            <a:extLst>
              <a:ext uri="{FF2B5EF4-FFF2-40B4-BE49-F238E27FC236}">
                <a16:creationId xmlns:a16="http://schemas.microsoft.com/office/drawing/2014/main" xmlns="" id="{30C097CA-AC14-424F-AF38-D42DE272E3CC}"/>
              </a:ext>
            </a:extLst>
          </p:cNvPr>
          <p:cNvSpPr/>
          <p:nvPr/>
        </p:nvSpPr>
        <p:spPr>
          <a:xfrm>
            <a:off x="9536732" y="416612"/>
            <a:ext cx="2003536" cy="1218786"/>
          </a:xfrm>
          <a:prstGeom prst="wedgeRoundRectCallout">
            <a:avLst>
              <a:gd name="adj1" fmla="val -68516"/>
              <a:gd name="adj2" fmla="val 7083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b="1" dirty="0">
                <a:solidFill>
                  <a:schemeClr val="tx1"/>
                </a:solidFill>
              </a:rPr>
              <a:t>Toys - </a:t>
            </a:r>
            <a:r>
              <a:rPr lang="en-GB" sz="800" b="1" dirty="0" smtClean="0">
                <a:solidFill>
                  <a:schemeClr val="tx1"/>
                </a:solidFill>
              </a:rPr>
              <a:t>Change</a:t>
            </a:r>
            <a:r>
              <a:rPr lang="en-GB" sz="800" b="1" dirty="0">
                <a:solidFill>
                  <a:schemeClr val="tx1"/>
                </a:solidFill>
              </a:rPr>
              <a:t>: </a:t>
            </a:r>
            <a:endParaRPr lang="en-GB" sz="800" dirty="0">
              <a:solidFill>
                <a:schemeClr val="tx1"/>
              </a:solidFill>
            </a:endParaRPr>
          </a:p>
          <a:p>
            <a:pPr lvl="0"/>
            <a:r>
              <a:rPr lang="en-US" sz="800" dirty="0">
                <a:solidFill>
                  <a:schemeClr val="tx1"/>
                </a:solidFill>
              </a:rPr>
              <a:t>I</a:t>
            </a:r>
            <a:r>
              <a:rPr lang="en-US" sz="800" dirty="0" smtClean="0">
                <a:solidFill>
                  <a:schemeClr val="tx1"/>
                </a:solidFill>
              </a:rPr>
              <a:t>nterview  parents/grandparents </a:t>
            </a:r>
            <a:r>
              <a:rPr lang="en-US" sz="800" dirty="0" err="1">
                <a:solidFill>
                  <a:schemeClr val="tx1"/>
                </a:solidFill>
              </a:rPr>
              <a:t>etc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endParaRPr lang="en-GB" sz="800" dirty="0">
              <a:solidFill>
                <a:schemeClr val="tx1"/>
              </a:solidFill>
            </a:endParaRPr>
          </a:p>
          <a:p>
            <a:pPr lvl="0"/>
            <a:r>
              <a:rPr lang="en-US" sz="800" dirty="0">
                <a:solidFill>
                  <a:schemeClr val="tx1"/>
                </a:solidFill>
              </a:rPr>
              <a:t>How toys have changed over time – toys through time loan box</a:t>
            </a:r>
            <a:endParaRPr lang="en-GB" sz="800" dirty="0">
              <a:solidFill>
                <a:schemeClr val="tx1"/>
              </a:solidFill>
            </a:endParaRPr>
          </a:p>
          <a:p>
            <a:pPr lvl="0"/>
            <a:r>
              <a:rPr lang="en-US" sz="800" dirty="0">
                <a:solidFill>
                  <a:schemeClr val="tx1"/>
                </a:solidFill>
              </a:rPr>
              <a:t>Production of </a:t>
            </a:r>
            <a:r>
              <a:rPr lang="en-US" sz="800" dirty="0" smtClean="0">
                <a:solidFill>
                  <a:schemeClr val="tx1"/>
                </a:solidFill>
              </a:rPr>
              <a:t>toys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CE418D09-076A-47A0-8137-1A77D5033BB2}"/>
              </a:ext>
            </a:extLst>
          </p:cNvPr>
          <p:cNvSpPr/>
          <p:nvPr/>
        </p:nvSpPr>
        <p:spPr>
          <a:xfrm>
            <a:off x="908825" y="1425254"/>
            <a:ext cx="553274" cy="372045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000FF"/>
              </a:highlight>
            </a:endParaRPr>
          </a:p>
        </p:txBody>
      </p:sp>
      <p:sp>
        <p:nvSpPr>
          <p:cNvPr id="150" name="Arrow: Right 149">
            <a:extLst>
              <a:ext uri="{FF2B5EF4-FFF2-40B4-BE49-F238E27FC236}">
                <a16:creationId xmlns:a16="http://schemas.microsoft.com/office/drawing/2014/main" xmlns="" id="{07EB6B95-1A63-4633-879D-D4452402634C}"/>
              </a:ext>
            </a:extLst>
          </p:cNvPr>
          <p:cNvSpPr/>
          <p:nvPr/>
        </p:nvSpPr>
        <p:spPr>
          <a:xfrm rot="7427345">
            <a:off x="9402811" y="3119116"/>
            <a:ext cx="553274" cy="372045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Arrow: Right 150">
            <a:extLst>
              <a:ext uri="{FF2B5EF4-FFF2-40B4-BE49-F238E27FC236}">
                <a16:creationId xmlns:a16="http://schemas.microsoft.com/office/drawing/2014/main" xmlns="" id="{750C193D-4821-4452-B9A4-0498E3DEC342}"/>
              </a:ext>
            </a:extLst>
          </p:cNvPr>
          <p:cNvSpPr/>
          <p:nvPr/>
        </p:nvSpPr>
        <p:spPr>
          <a:xfrm rot="1785559">
            <a:off x="3169601" y="5713143"/>
            <a:ext cx="553274" cy="372045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utoShape 4" descr="Image result for old pirate boa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 descr="C:\Users\Teacher\Pictures\41WFWjWrCI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946" y="1492375"/>
            <a:ext cx="1701768" cy="8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eacher\Pictures\Samuel_Pepy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338" y="1368128"/>
            <a:ext cx="836108" cy="88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eacher\Pictures\londonfireint-dfs-homedirs-humphreysr-pictures-gfo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903" y="1378845"/>
            <a:ext cx="1262502" cy="87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World War I: Summary, Causes &amp; Facts - HISTO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249" y="5471108"/>
            <a:ext cx="1338456" cy="10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Armoured autos in the Great Wa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375" y="5443476"/>
            <a:ext cx="1424563" cy="112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 descr="Egyptian Government Facts for Kid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220" y="5421891"/>
            <a:ext cx="2011087" cy="104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8" descr="Paul Wolber Art Studio | Antique toys, Old fashioned toys, Vintage toy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759" y="939706"/>
            <a:ext cx="1434434" cy="120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king and queen royal - Clip 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Moshi Monsters Moshling Treehouse (figures not included) : Vivid  Imaginations: Amazon.co.uk: Toys &amp;amp; Gam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372" y="904172"/>
            <a:ext cx="1090626" cy="12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1" descr="C:\Users\Teacher\Pictures\romansoldier1a.jpg4f80f6ea-0ece-4e45-9bbf-6b71d0eee9f8DefaultHQ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08" y="3334554"/>
            <a:ext cx="1413992" cy="95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was the Anglo-Saxon Army Like? - A Guide for Kid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872" y="3289904"/>
            <a:ext cx="2227552" cy="90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064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plate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FFFFCC"/>
      </a:accent1>
      <a:accent2>
        <a:srgbClr val="CCFFCC"/>
      </a:accent2>
      <a:accent3>
        <a:srgbClr val="CCECFF"/>
      </a:accent3>
      <a:accent4>
        <a:srgbClr val="FFDBB7"/>
      </a:accent4>
      <a:accent5>
        <a:srgbClr val="CCCCFF"/>
      </a:accent5>
      <a:accent6>
        <a:srgbClr val="E6E7E5"/>
      </a:accent6>
      <a:hlink>
        <a:srgbClr val="023160"/>
      </a:hlink>
      <a:folHlink>
        <a:srgbClr val="02316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ster Template" id="{0C436E31-3B6D-458B-880F-B9508A4E8D2F}" vid="{6E0F1D72-D947-42BC-A17C-C34DB52FDA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6E143519B884C85C9966678F39B15" ma:contentTypeVersion="8" ma:contentTypeDescription="Create a new document." ma:contentTypeScope="" ma:versionID="66edf3cc50b1ed755940489e7e4e13f8">
  <xsd:schema xmlns:xsd="http://www.w3.org/2001/XMLSchema" xmlns:xs="http://www.w3.org/2001/XMLSchema" xmlns:p="http://schemas.microsoft.com/office/2006/metadata/properties" xmlns:ns3="5ab16166-38e5-4cd1-8bcb-4b9e2c469ff5" xmlns:ns4="49fed03b-671c-4b49-8b4f-277172b7f7b7" targetNamespace="http://schemas.microsoft.com/office/2006/metadata/properties" ma:root="true" ma:fieldsID="dfc7a03bb4a0822de3795a9710f71a14" ns3:_="" ns4:_="">
    <xsd:import namespace="5ab16166-38e5-4cd1-8bcb-4b9e2c469ff5"/>
    <xsd:import namespace="49fed03b-671c-4b49-8b4f-277172b7f7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b16166-38e5-4cd1-8bcb-4b9e2c469f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fed03b-671c-4b49-8b4f-277172b7f7b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41ABC0-198A-4314-A6BA-628B97AC4D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b16166-38e5-4cd1-8bcb-4b9e2c469ff5"/>
    <ds:schemaRef ds:uri="49fed03b-671c-4b49-8b4f-277172b7f7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5445C6-F3CE-41F9-8673-DFD8BD3492B3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5ab16166-38e5-4cd1-8bcb-4b9e2c469ff5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49fed03b-671c-4b49-8b4f-277172b7f7b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2F80A16-7BA4-4678-B0DE-EB1376B0DE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 Template</Template>
  <TotalTime>13985</TotalTime>
  <Words>259</Words>
  <Application>Microsoft Office PowerPoint</Application>
  <PresentationFormat>Custom</PresentationFormat>
  <Paragraphs>49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Josie Luff</dc:creator>
  <cp:lastModifiedBy>Teacher</cp:lastModifiedBy>
  <cp:revision>141</cp:revision>
  <cp:lastPrinted>2022-02-04T15:55:43Z</cp:lastPrinted>
  <dcterms:created xsi:type="dcterms:W3CDTF">2019-09-21T06:16:16Z</dcterms:created>
  <dcterms:modified xsi:type="dcterms:W3CDTF">2022-02-04T16:00:36Z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0x010100D766E143519B884C85C9966678F39B15</vt:lpwstr>
  </property>
</Properties>
</file>