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0" d="100"/>
          <a:sy n="120" d="100"/>
        </p:scale>
        <p:origin x="336" y="-9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94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770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713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28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21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92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279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30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31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638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25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40138-B511-4361-926C-7A7EDA45423A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1C6BA-B0F8-45AC-91B7-83FA0AA4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31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18" Type="http://schemas.openxmlformats.org/officeDocument/2006/relationships/image" Target="../media/image17.jfif"/><Relationship Id="rId3" Type="http://schemas.openxmlformats.org/officeDocument/2006/relationships/image" Target="../media/image2.png"/><Relationship Id="rId21" Type="http://schemas.openxmlformats.org/officeDocument/2006/relationships/image" Target="../media/image20.jfif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20" Type="http://schemas.openxmlformats.org/officeDocument/2006/relationships/image" Target="../media/image1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19" Type="http://schemas.openxmlformats.org/officeDocument/2006/relationships/image" Target="../media/image18.jfif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86">
            <a:extLst>
              <a:ext uri="{FF2B5EF4-FFF2-40B4-BE49-F238E27FC236}">
                <a16:creationId xmlns:a16="http://schemas.microsoft.com/office/drawing/2014/main" id="{98322D91-E063-4A69-BDA9-1F24ED23C9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1262"/>
            <a:ext cx="9577064" cy="524934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12EE83-DCDC-4195-A29E-A2C4FE62EE20}"/>
              </a:ext>
            </a:extLst>
          </p:cNvPr>
          <p:cNvSpPr txBox="1"/>
          <p:nvPr/>
        </p:nvSpPr>
        <p:spPr>
          <a:xfrm>
            <a:off x="6660232" y="36082"/>
            <a:ext cx="2365864" cy="30777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Respect, Inspire, Achieve</a:t>
            </a:r>
          </a:p>
        </p:txBody>
      </p:sp>
      <p:pic>
        <p:nvPicPr>
          <p:cNvPr id="6" name="Picture 2" descr="Aston by Sutton Primary School">
            <a:extLst>
              <a:ext uri="{FF2B5EF4-FFF2-40B4-BE49-F238E27FC236}">
                <a16:creationId xmlns:a16="http://schemas.microsoft.com/office/drawing/2014/main" id="{E10EC4AA-2014-4AC7-8BD8-A03B9F4A1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04" y="5434760"/>
            <a:ext cx="889463" cy="833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EDC93C2-1BBD-457E-BC72-C6942B0C3DC5}"/>
              </a:ext>
            </a:extLst>
          </p:cNvPr>
          <p:cNvSpPr txBox="1"/>
          <p:nvPr/>
        </p:nvSpPr>
        <p:spPr>
          <a:xfrm>
            <a:off x="4787237" y="6452856"/>
            <a:ext cx="42388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Aston By Sutton Primary School  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Road Map- PE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82ED31-BF03-48C4-8472-0490226F2AF8}"/>
              </a:ext>
            </a:extLst>
          </p:cNvPr>
          <p:cNvSpPr txBox="1"/>
          <p:nvPr/>
        </p:nvSpPr>
        <p:spPr>
          <a:xfrm>
            <a:off x="1414644" y="907983"/>
            <a:ext cx="11784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1000" dirty="0"/>
          </a:p>
        </p:txBody>
      </p:sp>
      <p:sp>
        <p:nvSpPr>
          <p:cNvPr id="9" name="Rectangle: Rounded Corners 86">
            <a:extLst>
              <a:ext uri="{FF2B5EF4-FFF2-40B4-BE49-F238E27FC236}">
                <a16:creationId xmlns:a16="http://schemas.microsoft.com/office/drawing/2014/main" id="{E197698D-E7AA-4BA4-9C01-C1E517762105}"/>
              </a:ext>
            </a:extLst>
          </p:cNvPr>
          <p:cNvSpPr/>
          <p:nvPr/>
        </p:nvSpPr>
        <p:spPr>
          <a:xfrm>
            <a:off x="1331640" y="1128401"/>
            <a:ext cx="1608397" cy="961280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CC32182-00A2-4B6A-8CC3-D5468F3C37C3}"/>
              </a:ext>
            </a:extLst>
          </p:cNvPr>
          <p:cNvGrpSpPr/>
          <p:nvPr/>
        </p:nvGrpSpPr>
        <p:grpSpPr>
          <a:xfrm>
            <a:off x="136253" y="1239233"/>
            <a:ext cx="772572" cy="744089"/>
            <a:chOff x="9428255" y="2067633"/>
            <a:chExt cx="965765" cy="952154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490C6AF-BAFF-4B92-A079-C2E1C8975C1D}"/>
                </a:ext>
              </a:extLst>
            </p:cNvPr>
            <p:cNvSpPr/>
            <p:nvPr/>
          </p:nvSpPr>
          <p:spPr>
            <a:xfrm>
              <a:off x="9428255" y="2067633"/>
              <a:ext cx="965765" cy="95215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C553BE7-6B99-46A9-802B-DD2626340732}"/>
                </a:ext>
              </a:extLst>
            </p:cNvPr>
            <p:cNvSpPr/>
            <p:nvPr/>
          </p:nvSpPr>
          <p:spPr>
            <a:xfrm>
              <a:off x="9557364" y="2176141"/>
              <a:ext cx="730384" cy="713725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57B8EF3-DA3F-40C4-A45E-22F261061A3E}"/>
                </a:ext>
              </a:extLst>
            </p:cNvPr>
            <p:cNvSpPr txBox="1"/>
            <p:nvPr/>
          </p:nvSpPr>
          <p:spPr>
            <a:xfrm>
              <a:off x="9557364" y="2231288"/>
              <a:ext cx="751396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Two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F2EA4F7-B183-4E97-A6BC-9FEE07A71FA4}"/>
              </a:ext>
            </a:extLst>
          </p:cNvPr>
          <p:cNvGrpSpPr/>
          <p:nvPr/>
        </p:nvGrpSpPr>
        <p:grpSpPr>
          <a:xfrm>
            <a:off x="1509094" y="4953321"/>
            <a:ext cx="758436" cy="744089"/>
            <a:chOff x="9428251" y="2067633"/>
            <a:chExt cx="965765" cy="952154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C20442C-A9B5-4AA3-8B32-A664F823D323}"/>
                </a:ext>
              </a:extLst>
            </p:cNvPr>
            <p:cNvSpPr/>
            <p:nvPr/>
          </p:nvSpPr>
          <p:spPr>
            <a:xfrm>
              <a:off x="9428251" y="2067633"/>
              <a:ext cx="965765" cy="95215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9A14001-E896-480D-8AF2-A2A9427F766A}"/>
                </a:ext>
              </a:extLst>
            </p:cNvPr>
            <p:cNvSpPr/>
            <p:nvPr/>
          </p:nvSpPr>
          <p:spPr>
            <a:xfrm>
              <a:off x="9557364" y="2176141"/>
              <a:ext cx="730384" cy="713725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4DE832F-A634-4F34-8D45-668B8C2340AA}"/>
                </a:ext>
              </a:extLst>
            </p:cNvPr>
            <p:cNvSpPr txBox="1"/>
            <p:nvPr/>
          </p:nvSpPr>
          <p:spPr>
            <a:xfrm>
              <a:off x="9508319" y="2231288"/>
              <a:ext cx="800440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Four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EDC303D-565F-41C2-AA78-DA55C4C285B7}"/>
              </a:ext>
            </a:extLst>
          </p:cNvPr>
          <p:cNvSpPr txBox="1"/>
          <p:nvPr/>
        </p:nvSpPr>
        <p:spPr>
          <a:xfrm>
            <a:off x="0" y="0"/>
            <a:ext cx="2504797" cy="30777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Overview for PE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D675330-47B5-47A0-B093-414A3235B5F0}"/>
              </a:ext>
            </a:extLst>
          </p:cNvPr>
          <p:cNvGrpSpPr/>
          <p:nvPr/>
        </p:nvGrpSpPr>
        <p:grpSpPr>
          <a:xfrm>
            <a:off x="7898206" y="2272007"/>
            <a:ext cx="922266" cy="815717"/>
            <a:chOff x="9227413" y="1597220"/>
            <a:chExt cx="965765" cy="952154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C013E8B-2DDF-4EE4-84D6-E79437012523}"/>
                </a:ext>
              </a:extLst>
            </p:cNvPr>
            <p:cNvSpPr/>
            <p:nvPr/>
          </p:nvSpPr>
          <p:spPr>
            <a:xfrm>
              <a:off x="9227413" y="1597220"/>
              <a:ext cx="965765" cy="95215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7180BDA-179D-4A24-A4BC-96CED1298F83}"/>
                </a:ext>
              </a:extLst>
            </p:cNvPr>
            <p:cNvSpPr/>
            <p:nvPr/>
          </p:nvSpPr>
          <p:spPr>
            <a:xfrm>
              <a:off x="9353567" y="1703069"/>
              <a:ext cx="730384" cy="71372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BBAFB1E-E26B-49AB-8882-A9750702392D}"/>
                </a:ext>
              </a:extLst>
            </p:cNvPr>
            <p:cNvSpPr txBox="1"/>
            <p:nvPr/>
          </p:nvSpPr>
          <p:spPr>
            <a:xfrm>
              <a:off x="9343063" y="1744863"/>
              <a:ext cx="751395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Three</a:t>
              </a:r>
            </a:p>
          </p:txBody>
        </p:sp>
      </p:grpSp>
      <p:sp>
        <p:nvSpPr>
          <p:cNvPr id="23" name="Speech Bubble: Rectangle with Corners Rounded 120">
            <a:extLst>
              <a:ext uri="{FF2B5EF4-FFF2-40B4-BE49-F238E27FC236}">
                <a16:creationId xmlns:a16="http://schemas.microsoft.com/office/drawing/2014/main" id="{31C0A9D7-A2AA-4166-8AC0-E819D332B1FF}"/>
              </a:ext>
            </a:extLst>
          </p:cNvPr>
          <p:cNvSpPr/>
          <p:nvPr/>
        </p:nvSpPr>
        <p:spPr>
          <a:xfrm>
            <a:off x="2448512" y="4346101"/>
            <a:ext cx="1831000" cy="1088660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1: Tag Rugby/ Dance </a:t>
            </a:r>
          </a:p>
          <a:p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 flexibility, strength, technique, control and balance. compare their performances with previous ones and demonstrate improvement to achieve their personal best.</a:t>
            </a:r>
          </a:p>
          <a:p>
            <a:endParaRPr lang="en-GB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Speech Bubble: Rectangle with Corners Rounded 122">
            <a:extLst>
              <a:ext uri="{FF2B5EF4-FFF2-40B4-BE49-F238E27FC236}">
                <a16:creationId xmlns:a16="http://schemas.microsoft.com/office/drawing/2014/main" id="{F45AA71E-F312-4E42-9715-AD0091122E0F}"/>
              </a:ext>
            </a:extLst>
          </p:cNvPr>
          <p:cNvSpPr/>
          <p:nvPr/>
        </p:nvSpPr>
        <p:spPr>
          <a:xfrm>
            <a:off x="4460494" y="4347368"/>
            <a:ext cx="1821268" cy="1105353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2:  Basketball / Tennis </a:t>
            </a:r>
          </a:p>
          <a:p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Play competitive games, and apply basic principles suitable for attacking and defending. Play competitive games. Using running, jumping, throwing etc in isolation and in combination. </a:t>
            </a:r>
          </a:p>
        </p:txBody>
      </p:sp>
      <p:sp>
        <p:nvSpPr>
          <p:cNvPr id="25" name="Speech Bubble: Rectangle with Corners Rounded 123">
            <a:extLst>
              <a:ext uri="{FF2B5EF4-FFF2-40B4-BE49-F238E27FC236}">
                <a16:creationId xmlns:a16="http://schemas.microsoft.com/office/drawing/2014/main" id="{72C01B72-21EC-4D99-8FB7-96828D252BB6}"/>
              </a:ext>
            </a:extLst>
          </p:cNvPr>
          <p:cNvSpPr/>
          <p:nvPr/>
        </p:nvSpPr>
        <p:spPr>
          <a:xfrm>
            <a:off x="6504484" y="4333222"/>
            <a:ext cx="1869846" cy="1084098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3: OAA, Swimming, Football</a:t>
            </a:r>
          </a:p>
          <a:p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Take part in outdoor and adventurous activity challenges both individually and within a team. Swim competently, confidently and proficiently over a distance of at least 25 metres</a:t>
            </a:r>
          </a:p>
          <a:p>
            <a:r>
              <a:rPr lang="en-US" sz="700" dirty="0">
                <a:solidFill>
                  <a:schemeClr val="tx1"/>
                </a:solidFill>
              </a:rPr>
              <a:t>	</a:t>
            </a:r>
          </a:p>
          <a:p>
            <a:r>
              <a:rPr lang="en-US" sz="800" dirty="0"/>
              <a:t>	</a:t>
            </a:r>
          </a:p>
          <a:p>
            <a:r>
              <a:rPr lang="en-GB" sz="700" dirty="0">
                <a:solidFill>
                  <a:schemeClr val="tx1"/>
                </a:solidFill>
              </a:rPr>
              <a:t>	</a:t>
            </a: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DDC141F-B2A8-48ED-ADF2-18F69BEED72F}"/>
              </a:ext>
            </a:extLst>
          </p:cNvPr>
          <p:cNvSpPr txBox="1"/>
          <p:nvPr/>
        </p:nvSpPr>
        <p:spPr>
          <a:xfrm>
            <a:off x="0" y="6392199"/>
            <a:ext cx="1091776" cy="30777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Year 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D3BD82E-B766-430D-95CB-518317B8BB04}"/>
              </a:ext>
            </a:extLst>
          </p:cNvPr>
          <p:cNvSpPr txBox="1"/>
          <p:nvPr/>
        </p:nvSpPr>
        <p:spPr>
          <a:xfrm>
            <a:off x="3893563" y="1269965"/>
            <a:ext cx="13364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</p:txBody>
      </p:sp>
      <p:sp>
        <p:nvSpPr>
          <p:cNvPr id="28" name="Rectangle: Rounded Corners 128">
            <a:extLst>
              <a:ext uri="{FF2B5EF4-FFF2-40B4-BE49-F238E27FC236}">
                <a16:creationId xmlns:a16="http://schemas.microsoft.com/office/drawing/2014/main" id="{705820A1-020F-4CD1-94D8-48F99AAF295C}"/>
              </a:ext>
            </a:extLst>
          </p:cNvPr>
          <p:cNvSpPr/>
          <p:nvPr/>
        </p:nvSpPr>
        <p:spPr>
          <a:xfrm>
            <a:off x="3635896" y="1158136"/>
            <a:ext cx="1663035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805F56F-7874-4F92-B690-8CA623DA657F}"/>
              </a:ext>
            </a:extLst>
          </p:cNvPr>
          <p:cNvSpPr txBox="1"/>
          <p:nvPr/>
        </p:nvSpPr>
        <p:spPr>
          <a:xfrm>
            <a:off x="5819792" y="1333728"/>
            <a:ext cx="1382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</p:txBody>
      </p:sp>
      <p:sp>
        <p:nvSpPr>
          <p:cNvPr id="30" name="Rectangle: Rounded Corners 130">
            <a:extLst>
              <a:ext uri="{FF2B5EF4-FFF2-40B4-BE49-F238E27FC236}">
                <a16:creationId xmlns:a16="http://schemas.microsoft.com/office/drawing/2014/main" id="{7ADB06C5-FD5A-43B7-BCB3-C3CD49EFFED8}"/>
              </a:ext>
            </a:extLst>
          </p:cNvPr>
          <p:cNvSpPr/>
          <p:nvPr/>
        </p:nvSpPr>
        <p:spPr>
          <a:xfrm>
            <a:off x="5673604" y="1158135"/>
            <a:ext cx="1574980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2E32E8-B208-4FC5-877A-07DF65E3BBFA}"/>
              </a:ext>
            </a:extLst>
          </p:cNvPr>
          <p:cNvSpPr txBox="1"/>
          <p:nvPr/>
        </p:nvSpPr>
        <p:spPr>
          <a:xfrm>
            <a:off x="6156176" y="3521453"/>
            <a:ext cx="15121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b="1" dirty="0"/>
          </a:p>
          <a:p>
            <a:endParaRPr lang="en-GB" sz="10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</p:txBody>
      </p:sp>
      <p:sp>
        <p:nvSpPr>
          <p:cNvPr id="32" name="Rectangle: Rounded Corners 132">
            <a:extLst>
              <a:ext uri="{FF2B5EF4-FFF2-40B4-BE49-F238E27FC236}">
                <a16:creationId xmlns:a16="http://schemas.microsoft.com/office/drawing/2014/main" id="{2D1FC744-2EDD-499E-8919-43574AC13FC8}"/>
              </a:ext>
            </a:extLst>
          </p:cNvPr>
          <p:cNvSpPr/>
          <p:nvPr/>
        </p:nvSpPr>
        <p:spPr>
          <a:xfrm>
            <a:off x="6144695" y="3335627"/>
            <a:ext cx="1609465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0934AF0-AE8A-4484-B8C9-868D601C1289}"/>
              </a:ext>
            </a:extLst>
          </p:cNvPr>
          <p:cNvSpPr txBox="1"/>
          <p:nvPr/>
        </p:nvSpPr>
        <p:spPr>
          <a:xfrm>
            <a:off x="4254665" y="3490940"/>
            <a:ext cx="150408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b="1" dirty="0"/>
          </a:p>
          <a:p>
            <a:endParaRPr lang="en-GB" sz="1000" b="1" dirty="0"/>
          </a:p>
          <a:p>
            <a:endParaRPr lang="en-GB" sz="1000" b="1" dirty="0"/>
          </a:p>
          <a:p>
            <a:endParaRPr lang="en-GB" sz="800" b="1" dirty="0"/>
          </a:p>
        </p:txBody>
      </p:sp>
      <p:sp>
        <p:nvSpPr>
          <p:cNvPr id="34" name="Rectangle: Rounded Corners 134">
            <a:extLst>
              <a:ext uri="{FF2B5EF4-FFF2-40B4-BE49-F238E27FC236}">
                <a16:creationId xmlns:a16="http://schemas.microsoft.com/office/drawing/2014/main" id="{6C1B1DA1-A601-4976-94D1-5843DFD12DF1}"/>
              </a:ext>
            </a:extLst>
          </p:cNvPr>
          <p:cNvSpPr/>
          <p:nvPr/>
        </p:nvSpPr>
        <p:spPr>
          <a:xfrm>
            <a:off x="4211960" y="3332220"/>
            <a:ext cx="1546786" cy="958674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87D554F-EB34-43ED-A48B-B8EAD532F7BA}"/>
              </a:ext>
            </a:extLst>
          </p:cNvPr>
          <p:cNvSpPr txBox="1"/>
          <p:nvPr/>
        </p:nvSpPr>
        <p:spPr>
          <a:xfrm>
            <a:off x="2302213" y="3481178"/>
            <a:ext cx="1476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b="1" dirty="0"/>
          </a:p>
          <a:p>
            <a:endParaRPr lang="en-GB" sz="1000" b="1" dirty="0"/>
          </a:p>
          <a:p>
            <a:endParaRPr lang="en-GB" sz="1000" b="1" dirty="0"/>
          </a:p>
          <a:p>
            <a:endParaRPr lang="en-GB" sz="1000" b="1" dirty="0"/>
          </a:p>
          <a:p>
            <a:endParaRPr lang="en-GB" sz="800" b="1" dirty="0"/>
          </a:p>
        </p:txBody>
      </p:sp>
      <p:sp>
        <p:nvSpPr>
          <p:cNvPr id="36" name="Rectangle: Rounded Corners 136">
            <a:extLst>
              <a:ext uri="{FF2B5EF4-FFF2-40B4-BE49-F238E27FC236}">
                <a16:creationId xmlns:a16="http://schemas.microsoft.com/office/drawing/2014/main" id="{AB690F59-E6CE-4780-B314-C7AC07D7CFE8}"/>
              </a:ext>
            </a:extLst>
          </p:cNvPr>
          <p:cNvSpPr/>
          <p:nvPr/>
        </p:nvSpPr>
        <p:spPr>
          <a:xfrm>
            <a:off x="2267532" y="3322458"/>
            <a:ext cx="1626031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F08222A-D48F-49D2-B875-8D861A3BB04B}"/>
              </a:ext>
            </a:extLst>
          </p:cNvPr>
          <p:cNvSpPr txBox="1"/>
          <p:nvPr/>
        </p:nvSpPr>
        <p:spPr>
          <a:xfrm>
            <a:off x="2593077" y="5708394"/>
            <a:ext cx="1403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b="1" dirty="0"/>
          </a:p>
          <a:p>
            <a:endParaRPr lang="en-GB" sz="1000" b="1" dirty="0"/>
          </a:p>
          <a:p>
            <a:endParaRPr lang="en-GB" sz="800" b="1" dirty="0"/>
          </a:p>
          <a:p>
            <a:r>
              <a:rPr lang="en-GB" sz="800" b="1" dirty="0"/>
              <a:t>,</a:t>
            </a:r>
          </a:p>
        </p:txBody>
      </p:sp>
      <p:sp>
        <p:nvSpPr>
          <p:cNvPr id="38" name="Rectangle: Rounded Corners 138">
            <a:extLst>
              <a:ext uri="{FF2B5EF4-FFF2-40B4-BE49-F238E27FC236}">
                <a16:creationId xmlns:a16="http://schemas.microsoft.com/office/drawing/2014/main" id="{82BEFD23-42A5-4630-9830-D663AFFD2FA4}"/>
              </a:ext>
            </a:extLst>
          </p:cNvPr>
          <p:cNvSpPr/>
          <p:nvPr/>
        </p:nvSpPr>
        <p:spPr>
          <a:xfrm>
            <a:off x="2593076" y="5495719"/>
            <a:ext cx="1474868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9103602-36E9-437D-867B-F8ED67B82DD9}"/>
              </a:ext>
            </a:extLst>
          </p:cNvPr>
          <p:cNvSpPr txBox="1"/>
          <p:nvPr/>
        </p:nvSpPr>
        <p:spPr>
          <a:xfrm>
            <a:off x="4587815" y="5697410"/>
            <a:ext cx="1422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</p:txBody>
      </p:sp>
      <p:sp>
        <p:nvSpPr>
          <p:cNvPr id="40" name="Rectangle: Rounded Corners 140">
            <a:extLst>
              <a:ext uri="{FF2B5EF4-FFF2-40B4-BE49-F238E27FC236}">
                <a16:creationId xmlns:a16="http://schemas.microsoft.com/office/drawing/2014/main" id="{C0CF5443-CCF0-48C0-855A-30227B762E20}"/>
              </a:ext>
            </a:extLst>
          </p:cNvPr>
          <p:cNvSpPr/>
          <p:nvPr/>
        </p:nvSpPr>
        <p:spPr>
          <a:xfrm>
            <a:off x="4533586" y="5553706"/>
            <a:ext cx="1434078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780FA05-09A3-4252-A944-48FF4EADD133}"/>
              </a:ext>
            </a:extLst>
          </p:cNvPr>
          <p:cNvSpPr txBox="1"/>
          <p:nvPr/>
        </p:nvSpPr>
        <p:spPr>
          <a:xfrm>
            <a:off x="6372201" y="5764168"/>
            <a:ext cx="15487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/>
          </a:p>
          <a:p>
            <a:endParaRPr lang="en-GB" sz="1000" dirty="0"/>
          </a:p>
          <a:p>
            <a:endParaRPr lang="en-GB" sz="800" b="1" dirty="0"/>
          </a:p>
        </p:txBody>
      </p:sp>
      <p:sp>
        <p:nvSpPr>
          <p:cNvPr id="42" name="Rectangle: Rounded Corners 142">
            <a:extLst>
              <a:ext uri="{FF2B5EF4-FFF2-40B4-BE49-F238E27FC236}">
                <a16:creationId xmlns:a16="http://schemas.microsoft.com/office/drawing/2014/main" id="{70D63B09-0A06-46B8-9CBA-BA4D336EE115}"/>
              </a:ext>
            </a:extLst>
          </p:cNvPr>
          <p:cNvSpPr/>
          <p:nvPr/>
        </p:nvSpPr>
        <p:spPr>
          <a:xfrm>
            <a:off x="6372200" y="5495082"/>
            <a:ext cx="1548775" cy="931545"/>
          </a:xfrm>
          <a:prstGeom prst="round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Speech Bubble: Rectangle with Corners Rounded 143">
            <a:extLst>
              <a:ext uri="{FF2B5EF4-FFF2-40B4-BE49-F238E27FC236}">
                <a16:creationId xmlns:a16="http://schemas.microsoft.com/office/drawing/2014/main" id="{EBCF9CC8-DE7E-402A-B213-07325CE1B2FE}"/>
              </a:ext>
            </a:extLst>
          </p:cNvPr>
          <p:cNvSpPr/>
          <p:nvPr/>
        </p:nvSpPr>
        <p:spPr>
          <a:xfrm>
            <a:off x="2056530" y="2131739"/>
            <a:ext cx="2011414" cy="1168496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3: OAA, Swimming, Football</a:t>
            </a:r>
          </a:p>
          <a:p>
            <a:r>
              <a:rPr lang="en-US" sz="900" dirty="0">
                <a:solidFill>
                  <a:schemeClr val="tx1"/>
                </a:solidFill>
              </a:rPr>
              <a:t>Try a range of equipment for creating and completing an activity. Make an informed decision on the best equipment to use for an activity. Plan and organise a trail that others can follow</a:t>
            </a:r>
            <a:r>
              <a:rPr lang="en-US" sz="900" dirty="0"/>
              <a:t>. </a:t>
            </a:r>
            <a:r>
              <a:rPr lang="en-US" sz="800" dirty="0"/>
              <a:t>	</a:t>
            </a: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Speech Bubble: Rectangle with Corners Rounded 144">
            <a:extLst>
              <a:ext uri="{FF2B5EF4-FFF2-40B4-BE49-F238E27FC236}">
                <a16:creationId xmlns:a16="http://schemas.microsoft.com/office/drawing/2014/main" id="{BF9021BC-F874-4535-95C9-1C6D496AED04}"/>
              </a:ext>
            </a:extLst>
          </p:cNvPr>
          <p:cNvSpPr/>
          <p:nvPr/>
        </p:nvSpPr>
        <p:spPr>
          <a:xfrm>
            <a:off x="4211960" y="2170253"/>
            <a:ext cx="1821268" cy="1116626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2: Basketball / Tennis</a:t>
            </a:r>
          </a:p>
          <a:p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Play competitive games and modify. Apply basic principles for attacking and defending</a:t>
            </a:r>
          </a:p>
          <a:p>
            <a:r>
              <a:rPr lang="en-GB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throwing and catching in isolation and in combination</a:t>
            </a: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Speech Bubble: Rectangle with Corners Rounded 145">
            <a:extLst>
              <a:ext uri="{FF2B5EF4-FFF2-40B4-BE49-F238E27FC236}">
                <a16:creationId xmlns:a16="http://schemas.microsoft.com/office/drawing/2014/main" id="{CE24D16A-6D4B-4673-831F-24BFEA80B302}"/>
              </a:ext>
            </a:extLst>
          </p:cNvPr>
          <p:cNvSpPr/>
          <p:nvPr/>
        </p:nvSpPr>
        <p:spPr>
          <a:xfrm>
            <a:off x="6156175" y="2196643"/>
            <a:ext cx="1676727" cy="1103201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1:Tag Rugby / Dance </a:t>
            </a:r>
          </a:p>
          <a:p>
            <a:r>
              <a:rPr lang="en-US" sz="900" dirty="0">
                <a:solidFill>
                  <a:schemeClr val="tx1"/>
                </a:solidFill>
              </a:rPr>
              <a:t>Vary the tactics they use in a game. Adapt rules to alter games. Perform and apply skills and techniques with control and accuracy</a:t>
            </a:r>
            <a:r>
              <a:rPr lang="en-US" sz="700" dirty="0">
                <a:solidFill>
                  <a:schemeClr val="tx1"/>
                </a:solidFill>
              </a:rPr>
              <a:t>. </a:t>
            </a:r>
            <a:r>
              <a:rPr lang="en-US" sz="800" dirty="0"/>
              <a:t>	</a:t>
            </a:r>
          </a:p>
          <a:p>
            <a:endParaRPr lang="en-US" sz="800" dirty="0"/>
          </a:p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Speech Bubble: Rectangle with Corners Rounded 146">
            <a:extLst>
              <a:ext uri="{FF2B5EF4-FFF2-40B4-BE49-F238E27FC236}">
                <a16:creationId xmlns:a16="http://schemas.microsoft.com/office/drawing/2014/main" id="{E29EB98E-58BA-4EEC-A9BF-E268C5C53C98}"/>
              </a:ext>
            </a:extLst>
          </p:cNvPr>
          <p:cNvSpPr/>
          <p:nvPr/>
        </p:nvSpPr>
        <p:spPr>
          <a:xfrm>
            <a:off x="1091776" y="238165"/>
            <a:ext cx="1976961" cy="939585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1:  Games / Gymnastics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 actions to make a sequence. 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Travel in a variety of ways.. Send/ receive skills, know different ways to pass a ball. </a:t>
            </a:r>
            <a:r>
              <a:rPr lang="en-GB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Catch and bounce a ball. Use rolling skills in a game</a:t>
            </a:r>
            <a:endParaRPr lang="en-US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Speech Bubble: Rectangle with Corners Rounded 147">
            <a:extLst>
              <a:ext uri="{FF2B5EF4-FFF2-40B4-BE49-F238E27FC236}">
                <a16:creationId xmlns:a16="http://schemas.microsoft.com/office/drawing/2014/main" id="{545D9302-237B-4921-91E9-41E27C92D3E4}"/>
              </a:ext>
            </a:extLst>
          </p:cNvPr>
          <p:cNvSpPr/>
          <p:nvPr/>
        </p:nvSpPr>
        <p:spPr>
          <a:xfrm>
            <a:off x="3262905" y="185420"/>
            <a:ext cx="2125123" cy="1006148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2: Ball skills / Dance </a:t>
            </a:r>
          </a:p>
          <a:p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different transitions within a dance motive in time to music. Improve the timing of their actions. </a:t>
            </a:r>
            <a:r>
              <a:rPr lang="en-GB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 how to pass the ball in different ways. Use kicking skills in a game.</a:t>
            </a:r>
            <a:endParaRPr lang="en-US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700" dirty="0">
                <a:solidFill>
                  <a:schemeClr val="tx1"/>
                </a:solidFill>
              </a:rPr>
              <a:t>	</a:t>
            </a:r>
          </a:p>
          <a:p>
            <a:r>
              <a:rPr lang="en-US" sz="700" dirty="0">
                <a:solidFill>
                  <a:schemeClr val="tx1"/>
                </a:solidFill>
              </a:rPr>
              <a:t>. 	</a:t>
            </a: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Speech Bubble: Rectangle with Corners Rounded 148">
            <a:extLst>
              <a:ext uri="{FF2B5EF4-FFF2-40B4-BE49-F238E27FC236}">
                <a16:creationId xmlns:a16="http://schemas.microsoft.com/office/drawing/2014/main" id="{30C097CA-AC14-424F-AF38-D42DE272E3CC}"/>
              </a:ext>
            </a:extLst>
          </p:cNvPr>
          <p:cNvSpPr/>
          <p:nvPr/>
        </p:nvSpPr>
        <p:spPr>
          <a:xfrm>
            <a:off x="5543221" y="315633"/>
            <a:ext cx="2053115" cy="903513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5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5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5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75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 3: Games /Attacking &amp; Defending</a:t>
            </a:r>
          </a:p>
          <a:p>
            <a:r>
              <a:rPr lang="en-US" sz="900" dirty="0">
                <a:solidFill>
                  <a:schemeClr val="tx1"/>
                </a:solidFill>
              </a:rPr>
              <a:t>Use a variety of different stride lengths. </a:t>
            </a:r>
            <a:r>
              <a:rPr lang="en-GB" sz="900" dirty="0">
                <a:solidFill>
                  <a:schemeClr val="tx1"/>
                </a:solidFill>
              </a:rPr>
              <a:t>Travel at different speeds. </a:t>
            </a:r>
            <a:r>
              <a:rPr lang="en-US" sz="900" dirty="0">
                <a:solidFill>
                  <a:schemeClr val="tx1"/>
                </a:solidFill>
              </a:rPr>
              <a:t>Begin to select the most suitable pace and speed for distance. </a:t>
            </a:r>
            <a:endParaRPr lang="en-GB" sz="900" dirty="0">
              <a:solidFill>
                <a:schemeClr val="tx1"/>
              </a:solidFill>
            </a:endParaRPr>
          </a:p>
          <a:p>
            <a:endParaRPr lang="en-US" sz="700" dirty="0">
              <a:solidFill>
                <a:schemeClr val="tx1"/>
              </a:solidFill>
            </a:endParaRPr>
          </a:p>
          <a:p>
            <a:r>
              <a:rPr lang="en-US" sz="700" dirty="0">
                <a:solidFill>
                  <a:schemeClr val="tx1"/>
                </a:solidFill>
              </a:rPr>
              <a:t>	</a:t>
            </a:r>
          </a:p>
          <a:p>
            <a:r>
              <a:rPr lang="en-US" sz="800" dirty="0"/>
              <a:t>	</a:t>
            </a: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Arrow: Right 7">
            <a:extLst>
              <a:ext uri="{FF2B5EF4-FFF2-40B4-BE49-F238E27FC236}">
                <a16:creationId xmlns:a16="http://schemas.microsoft.com/office/drawing/2014/main" id="{CE418D09-076A-47A0-8137-1A77D5033BB2}"/>
              </a:ext>
            </a:extLst>
          </p:cNvPr>
          <p:cNvSpPr/>
          <p:nvPr/>
        </p:nvSpPr>
        <p:spPr>
          <a:xfrm>
            <a:off x="1027031" y="1425254"/>
            <a:ext cx="400274" cy="372045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0000FF"/>
              </a:highlight>
            </a:endParaRPr>
          </a:p>
        </p:txBody>
      </p:sp>
      <p:sp>
        <p:nvSpPr>
          <p:cNvPr id="50" name="Arrow: Right 149">
            <a:extLst>
              <a:ext uri="{FF2B5EF4-FFF2-40B4-BE49-F238E27FC236}">
                <a16:creationId xmlns:a16="http://schemas.microsoft.com/office/drawing/2014/main" id="{07EB6B95-1A63-4633-879D-D4452402634C}"/>
              </a:ext>
            </a:extLst>
          </p:cNvPr>
          <p:cNvSpPr/>
          <p:nvPr/>
        </p:nvSpPr>
        <p:spPr>
          <a:xfrm rot="7427345">
            <a:off x="7831996" y="3346596"/>
            <a:ext cx="553274" cy="269161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Arrow: Right 150">
            <a:extLst>
              <a:ext uri="{FF2B5EF4-FFF2-40B4-BE49-F238E27FC236}">
                <a16:creationId xmlns:a16="http://schemas.microsoft.com/office/drawing/2014/main" id="{750C193D-4821-4452-B9A4-0498E3DEC342}"/>
              </a:ext>
            </a:extLst>
          </p:cNvPr>
          <p:cNvSpPr/>
          <p:nvPr/>
        </p:nvSpPr>
        <p:spPr>
          <a:xfrm rot="1785559">
            <a:off x="1835999" y="5718417"/>
            <a:ext cx="400274" cy="372045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1" name="Picture 7" descr="C:\Users\teacher\AppData\Local\Microsoft\Windows\INetCache\IE\Q8VJFAU7\dancing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201" y="1275103"/>
            <a:ext cx="729982" cy="765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FD945EC8-AB40-4489-B54D-D18F040463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56" y="5570879"/>
            <a:ext cx="708169" cy="82016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3F972510-A7AA-42FE-BF09-0FFA2170B7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762" y="5595880"/>
            <a:ext cx="732019" cy="752985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BAA91D36-9D1C-4BB1-A35C-B553E41EC984}"/>
              </a:ext>
            </a:extLst>
          </p:cNvPr>
          <p:cNvSpPr/>
          <p:nvPr/>
        </p:nvSpPr>
        <p:spPr>
          <a:xfrm>
            <a:off x="611560" y="3198168"/>
            <a:ext cx="14449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0D854BBB-8CCF-4329-A257-5BF3A82433E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80" y="1191422"/>
            <a:ext cx="794478" cy="834496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FE3ED51C-15D8-4BDB-ADC8-1B7AB90BFFA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692" y="1205293"/>
            <a:ext cx="755743" cy="793465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14684CD7-61B6-4071-B64D-BB0BE4B21DF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086" y="1272208"/>
            <a:ext cx="852906" cy="768385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0180005-0282-4898-9D00-1BE385C8D43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506" y="1230533"/>
            <a:ext cx="742209" cy="795385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5B88C395-9008-46AA-A1E9-82451C55E34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6784" y="1221398"/>
            <a:ext cx="803721" cy="804520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25672AE5-4CFB-499E-B9AE-E96FB2757EC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339" y="3366423"/>
            <a:ext cx="781761" cy="897289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0BCDAF69-5CBA-44D6-903A-01291990094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848" y="3374141"/>
            <a:ext cx="781761" cy="770321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1452C0BD-439F-4E85-99CD-A6CC453A571B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523" y="3384325"/>
            <a:ext cx="753214" cy="798807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68D9FD0C-0B61-46CE-B390-4C5880EE2F8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551" y="3383017"/>
            <a:ext cx="798838" cy="805849"/>
          </a:xfrm>
          <a:prstGeom prst="rect">
            <a:avLst/>
          </a:prstGeom>
        </p:spPr>
      </p:pic>
      <p:sp>
        <p:nvSpPr>
          <p:cNvPr id="85" name="Rectangle 84">
            <a:extLst>
              <a:ext uri="{FF2B5EF4-FFF2-40B4-BE49-F238E27FC236}">
                <a16:creationId xmlns:a16="http://schemas.microsoft.com/office/drawing/2014/main" id="{107EFF77-5FF1-4CDF-A4BB-D1FE2EBE6971}"/>
              </a:ext>
            </a:extLst>
          </p:cNvPr>
          <p:cNvSpPr/>
          <p:nvPr/>
        </p:nvSpPr>
        <p:spPr>
          <a:xfrm>
            <a:off x="323529" y="2690336"/>
            <a:ext cx="9427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F0435647-7BD0-4529-9C9E-20B50AFF01A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449" y="5590184"/>
            <a:ext cx="717981" cy="779084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92CE8352-39CD-4BD5-95C1-32AA3BDDDBB0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680" y="5571780"/>
            <a:ext cx="736384" cy="8030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2266341-B047-4FAF-8863-678845145C69}"/>
              </a:ext>
            </a:extLst>
          </p:cNvPr>
          <p:cNvSpPr/>
          <p:nvPr/>
        </p:nvSpPr>
        <p:spPr>
          <a:xfrm>
            <a:off x="1588268" y="2690336"/>
            <a:ext cx="24414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4B2383-8206-495B-A23D-5B56F2CA269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229" y="3387380"/>
            <a:ext cx="719503" cy="861348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8CEFE6CA-C846-4542-8049-A63303061300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183" y="5610180"/>
            <a:ext cx="679808" cy="847848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885C9673-9060-4CD8-80F5-279F283CE54E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585" y="5610181"/>
            <a:ext cx="730240" cy="816446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B451F33F-F8B4-4582-B3BB-7F3F944A99F4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11" y="3421314"/>
            <a:ext cx="753044" cy="81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341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368</Words>
  <Application>Microsoft Office PowerPoint</Application>
  <PresentationFormat>On-screen Show (4:3)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Company>Rudheath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Lesley-Ann Shorrock</cp:lastModifiedBy>
  <cp:revision>27</cp:revision>
  <cp:lastPrinted>2022-01-11T14:25:12Z</cp:lastPrinted>
  <dcterms:created xsi:type="dcterms:W3CDTF">2020-09-20T15:31:54Z</dcterms:created>
  <dcterms:modified xsi:type="dcterms:W3CDTF">2022-02-09T17:20:17Z</dcterms:modified>
</cp:coreProperties>
</file>