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3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97" autoAdjust="0"/>
    <p:restoredTop sz="94660"/>
  </p:normalViewPr>
  <p:slideViewPr>
    <p:cSldViewPr snapToGrid="0">
      <p:cViewPr varScale="1">
        <p:scale>
          <a:sx n="72" d="100"/>
          <a:sy n="72" d="100"/>
        </p:scale>
        <p:origin x="46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AC48306-B7CA-4F8A-8C78-30180885EC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1444F6-B866-40B8-98DC-AB03F62DA7A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BB590537-3E58-4815-B8F7-A6A91F9C9072}" type="datetimeFigureOut">
              <a:rPr lang="en-GB" smtClean="0"/>
              <a:t>09/02/2022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193317-5B0A-47F5-A6B2-C0B0F171B8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CE2FD3-F5B9-4928-A1CA-19F3BDEA6B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8104CD60-5B87-4FE7-B85A-4AB7C995D3C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155422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C4F5CA2E-9B32-41CC-8E09-B3687C1B565A}" type="datetimeFigureOut">
              <a:rPr lang="en-GB" smtClean="0"/>
              <a:t>09/02/2022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2" tIns="47781" rIns="95562" bIns="47781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5562" tIns="47781" rIns="95562" bIns="4778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9390F373-F324-485C-8B7D-1F94F90EC7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49690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8CF16-EF90-4248-BECD-908CDF03AB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19" y="115888"/>
            <a:ext cx="11506201" cy="144145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5501AB-21B9-4BDC-9E02-77D2530E71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519" y="1665287"/>
            <a:ext cx="11506201" cy="5054917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624572"/>
      </p:ext>
    </p:extLst>
  </p:cSld>
  <p:clrMapOvr>
    <a:masterClrMapping/>
  </p:clrMapOvr>
  <p:hf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51781-5FDE-4D5A-B518-68972E391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364" y="136525"/>
            <a:ext cx="11476355" cy="15541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784E7A-3664-4052-B940-9EA1214228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5280" y="1813559"/>
            <a:ext cx="5662295" cy="69151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E25296-A58F-4087-B326-FD6DA64C4A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7506" y="2627945"/>
            <a:ext cx="5640069" cy="40935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28A657-290C-4F0D-8F32-E6DF9B891A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13559"/>
            <a:ext cx="5662294" cy="6915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611638-91E7-4074-ADD1-7A473074CA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626673"/>
            <a:ext cx="5662295" cy="40935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6085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D88CA-7521-4411-B1F8-5710A68CD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683" y="136525"/>
            <a:ext cx="3932237" cy="160020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12F0F-250C-4142-BA5B-3663FAF8E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9788" y="151132"/>
            <a:ext cx="7206932" cy="6569071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D610F5-DD0D-483D-BC5D-67C4957DDA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35279" y="1859280"/>
            <a:ext cx="3977641" cy="4862195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110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D7025-B06D-4D32-8726-A11467264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01DAAF-BC31-4342-938D-C99835957A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9922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9EEC75-947C-4DC3-8CE3-DDB4A0289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DB54B5-A2F2-402F-A0BC-D28049D2D3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981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64B70-BEF6-45D5-A086-3599E5E2673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B425A-48BC-464B-A80F-561E4B063D9B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152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w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BD74EF-464F-470E-A868-D3CD837BC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4170" y="136525"/>
            <a:ext cx="11512550" cy="1265555"/>
          </a:xfrm>
          <a:solidFill>
            <a:schemeClr val="accent3"/>
          </a:solidFill>
          <a:ln>
            <a:solidFill>
              <a:schemeClr val="tx1"/>
            </a:solidFill>
          </a:ln>
        </p:spPr>
        <p:txBody>
          <a:bodyPr/>
          <a:lstStyle>
            <a:lvl1pPr marL="342900" indent="-342900">
              <a:buSzPct val="200000"/>
              <a:buFontTx/>
              <a:buBlip>
                <a:blip r:embed="rId2"/>
              </a:buBlip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73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1B3DD-1EFE-4210-B3E3-E7260846F5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solidFill>
            <a:schemeClr val="accent4"/>
          </a:solidFill>
          <a:ln>
            <a:solidFill>
              <a:schemeClr val="tx1"/>
            </a:solidFill>
          </a:ln>
        </p:spPr>
        <p:txBody>
          <a:bodyPr/>
          <a:lstStyle>
            <a:lvl1pPr marL="571500" indent="-571500" algn="l">
              <a:buSzPct val="300000"/>
              <a:buFontTx/>
              <a:buBlip>
                <a:blip r:embed="rId2"/>
              </a:buBlip>
              <a:defRPr/>
            </a:lvl1pPr>
          </a:lstStyle>
          <a:p>
            <a:r>
              <a:rPr lang="en-US" dirty="0"/>
              <a:t>	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4578B2-5FBB-4265-B20E-C278A11CD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B31B-E9E2-4B9F-852B-9EE764C8E13E}" type="datetime4">
              <a:rPr lang="en-GB" smtClean="0"/>
              <a:t>09 February 2022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8219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omewo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8BC2C-B9CE-4201-8CFE-6A62107FD4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0040" y="129541"/>
            <a:ext cx="11536680" cy="1165860"/>
          </a:xfrm>
          <a:solidFill>
            <a:schemeClr val="accent5"/>
          </a:solidFill>
          <a:ln>
            <a:solidFill>
              <a:schemeClr val="tx1"/>
            </a:solidFill>
          </a:ln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Homework – on Class Charts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7625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3A084-0881-448B-BF18-80E9AF44CE8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05984-FFA2-4336-8976-CDBE2963A4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5280" y="1641474"/>
            <a:ext cx="5699760" cy="5078730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A70417-6011-4C9D-AD09-2B8BC349C4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41474"/>
            <a:ext cx="5684520" cy="5078730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739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1CA26E-7D99-4E02-954D-F09300617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B31B-E9E2-4B9F-852B-9EE764C8E13E}" type="datetime4">
              <a:rPr lang="en-GB" smtClean="0"/>
              <a:t>09 February 2022</a:t>
            </a:fld>
            <a:endParaRPr lang="en-GB" dirty="0"/>
          </a:p>
        </p:txBody>
      </p:sp>
      <p:pic>
        <p:nvPicPr>
          <p:cNvPr id="5" name="Picture 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46B4AB21-F260-4E15-8951-B451B2AD9A5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479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ABDD2-7AD3-4F2B-BC16-26BD61C50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0" y="136525"/>
            <a:ext cx="4312920" cy="160020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377BA4-194C-4AE4-B53D-88BE0C021B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802188" y="136525"/>
            <a:ext cx="7054532" cy="6583679"/>
          </a:xfrm>
          <a:ln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ABCFDA-D124-4A7E-8C2E-E2ECB6C733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35280" y="1889759"/>
            <a:ext cx="4312920" cy="4831715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8952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7234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76E1B4-DFCB-4D5A-80ED-2112D3B08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" y="129540"/>
            <a:ext cx="11536680" cy="133254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A9791-32FC-4B4F-BE9C-2D163A607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0039" y="1551303"/>
            <a:ext cx="11536681" cy="5168901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2A2E9-A696-4FC4-861A-5D89560F27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13520" y="13779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CD1AB31B-E9E2-4B9F-852B-9EE764C8E13E}" type="datetime4">
              <a:rPr lang="en-GB" smtClean="0"/>
              <a:t>09 February 2022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468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1" r:id="rId4"/>
    <p:sldLayoutId id="2147483654" r:id="rId5"/>
    <p:sldLayoutId id="2147483652" r:id="rId6"/>
    <p:sldLayoutId id="2147483662" r:id="rId7"/>
    <p:sldLayoutId id="2147483657" r:id="rId8"/>
    <p:sldLayoutId id="2147483655" r:id="rId9"/>
    <p:sldLayoutId id="2147483653" r:id="rId10"/>
    <p:sldLayoutId id="2147483656" r:id="rId11"/>
    <p:sldLayoutId id="2147483658" r:id="rId12"/>
    <p:sldLayoutId id="2147483659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8275" indent="-168275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168275" indent="-1682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168275" indent="-1682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68275" indent="-1682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68275" indent="-1682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247" userDrawn="1">
          <p15:clr>
            <a:srgbClr val="F26B43"/>
          </p15:clr>
        </p15:guide>
        <p15:guide id="2" pos="98" userDrawn="1">
          <p15:clr>
            <a:srgbClr val="F26B43"/>
          </p15:clr>
        </p15:guide>
        <p15:guide id="4" pos="7582" userDrawn="1">
          <p15:clr>
            <a:srgbClr val="F26B43"/>
          </p15:clr>
        </p15:guide>
        <p15:guide id="5" orient="horz" pos="73" userDrawn="1">
          <p15:clr>
            <a:srgbClr val="F26B43"/>
          </p15:clr>
        </p15:guide>
        <p15:guide id="6" orient="horz" pos="98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jpg"/><Relationship Id="rId18" Type="http://schemas.openxmlformats.org/officeDocument/2006/relationships/image" Target="../media/image20.jpg"/><Relationship Id="rId3" Type="http://schemas.openxmlformats.org/officeDocument/2006/relationships/image" Target="../media/image5.png"/><Relationship Id="rId21" Type="http://schemas.openxmlformats.org/officeDocument/2006/relationships/image" Target="../media/image23.jpeg"/><Relationship Id="rId7" Type="http://schemas.openxmlformats.org/officeDocument/2006/relationships/image" Target="../media/image9.jpeg"/><Relationship Id="rId12" Type="http://schemas.openxmlformats.org/officeDocument/2006/relationships/image" Target="../media/image14.jpg"/><Relationship Id="rId17" Type="http://schemas.openxmlformats.org/officeDocument/2006/relationships/image" Target="../media/image19.jpg"/><Relationship Id="rId2" Type="http://schemas.openxmlformats.org/officeDocument/2006/relationships/image" Target="../media/image4.png"/><Relationship Id="rId16" Type="http://schemas.openxmlformats.org/officeDocument/2006/relationships/image" Target="../media/image18.jpg"/><Relationship Id="rId20" Type="http://schemas.openxmlformats.org/officeDocument/2006/relationships/image" Target="../media/image22.jp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8.jpg"/><Relationship Id="rId11" Type="http://schemas.openxmlformats.org/officeDocument/2006/relationships/image" Target="../media/image13.jpg"/><Relationship Id="rId5" Type="http://schemas.openxmlformats.org/officeDocument/2006/relationships/image" Target="../media/image7.png"/><Relationship Id="rId15" Type="http://schemas.openxmlformats.org/officeDocument/2006/relationships/image" Target="../media/image17.jpg"/><Relationship Id="rId10" Type="http://schemas.openxmlformats.org/officeDocument/2006/relationships/image" Target="../media/image12.jpg"/><Relationship Id="rId19" Type="http://schemas.openxmlformats.org/officeDocument/2006/relationships/image" Target="../media/image21.jpg"/><Relationship Id="rId4" Type="http://schemas.openxmlformats.org/officeDocument/2006/relationships/image" Target="../media/image6.jpg"/><Relationship Id="rId9" Type="http://schemas.openxmlformats.org/officeDocument/2006/relationships/image" Target="../media/image11.jpg"/><Relationship Id="rId14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403259F-4DC6-4346-98FB-2E0E44A063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04803"/>
            <a:ext cx="12192000" cy="539319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D12EE83-DCDC-4195-A29E-A2C4FE62EE20}"/>
              </a:ext>
            </a:extLst>
          </p:cNvPr>
          <p:cNvSpPr txBox="1"/>
          <p:nvPr/>
        </p:nvSpPr>
        <p:spPr>
          <a:xfrm>
            <a:off x="9722749" y="0"/>
            <a:ext cx="2469251" cy="307777"/>
          </a:xfrm>
          <a:prstGeom prst="rect">
            <a:avLst/>
          </a:prstGeom>
          <a:solidFill>
            <a:schemeClr val="accent5">
              <a:lumMod val="50000"/>
            </a:schemeClr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Respect, Inspire, Achieve</a:t>
            </a:r>
          </a:p>
        </p:txBody>
      </p:sp>
      <p:pic>
        <p:nvPicPr>
          <p:cNvPr id="4" name="Picture 2" descr="Aston by Sutton Primary School">
            <a:extLst>
              <a:ext uri="{FF2B5EF4-FFF2-40B4-BE49-F238E27FC236}">
                <a16:creationId xmlns:a16="http://schemas.microsoft.com/office/drawing/2014/main" id="{E10EC4AA-2014-4AC7-8BD8-A03B9F4A19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705" y="5434760"/>
            <a:ext cx="833686" cy="833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EDC93C2-1BBD-457E-BC72-C6942B0C3DC5}"/>
              </a:ext>
            </a:extLst>
          </p:cNvPr>
          <p:cNvSpPr txBox="1"/>
          <p:nvPr/>
        </p:nvSpPr>
        <p:spPr>
          <a:xfrm>
            <a:off x="8480513" y="6452856"/>
            <a:ext cx="36657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Aston By Sutton Primary School  </a:t>
            </a:r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Road Map- PE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5E82ED31-BF03-48C4-8472-0490226F2AF8}"/>
              </a:ext>
            </a:extLst>
          </p:cNvPr>
          <p:cNvSpPr txBox="1"/>
          <p:nvPr/>
        </p:nvSpPr>
        <p:spPr>
          <a:xfrm>
            <a:off x="1593367" y="1287121"/>
            <a:ext cx="122401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1000" dirty="0"/>
          </a:p>
        </p:txBody>
      </p: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E197698D-E7AA-4BA4-9C01-C1E517762105}"/>
              </a:ext>
            </a:extLst>
          </p:cNvPr>
          <p:cNvSpPr/>
          <p:nvPr/>
        </p:nvSpPr>
        <p:spPr>
          <a:xfrm>
            <a:off x="1505958" y="1128401"/>
            <a:ext cx="1982239" cy="931545"/>
          </a:xfrm>
          <a:prstGeom prst="round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4CC32182-00A2-4B6A-8CC3-D5468F3C37C3}"/>
              </a:ext>
            </a:extLst>
          </p:cNvPr>
          <p:cNvGrpSpPr/>
          <p:nvPr/>
        </p:nvGrpSpPr>
        <p:grpSpPr>
          <a:xfrm>
            <a:off x="136253" y="1239233"/>
            <a:ext cx="754726" cy="744089"/>
            <a:chOff x="9428255" y="2067633"/>
            <a:chExt cx="965765" cy="952154"/>
          </a:xfrm>
        </p:grpSpPr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2490C6AF-BAFF-4B92-A079-C2E1C8975C1D}"/>
                </a:ext>
              </a:extLst>
            </p:cNvPr>
            <p:cNvSpPr/>
            <p:nvPr/>
          </p:nvSpPr>
          <p:spPr>
            <a:xfrm>
              <a:off x="9428255" y="2067633"/>
              <a:ext cx="965765" cy="952154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2C553BE7-6B99-46A9-802B-DD2626340732}"/>
                </a:ext>
              </a:extLst>
            </p:cNvPr>
            <p:cNvSpPr/>
            <p:nvPr/>
          </p:nvSpPr>
          <p:spPr>
            <a:xfrm>
              <a:off x="9557364" y="2176141"/>
              <a:ext cx="730384" cy="713725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057B8EF3-DA3F-40C4-A45E-22F261061A3E}"/>
                </a:ext>
              </a:extLst>
            </p:cNvPr>
            <p:cNvSpPr txBox="1"/>
            <p:nvPr/>
          </p:nvSpPr>
          <p:spPr>
            <a:xfrm>
              <a:off x="9557364" y="2231288"/>
              <a:ext cx="751396" cy="6301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Class </a:t>
              </a:r>
              <a:r>
                <a:rPr lang="en-GB" sz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Two</a:t>
              </a: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FF2EA4F7-B183-4E97-A6BC-9FEE07A71FA4}"/>
              </a:ext>
            </a:extLst>
          </p:cNvPr>
          <p:cNvGrpSpPr/>
          <p:nvPr/>
        </p:nvGrpSpPr>
        <p:grpSpPr>
          <a:xfrm>
            <a:off x="2497756" y="5143832"/>
            <a:ext cx="754726" cy="744089"/>
            <a:chOff x="9428255" y="2067633"/>
            <a:chExt cx="965765" cy="952154"/>
          </a:xfrm>
        </p:grpSpPr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4C20442C-A9B5-4AA3-8B32-A664F823D323}"/>
                </a:ext>
              </a:extLst>
            </p:cNvPr>
            <p:cNvSpPr/>
            <p:nvPr/>
          </p:nvSpPr>
          <p:spPr>
            <a:xfrm>
              <a:off x="9428255" y="2067633"/>
              <a:ext cx="965765" cy="952154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C9A14001-E896-480D-8AF2-A2A9427F766A}"/>
                </a:ext>
              </a:extLst>
            </p:cNvPr>
            <p:cNvSpPr/>
            <p:nvPr/>
          </p:nvSpPr>
          <p:spPr>
            <a:xfrm>
              <a:off x="9557364" y="2176141"/>
              <a:ext cx="730384" cy="713725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54DE832F-A634-4F34-8D45-668B8C2340AA}"/>
                </a:ext>
              </a:extLst>
            </p:cNvPr>
            <p:cNvSpPr txBox="1"/>
            <p:nvPr/>
          </p:nvSpPr>
          <p:spPr>
            <a:xfrm>
              <a:off x="9557364" y="2231288"/>
              <a:ext cx="751396" cy="6301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Class </a:t>
              </a:r>
              <a:r>
                <a:rPr lang="en-GB" sz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Four</a:t>
              </a:r>
            </a:p>
          </p:txBody>
        </p:sp>
      </p:grpSp>
      <p:sp>
        <p:nvSpPr>
          <p:cNvPr id="111" name="TextBox 110">
            <a:extLst>
              <a:ext uri="{FF2B5EF4-FFF2-40B4-BE49-F238E27FC236}">
                <a16:creationId xmlns:a16="http://schemas.microsoft.com/office/drawing/2014/main" id="{7EDC303D-565F-41C2-AA78-DA55C4C285B7}"/>
              </a:ext>
            </a:extLst>
          </p:cNvPr>
          <p:cNvSpPr txBox="1"/>
          <p:nvPr/>
        </p:nvSpPr>
        <p:spPr>
          <a:xfrm>
            <a:off x="0" y="0"/>
            <a:ext cx="3462228" cy="307777"/>
          </a:xfrm>
          <a:prstGeom prst="rect">
            <a:avLst/>
          </a:prstGeom>
          <a:solidFill>
            <a:schemeClr val="accent5">
              <a:lumMod val="50000"/>
            </a:schemeClr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Overview for PE</a:t>
            </a:r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AD675330-47B5-47A0-B093-414A3235B5F0}"/>
              </a:ext>
            </a:extLst>
          </p:cNvPr>
          <p:cNvGrpSpPr/>
          <p:nvPr/>
        </p:nvGrpSpPr>
        <p:grpSpPr>
          <a:xfrm>
            <a:off x="9536732" y="2230883"/>
            <a:ext cx="754727" cy="744089"/>
            <a:chOff x="9227413" y="1597220"/>
            <a:chExt cx="965765" cy="952154"/>
          </a:xfrm>
        </p:grpSpPr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5C013E8B-2DDF-4EE4-84D6-E79437012523}"/>
                </a:ext>
              </a:extLst>
            </p:cNvPr>
            <p:cNvSpPr/>
            <p:nvPr/>
          </p:nvSpPr>
          <p:spPr>
            <a:xfrm>
              <a:off x="9227413" y="1597220"/>
              <a:ext cx="965765" cy="952154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E7180BDA-179D-4A24-A4BC-96CED1298F83}"/>
                </a:ext>
              </a:extLst>
            </p:cNvPr>
            <p:cNvSpPr/>
            <p:nvPr/>
          </p:nvSpPr>
          <p:spPr>
            <a:xfrm>
              <a:off x="9353567" y="1703069"/>
              <a:ext cx="730384" cy="71372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BBBAFB1E-E26B-49AB-8882-A9750702392D}"/>
                </a:ext>
              </a:extLst>
            </p:cNvPr>
            <p:cNvSpPr txBox="1"/>
            <p:nvPr/>
          </p:nvSpPr>
          <p:spPr>
            <a:xfrm>
              <a:off x="9343063" y="1744863"/>
              <a:ext cx="751395" cy="6301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Class </a:t>
              </a:r>
              <a:r>
                <a:rPr lang="en-GB" sz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Three</a:t>
              </a:r>
            </a:p>
          </p:txBody>
        </p:sp>
      </p:grpSp>
      <p:sp>
        <p:nvSpPr>
          <p:cNvPr id="121" name="Speech Bubble: Rectangle with Corners Rounded 120">
            <a:extLst>
              <a:ext uri="{FF2B5EF4-FFF2-40B4-BE49-F238E27FC236}">
                <a16:creationId xmlns:a16="http://schemas.microsoft.com/office/drawing/2014/main" id="{31C0A9D7-A2AA-4166-8AC0-E819D332B1FF}"/>
              </a:ext>
            </a:extLst>
          </p:cNvPr>
          <p:cNvSpPr/>
          <p:nvPr/>
        </p:nvSpPr>
        <p:spPr>
          <a:xfrm>
            <a:off x="3488198" y="4302270"/>
            <a:ext cx="2213810" cy="1077648"/>
          </a:xfrm>
          <a:prstGeom prst="wedgeRoundRectCallout">
            <a:avLst>
              <a:gd name="adj1" fmla="val -21926"/>
              <a:gd name="adj2" fmla="val 65069"/>
              <a:gd name="adj3" fmla="val 166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Term 1: Netball / Hockey </a:t>
            </a:r>
          </a:p>
          <a:p>
            <a:r>
              <a:rPr lang="en-US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Perform and apply a variety of skills and techniques confidently, consistently and with precision. </a:t>
            </a:r>
          </a:p>
          <a:p>
            <a:r>
              <a:rPr lang="en-US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Take part in competitive games with a strong understanding of tactics and composition.</a:t>
            </a:r>
            <a:endParaRPr lang="en-GB" sz="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3" name="Speech Bubble: Rectangle with Corners Rounded 122">
            <a:extLst>
              <a:ext uri="{FF2B5EF4-FFF2-40B4-BE49-F238E27FC236}">
                <a16:creationId xmlns:a16="http://schemas.microsoft.com/office/drawing/2014/main" id="{F45AA71E-F312-4E42-9715-AD0091122E0F}"/>
              </a:ext>
            </a:extLst>
          </p:cNvPr>
          <p:cNvSpPr/>
          <p:nvPr/>
        </p:nvSpPr>
        <p:spPr>
          <a:xfrm>
            <a:off x="6115874" y="4306123"/>
            <a:ext cx="2757186" cy="1248262"/>
          </a:xfrm>
          <a:prstGeom prst="wedgeRoundRectCallout">
            <a:avLst>
              <a:gd name="adj1" fmla="val -21926"/>
              <a:gd name="adj2" fmla="val 65069"/>
              <a:gd name="adj3" fmla="val 166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Term 2:  Gymnastics / Cricket</a:t>
            </a:r>
          </a:p>
          <a:p>
            <a:r>
              <a:rPr lang="en-US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 their own complex sequences involving the full range of actions and movements: travelling, balancing, holding shapes, jumping, leaping, swinging, vaulting and stretching.</a:t>
            </a:r>
            <a:r>
              <a:rPr lang="en-GB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en-US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running, jumping, throwing and catching in isolation &amp; in combination. Develop flexibility, strength, technique, control and balance</a:t>
            </a:r>
          </a:p>
          <a:p>
            <a:endParaRPr lang="en-US" sz="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800" dirty="0">
                <a:solidFill>
                  <a:schemeClr val="tx1"/>
                </a:solidFill>
              </a:rPr>
              <a:t>	</a:t>
            </a:r>
          </a:p>
          <a:p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4" name="Speech Bubble: Rectangle with Corners Rounded 123">
            <a:extLst>
              <a:ext uri="{FF2B5EF4-FFF2-40B4-BE49-F238E27FC236}">
                <a16:creationId xmlns:a16="http://schemas.microsoft.com/office/drawing/2014/main" id="{72C01B72-21EC-4D99-8FB7-96828D252BB6}"/>
              </a:ext>
            </a:extLst>
          </p:cNvPr>
          <p:cNvSpPr/>
          <p:nvPr/>
        </p:nvSpPr>
        <p:spPr>
          <a:xfrm>
            <a:off x="9029768" y="4271667"/>
            <a:ext cx="2367102" cy="1087150"/>
          </a:xfrm>
          <a:prstGeom prst="wedgeRoundRectCallout">
            <a:avLst>
              <a:gd name="adj1" fmla="val -21926"/>
              <a:gd name="adj2" fmla="val 65069"/>
              <a:gd name="adj3" fmla="val 166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7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7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7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Term 3:  Swimming, Athletics, Rounders</a:t>
            </a:r>
          </a:p>
          <a:p>
            <a:r>
              <a:rPr lang="en-GB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Take part in outdoor and adventurous activity challenges both individually and within a team. Swim competently, confidently and proficiently over a distance of at least 25 metres</a:t>
            </a:r>
          </a:p>
          <a:p>
            <a:r>
              <a:rPr lang="en-US" sz="800" dirty="0"/>
              <a:t>	</a:t>
            </a:r>
          </a:p>
          <a:p>
            <a:r>
              <a:rPr lang="en-GB" sz="700" dirty="0">
                <a:solidFill>
                  <a:schemeClr val="tx1"/>
                </a:solidFill>
              </a:rPr>
              <a:t>	</a:t>
            </a:r>
          </a:p>
          <a:p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4DDC141F-B2A8-48ED-ADF2-18F69BEED72F}"/>
              </a:ext>
            </a:extLst>
          </p:cNvPr>
          <p:cNvSpPr txBox="1"/>
          <p:nvPr/>
        </p:nvSpPr>
        <p:spPr>
          <a:xfrm>
            <a:off x="0" y="6392199"/>
            <a:ext cx="1509096" cy="307777"/>
          </a:xfrm>
          <a:prstGeom prst="rect">
            <a:avLst/>
          </a:prstGeom>
          <a:solidFill>
            <a:schemeClr val="accent5">
              <a:lumMod val="50000"/>
            </a:schemeClr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Year A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4D3BD82E-B766-430D-95CB-518317B8BB04}"/>
              </a:ext>
            </a:extLst>
          </p:cNvPr>
          <p:cNvSpPr txBox="1"/>
          <p:nvPr/>
        </p:nvSpPr>
        <p:spPr>
          <a:xfrm>
            <a:off x="4344468" y="1269965"/>
            <a:ext cx="12240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</p:txBody>
      </p:sp>
      <p:sp>
        <p:nvSpPr>
          <p:cNvPr id="129" name="Rectangle: Rounded Corners 128">
            <a:extLst>
              <a:ext uri="{FF2B5EF4-FFF2-40B4-BE49-F238E27FC236}">
                <a16:creationId xmlns:a16="http://schemas.microsoft.com/office/drawing/2014/main" id="{705820A1-020F-4CD1-94D8-48F99AAF295C}"/>
              </a:ext>
            </a:extLst>
          </p:cNvPr>
          <p:cNvSpPr/>
          <p:nvPr/>
        </p:nvSpPr>
        <p:spPr>
          <a:xfrm>
            <a:off x="4257059" y="1158136"/>
            <a:ext cx="1982239" cy="931545"/>
          </a:xfrm>
          <a:prstGeom prst="round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C805F56F-7874-4F92-B690-8CA623DA657F}"/>
              </a:ext>
            </a:extLst>
          </p:cNvPr>
          <p:cNvSpPr txBox="1"/>
          <p:nvPr/>
        </p:nvSpPr>
        <p:spPr>
          <a:xfrm>
            <a:off x="7134938" y="1333728"/>
            <a:ext cx="180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</p:txBody>
      </p:sp>
      <p:sp>
        <p:nvSpPr>
          <p:cNvPr id="131" name="Rectangle: Rounded Corners 130">
            <a:extLst>
              <a:ext uri="{FF2B5EF4-FFF2-40B4-BE49-F238E27FC236}">
                <a16:creationId xmlns:a16="http://schemas.microsoft.com/office/drawing/2014/main" id="{7ADB06C5-FD5A-43B7-BCB3-C3CD49EFFED8}"/>
              </a:ext>
            </a:extLst>
          </p:cNvPr>
          <p:cNvSpPr/>
          <p:nvPr/>
        </p:nvSpPr>
        <p:spPr>
          <a:xfrm>
            <a:off x="7047529" y="1175008"/>
            <a:ext cx="1982239" cy="931545"/>
          </a:xfrm>
          <a:prstGeom prst="round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FA2E32E8-B208-4FC5-877A-07DF65E3BBFA}"/>
              </a:ext>
            </a:extLst>
          </p:cNvPr>
          <p:cNvSpPr txBox="1"/>
          <p:nvPr/>
        </p:nvSpPr>
        <p:spPr>
          <a:xfrm>
            <a:off x="7479114" y="3521453"/>
            <a:ext cx="1965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 b="1" dirty="0"/>
          </a:p>
          <a:p>
            <a:endParaRPr lang="en-GB" sz="1000" b="1" dirty="0"/>
          </a:p>
          <a:p>
            <a:endParaRPr lang="en-GB" sz="800" b="1" dirty="0"/>
          </a:p>
        </p:txBody>
      </p:sp>
      <p:sp>
        <p:nvSpPr>
          <p:cNvPr id="133" name="Rectangle: Rounded Corners 132">
            <a:extLst>
              <a:ext uri="{FF2B5EF4-FFF2-40B4-BE49-F238E27FC236}">
                <a16:creationId xmlns:a16="http://schemas.microsoft.com/office/drawing/2014/main" id="{2D1FC744-2EDD-499E-8919-43574AC13FC8}"/>
              </a:ext>
            </a:extLst>
          </p:cNvPr>
          <p:cNvSpPr/>
          <p:nvPr/>
        </p:nvSpPr>
        <p:spPr>
          <a:xfrm>
            <a:off x="7462739" y="3308778"/>
            <a:ext cx="1982239" cy="931545"/>
          </a:xfrm>
          <a:prstGeom prst="round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30934AF0-AE8A-4484-B8C9-868D601C1289}"/>
              </a:ext>
            </a:extLst>
          </p:cNvPr>
          <p:cNvSpPr txBox="1"/>
          <p:nvPr/>
        </p:nvSpPr>
        <p:spPr>
          <a:xfrm>
            <a:off x="5240108" y="3490940"/>
            <a:ext cx="180742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 b="1" dirty="0"/>
          </a:p>
          <a:p>
            <a:endParaRPr lang="en-GB" sz="1000" b="1" dirty="0"/>
          </a:p>
          <a:p>
            <a:endParaRPr lang="en-GB" sz="1000" b="1" dirty="0"/>
          </a:p>
        </p:txBody>
      </p:sp>
      <p:sp>
        <p:nvSpPr>
          <p:cNvPr id="135" name="Rectangle: Rounded Corners 134">
            <a:extLst>
              <a:ext uri="{FF2B5EF4-FFF2-40B4-BE49-F238E27FC236}">
                <a16:creationId xmlns:a16="http://schemas.microsoft.com/office/drawing/2014/main" id="{6C1B1DA1-A601-4976-94D1-5843DFD12DF1}"/>
              </a:ext>
            </a:extLst>
          </p:cNvPr>
          <p:cNvSpPr/>
          <p:nvPr/>
        </p:nvSpPr>
        <p:spPr>
          <a:xfrm>
            <a:off x="5152699" y="3332220"/>
            <a:ext cx="1982239" cy="931545"/>
          </a:xfrm>
          <a:prstGeom prst="round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Rectangle: Rounded Corners 136">
            <a:extLst>
              <a:ext uri="{FF2B5EF4-FFF2-40B4-BE49-F238E27FC236}">
                <a16:creationId xmlns:a16="http://schemas.microsoft.com/office/drawing/2014/main" id="{AB690F59-E6CE-4780-B314-C7AC07D7CFE8}"/>
              </a:ext>
            </a:extLst>
          </p:cNvPr>
          <p:cNvSpPr/>
          <p:nvPr/>
        </p:nvSpPr>
        <p:spPr>
          <a:xfrm>
            <a:off x="2735258" y="3322458"/>
            <a:ext cx="1982239" cy="931545"/>
          </a:xfrm>
          <a:prstGeom prst="round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BF08222A-D48F-49D2-B875-8D861A3BB04B}"/>
              </a:ext>
            </a:extLst>
          </p:cNvPr>
          <p:cNvSpPr txBox="1"/>
          <p:nvPr/>
        </p:nvSpPr>
        <p:spPr>
          <a:xfrm>
            <a:off x="3778726" y="5708394"/>
            <a:ext cx="21012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 b="1" dirty="0"/>
          </a:p>
          <a:p>
            <a:endParaRPr lang="en-GB" sz="1000" b="1" dirty="0"/>
          </a:p>
          <a:p>
            <a:endParaRPr lang="en-GB" sz="800" b="1" dirty="0"/>
          </a:p>
        </p:txBody>
      </p:sp>
      <p:sp>
        <p:nvSpPr>
          <p:cNvPr id="139" name="Rectangle: Rounded Corners 138">
            <a:extLst>
              <a:ext uri="{FF2B5EF4-FFF2-40B4-BE49-F238E27FC236}">
                <a16:creationId xmlns:a16="http://schemas.microsoft.com/office/drawing/2014/main" id="{82BEFD23-42A5-4630-9830-D663AFFD2FA4}"/>
              </a:ext>
            </a:extLst>
          </p:cNvPr>
          <p:cNvSpPr/>
          <p:nvPr/>
        </p:nvSpPr>
        <p:spPr>
          <a:xfrm>
            <a:off x="3778726" y="5495719"/>
            <a:ext cx="2101287" cy="931545"/>
          </a:xfrm>
          <a:prstGeom prst="round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99103602-36E9-437D-867B-F8ED67B82DD9}"/>
              </a:ext>
            </a:extLst>
          </p:cNvPr>
          <p:cNvSpPr txBox="1"/>
          <p:nvPr/>
        </p:nvSpPr>
        <p:spPr>
          <a:xfrm>
            <a:off x="6480502" y="5697410"/>
            <a:ext cx="187845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 dirty="0"/>
          </a:p>
          <a:p>
            <a:endParaRPr lang="en-GB" sz="1000" dirty="0"/>
          </a:p>
          <a:p>
            <a:endParaRPr lang="en-GB" sz="1000" dirty="0"/>
          </a:p>
        </p:txBody>
      </p:sp>
      <p:sp>
        <p:nvSpPr>
          <p:cNvPr id="141" name="Rectangle: Rounded Corners 140">
            <a:extLst>
              <a:ext uri="{FF2B5EF4-FFF2-40B4-BE49-F238E27FC236}">
                <a16:creationId xmlns:a16="http://schemas.microsoft.com/office/drawing/2014/main" id="{C0CF5443-CCF0-48C0-855A-30227B762E20}"/>
              </a:ext>
            </a:extLst>
          </p:cNvPr>
          <p:cNvSpPr/>
          <p:nvPr/>
        </p:nvSpPr>
        <p:spPr>
          <a:xfrm>
            <a:off x="6464127" y="5484735"/>
            <a:ext cx="1982239" cy="931545"/>
          </a:xfrm>
          <a:prstGeom prst="round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3780FA05-09A3-4252-A944-48FF4EADD133}"/>
              </a:ext>
            </a:extLst>
          </p:cNvPr>
          <p:cNvSpPr txBox="1"/>
          <p:nvPr/>
        </p:nvSpPr>
        <p:spPr>
          <a:xfrm>
            <a:off x="9067440" y="5764168"/>
            <a:ext cx="1965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 dirty="0"/>
          </a:p>
          <a:p>
            <a:endParaRPr lang="en-GB" sz="1000" dirty="0"/>
          </a:p>
          <a:p>
            <a:endParaRPr lang="en-GB" sz="800" b="1" dirty="0"/>
          </a:p>
        </p:txBody>
      </p:sp>
      <p:sp>
        <p:nvSpPr>
          <p:cNvPr id="143" name="Rectangle: Rounded Corners 142">
            <a:extLst>
              <a:ext uri="{FF2B5EF4-FFF2-40B4-BE49-F238E27FC236}">
                <a16:creationId xmlns:a16="http://schemas.microsoft.com/office/drawing/2014/main" id="{70D63B09-0A06-46B8-9CBA-BA4D336EE115}"/>
              </a:ext>
            </a:extLst>
          </p:cNvPr>
          <p:cNvSpPr/>
          <p:nvPr/>
        </p:nvSpPr>
        <p:spPr>
          <a:xfrm>
            <a:off x="9051065" y="5495082"/>
            <a:ext cx="1982239" cy="931545"/>
          </a:xfrm>
          <a:prstGeom prst="round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Speech Bubble: Rectangle with Corners Rounded 143">
            <a:extLst>
              <a:ext uri="{FF2B5EF4-FFF2-40B4-BE49-F238E27FC236}">
                <a16:creationId xmlns:a16="http://schemas.microsoft.com/office/drawing/2014/main" id="{EBCF9CC8-DE7E-402A-B213-07325CE1B2FE}"/>
              </a:ext>
            </a:extLst>
          </p:cNvPr>
          <p:cNvSpPr/>
          <p:nvPr/>
        </p:nvSpPr>
        <p:spPr>
          <a:xfrm>
            <a:off x="2416954" y="2117518"/>
            <a:ext cx="2377097" cy="1174381"/>
          </a:xfrm>
          <a:prstGeom prst="wedgeRoundRectCallout">
            <a:avLst>
              <a:gd name="adj1" fmla="val -21926"/>
              <a:gd name="adj2" fmla="val 65069"/>
              <a:gd name="adj3" fmla="val 166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Term 3:  Swimming, Athletics, Rounders:  </a:t>
            </a:r>
          </a:p>
          <a:p>
            <a:r>
              <a:rPr lang="en-GB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Focus on arm and leg action to improve their sprinting technique. Show increasing control in overarm throw</a:t>
            </a:r>
            <a:r>
              <a:rPr lang="en-GB" sz="9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Begin </a:t>
            </a:r>
            <a:r>
              <a:rPr lang="en-GB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use a range of strokes effectively e.g., front crawl, backstroke and breaststroke</a:t>
            </a:r>
          </a:p>
          <a:p>
            <a:endParaRPr lang="en-GB" sz="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5" name="Speech Bubble: Rectangle with Corners Rounded 144">
            <a:extLst>
              <a:ext uri="{FF2B5EF4-FFF2-40B4-BE49-F238E27FC236}">
                <a16:creationId xmlns:a16="http://schemas.microsoft.com/office/drawing/2014/main" id="{BF9021BC-F874-4535-95C9-1C6D496AED04}"/>
              </a:ext>
            </a:extLst>
          </p:cNvPr>
          <p:cNvSpPr/>
          <p:nvPr/>
        </p:nvSpPr>
        <p:spPr>
          <a:xfrm>
            <a:off x="4959786" y="2117518"/>
            <a:ext cx="2275812" cy="1174381"/>
          </a:xfrm>
          <a:prstGeom prst="wedgeRoundRectCallout">
            <a:avLst>
              <a:gd name="adj1" fmla="val -21926"/>
              <a:gd name="adj2" fmla="val 65069"/>
              <a:gd name="adj3" fmla="val 166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Term 2:  Gymnastics / Cricket</a:t>
            </a:r>
          </a:p>
          <a:p>
            <a:r>
              <a:rPr lang="en-GB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Pass the ball with increasing speed, accuracy and success in a game situation. Know how to play a striking and fielding game fairly. Take part in a range of competitive games and activities.</a:t>
            </a:r>
            <a:endParaRPr lang="en-GB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6" name="Speech Bubble: Rectangle with Corners Rounded 145">
            <a:extLst>
              <a:ext uri="{FF2B5EF4-FFF2-40B4-BE49-F238E27FC236}">
                <a16:creationId xmlns:a16="http://schemas.microsoft.com/office/drawing/2014/main" id="{CE24D16A-6D4B-4673-831F-24BFEA80B302}"/>
              </a:ext>
            </a:extLst>
          </p:cNvPr>
          <p:cNvSpPr/>
          <p:nvPr/>
        </p:nvSpPr>
        <p:spPr>
          <a:xfrm>
            <a:off x="7334185" y="2063671"/>
            <a:ext cx="2215776" cy="1213763"/>
          </a:xfrm>
          <a:prstGeom prst="wedgeRoundRectCallout">
            <a:avLst>
              <a:gd name="adj1" fmla="val -21926"/>
              <a:gd name="adj2" fmla="val 65069"/>
              <a:gd name="adj3" fmla="val 166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Term 1: Netball / Hockey</a:t>
            </a:r>
          </a:p>
          <a:p>
            <a:r>
              <a:rPr lang="en-GB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Demonstrate successful hitting and striking skills.</a:t>
            </a:r>
            <a:r>
              <a:rPr lang="en-GB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a hockey stick to hit a ball with accuracy and control. Use a range of attacking and defending skills and techniques in a game. Perform a push throw</a:t>
            </a:r>
            <a:endParaRPr lang="en-GB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7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7" name="Speech Bubble: Rectangle with Corners Rounded 146">
            <a:extLst>
              <a:ext uri="{FF2B5EF4-FFF2-40B4-BE49-F238E27FC236}">
                <a16:creationId xmlns:a16="http://schemas.microsoft.com/office/drawing/2014/main" id="{E29EB98E-58BA-4EEC-A9BF-E268C5C53C98}"/>
              </a:ext>
            </a:extLst>
          </p:cNvPr>
          <p:cNvSpPr/>
          <p:nvPr/>
        </p:nvSpPr>
        <p:spPr>
          <a:xfrm>
            <a:off x="1325218" y="296514"/>
            <a:ext cx="2319130" cy="889076"/>
          </a:xfrm>
          <a:prstGeom prst="wedgeRoundRectCallout">
            <a:avLst>
              <a:gd name="adj1" fmla="val -21926"/>
              <a:gd name="adj2" fmla="val 65069"/>
              <a:gd name="adj3" fmla="val 166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Term 1:  Games / Gymnastics</a:t>
            </a:r>
          </a:p>
          <a:p>
            <a:r>
              <a:rPr lang="en-US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 basic movements including running, jumping, throwing and catching, as well as developing balance, agility and coordination, and begin to apply these in a range of activities. </a:t>
            </a:r>
            <a:endParaRPr lang="en-GB" sz="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8" name="Speech Bubble: Rectangle with Corners Rounded 147">
            <a:extLst>
              <a:ext uri="{FF2B5EF4-FFF2-40B4-BE49-F238E27FC236}">
                <a16:creationId xmlns:a16="http://schemas.microsoft.com/office/drawing/2014/main" id="{545D9302-237B-4921-91E9-41E27C92D3E4}"/>
              </a:ext>
            </a:extLst>
          </p:cNvPr>
          <p:cNvSpPr/>
          <p:nvPr/>
        </p:nvSpPr>
        <p:spPr>
          <a:xfrm>
            <a:off x="4077208" y="268308"/>
            <a:ext cx="2259746" cy="874518"/>
          </a:xfrm>
          <a:prstGeom prst="wedgeRoundRectCallout">
            <a:avLst>
              <a:gd name="adj1" fmla="val -21926"/>
              <a:gd name="adj2" fmla="val 65069"/>
              <a:gd name="adj3" fmla="val 166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Term 2: Ball skills / Dance </a:t>
            </a:r>
          </a:p>
          <a:p>
            <a:r>
              <a:rPr lang="en-US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Link actions to make a sequence. </a:t>
            </a:r>
          </a:p>
          <a:p>
            <a:r>
              <a:rPr lang="en-US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Travel in a variety of ways, including rolling. Hold a still shape whilst balancing on different points of the body. </a:t>
            </a:r>
            <a:r>
              <a:rPr lang="en-US" sz="700" dirty="0">
                <a:solidFill>
                  <a:schemeClr val="tx1"/>
                </a:solidFill>
              </a:rPr>
              <a:t>	</a:t>
            </a:r>
          </a:p>
          <a:p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9" name="Speech Bubble: Rectangle with Corners Rounded 148">
            <a:extLst>
              <a:ext uri="{FF2B5EF4-FFF2-40B4-BE49-F238E27FC236}">
                <a16:creationId xmlns:a16="http://schemas.microsoft.com/office/drawing/2014/main" id="{30C097CA-AC14-424F-AF38-D42DE272E3CC}"/>
              </a:ext>
            </a:extLst>
          </p:cNvPr>
          <p:cNvSpPr/>
          <p:nvPr/>
        </p:nvSpPr>
        <p:spPr>
          <a:xfrm>
            <a:off x="7047529" y="307776"/>
            <a:ext cx="2259746" cy="850359"/>
          </a:xfrm>
          <a:prstGeom prst="wedgeRoundRectCallout">
            <a:avLst>
              <a:gd name="adj1" fmla="val -21926"/>
              <a:gd name="adj2" fmla="val 65069"/>
              <a:gd name="adj3" fmla="val 166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75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75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Term 3: Games /Attacking &amp; Defending</a:t>
            </a:r>
          </a:p>
          <a:p>
            <a:r>
              <a:rPr lang="en-US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Begin to use and understand the terms attacking and defending. </a:t>
            </a:r>
          </a:p>
          <a:p>
            <a:r>
              <a:rPr lang="en-US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at least one technique to attack or defend to play a game successfully. </a:t>
            </a:r>
            <a:r>
              <a:rPr lang="en-US" sz="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  <a:p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CE418D09-076A-47A0-8137-1A77D5033BB2}"/>
              </a:ext>
            </a:extLst>
          </p:cNvPr>
          <p:cNvSpPr/>
          <p:nvPr/>
        </p:nvSpPr>
        <p:spPr>
          <a:xfrm>
            <a:off x="908825" y="1425254"/>
            <a:ext cx="553274" cy="372045"/>
          </a:xfrm>
          <a:prstGeom prst="rightArrow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highlight>
                <a:srgbClr val="0000FF"/>
              </a:highlight>
            </a:endParaRPr>
          </a:p>
        </p:txBody>
      </p:sp>
      <p:sp>
        <p:nvSpPr>
          <p:cNvPr id="150" name="Arrow: Right 149">
            <a:extLst>
              <a:ext uri="{FF2B5EF4-FFF2-40B4-BE49-F238E27FC236}">
                <a16:creationId xmlns:a16="http://schemas.microsoft.com/office/drawing/2014/main" id="{07EB6B95-1A63-4633-879D-D4452402634C}"/>
              </a:ext>
            </a:extLst>
          </p:cNvPr>
          <p:cNvSpPr/>
          <p:nvPr/>
        </p:nvSpPr>
        <p:spPr>
          <a:xfrm rot="7427345">
            <a:off x="9402811" y="3119116"/>
            <a:ext cx="553274" cy="372045"/>
          </a:xfrm>
          <a:prstGeom prst="rightArrow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Arrow: Right 150">
            <a:extLst>
              <a:ext uri="{FF2B5EF4-FFF2-40B4-BE49-F238E27FC236}">
                <a16:creationId xmlns:a16="http://schemas.microsoft.com/office/drawing/2014/main" id="{750C193D-4821-4452-B9A4-0498E3DEC342}"/>
              </a:ext>
            </a:extLst>
          </p:cNvPr>
          <p:cNvSpPr/>
          <p:nvPr/>
        </p:nvSpPr>
        <p:spPr>
          <a:xfrm rot="1785559">
            <a:off x="3169601" y="5713143"/>
            <a:ext cx="553274" cy="372045"/>
          </a:xfrm>
          <a:prstGeom prst="rightArrow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0086" y="3370375"/>
            <a:ext cx="878283" cy="834602"/>
          </a:xfrm>
          <a:prstGeom prst="rect">
            <a:avLst/>
          </a:prstGeom>
        </p:spPr>
      </p:pic>
      <p:pic>
        <p:nvPicPr>
          <p:cNvPr id="59" name="Picture 2" descr="C:\Users\teacher\AppData\Local\Microsoft\Windows\INetCache\IE\25G1P997\150px-Netball_2018_Commonwealth_Games.svg[1].png">
            <a:extLst>
              <a:ext uri="{FF2B5EF4-FFF2-40B4-BE49-F238E27FC236}">
                <a16:creationId xmlns:a16="http://schemas.microsoft.com/office/drawing/2014/main" id="{130CE9FF-07F3-44E6-B232-E9ADD41476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0828" y="5504488"/>
            <a:ext cx="857893" cy="843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2C63F83E-2141-4096-B91F-FE7EB22DBA5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8722" y="5504488"/>
            <a:ext cx="1150483" cy="887711"/>
          </a:xfrm>
          <a:prstGeom prst="rect">
            <a:avLst/>
          </a:prstGeom>
        </p:spPr>
      </p:pic>
      <p:pic>
        <p:nvPicPr>
          <p:cNvPr id="61" name="Picture 3" descr="C:\Users\teacher\AppData\Local\Microsoft\Windows\INetCache\IE\J8K4YAN4\1200px-Cricket_ball_G&amp;M[1].jpg">
            <a:extLst>
              <a:ext uri="{FF2B5EF4-FFF2-40B4-BE49-F238E27FC236}">
                <a16:creationId xmlns:a16="http://schemas.microsoft.com/office/drawing/2014/main" id="{909335E6-D278-452E-A384-C89F90D135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5168" y="5434760"/>
            <a:ext cx="865007" cy="959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95315B4-1FBE-4A99-845E-99D22EF76D0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502" y="5504489"/>
            <a:ext cx="1052271" cy="84304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52EE659-2D37-40EE-AD0C-DEF236A9D22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172" y="1258307"/>
            <a:ext cx="904543" cy="751773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01E2A7C6-9B01-4B3B-B757-7A25530FE95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2766" y="1231794"/>
            <a:ext cx="956051" cy="80289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DD05861-A4E6-43CD-A09E-BE383D4093B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450" y="1191092"/>
            <a:ext cx="937728" cy="83160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22714307-31D9-4238-A717-F5C814A18A71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1953" y="1219200"/>
            <a:ext cx="986499" cy="77613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DF93831A-0E70-4096-82B5-FF588A1E9C3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0574" y="1231794"/>
            <a:ext cx="921552" cy="793915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9EB81750-05B2-440E-B345-E95D5C9B83F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9861" y="1230982"/>
            <a:ext cx="921553" cy="83147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B8A89393-3B26-44CC-9FCE-DD75B58F081B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0513" y="3377174"/>
            <a:ext cx="970438" cy="83607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1B0637C8-F970-4AF6-84B0-F400E199CFE3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9638" y="3361444"/>
            <a:ext cx="909372" cy="836071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3FF6C26A-374C-43DF-B168-FC7B9F33C063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4720" y="3361444"/>
            <a:ext cx="835438" cy="833459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E051C4F8-AE72-4D71-BC02-E26974410863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8637" y="3367061"/>
            <a:ext cx="887035" cy="864476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72016607-C724-46F1-816E-5BCA3DC2ED00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2074" y="3341508"/>
            <a:ext cx="897947" cy="904091"/>
          </a:xfrm>
          <a:prstGeom prst="rect">
            <a:avLst/>
          </a:prstGeom>
        </p:spPr>
      </p:pic>
      <p:pic>
        <p:nvPicPr>
          <p:cNvPr id="89" name="Picture 88">
            <a:extLst>
              <a:ext uri="{FF2B5EF4-FFF2-40B4-BE49-F238E27FC236}">
                <a16:creationId xmlns:a16="http://schemas.microsoft.com/office/drawing/2014/main" id="{ED07E2DB-5669-45D0-93F9-235F84812C84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6003" y="5504488"/>
            <a:ext cx="903676" cy="877544"/>
          </a:xfrm>
          <a:prstGeom prst="rect">
            <a:avLst/>
          </a:prstGeom>
        </p:spPr>
      </p:pic>
      <p:pic>
        <p:nvPicPr>
          <p:cNvPr id="90" name="Picture 5" descr="C:\Users\teacher\AppData\Local\Microsoft\Windows\INetCache\IE\PSF9YVJI\Men_100_m_French_Athletics_Championships_2013_t153313[1].jpg">
            <a:extLst>
              <a:ext uri="{FF2B5EF4-FFF2-40B4-BE49-F238E27FC236}">
                <a16:creationId xmlns:a16="http://schemas.microsoft.com/office/drawing/2014/main" id="{C6FEBF27-AACB-4118-9A2A-9AD7C6475E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0846" y="5537018"/>
            <a:ext cx="1048782" cy="820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4064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plate">
      <a:dk1>
        <a:srgbClr val="000000"/>
      </a:dk1>
      <a:lt1>
        <a:sysClr val="window" lastClr="FFFFFF"/>
      </a:lt1>
      <a:dk2>
        <a:srgbClr val="44546A"/>
      </a:dk2>
      <a:lt2>
        <a:srgbClr val="E7E6E6"/>
      </a:lt2>
      <a:accent1>
        <a:srgbClr val="FFFFCC"/>
      </a:accent1>
      <a:accent2>
        <a:srgbClr val="CCFFCC"/>
      </a:accent2>
      <a:accent3>
        <a:srgbClr val="CCECFF"/>
      </a:accent3>
      <a:accent4>
        <a:srgbClr val="FFDBB7"/>
      </a:accent4>
      <a:accent5>
        <a:srgbClr val="CCCCFF"/>
      </a:accent5>
      <a:accent6>
        <a:srgbClr val="E6E7E5"/>
      </a:accent6>
      <a:hlink>
        <a:srgbClr val="023160"/>
      </a:hlink>
      <a:folHlink>
        <a:srgbClr val="02316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ster Template" id="{0C436E31-3B6D-458B-880F-B9508A4E8D2F}" vid="{6E0F1D72-D947-42BC-A17C-C34DB52FDA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66E143519B884C85C9966678F39B15" ma:contentTypeVersion="8" ma:contentTypeDescription="Create a new document." ma:contentTypeScope="" ma:versionID="66edf3cc50b1ed755940489e7e4e13f8">
  <xsd:schema xmlns:xsd="http://www.w3.org/2001/XMLSchema" xmlns:xs="http://www.w3.org/2001/XMLSchema" xmlns:p="http://schemas.microsoft.com/office/2006/metadata/properties" xmlns:ns3="5ab16166-38e5-4cd1-8bcb-4b9e2c469ff5" xmlns:ns4="49fed03b-671c-4b49-8b4f-277172b7f7b7" targetNamespace="http://schemas.microsoft.com/office/2006/metadata/properties" ma:root="true" ma:fieldsID="dfc7a03bb4a0822de3795a9710f71a14" ns3:_="" ns4:_="">
    <xsd:import namespace="5ab16166-38e5-4cd1-8bcb-4b9e2c469ff5"/>
    <xsd:import namespace="49fed03b-671c-4b49-8b4f-277172b7f7b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b16166-38e5-4cd1-8bcb-4b9e2c469f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fed03b-671c-4b49-8b4f-277172b7f7b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B41ABC0-198A-4314-A6BA-628B97AC4D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b16166-38e5-4cd1-8bcb-4b9e2c469ff5"/>
    <ds:schemaRef ds:uri="49fed03b-671c-4b49-8b4f-277172b7f7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35445C6-F3CE-41F9-8673-DFD8BD3492B3}">
  <ds:schemaRefs>
    <ds:schemaRef ds:uri="http://purl.org/dc/terms/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2006/documentManagement/types"/>
    <ds:schemaRef ds:uri="5ab16166-38e5-4cd1-8bcb-4b9e2c469ff5"/>
    <ds:schemaRef ds:uri="http://schemas.microsoft.com/office/infopath/2007/PartnerControls"/>
    <ds:schemaRef ds:uri="49fed03b-671c-4b49-8b4f-277172b7f7b7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2F80A16-7BA4-4678-B0DE-EB1376B0DE5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Master Template</Template>
  <TotalTime>15609</TotalTime>
  <Words>406</Words>
  <Application>Microsoft Office PowerPoint</Application>
  <PresentationFormat>Widescreen</PresentationFormat>
  <Paragraphs>62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Josie Luff</dc:creator>
  <cp:lastModifiedBy>Lesley-Ann Shorrock</cp:lastModifiedBy>
  <cp:revision>138</cp:revision>
  <cp:lastPrinted>2022-02-09T16:09:09Z</cp:lastPrinted>
  <dcterms:created xsi:type="dcterms:W3CDTF">2019-09-21T06:16:16Z</dcterms:created>
  <dcterms:modified xsi:type="dcterms:W3CDTF">2022-02-09T17:20:03Z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0x010100D766E143519B884C85C9966678F39B15</vt:lpwstr>
  </property>
</Properties>
</file>