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697" autoAdjust="0"/>
    <p:restoredTop sz="94660"/>
  </p:normalViewPr>
  <p:slideViewPr>
    <p:cSldViewPr snapToGrid="0">
      <p:cViewPr>
        <p:scale>
          <a:sx n="100" d="100"/>
          <a:sy n="100" d="100"/>
        </p:scale>
        <p:origin x="-192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AC48306-B7CA-4F8A-8C78-30180885EC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91444F6-B866-40B8-98DC-AB03F62DA7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B590537-3E58-4815-B8F7-A6A91F9C9072}" type="datetimeFigureOut">
              <a:rPr lang="en-GB" smtClean="0"/>
              <a:t>04/02/2022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3193317-5B0A-47F5-A6B2-C0B0F171B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2CE2FD3-F5B9-4928-A1CA-19F3BDEA6B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104CD60-5B87-4FE7-B85A-4AB7C995D3C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15542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4F5CA2E-9B32-41CC-8E09-B3687C1B565A}" type="datetimeFigureOut">
              <a:rPr lang="en-GB" smtClean="0"/>
              <a:t>04/02/2022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390F373-F324-485C-8B7D-1F94F90EC7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9690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88CF16-EF90-4248-BECD-908CDF03A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75501AB-21B9-4BDC-9E02-77D2530E7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24572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F51781-5FDE-4D5A-B518-68972E3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784E7A-3664-4052-B940-9EA12142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EE25296-A58F-4087-B326-FD6DA64C4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328A657-290C-4F0D-8F32-E6DF9B891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B611638-91E7-4074-ADD1-7A473074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08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3D88CA-7521-4411-B1F8-5710A68C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412F0F-250C-4142-BA5B-3663FAF8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1D610F5-DD0D-483D-BC5D-67C4957D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1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9D7025-B06D-4D32-8726-A1146726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901DAAF-BC31-4342-938D-C9983595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92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E9EEC75-947C-4DC3-8CE3-DDB4A0289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DB54B5-A2F2-402F-A0BC-D28049D2D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8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764B70-BEF6-45D5-A086-3599E5E267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0B425A-48BC-464B-A80F-561E4B063D9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CBD74EF-464F-470E-A868-D3CD837B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7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91B3DD-1EFE-4210-B3E3-E7260846F5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 dirty="0"/>
              <a:t>	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C4578B2-5FBB-4265-B20E-C278A11C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04 February 2022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2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98BC2C-B9CE-4201-8CFE-6A62107FD4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Homework – on Class Charts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62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C3A084-0881-448B-BF18-80E9AF44CE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005984-FFA2-4336-8976-CDBE2963A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4A70417-6011-4C9D-AD09-2B8BC349C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3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71CA26E-7D99-4E02-954D-F0930061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04 February 2022</a:t>
            </a:fld>
            <a:endParaRPr lang="en-GB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xmlns="" id="{46B4AB21-F260-4E15-8951-B451B2AD9A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7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1ABDD2-7AD3-4F2B-BC16-26BD61C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9377BA4-194C-4AE4-B53D-88BE0C021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BABCFDA-D124-4A7E-8C2E-E2ECB6C73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895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72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C76E1B4-DFCB-4D5A-80ED-2112D3B0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3A9791-32FC-4B4F-BE9C-2D163A607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B2A2E9-A696-4FC4-861A-5D89560F2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D1AB31B-E9E2-4B9F-852B-9EE764C8E13E}" type="datetime4">
              <a:rPr lang="en-GB" smtClean="0"/>
              <a:t>04 February 2022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6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4" r:id="rId5"/>
    <p:sldLayoutId id="2147483652" r:id="rId6"/>
    <p:sldLayoutId id="2147483662" r:id="rId7"/>
    <p:sldLayoutId id="2147483657" r:id="rId8"/>
    <p:sldLayoutId id="2147483655" r:id="rId9"/>
    <p:sldLayoutId id="2147483653" r:id="rId10"/>
    <p:sldLayoutId id="2147483656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4247" userDrawn="1">
          <p15:clr>
            <a:srgbClr val="F26B43"/>
          </p15:clr>
        </p15:guide>
        <p15:guide id="2" pos="98" userDrawn="1">
          <p15:clr>
            <a:srgbClr val="F26B43"/>
          </p15:clr>
        </p15:guide>
        <p15:guide id="4" pos="7582" userDrawn="1">
          <p15:clr>
            <a:srgbClr val="F26B43"/>
          </p15:clr>
        </p15:guide>
        <p15:guide id="5" orient="horz" pos="73" userDrawn="1">
          <p15:clr>
            <a:srgbClr val="F26B43"/>
          </p15:clr>
        </p15:guide>
        <p15:guide id="6" orient="horz" pos="9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gif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jpeg"/><Relationship Id="rId7" Type="http://schemas.openxmlformats.org/officeDocument/2006/relationships/image" Target="../media/image9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4" Type="http://schemas.openxmlformats.org/officeDocument/2006/relationships/image" Target="../media/image6.jpe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xmlns="" id="{D96497A5-6348-48A1-8856-7AEB8C430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0032"/>
            <a:ext cx="12192000" cy="53911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D12EE83-DCDC-4195-A29E-A2C4FE62EE20}"/>
              </a:ext>
            </a:extLst>
          </p:cNvPr>
          <p:cNvSpPr txBox="1"/>
          <p:nvPr/>
        </p:nvSpPr>
        <p:spPr>
          <a:xfrm>
            <a:off x="9722749" y="0"/>
            <a:ext cx="2469251" cy="307777"/>
          </a:xfrm>
          <a:prstGeom prst="rect">
            <a:avLst/>
          </a:prstGeom>
          <a:solidFill>
            <a:schemeClr val="accent2">
              <a:lumMod val="2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Respect, Inspire, Achieve</a:t>
            </a:r>
          </a:p>
        </p:txBody>
      </p:sp>
      <p:pic>
        <p:nvPicPr>
          <p:cNvPr id="4" name="Picture 2" descr="Aston by Sutton Primary School">
            <a:extLst>
              <a:ext uri="{FF2B5EF4-FFF2-40B4-BE49-F238E27FC236}">
                <a16:creationId xmlns:a16="http://schemas.microsoft.com/office/drawing/2014/main" xmlns="" id="{E10EC4AA-2014-4AC7-8BD8-A03B9F4A1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05" y="5434760"/>
            <a:ext cx="833686" cy="83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EDC93C2-1BBD-457E-BC72-C6942B0C3DC5}"/>
              </a:ext>
            </a:extLst>
          </p:cNvPr>
          <p:cNvSpPr txBox="1"/>
          <p:nvPr/>
        </p:nvSpPr>
        <p:spPr>
          <a:xfrm>
            <a:off x="7462102" y="6470737"/>
            <a:ext cx="4681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Aston By Sutton Primary School 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Road Map- </a:t>
            </a:r>
            <a:r>
              <a:rPr lang="en-GB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COMPUTING</a:t>
            </a:r>
            <a:endParaRPr lang="en-GB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5E82ED31-BF03-48C4-8472-0490226F2AF8}"/>
              </a:ext>
            </a:extLst>
          </p:cNvPr>
          <p:cNvSpPr txBox="1"/>
          <p:nvPr/>
        </p:nvSpPr>
        <p:spPr>
          <a:xfrm>
            <a:off x="1593367" y="1287121"/>
            <a:ext cx="1224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7EDC303D-565F-41C2-AA78-DA55C4C285B7}"/>
              </a:ext>
            </a:extLst>
          </p:cNvPr>
          <p:cNvSpPr txBox="1"/>
          <p:nvPr/>
        </p:nvSpPr>
        <p:spPr>
          <a:xfrm>
            <a:off x="0" y="0"/>
            <a:ext cx="3462228" cy="307777"/>
          </a:xfrm>
          <a:prstGeom prst="rect">
            <a:avLst/>
          </a:prstGeom>
          <a:solidFill>
            <a:schemeClr val="accent2">
              <a:lumMod val="2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Overview for </a:t>
            </a:r>
            <a:r>
              <a:rPr lang="en-GB" sz="1400" b="1" dirty="0" smtClean="0">
                <a:solidFill>
                  <a:schemeClr val="bg1"/>
                </a:solidFill>
              </a:rPr>
              <a:t>COMPUTING</a:t>
            </a:r>
            <a:endParaRPr lang="en-GB" sz="1400" b="1" dirty="0">
              <a:solidFill>
                <a:schemeClr val="bg1"/>
              </a:solidFill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xmlns="" id="{AD675330-47B5-47A0-B093-414A3235B5F0}"/>
              </a:ext>
            </a:extLst>
          </p:cNvPr>
          <p:cNvGrpSpPr/>
          <p:nvPr/>
        </p:nvGrpSpPr>
        <p:grpSpPr>
          <a:xfrm>
            <a:off x="9536732" y="2230883"/>
            <a:ext cx="754727" cy="744089"/>
            <a:chOff x="9227413" y="1597220"/>
            <a:chExt cx="965765" cy="952154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xmlns="" id="{5C013E8B-2DDF-4EE4-84D6-E79437012523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xmlns="" id="{E7180BDA-179D-4A24-A4BC-96CED1298F83}"/>
                </a:ext>
              </a:extLst>
            </p:cNvPr>
            <p:cNvSpPr/>
            <p:nvPr/>
          </p:nvSpPr>
          <p:spPr>
            <a:xfrm>
              <a:off x="9351851" y="1725694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xmlns="" id="{BBBAFB1E-E26B-49AB-8882-A9750702392D}"/>
                </a:ext>
              </a:extLst>
            </p:cNvPr>
            <p:cNvSpPr txBox="1"/>
            <p:nvPr/>
          </p:nvSpPr>
          <p:spPr>
            <a:xfrm>
              <a:off x="9351851" y="1746268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Three</a:t>
              </a:r>
            </a:p>
          </p:txBody>
        </p:sp>
      </p:grpSp>
      <p:sp>
        <p:nvSpPr>
          <p:cNvPr id="121" name="Speech Bubble: Rectangle with Corners Rounded 120">
            <a:extLst>
              <a:ext uri="{FF2B5EF4-FFF2-40B4-BE49-F238E27FC236}">
                <a16:creationId xmlns:a16="http://schemas.microsoft.com/office/drawing/2014/main" xmlns="" id="{31C0A9D7-A2AA-4166-8AC0-E819D332B1FF}"/>
              </a:ext>
            </a:extLst>
          </p:cNvPr>
          <p:cNvSpPr/>
          <p:nvPr/>
        </p:nvSpPr>
        <p:spPr>
          <a:xfrm>
            <a:off x="4248988" y="4513619"/>
            <a:ext cx="1982239" cy="949560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800" b="1" dirty="0" smtClean="0">
              <a:solidFill>
                <a:schemeClr val="tx1"/>
              </a:solidFill>
            </a:endParaRPr>
          </a:p>
          <a:p>
            <a:r>
              <a:rPr lang="en-GB" sz="800" b="1" dirty="0" smtClean="0">
                <a:solidFill>
                  <a:schemeClr val="tx1"/>
                </a:solidFill>
              </a:rPr>
              <a:t>Sharing </a:t>
            </a:r>
            <a:r>
              <a:rPr lang="en-GB" sz="800" b="1" dirty="0">
                <a:solidFill>
                  <a:schemeClr val="tx1"/>
                </a:solidFill>
              </a:rPr>
              <a:t>information</a:t>
            </a:r>
            <a:endParaRPr lang="en-US" sz="800" b="1" dirty="0" smtClean="0">
              <a:solidFill>
                <a:schemeClr val="tx1"/>
              </a:solidFill>
            </a:endParaRPr>
          </a:p>
          <a:p>
            <a:r>
              <a:rPr lang="en-US" sz="800" dirty="0" smtClean="0">
                <a:solidFill>
                  <a:schemeClr val="tx1"/>
                </a:solidFill>
              </a:rPr>
              <a:t>Identifying </a:t>
            </a:r>
            <a:r>
              <a:rPr lang="en-US" sz="800" dirty="0">
                <a:solidFill>
                  <a:schemeClr val="tx1"/>
                </a:solidFill>
              </a:rPr>
              <a:t>and exploring </a:t>
            </a:r>
            <a:r>
              <a:rPr lang="en-US" sz="800" dirty="0" smtClean="0">
                <a:solidFill>
                  <a:schemeClr val="tx1"/>
                </a:solidFill>
              </a:rPr>
              <a:t>how information is </a:t>
            </a:r>
            <a:r>
              <a:rPr lang="en-US" sz="800" dirty="0">
                <a:solidFill>
                  <a:schemeClr val="tx1"/>
                </a:solidFill>
              </a:rPr>
              <a:t>shared between 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digital </a:t>
            </a:r>
            <a:r>
              <a:rPr lang="en-US" sz="800" dirty="0" smtClean="0">
                <a:solidFill>
                  <a:schemeClr val="tx1"/>
                </a:solidFill>
              </a:rPr>
              <a:t>systems.</a:t>
            </a:r>
          </a:p>
          <a:p>
            <a:r>
              <a:rPr lang="en-US" sz="800" b="1" dirty="0" smtClean="0">
                <a:solidFill>
                  <a:schemeClr val="tx1"/>
                </a:solidFill>
              </a:rPr>
              <a:t>Video editing</a:t>
            </a:r>
          </a:p>
          <a:p>
            <a:r>
              <a:rPr lang="en-US" sz="800" dirty="0" smtClean="0">
                <a:solidFill>
                  <a:schemeClr val="tx1"/>
                </a:solidFill>
              </a:rPr>
              <a:t>Planning</a:t>
            </a:r>
            <a:r>
              <a:rPr lang="en-US" sz="800" dirty="0">
                <a:solidFill>
                  <a:schemeClr val="tx1"/>
                </a:solidFill>
              </a:rPr>
              <a:t>, </a:t>
            </a:r>
            <a:r>
              <a:rPr lang="en-US" sz="800" dirty="0" smtClean="0">
                <a:solidFill>
                  <a:schemeClr val="tx1"/>
                </a:solidFill>
              </a:rPr>
              <a:t>capturing, and </a:t>
            </a:r>
            <a:r>
              <a:rPr lang="en-US" sz="800" dirty="0">
                <a:solidFill>
                  <a:schemeClr val="tx1"/>
                </a:solidFill>
              </a:rPr>
              <a:t>editing video </a:t>
            </a:r>
            <a:r>
              <a:rPr lang="en-US" sz="800" dirty="0" smtClean="0">
                <a:solidFill>
                  <a:schemeClr val="tx1"/>
                </a:solidFill>
              </a:rPr>
              <a:t>to produce </a:t>
            </a:r>
            <a:r>
              <a:rPr lang="en-US" sz="800" dirty="0">
                <a:solidFill>
                  <a:schemeClr val="tx1"/>
                </a:solidFill>
              </a:rPr>
              <a:t>a short film.</a:t>
            </a:r>
            <a:endParaRPr lang="en-US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3" name="Speech Bubble: Rectangle with Corners Rounded 122">
            <a:extLst>
              <a:ext uri="{FF2B5EF4-FFF2-40B4-BE49-F238E27FC236}">
                <a16:creationId xmlns:a16="http://schemas.microsoft.com/office/drawing/2014/main" xmlns="" id="{F45AA71E-F312-4E42-9715-AD0091122E0F}"/>
              </a:ext>
            </a:extLst>
          </p:cNvPr>
          <p:cNvSpPr/>
          <p:nvPr/>
        </p:nvSpPr>
        <p:spPr>
          <a:xfrm>
            <a:off x="7405134" y="4343872"/>
            <a:ext cx="1965864" cy="1025289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>
                <a:solidFill>
                  <a:schemeClr val="tx1"/>
                </a:solidFill>
              </a:rPr>
              <a:t>Selection in </a:t>
            </a:r>
            <a:r>
              <a:rPr lang="en-US" sz="800" b="1" dirty="0" smtClean="0">
                <a:solidFill>
                  <a:schemeClr val="tx1"/>
                </a:solidFill>
              </a:rPr>
              <a:t>physical computing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Exploring conditions </a:t>
            </a:r>
            <a:r>
              <a:rPr lang="en-US" sz="800" dirty="0" smtClean="0">
                <a:solidFill>
                  <a:schemeClr val="tx1"/>
                </a:solidFill>
              </a:rPr>
              <a:t> and </a:t>
            </a:r>
            <a:r>
              <a:rPr lang="en-US" sz="800" dirty="0">
                <a:solidFill>
                  <a:schemeClr val="tx1"/>
                </a:solidFill>
              </a:rPr>
              <a:t>selection </a:t>
            </a:r>
            <a:r>
              <a:rPr lang="en-US" sz="800" dirty="0" smtClean="0">
                <a:solidFill>
                  <a:schemeClr val="tx1"/>
                </a:solidFill>
              </a:rPr>
              <a:t>using a </a:t>
            </a:r>
            <a:r>
              <a:rPr lang="en-US" sz="800" dirty="0">
                <a:solidFill>
                  <a:schemeClr val="tx1"/>
                </a:solidFill>
              </a:rPr>
              <a:t>programmable 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microcontroller</a:t>
            </a:r>
            <a:r>
              <a:rPr lang="en-US" sz="800" dirty="0" smtClean="0">
                <a:solidFill>
                  <a:schemeClr val="tx1"/>
                </a:solidFill>
              </a:rPr>
              <a:t>.</a:t>
            </a:r>
            <a:endParaRPr lang="en-US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</a:rPr>
              <a:t>Flat-file databases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Using a database </a:t>
            </a:r>
            <a:r>
              <a:rPr lang="en-US" sz="800" dirty="0" smtClean="0">
                <a:solidFill>
                  <a:schemeClr val="tx1"/>
                </a:solidFill>
              </a:rPr>
              <a:t>to </a:t>
            </a:r>
            <a:r>
              <a:rPr lang="en-US" sz="800" dirty="0">
                <a:solidFill>
                  <a:schemeClr val="tx1"/>
                </a:solidFill>
              </a:rPr>
              <a:t>order data </a:t>
            </a:r>
            <a:r>
              <a:rPr lang="en-US" sz="800" dirty="0" smtClean="0">
                <a:solidFill>
                  <a:schemeClr val="tx1"/>
                </a:solidFill>
              </a:rPr>
              <a:t>and create </a:t>
            </a:r>
            <a:r>
              <a:rPr lang="en-US" sz="800" dirty="0">
                <a:solidFill>
                  <a:schemeClr val="tx1"/>
                </a:solidFill>
              </a:rPr>
              <a:t>charts </a:t>
            </a:r>
            <a:r>
              <a:rPr lang="en-US" sz="800" dirty="0" smtClean="0">
                <a:solidFill>
                  <a:schemeClr val="tx1"/>
                </a:solidFill>
              </a:rPr>
              <a:t>to answer questions</a:t>
            </a:r>
            <a:r>
              <a:rPr lang="en-GB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xmlns="" id="{4DDC141F-B2A8-48ED-ADF2-18F69BEED72F}"/>
              </a:ext>
            </a:extLst>
          </p:cNvPr>
          <p:cNvSpPr txBox="1"/>
          <p:nvPr/>
        </p:nvSpPr>
        <p:spPr>
          <a:xfrm>
            <a:off x="-18842" y="6417294"/>
            <a:ext cx="1509096" cy="307777"/>
          </a:xfrm>
          <a:prstGeom prst="rect">
            <a:avLst/>
          </a:prstGeom>
          <a:solidFill>
            <a:schemeClr val="accent2">
              <a:lumMod val="2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Year B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xmlns="" id="{4D3BD82E-B766-430D-95CB-518317B8BB04}"/>
              </a:ext>
            </a:extLst>
          </p:cNvPr>
          <p:cNvSpPr txBox="1"/>
          <p:nvPr/>
        </p:nvSpPr>
        <p:spPr>
          <a:xfrm>
            <a:off x="4344468" y="1316856"/>
            <a:ext cx="1224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xmlns="" id="{705820A1-020F-4CD1-94D8-48F99AAF295C}"/>
              </a:ext>
            </a:extLst>
          </p:cNvPr>
          <p:cNvSpPr/>
          <p:nvPr/>
        </p:nvSpPr>
        <p:spPr>
          <a:xfrm>
            <a:off x="4860997" y="1239231"/>
            <a:ext cx="1982239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xmlns="" id="{7ADB06C5-FD5A-43B7-BCB3-C3CD49EFFED8}"/>
              </a:ext>
            </a:extLst>
          </p:cNvPr>
          <p:cNvSpPr/>
          <p:nvPr/>
        </p:nvSpPr>
        <p:spPr>
          <a:xfrm>
            <a:off x="7388759" y="1239231"/>
            <a:ext cx="1982239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xmlns="" id="{30934AF0-AE8A-4484-B8C9-868D601C1289}"/>
              </a:ext>
            </a:extLst>
          </p:cNvPr>
          <p:cNvSpPr txBox="1"/>
          <p:nvPr/>
        </p:nvSpPr>
        <p:spPr>
          <a:xfrm>
            <a:off x="5240108" y="3490940"/>
            <a:ext cx="1224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xmlns="" id="{087D554F-EB34-43ED-A48B-B8EAD532F7BA}"/>
              </a:ext>
            </a:extLst>
          </p:cNvPr>
          <p:cNvSpPr txBox="1"/>
          <p:nvPr/>
        </p:nvSpPr>
        <p:spPr>
          <a:xfrm>
            <a:off x="2822667" y="3481178"/>
            <a:ext cx="1224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xmlns="" id="{82BEFD23-42A5-4630-9830-D663AFFD2FA4}"/>
              </a:ext>
            </a:extLst>
          </p:cNvPr>
          <p:cNvSpPr/>
          <p:nvPr/>
        </p:nvSpPr>
        <p:spPr>
          <a:xfrm>
            <a:off x="4191623" y="5517229"/>
            <a:ext cx="1982239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xmlns="" id="{C0CF5443-CCF0-48C0-855A-30227B762E20}"/>
              </a:ext>
            </a:extLst>
          </p:cNvPr>
          <p:cNvSpPr/>
          <p:nvPr/>
        </p:nvSpPr>
        <p:spPr>
          <a:xfrm>
            <a:off x="6830175" y="5539192"/>
            <a:ext cx="1982239" cy="931545"/>
          </a:xfrm>
          <a:prstGeom prst="roundRect">
            <a:avLst/>
          </a:prstGeom>
          <a:noFill/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Speech Bubble: Rectangle with Corners Rounded 143">
            <a:extLst>
              <a:ext uri="{FF2B5EF4-FFF2-40B4-BE49-F238E27FC236}">
                <a16:creationId xmlns:a16="http://schemas.microsoft.com/office/drawing/2014/main" xmlns="" id="{EBCF9CC8-DE7E-402A-B213-07325CE1B2FE}"/>
              </a:ext>
            </a:extLst>
          </p:cNvPr>
          <p:cNvSpPr/>
          <p:nvPr/>
        </p:nvSpPr>
        <p:spPr>
          <a:xfrm>
            <a:off x="289559" y="2505074"/>
            <a:ext cx="1982239" cy="1269475"/>
          </a:xfrm>
          <a:prstGeom prst="wedgeRoundRectCallout">
            <a:avLst>
              <a:gd name="adj1" fmla="val 61204"/>
              <a:gd name="adj2" fmla="val 72921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>
                <a:solidFill>
                  <a:schemeClr val="tx1"/>
                </a:solidFill>
              </a:rPr>
              <a:t>Desktop publishing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Creating </a:t>
            </a:r>
            <a:r>
              <a:rPr lang="en-US" sz="800" dirty="0" smtClean="0">
                <a:solidFill>
                  <a:schemeClr val="tx1"/>
                </a:solidFill>
              </a:rPr>
              <a:t>documents by </a:t>
            </a:r>
            <a:r>
              <a:rPr lang="en-US" sz="800" dirty="0">
                <a:solidFill>
                  <a:schemeClr val="tx1"/>
                </a:solidFill>
              </a:rPr>
              <a:t>modifying text, </a:t>
            </a:r>
            <a:r>
              <a:rPr lang="en-US" sz="800" dirty="0" smtClean="0">
                <a:solidFill>
                  <a:schemeClr val="tx1"/>
                </a:solidFill>
              </a:rPr>
              <a:t>images</a:t>
            </a:r>
            <a:r>
              <a:rPr lang="en-US" sz="800" dirty="0">
                <a:solidFill>
                  <a:schemeClr val="tx1"/>
                </a:solidFill>
              </a:rPr>
              <a:t>, </a:t>
            </a:r>
            <a:r>
              <a:rPr lang="en-US" sz="800" dirty="0" smtClean="0">
                <a:solidFill>
                  <a:schemeClr val="tx1"/>
                </a:solidFill>
              </a:rPr>
              <a:t>and page layouts </a:t>
            </a:r>
            <a:r>
              <a:rPr lang="en-US" sz="800" dirty="0">
                <a:solidFill>
                  <a:schemeClr val="tx1"/>
                </a:solidFill>
              </a:rPr>
              <a:t>for </a:t>
            </a:r>
            <a:r>
              <a:rPr lang="en-US" sz="800" dirty="0" smtClean="0">
                <a:solidFill>
                  <a:schemeClr val="tx1"/>
                </a:solidFill>
              </a:rPr>
              <a:t>a specified </a:t>
            </a:r>
            <a:r>
              <a:rPr lang="en-US" sz="800" dirty="0">
                <a:solidFill>
                  <a:schemeClr val="tx1"/>
                </a:solidFill>
              </a:rPr>
              <a:t>purpose</a:t>
            </a:r>
            <a:r>
              <a:rPr lang="en-US" sz="800" dirty="0" smtClean="0">
                <a:solidFill>
                  <a:schemeClr val="tx1"/>
                </a:solidFill>
              </a:rPr>
              <a:t>.</a:t>
            </a:r>
            <a:endParaRPr lang="en-US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</a:rPr>
              <a:t>Events and </a:t>
            </a:r>
            <a:r>
              <a:rPr lang="en-US" sz="800" b="1" dirty="0" smtClean="0">
                <a:solidFill>
                  <a:schemeClr val="tx1"/>
                </a:solidFill>
              </a:rPr>
              <a:t>actions in </a:t>
            </a:r>
            <a:r>
              <a:rPr lang="en-US" sz="800" b="1" dirty="0">
                <a:solidFill>
                  <a:schemeClr val="tx1"/>
                </a:solidFill>
              </a:rPr>
              <a:t>programs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Writing </a:t>
            </a:r>
            <a:r>
              <a:rPr lang="en-US" sz="800" dirty="0" smtClean="0">
                <a:solidFill>
                  <a:schemeClr val="tx1"/>
                </a:solidFill>
              </a:rPr>
              <a:t>algorithms and </a:t>
            </a:r>
            <a:r>
              <a:rPr lang="en-US" sz="800" dirty="0">
                <a:solidFill>
                  <a:schemeClr val="tx1"/>
                </a:solidFill>
              </a:rPr>
              <a:t>programs </a:t>
            </a:r>
            <a:r>
              <a:rPr lang="en-US" sz="800" dirty="0" smtClean="0">
                <a:solidFill>
                  <a:schemeClr val="tx1"/>
                </a:solidFill>
              </a:rPr>
              <a:t>that use </a:t>
            </a:r>
            <a:r>
              <a:rPr lang="en-US" sz="800" dirty="0">
                <a:solidFill>
                  <a:schemeClr val="tx1"/>
                </a:solidFill>
              </a:rPr>
              <a:t>a range of events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to trigger </a:t>
            </a:r>
            <a:r>
              <a:rPr lang="en-US" sz="800" dirty="0" smtClean="0">
                <a:solidFill>
                  <a:schemeClr val="tx1"/>
                </a:solidFill>
              </a:rPr>
              <a:t>sequences of </a:t>
            </a:r>
            <a:r>
              <a:rPr lang="en-US" sz="800" dirty="0">
                <a:solidFill>
                  <a:schemeClr val="tx1"/>
                </a:solidFill>
              </a:rPr>
              <a:t>actions</a:t>
            </a:r>
            <a:r>
              <a:rPr lang="en-US" sz="800" dirty="0"/>
              <a:t>.</a:t>
            </a: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5" name="Speech Bubble: Rectangle with Corners Rounded 144">
            <a:extLst>
              <a:ext uri="{FF2B5EF4-FFF2-40B4-BE49-F238E27FC236}">
                <a16:creationId xmlns:a16="http://schemas.microsoft.com/office/drawing/2014/main" xmlns="" id="{BF9021BC-F874-4535-95C9-1C6D496AED04}"/>
              </a:ext>
            </a:extLst>
          </p:cNvPr>
          <p:cNvSpPr/>
          <p:nvPr/>
        </p:nvSpPr>
        <p:spPr>
          <a:xfrm>
            <a:off x="3357678" y="2170776"/>
            <a:ext cx="1965864" cy="1058199"/>
          </a:xfrm>
          <a:prstGeom prst="wedgeRoundRectCallout">
            <a:avLst>
              <a:gd name="adj1" fmla="val 40583"/>
              <a:gd name="adj2" fmla="val 94928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b="1" dirty="0" smtClean="0">
              <a:solidFill>
                <a:schemeClr val="tx1"/>
              </a:solidFill>
            </a:endParaRPr>
          </a:p>
          <a:p>
            <a:r>
              <a:rPr lang="en-US" sz="800" b="1" dirty="0" smtClean="0">
                <a:solidFill>
                  <a:schemeClr val="tx1"/>
                </a:solidFill>
              </a:rPr>
              <a:t>Sequencing </a:t>
            </a:r>
            <a:r>
              <a:rPr lang="en-US" sz="800" b="1" dirty="0">
                <a:solidFill>
                  <a:schemeClr val="tx1"/>
                </a:solidFill>
              </a:rPr>
              <a:t>sounds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Creating </a:t>
            </a:r>
            <a:r>
              <a:rPr lang="en-US" sz="800" dirty="0" smtClean="0">
                <a:solidFill>
                  <a:schemeClr val="tx1"/>
                </a:solidFill>
              </a:rPr>
              <a:t>sequences in </a:t>
            </a:r>
            <a:r>
              <a:rPr lang="en-US" sz="800" dirty="0">
                <a:solidFill>
                  <a:schemeClr val="tx1"/>
                </a:solidFill>
              </a:rPr>
              <a:t>a block-based </a:t>
            </a:r>
            <a:r>
              <a:rPr lang="en-US" sz="800" dirty="0" smtClean="0">
                <a:solidFill>
                  <a:schemeClr val="tx1"/>
                </a:solidFill>
              </a:rPr>
              <a:t> programming language to make </a:t>
            </a:r>
            <a:r>
              <a:rPr lang="en-US" sz="800" dirty="0">
                <a:solidFill>
                  <a:schemeClr val="tx1"/>
                </a:solidFill>
              </a:rPr>
              <a:t>music</a:t>
            </a:r>
            <a:r>
              <a:rPr lang="en-US" sz="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800" b="1" dirty="0" smtClean="0">
                <a:solidFill>
                  <a:schemeClr val="tx1"/>
                </a:solidFill>
              </a:rPr>
              <a:t>Branching </a:t>
            </a:r>
            <a:r>
              <a:rPr lang="en-US" sz="800" b="1" dirty="0">
                <a:solidFill>
                  <a:schemeClr val="tx1"/>
                </a:solidFill>
              </a:rPr>
              <a:t>databases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Building </a:t>
            </a:r>
            <a:r>
              <a:rPr lang="en-US" sz="800" dirty="0" smtClean="0">
                <a:solidFill>
                  <a:schemeClr val="tx1"/>
                </a:solidFill>
              </a:rPr>
              <a:t>and using </a:t>
            </a:r>
            <a:r>
              <a:rPr lang="en-US" sz="800" dirty="0">
                <a:solidFill>
                  <a:schemeClr val="tx1"/>
                </a:solidFill>
              </a:rPr>
              <a:t>branching 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databases to group 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objects using </a:t>
            </a:r>
            <a:r>
              <a:rPr lang="en-US" sz="800" dirty="0" smtClean="0">
                <a:solidFill>
                  <a:schemeClr val="tx1"/>
                </a:solidFill>
              </a:rPr>
              <a:t>yes/no </a:t>
            </a:r>
            <a:r>
              <a:rPr lang="en-US" sz="800" dirty="0">
                <a:solidFill>
                  <a:schemeClr val="tx1"/>
                </a:solidFill>
              </a:rPr>
              <a:t>questions.</a:t>
            </a: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6" name="Speech Bubble: Rectangle with Corners Rounded 145">
            <a:extLst>
              <a:ext uri="{FF2B5EF4-FFF2-40B4-BE49-F238E27FC236}">
                <a16:creationId xmlns:a16="http://schemas.microsoft.com/office/drawing/2014/main" xmlns="" id="{CE24D16A-6D4B-4673-831F-24BFEA80B302}"/>
              </a:ext>
            </a:extLst>
          </p:cNvPr>
          <p:cNvSpPr/>
          <p:nvPr/>
        </p:nvSpPr>
        <p:spPr>
          <a:xfrm>
            <a:off x="6984331" y="2170777"/>
            <a:ext cx="2003536" cy="1353954"/>
          </a:xfrm>
          <a:prstGeom prst="wedgeRoundRectCallout">
            <a:avLst>
              <a:gd name="adj1" fmla="val -9159"/>
              <a:gd name="adj2" fmla="val 60691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</a:rPr>
              <a:t>Connecting computers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Identifying that digital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devices have inputs,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processes, and outputs,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and how devices </a:t>
            </a:r>
            <a:r>
              <a:rPr lang="en-US" sz="800" dirty="0" smtClean="0">
                <a:solidFill>
                  <a:schemeClr val="tx1"/>
                </a:solidFill>
              </a:rPr>
              <a:t>can be connected to make networks. </a:t>
            </a:r>
          </a:p>
          <a:p>
            <a:r>
              <a:rPr lang="en-US" sz="800" b="1" dirty="0" smtClean="0">
                <a:solidFill>
                  <a:schemeClr val="tx1"/>
                </a:solidFill>
              </a:rPr>
              <a:t>Stop-frame animation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Capturing and editing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digital still images to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produce a </a:t>
            </a:r>
            <a:r>
              <a:rPr lang="en-US" sz="800" dirty="0" smtClean="0">
                <a:solidFill>
                  <a:schemeClr val="tx1"/>
                </a:solidFill>
              </a:rPr>
              <a:t>stop-frame animation to tell a story.</a:t>
            </a:r>
          </a:p>
        </p:txBody>
      </p:sp>
      <p:sp>
        <p:nvSpPr>
          <p:cNvPr id="147" name="Speech Bubble: Rectangle with Corners Rounded 146">
            <a:extLst>
              <a:ext uri="{FF2B5EF4-FFF2-40B4-BE49-F238E27FC236}">
                <a16:creationId xmlns:a16="http://schemas.microsoft.com/office/drawing/2014/main" xmlns="" id="{E29EB98E-58BA-4EEC-A9BF-E268C5C53C98}"/>
              </a:ext>
            </a:extLst>
          </p:cNvPr>
          <p:cNvSpPr/>
          <p:nvPr/>
        </p:nvSpPr>
        <p:spPr>
          <a:xfrm>
            <a:off x="3427700" y="52341"/>
            <a:ext cx="1982239" cy="1186890"/>
          </a:xfrm>
          <a:prstGeom prst="wedgeRoundRectCallout">
            <a:avLst>
              <a:gd name="adj1" fmla="val -51516"/>
              <a:gd name="adj2" fmla="val 7323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Technology around us 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Recognising technology in school and using it responsibly</a:t>
            </a:r>
          </a:p>
          <a:p>
            <a:r>
              <a:rPr lang="en-GB" sz="800" b="1" dirty="0">
                <a:solidFill>
                  <a:schemeClr val="tx1"/>
                </a:solidFill>
              </a:rPr>
              <a:t> 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b="1" dirty="0">
                <a:solidFill>
                  <a:schemeClr val="tx1"/>
                </a:solidFill>
              </a:rPr>
              <a:t>Digital Painting 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Choosing appropriate tools in a program  to create art, and making comparisons with working non-digitally. </a:t>
            </a:r>
          </a:p>
        </p:txBody>
      </p:sp>
      <p:sp>
        <p:nvSpPr>
          <p:cNvPr id="148" name="Speech Bubble: Rectangle with Corners Rounded 147">
            <a:extLst>
              <a:ext uri="{FF2B5EF4-FFF2-40B4-BE49-F238E27FC236}">
                <a16:creationId xmlns:a16="http://schemas.microsoft.com/office/drawing/2014/main" xmlns="" id="{545D9302-237B-4921-91E9-41E27C92D3E4}"/>
              </a:ext>
            </a:extLst>
          </p:cNvPr>
          <p:cNvSpPr/>
          <p:nvPr/>
        </p:nvSpPr>
        <p:spPr>
          <a:xfrm>
            <a:off x="5884884" y="52341"/>
            <a:ext cx="1965864" cy="1021119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Moving a robot 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Writing short algorithms and programs for floor robots, and predicting program outcomes. </a:t>
            </a:r>
          </a:p>
          <a:p>
            <a:r>
              <a:rPr lang="en-GB" sz="800" b="1" dirty="0">
                <a:solidFill>
                  <a:schemeClr val="tx1"/>
                </a:solidFill>
              </a:rPr>
              <a:t>Grouping data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Exploring object labels, then using them to sort and group objects by properties. </a:t>
            </a:r>
          </a:p>
        </p:txBody>
      </p:sp>
      <p:sp>
        <p:nvSpPr>
          <p:cNvPr id="149" name="Speech Bubble: Rectangle with Corners Rounded 148">
            <a:extLst>
              <a:ext uri="{FF2B5EF4-FFF2-40B4-BE49-F238E27FC236}">
                <a16:creationId xmlns:a16="http://schemas.microsoft.com/office/drawing/2014/main" xmlns="" id="{30C097CA-AC14-424F-AF38-D42DE272E3CC}"/>
              </a:ext>
            </a:extLst>
          </p:cNvPr>
          <p:cNvSpPr/>
          <p:nvPr/>
        </p:nvSpPr>
        <p:spPr>
          <a:xfrm>
            <a:off x="9536732" y="465136"/>
            <a:ext cx="2003536" cy="1153375"/>
          </a:xfrm>
          <a:prstGeom prst="wedgeRoundRectCallout">
            <a:avLst>
              <a:gd name="adj1" fmla="val -58767"/>
              <a:gd name="adj2" fmla="val 75107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 dirty="0">
                <a:solidFill>
                  <a:schemeClr val="tx1"/>
                </a:solidFill>
              </a:rPr>
              <a:t>Digital Writing –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Using a computer to create and format text, before comparing to writing non-digitally.  </a:t>
            </a:r>
          </a:p>
          <a:p>
            <a:r>
              <a:rPr lang="en-GB" sz="800" dirty="0">
                <a:solidFill>
                  <a:schemeClr val="tx1"/>
                </a:solidFill>
              </a:rPr>
              <a:t> </a:t>
            </a:r>
          </a:p>
          <a:p>
            <a:r>
              <a:rPr lang="en-GB" sz="800" b="1" dirty="0">
                <a:solidFill>
                  <a:schemeClr val="tx1"/>
                </a:solidFill>
              </a:rPr>
              <a:t>Programming animations </a:t>
            </a:r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 smtClean="0">
                <a:solidFill>
                  <a:schemeClr val="tx1"/>
                </a:solidFill>
              </a:rPr>
              <a:t>Designing </a:t>
            </a:r>
            <a:r>
              <a:rPr lang="en-GB" sz="800" dirty="0">
                <a:solidFill>
                  <a:schemeClr val="tx1"/>
                </a:solidFill>
              </a:rPr>
              <a:t>and programming the movement of a character on screen to tell stories. </a:t>
            </a:r>
            <a:r>
              <a:rPr lang="en-GB" sz="800" b="1" dirty="0">
                <a:solidFill>
                  <a:schemeClr val="tx1"/>
                </a:solidFill>
              </a:rPr>
              <a:t> 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xmlns="" id="{CE418D09-076A-47A0-8137-1A77D5033BB2}"/>
              </a:ext>
            </a:extLst>
          </p:cNvPr>
          <p:cNvSpPr/>
          <p:nvPr/>
        </p:nvSpPr>
        <p:spPr>
          <a:xfrm>
            <a:off x="908825" y="1425254"/>
            <a:ext cx="553274" cy="372045"/>
          </a:xfrm>
          <a:prstGeom prst="rightArrow">
            <a:avLst/>
          </a:prstGeom>
          <a:solidFill>
            <a:schemeClr val="accent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0000FF"/>
              </a:highlight>
            </a:endParaRPr>
          </a:p>
        </p:txBody>
      </p:sp>
      <p:sp>
        <p:nvSpPr>
          <p:cNvPr id="150" name="Arrow: Right 149">
            <a:extLst>
              <a:ext uri="{FF2B5EF4-FFF2-40B4-BE49-F238E27FC236}">
                <a16:creationId xmlns:a16="http://schemas.microsoft.com/office/drawing/2014/main" xmlns="" id="{07EB6B95-1A63-4633-879D-D4452402634C}"/>
              </a:ext>
            </a:extLst>
          </p:cNvPr>
          <p:cNvSpPr/>
          <p:nvPr/>
        </p:nvSpPr>
        <p:spPr>
          <a:xfrm rot="7427345">
            <a:off x="9402811" y="3119116"/>
            <a:ext cx="553274" cy="372045"/>
          </a:xfrm>
          <a:prstGeom prst="rightArrow">
            <a:avLst/>
          </a:prstGeom>
          <a:solidFill>
            <a:schemeClr val="accent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Arrow: Right 150">
            <a:extLst>
              <a:ext uri="{FF2B5EF4-FFF2-40B4-BE49-F238E27FC236}">
                <a16:creationId xmlns:a16="http://schemas.microsoft.com/office/drawing/2014/main" xmlns="" id="{750C193D-4821-4452-B9A4-0498E3DEC342}"/>
              </a:ext>
            </a:extLst>
          </p:cNvPr>
          <p:cNvSpPr/>
          <p:nvPr/>
        </p:nvSpPr>
        <p:spPr>
          <a:xfrm rot="1785559">
            <a:off x="3169601" y="5713143"/>
            <a:ext cx="553274" cy="372045"/>
          </a:xfrm>
          <a:prstGeom prst="rightArrow">
            <a:avLst/>
          </a:prstGeom>
          <a:solidFill>
            <a:schemeClr val="accent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6170AF12-3CD0-4437-9EE6-8AAA3ADFEE61}"/>
              </a:ext>
            </a:extLst>
          </p:cNvPr>
          <p:cNvGrpSpPr/>
          <p:nvPr/>
        </p:nvGrpSpPr>
        <p:grpSpPr>
          <a:xfrm>
            <a:off x="121841" y="1239231"/>
            <a:ext cx="754727" cy="744089"/>
            <a:chOff x="9227413" y="1597220"/>
            <a:chExt cx="965765" cy="952154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E56A04D7-10B8-4DEE-B806-EEFDC826EABC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033FDD5F-8BB2-435E-AC0D-727E0B8AF79A}"/>
                </a:ext>
              </a:extLst>
            </p:cNvPr>
            <p:cNvSpPr/>
            <p:nvPr/>
          </p:nvSpPr>
          <p:spPr>
            <a:xfrm>
              <a:off x="9351851" y="1725694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749366AC-D0F3-4B39-96B1-9065D3939458}"/>
                </a:ext>
              </a:extLst>
            </p:cNvPr>
            <p:cNvSpPr txBox="1"/>
            <p:nvPr/>
          </p:nvSpPr>
          <p:spPr>
            <a:xfrm>
              <a:off x="9351851" y="1746268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Two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48052C88-FFD4-4108-9FEB-349AAF049F39}"/>
              </a:ext>
            </a:extLst>
          </p:cNvPr>
          <p:cNvGrpSpPr/>
          <p:nvPr/>
        </p:nvGrpSpPr>
        <p:grpSpPr>
          <a:xfrm>
            <a:off x="2509049" y="5063314"/>
            <a:ext cx="754727" cy="744089"/>
            <a:chOff x="9227413" y="1597220"/>
            <a:chExt cx="965765" cy="952154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xmlns="" id="{13157062-21DC-439D-BE35-59067952AB2D}"/>
                </a:ext>
              </a:extLst>
            </p:cNvPr>
            <p:cNvSpPr/>
            <p:nvPr/>
          </p:nvSpPr>
          <p:spPr>
            <a:xfrm>
              <a:off x="9227413" y="1597220"/>
              <a:ext cx="965765" cy="952154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xmlns="" id="{7E019A57-731C-45F0-BD5C-FD4D5F29C682}"/>
                </a:ext>
              </a:extLst>
            </p:cNvPr>
            <p:cNvSpPr/>
            <p:nvPr/>
          </p:nvSpPr>
          <p:spPr>
            <a:xfrm>
              <a:off x="9351851" y="1725694"/>
              <a:ext cx="730384" cy="71372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7385D21D-2F00-483B-A209-A947C1A0B1CD}"/>
                </a:ext>
              </a:extLst>
            </p:cNvPr>
            <p:cNvSpPr txBox="1"/>
            <p:nvPr/>
          </p:nvSpPr>
          <p:spPr>
            <a:xfrm>
              <a:off x="9351851" y="1746268"/>
              <a:ext cx="751395" cy="630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Class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Four</a:t>
              </a:r>
            </a:p>
          </p:txBody>
        </p:sp>
      </p:grpSp>
      <p:sp>
        <p:nvSpPr>
          <p:cNvPr id="2" name="AutoShape 8" descr="Ancient Egypt | Cool Kid Fac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20" descr="Wright Flyer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26" descr="IMGP369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28" descr="IMGP369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Speech Bubble: Rectangle with Corners Rounded 122">
            <a:extLst>
              <a:ext uri="{FF2B5EF4-FFF2-40B4-BE49-F238E27FC236}">
                <a16:creationId xmlns:a16="http://schemas.microsoft.com/office/drawing/2014/main" xmlns="" id="{F45AA71E-F312-4E42-9715-AD0091122E0F}"/>
              </a:ext>
            </a:extLst>
          </p:cNvPr>
          <p:cNvSpPr/>
          <p:nvPr/>
        </p:nvSpPr>
        <p:spPr>
          <a:xfrm>
            <a:off x="9914095" y="4438649"/>
            <a:ext cx="1965864" cy="1078579"/>
          </a:xfrm>
          <a:prstGeom prst="wedgeRoundRectCallout">
            <a:avLst>
              <a:gd name="adj1" fmla="val -21926"/>
              <a:gd name="adj2" fmla="val 65069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1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>
                <a:solidFill>
                  <a:schemeClr val="tx1"/>
                </a:solidFill>
              </a:rPr>
              <a:t>Vector drawing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 smtClean="0">
                <a:solidFill>
                  <a:schemeClr val="tx1"/>
                </a:solidFill>
              </a:rPr>
              <a:t>Creating  images in </a:t>
            </a:r>
            <a:r>
              <a:rPr lang="en-US" sz="800" dirty="0">
                <a:solidFill>
                  <a:schemeClr val="tx1"/>
                </a:solidFill>
              </a:rPr>
              <a:t>a drawing </a:t>
            </a:r>
            <a:r>
              <a:rPr lang="en-US" sz="800" dirty="0" smtClean="0">
                <a:solidFill>
                  <a:schemeClr val="tx1"/>
                </a:solidFill>
              </a:rPr>
              <a:t>program by </a:t>
            </a:r>
            <a:r>
              <a:rPr lang="en-US" sz="800" dirty="0">
                <a:solidFill>
                  <a:schemeClr val="tx1"/>
                </a:solidFill>
              </a:rPr>
              <a:t>using layers and 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groups of </a:t>
            </a:r>
            <a:r>
              <a:rPr lang="en-US" sz="800" dirty="0" smtClean="0">
                <a:solidFill>
                  <a:schemeClr val="tx1"/>
                </a:solidFill>
              </a:rPr>
              <a:t>objects. </a:t>
            </a:r>
            <a:endParaRPr lang="en-US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</a:rPr>
              <a:t>Selection in quizzes</a:t>
            </a:r>
            <a:r>
              <a:rPr lang="en-US" sz="800" dirty="0">
                <a:solidFill>
                  <a:schemeClr val="tx1"/>
                </a:solidFill>
              </a:rPr>
              <a:t/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Exploring selection </a:t>
            </a:r>
            <a:r>
              <a:rPr lang="en-US" sz="800" dirty="0" smtClean="0">
                <a:solidFill>
                  <a:schemeClr val="tx1"/>
                </a:solidFill>
              </a:rPr>
              <a:t> in </a:t>
            </a:r>
            <a:r>
              <a:rPr lang="en-US" sz="800" dirty="0">
                <a:solidFill>
                  <a:schemeClr val="tx1"/>
                </a:solidFill>
              </a:rPr>
              <a:t>programming </a:t>
            </a:r>
            <a:r>
              <a:rPr lang="en-US" sz="800" dirty="0" smtClean="0">
                <a:solidFill>
                  <a:schemeClr val="tx1"/>
                </a:solidFill>
              </a:rPr>
              <a:t>to design </a:t>
            </a:r>
            <a:r>
              <a:rPr lang="en-US" sz="800" dirty="0">
                <a:solidFill>
                  <a:schemeClr val="tx1"/>
                </a:solidFill>
              </a:rPr>
              <a:t>and code </a:t>
            </a:r>
            <a:r>
              <a:rPr lang="en-US" sz="800" dirty="0" smtClean="0">
                <a:solidFill>
                  <a:schemeClr val="tx1"/>
                </a:solidFill>
              </a:rPr>
              <a:t>an</a:t>
            </a:r>
            <a:r>
              <a:rPr lang="en-US" sz="800" dirty="0" smtClean="0"/>
              <a:t> </a:t>
            </a:r>
            <a:r>
              <a:rPr lang="en-US" sz="800" dirty="0" smtClean="0">
                <a:solidFill>
                  <a:schemeClr val="tx1"/>
                </a:solidFill>
              </a:rPr>
              <a:t>interactive </a:t>
            </a:r>
            <a:r>
              <a:rPr lang="en-US" sz="800" dirty="0">
                <a:solidFill>
                  <a:schemeClr val="tx1"/>
                </a:solidFill>
              </a:rPr>
              <a:t>quiz.</a:t>
            </a:r>
            <a:endParaRPr lang="en-GB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What is the world wide web? - BBC Bitesiz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959" y="5517228"/>
            <a:ext cx="1428750" cy="931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6" descr="3.2.5 Input, Output and File Handling"/>
          <p:cNvSpPr>
            <a:spLocks noChangeAspect="1" noChangeArrowheads="1"/>
          </p:cNvSpPr>
          <p:nvPr/>
        </p:nvSpPr>
        <p:spPr bwMode="auto">
          <a:xfrm>
            <a:off x="155575" y="-846138"/>
            <a:ext cx="2609850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 descr="3.2.5 Input, Output and File Handli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878" y="3430850"/>
            <a:ext cx="1608020" cy="89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toShape 10" descr="Stop motion animation children's classes : UK"/>
          <p:cNvSpPr>
            <a:spLocks noChangeAspect="1" noChangeArrowheads="1"/>
          </p:cNvSpPr>
          <p:nvPr/>
        </p:nvSpPr>
        <p:spPr bwMode="auto">
          <a:xfrm>
            <a:off x="155575" y="-890588"/>
            <a:ext cx="2466975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2" descr="Stop motion animation children&amp;#39;s classes : UK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AutoShape 14" descr="Stop motion animation children&amp;#39;s classes : UK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991" y="3546906"/>
            <a:ext cx="1259075" cy="778442"/>
          </a:xfrm>
          <a:prstGeom prst="rect">
            <a:avLst/>
          </a:prstGeom>
        </p:spPr>
      </p:pic>
      <p:pic>
        <p:nvPicPr>
          <p:cNvPr id="63" name="Picture 4" descr="GarageBand User Guide for iPhone - Apple Suppor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226" y="3409834"/>
            <a:ext cx="924632" cy="93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FlexiTree 3 - a branching database for school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470" y="3332547"/>
            <a:ext cx="1015628" cy="1045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Primary Translation Challenges in Desktop Publishing | Mars Transl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646" y="3417391"/>
            <a:ext cx="1089551" cy="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What is Scratch? Easy Coding for Kids Ages 8-11 | Juni Learni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197" y="3313990"/>
            <a:ext cx="1055228" cy="1124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AutoShape 24" descr="How to Make a Short Film? | 5 Best Short Film Makers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AutoShape 26" descr="How to Make a Short Film? | 5 Best Short Film Makers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52" name="Picture 28" descr="Media Studies KS3 / GCSE: Research, planning and filming - BBC Teach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709" y="5517228"/>
            <a:ext cx="1052341" cy="931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Untitle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825" y="5539192"/>
            <a:ext cx="1353923" cy="931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s://ictsmart.tripod.com/ict4/images/dbrel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3913" y="5539192"/>
            <a:ext cx="1429140" cy="931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Maths Quiz | code-it supported by HIAS, Hampshire Inspection and Advisory  Servic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611" y="5571519"/>
            <a:ext cx="1464764" cy="877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Vector drawing of red booth home | Public domain vectors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0998" y="5539192"/>
            <a:ext cx="1114510" cy="931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AutoShape 38" descr="File:Microsoft Office Word (2019–present).svg - Wikimedia Commons"/>
          <p:cNvSpPr>
            <a:spLocks noChangeAspect="1" noChangeArrowheads="1"/>
          </p:cNvSpPr>
          <p:nvPr/>
        </p:nvSpPr>
        <p:spPr bwMode="auto">
          <a:xfrm>
            <a:off x="155575" y="-944563"/>
            <a:ext cx="2124075" cy="197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AutoShape 40" descr="Microsoft Word Logo - PNG and Vector - Logo Download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66" name="Picture 42" descr="word [ Download - Logo - icon ] png svg logo download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737" y="1227138"/>
            <a:ext cx="845438" cy="94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 descr="Puppet Pals HD Review for Teachers | Common Sense Education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389" y="1239231"/>
            <a:ext cx="1262808" cy="93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AutoShape 46" descr="Teaching Computer Science at KS1 &amp;amp; KS2: Preparing for September - Policy  into Practice"/>
          <p:cNvSpPr>
            <a:spLocks noChangeAspect="1" noChangeArrowheads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AutoShape 48" descr="Teaching Computer Science at KS1 &amp;amp; KS2: Preparing for September - Policy  into Practice"/>
          <p:cNvSpPr>
            <a:spLocks noChangeAspect="1" noChangeArrowheads="1"/>
          </p:cNvSpPr>
          <p:nvPr/>
        </p:nvSpPr>
        <p:spPr bwMode="auto">
          <a:xfrm>
            <a:off x="16795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AutoShape 50" descr="Teaching Computer Science at KS1 &amp;amp; KS2: Preparing for September - Policy  into Practice"/>
          <p:cNvSpPr>
            <a:spLocks noChangeAspect="1" noChangeArrowheads="1"/>
          </p:cNvSpPr>
          <p:nvPr/>
        </p:nvSpPr>
        <p:spPr bwMode="auto">
          <a:xfrm>
            <a:off x="1831975" y="1531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75" name="Picture 51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161" y="1247169"/>
            <a:ext cx="1111358" cy="92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7" name="Picture 53" descr="Introducing Data Handling - Simon Haughton&amp;#39;s website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671" y="1251974"/>
            <a:ext cx="1262474" cy="98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1" name="Picture 57" descr="Paint (software)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470" y="1209759"/>
            <a:ext cx="1216399" cy="102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3" name="Picture 59" descr="Apple iPad (2020) Review | PCMa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510" y="1160244"/>
            <a:ext cx="1202756" cy="97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06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6E143519B884C85C9966678F39B15" ma:contentTypeVersion="8" ma:contentTypeDescription="Create a new document." ma:contentTypeScope="" ma:versionID="66edf3cc50b1ed755940489e7e4e13f8">
  <xsd:schema xmlns:xsd="http://www.w3.org/2001/XMLSchema" xmlns:xs="http://www.w3.org/2001/XMLSchema" xmlns:p="http://schemas.microsoft.com/office/2006/metadata/properties" xmlns:ns3="5ab16166-38e5-4cd1-8bcb-4b9e2c469ff5" xmlns:ns4="49fed03b-671c-4b49-8b4f-277172b7f7b7" targetNamespace="http://schemas.microsoft.com/office/2006/metadata/properties" ma:root="true" ma:fieldsID="dfc7a03bb4a0822de3795a9710f71a14" ns3:_="" ns4:_="">
    <xsd:import namespace="5ab16166-38e5-4cd1-8bcb-4b9e2c469ff5"/>
    <xsd:import namespace="49fed03b-671c-4b49-8b4f-277172b7f7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16166-38e5-4cd1-8bcb-4b9e2c469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ed03b-671c-4b49-8b4f-277172b7f7b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41ABC0-198A-4314-A6BA-628B97AC4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b16166-38e5-4cd1-8bcb-4b9e2c469ff5"/>
    <ds:schemaRef ds:uri="49fed03b-671c-4b49-8b4f-277172b7f7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5445C6-F3CE-41F9-8673-DFD8BD3492B3}">
  <ds:schemaRefs>
    <ds:schemaRef ds:uri="http://schemas.microsoft.com/office/2006/documentManagement/types"/>
    <ds:schemaRef ds:uri="5ab16166-38e5-4cd1-8bcb-4b9e2c469ff5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9fed03b-671c-4b49-8b4f-277172b7f7b7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F80A16-7BA4-4678-B0DE-EB1376B0DE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14049</TotalTime>
  <Words>130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Teacher</cp:lastModifiedBy>
  <cp:revision>138</cp:revision>
  <cp:lastPrinted>2019-11-04T12:44:00Z</cp:lastPrinted>
  <dcterms:created xsi:type="dcterms:W3CDTF">2019-09-21T06:16:16Z</dcterms:created>
  <dcterms:modified xsi:type="dcterms:W3CDTF">2022-02-04T19:50:44Z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0x010100D766E143519B884C85C9966678F39B15</vt:lpwstr>
  </property>
</Properties>
</file>