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63" r:id="rId5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9697" autoAdjust="0"/>
    <p:restoredTop sz="94660"/>
  </p:normalViewPr>
  <p:slideViewPr>
    <p:cSldViewPr snapToGrid="0">
      <p:cViewPr>
        <p:scale>
          <a:sx n="100" d="100"/>
          <a:sy n="100" d="100"/>
        </p:scale>
        <p:origin x="-19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EAC48306-B7CA-4F8A-8C78-30180885EC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91444F6-B866-40B8-98DC-AB03F62DA7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BB590537-3E58-4815-B8F7-A6A91F9C9072}" type="datetimeFigureOut">
              <a:rPr lang="en-GB" smtClean="0"/>
              <a:t>04/02/2022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3193317-5B0A-47F5-A6B2-C0B0F171B87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2CE2FD3-F5B9-4928-A1CA-19F3BDEA6B1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104CD60-5B87-4FE7-B85A-4AB7C995D3C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155422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4F5CA2E-9B32-41CC-8E09-B3687C1B565A}" type="datetimeFigureOut">
              <a:rPr lang="en-GB" smtClean="0"/>
              <a:t>04/02/2022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9390F373-F324-485C-8B7D-1F94F90EC7D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496908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88CF16-EF90-4248-BECD-908CDF03AB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519" y="115888"/>
            <a:ext cx="11506201" cy="144145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75501AB-21B9-4BDC-9E02-77D2530E71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519" y="1665287"/>
            <a:ext cx="11506201" cy="5054917"/>
          </a:xfrm>
          <a:solidFill>
            <a:schemeClr val="accent2"/>
          </a:solidFill>
          <a:ln>
            <a:solidFill>
              <a:schemeClr val="tx1"/>
            </a:solidFill>
          </a:ln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624572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F51781-5FDE-4D5A-B518-68972E391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364" y="136525"/>
            <a:ext cx="11476355" cy="15541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B784E7A-3664-4052-B940-9EA1214228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280" y="1813559"/>
            <a:ext cx="5662295" cy="69151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EE25296-A58F-4087-B326-FD6DA64C4A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7506" y="2627945"/>
            <a:ext cx="5640069" cy="40935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328A657-290C-4F0D-8F32-E6DF9B891A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13559"/>
            <a:ext cx="5662294" cy="691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B611638-91E7-4074-ADD1-7A473074CA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626673"/>
            <a:ext cx="5662295" cy="40935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6085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3D88CA-7521-4411-B1F8-5710A68CD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683" y="136525"/>
            <a:ext cx="3932237" cy="160020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412F0F-250C-4142-BA5B-3663FAF8E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9788" y="151132"/>
            <a:ext cx="7206932" cy="6569071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1D610F5-DD0D-483D-BC5D-67C4957DDA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5279" y="1859280"/>
            <a:ext cx="3977641" cy="4862195"/>
          </a:xfrm>
          <a:solidFill>
            <a:schemeClr val="accent2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110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9D7025-B06D-4D32-8726-A11467264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901DAAF-BC31-4342-938D-C99835957A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922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E9EEC75-947C-4DC3-8CE3-DDB4A02897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4DB54B5-A2F2-402F-A0BC-D28049D2D3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981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764B70-BEF6-45D5-A086-3599E5E2673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50B425A-48BC-464B-A80F-561E4B063D9B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2"/>
          </a:solidFill>
          <a:ln>
            <a:solidFill>
              <a:schemeClr val="tx1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152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w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CBD74EF-464F-470E-A868-D3CD837BC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4170" y="136525"/>
            <a:ext cx="11512550" cy="1265555"/>
          </a:xfrm>
          <a:solidFill>
            <a:schemeClr val="accent3"/>
          </a:solidFill>
          <a:ln>
            <a:solidFill>
              <a:schemeClr val="tx1"/>
            </a:solidFill>
          </a:ln>
        </p:spPr>
        <p:txBody>
          <a:bodyPr/>
          <a:lstStyle>
            <a:lvl1pPr marL="342900" indent="-342900">
              <a:buSzPct val="200000"/>
              <a:buFontTx/>
              <a:buBlip>
                <a:blip r:embed="rId2"/>
              </a:buBlip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273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91B3DD-1EFE-4210-B3E3-E7260846F5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4"/>
          </a:solidFill>
          <a:ln>
            <a:solidFill>
              <a:schemeClr val="tx1"/>
            </a:solidFill>
          </a:ln>
        </p:spPr>
        <p:txBody>
          <a:bodyPr/>
          <a:lstStyle>
            <a:lvl1pPr marL="571500" indent="-571500" algn="l">
              <a:buSzPct val="300000"/>
              <a:buFontTx/>
              <a:buBlip>
                <a:blip r:embed="rId2"/>
              </a:buBlip>
              <a:defRPr/>
            </a:lvl1pPr>
          </a:lstStyle>
          <a:p>
            <a:r>
              <a:rPr lang="en-US" dirty="0"/>
              <a:t>	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C4578B2-5FBB-4265-B20E-C278A11CD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AB31B-E9E2-4B9F-852B-9EE764C8E13E}" type="datetime4">
              <a:rPr lang="en-GB" smtClean="0"/>
              <a:t>04 February 2022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219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ome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98BC2C-B9CE-4201-8CFE-6A62107FD4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" y="129541"/>
            <a:ext cx="11536680" cy="1165860"/>
          </a:xfrm>
          <a:solidFill>
            <a:schemeClr val="accent5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Homework – on Class Charts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7625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C3A084-0881-448B-BF18-80E9AF44CE8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005984-FFA2-4336-8976-CDBE2963A4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5280" y="1641474"/>
            <a:ext cx="5699760" cy="5078730"/>
          </a:xfrm>
          <a:solidFill>
            <a:schemeClr val="accent2"/>
          </a:solidFill>
          <a:ln>
            <a:solidFill>
              <a:schemeClr val="tx1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4A70417-6011-4C9D-AD09-2B8BC349C4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41474"/>
            <a:ext cx="5684520" cy="5078730"/>
          </a:xfrm>
          <a:solidFill>
            <a:schemeClr val="accent2"/>
          </a:solidFill>
          <a:ln>
            <a:solidFill>
              <a:schemeClr val="tx1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739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71CA26E-7D99-4E02-954D-F09300617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AB31B-E9E2-4B9F-852B-9EE764C8E13E}" type="datetime4">
              <a:rPr lang="en-GB" smtClean="0"/>
              <a:t>04 February 2022</a:t>
            </a:fld>
            <a:endParaRPr lang="en-GB" dirty="0"/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xmlns="" id="{46B4AB21-F260-4E15-8951-B451B2AD9A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47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1ABDD2-7AD3-4F2B-BC16-26BD61C50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" y="136525"/>
            <a:ext cx="4312920" cy="160020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9377BA4-194C-4AE4-B53D-88BE0C021B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02188" y="136525"/>
            <a:ext cx="7054532" cy="6583679"/>
          </a:xfrm>
          <a:ln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BABCFDA-D124-4A7E-8C2E-E2ECB6C733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5280" y="1889759"/>
            <a:ext cx="4312920" cy="4831715"/>
          </a:xfrm>
          <a:solidFill>
            <a:schemeClr val="accent2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8952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7234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C76E1B4-DFCB-4D5A-80ED-2112D3B0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129540"/>
            <a:ext cx="11536680" cy="13325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D3A9791-32FC-4B4F-BE9C-2D163A607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0039" y="1551303"/>
            <a:ext cx="11536681" cy="5168901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B2A2E9-A696-4FC4-861A-5D89560F27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13520" y="1377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CD1AB31B-E9E2-4B9F-852B-9EE764C8E13E}" type="datetime4">
              <a:rPr lang="en-GB" smtClean="0"/>
              <a:t>04 February 2022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468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54" r:id="rId5"/>
    <p:sldLayoutId id="2147483652" r:id="rId6"/>
    <p:sldLayoutId id="2147483662" r:id="rId7"/>
    <p:sldLayoutId id="2147483657" r:id="rId8"/>
    <p:sldLayoutId id="2147483655" r:id="rId9"/>
    <p:sldLayoutId id="2147483653" r:id="rId10"/>
    <p:sldLayoutId id="2147483656" r:id="rId11"/>
    <p:sldLayoutId id="2147483658" r:id="rId12"/>
    <p:sldLayoutId id="2147483659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8275" indent="-168275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ln>
            <a:solidFill>
              <a:schemeClr val="tx1"/>
            </a:solidFill>
          </a:ln>
          <a:solidFill>
            <a:schemeClr val="tx1"/>
          </a:solidFill>
          <a:latin typeface="+mn-lt"/>
          <a:ea typeface="+mn-ea"/>
          <a:cs typeface="+mn-cs"/>
        </a:defRPr>
      </a:lvl1pPr>
      <a:lvl2pPr marL="168275" indent="-168275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ln>
            <a:solidFill>
              <a:schemeClr val="tx1"/>
            </a:solidFill>
          </a:ln>
          <a:solidFill>
            <a:schemeClr val="tx1"/>
          </a:solidFill>
          <a:latin typeface="+mn-lt"/>
          <a:ea typeface="+mn-ea"/>
          <a:cs typeface="+mn-cs"/>
        </a:defRPr>
      </a:lvl2pPr>
      <a:lvl3pPr marL="168275" indent="-168275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ln>
            <a:solidFill>
              <a:schemeClr val="tx1"/>
            </a:solidFill>
          </a:ln>
          <a:solidFill>
            <a:schemeClr val="tx1"/>
          </a:solidFill>
          <a:latin typeface="+mn-lt"/>
          <a:ea typeface="+mn-ea"/>
          <a:cs typeface="+mn-cs"/>
        </a:defRPr>
      </a:lvl3pPr>
      <a:lvl4pPr marL="168275" indent="-168275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ln>
            <a:solidFill>
              <a:schemeClr val="tx1"/>
            </a:solidFill>
          </a:ln>
          <a:solidFill>
            <a:schemeClr val="tx1"/>
          </a:solidFill>
          <a:latin typeface="+mn-lt"/>
          <a:ea typeface="+mn-ea"/>
          <a:cs typeface="+mn-cs"/>
        </a:defRPr>
      </a:lvl4pPr>
      <a:lvl5pPr marL="168275" indent="-168275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ln>
            <a:solidFill>
              <a:schemeClr val="tx1"/>
            </a:solidFill>
          </a:ln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4247" userDrawn="1">
          <p15:clr>
            <a:srgbClr val="F26B43"/>
          </p15:clr>
        </p15:guide>
        <p15:guide id="2" pos="98" userDrawn="1">
          <p15:clr>
            <a:srgbClr val="F26B43"/>
          </p15:clr>
        </p15:guide>
        <p15:guide id="4" pos="7582" userDrawn="1">
          <p15:clr>
            <a:srgbClr val="F26B43"/>
          </p15:clr>
        </p15:guide>
        <p15:guide id="5" orient="horz" pos="73" userDrawn="1">
          <p15:clr>
            <a:srgbClr val="F26B43"/>
          </p15:clr>
        </p15:guide>
        <p15:guide id="6" orient="horz" pos="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image" Target="../media/image5.png"/><Relationship Id="rId21" Type="http://schemas.openxmlformats.org/officeDocument/2006/relationships/image" Target="../media/image23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png"/><Relationship Id="rId10" Type="http://schemas.openxmlformats.org/officeDocument/2006/relationships/image" Target="../media/image12.jpeg"/><Relationship Id="rId19" Type="http://schemas.openxmlformats.org/officeDocument/2006/relationships/image" Target="../media/image21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403259F-4DC6-4346-98FB-2E0E44A06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766" y="1104803"/>
            <a:ext cx="12192000" cy="53931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D12EE83-DCDC-4195-A29E-A2C4FE62EE20}"/>
              </a:ext>
            </a:extLst>
          </p:cNvPr>
          <p:cNvSpPr txBox="1"/>
          <p:nvPr/>
        </p:nvSpPr>
        <p:spPr>
          <a:xfrm>
            <a:off x="9722749" y="0"/>
            <a:ext cx="2469251" cy="307777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Respect, Inspire, Achieve</a:t>
            </a:r>
          </a:p>
        </p:txBody>
      </p:sp>
      <p:pic>
        <p:nvPicPr>
          <p:cNvPr id="4" name="Picture 2" descr="Aston by Sutton Primary School">
            <a:extLst>
              <a:ext uri="{FF2B5EF4-FFF2-40B4-BE49-F238E27FC236}">
                <a16:creationId xmlns:a16="http://schemas.microsoft.com/office/drawing/2014/main" xmlns="" id="{E10EC4AA-2014-4AC7-8BD8-A03B9F4A1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05" y="5434760"/>
            <a:ext cx="833686" cy="83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EDC93C2-1BBD-457E-BC72-C6942B0C3DC5}"/>
              </a:ext>
            </a:extLst>
          </p:cNvPr>
          <p:cNvSpPr txBox="1"/>
          <p:nvPr/>
        </p:nvSpPr>
        <p:spPr>
          <a:xfrm>
            <a:off x="7399090" y="6470025"/>
            <a:ext cx="4744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Aston By Sutton Primary School  </a:t>
            </a:r>
            <a:r>
              <a:rPr lang="en-GB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Road </a:t>
            </a:r>
            <a:r>
              <a:rPr lang="en-GB" sz="1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Map- </a:t>
            </a:r>
            <a:r>
              <a:rPr lang="en-GB" sz="16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COMPUTING</a:t>
            </a:r>
            <a:endParaRPr lang="en-GB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xmlns="" id="{E197698D-E7AA-4BA4-9C01-C1E517762105}"/>
              </a:ext>
            </a:extLst>
          </p:cNvPr>
          <p:cNvSpPr/>
          <p:nvPr/>
        </p:nvSpPr>
        <p:spPr>
          <a:xfrm>
            <a:off x="1505958" y="1128401"/>
            <a:ext cx="1982239" cy="931545"/>
          </a:xfrm>
          <a:prstGeom prst="roundRect">
            <a:avLst/>
          </a:prstGeom>
          <a:noFill/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xmlns="" id="{4CC32182-00A2-4B6A-8CC3-D5468F3C37C3}"/>
              </a:ext>
            </a:extLst>
          </p:cNvPr>
          <p:cNvGrpSpPr/>
          <p:nvPr/>
        </p:nvGrpSpPr>
        <p:grpSpPr>
          <a:xfrm>
            <a:off x="136253" y="1239233"/>
            <a:ext cx="754726" cy="744089"/>
            <a:chOff x="9428255" y="2067633"/>
            <a:chExt cx="965765" cy="952154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xmlns="" id="{2490C6AF-BAFF-4B92-A079-C2E1C8975C1D}"/>
                </a:ext>
              </a:extLst>
            </p:cNvPr>
            <p:cNvSpPr/>
            <p:nvPr/>
          </p:nvSpPr>
          <p:spPr>
            <a:xfrm>
              <a:off x="9428255" y="2067633"/>
              <a:ext cx="965765" cy="95215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xmlns="" id="{2C553BE7-6B99-46A9-802B-DD2626340732}"/>
                </a:ext>
              </a:extLst>
            </p:cNvPr>
            <p:cNvSpPr/>
            <p:nvPr/>
          </p:nvSpPr>
          <p:spPr>
            <a:xfrm>
              <a:off x="9557364" y="2176141"/>
              <a:ext cx="730384" cy="713725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xmlns="" id="{057B8EF3-DA3F-40C4-A45E-22F261061A3E}"/>
                </a:ext>
              </a:extLst>
            </p:cNvPr>
            <p:cNvSpPr txBox="1"/>
            <p:nvPr/>
          </p:nvSpPr>
          <p:spPr>
            <a:xfrm>
              <a:off x="9557364" y="2231288"/>
              <a:ext cx="751396" cy="630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Class </a:t>
              </a:r>
              <a:r>
                <a:rPr lang="en-GB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Two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xmlns="" id="{FF2EA4F7-B183-4E97-A6BC-9FEE07A71FA4}"/>
              </a:ext>
            </a:extLst>
          </p:cNvPr>
          <p:cNvGrpSpPr/>
          <p:nvPr/>
        </p:nvGrpSpPr>
        <p:grpSpPr>
          <a:xfrm>
            <a:off x="2497756" y="5143832"/>
            <a:ext cx="754726" cy="744089"/>
            <a:chOff x="9428255" y="2067633"/>
            <a:chExt cx="965765" cy="952154"/>
          </a:xfrm>
        </p:grpSpPr>
        <p:sp>
          <p:nvSpPr>
            <p:cNvPr id="104" name="Oval 103">
              <a:extLst>
                <a:ext uri="{FF2B5EF4-FFF2-40B4-BE49-F238E27FC236}">
                  <a16:creationId xmlns:a16="http://schemas.microsoft.com/office/drawing/2014/main" xmlns="" id="{4C20442C-A9B5-4AA3-8B32-A664F823D323}"/>
                </a:ext>
              </a:extLst>
            </p:cNvPr>
            <p:cNvSpPr/>
            <p:nvPr/>
          </p:nvSpPr>
          <p:spPr>
            <a:xfrm>
              <a:off x="9428255" y="2067633"/>
              <a:ext cx="965765" cy="95215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xmlns="" id="{C9A14001-E896-480D-8AF2-A2A9427F766A}"/>
                </a:ext>
              </a:extLst>
            </p:cNvPr>
            <p:cNvSpPr/>
            <p:nvPr/>
          </p:nvSpPr>
          <p:spPr>
            <a:xfrm>
              <a:off x="9557364" y="2176141"/>
              <a:ext cx="730384" cy="713725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xmlns="" id="{54DE832F-A634-4F34-8D45-668B8C2340AA}"/>
                </a:ext>
              </a:extLst>
            </p:cNvPr>
            <p:cNvSpPr txBox="1"/>
            <p:nvPr/>
          </p:nvSpPr>
          <p:spPr>
            <a:xfrm>
              <a:off x="9557364" y="2231288"/>
              <a:ext cx="751396" cy="630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Class </a:t>
              </a:r>
              <a:r>
                <a:rPr lang="en-GB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Four</a:t>
              </a:r>
            </a:p>
          </p:txBody>
        </p: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xmlns="" id="{7EDC303D-565F-41C2-AA78-DA55C4C285B7}"/>
              </a:ext>
            </a:extLst>
          </p:cNvPr>
          <p:cNvSpPr txBox="1"/>
          <p:nvPr/>
        </p:nvSpPr>
        <p:spPr>
          <a:xfrm>
            <a:off x="0" y="0"/>
            <a:ext cx="3462228" cy="307777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Overview for </a:t>
            </a:r>
            <a:r>
              <a:rPr lang="en-GB" sz="1400" b="1" dirty="0" smtClean="0">
                <a:solidFill>
                  <a:schemeClr val="bg1"/>
                </a:solidFill>
              </a:rPr>
              <a:t>COMPUTING</a:t>
            </a:r>
            <a:endParaRPr lang="en-GB" sz="1400" b="1" dirty="0">
              <a:solidFill>
                <a:schemeClr val="bg1"/>
              </a:solidFill>
            </a:endParaRP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xmlns="" id="{AD675330-47B5-47A0-B093-414A3235B5F0}"/>
              </a:ext>
            </a:extLst>
          </p:cNvPr>
          <p:cNvGrpSpPr/>
          <p:nvPr/>
        </p:nvGrpSpPr>
        <p:grpSpPr>
          <a:xfrm>
            <a:off x="9536732" y="2230883"/>
            <a:ext cx="754727" cy="744089"/>
            <a:chOff x="9227413" y="1597220"/>
            <a:chExt cx="965765" cy="952154"/>
          </a:xfrm>
        </p:grpSpPr>
        <p:sp>
          <p:nvSpPr>
            <p:cNvPr id="113" name="Oval 112">
              <a:extLst>
                <a:ext uri="{FF2B5EF4-FFF2-40B4-BE49-F238E27FC236}">
                  <a16:creationId xmlns:a16="http://schemas.microsoft.com/office/drawing/2014/main" xmlns="" id="{5C013E8B-2DDF-4EE4-84D6-E79437012523}"/>
                </a:ext>
              </a:extLst>
            </p:cNvPr>
            <p:cNvSpPr/>
            <p:nvPr/>
          </p:nvSpPr>
          <p:spPr>
            <a:xfrm>
              <a:off x="9227413" y="1597220"/>
              <a:ext cx="965765" cy="95215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xmlns="" id="{E7180BDA-179D-4A24-A4BC-96CED1298F83}"/>
                </a:ext>
              </a:extLst>
            </p:cNvPr>
            <p:cNvSpPr/>
            <p:nvPr/>
          </p:nvSpPr>
          <p:spPr>
            <a:xfrm>
              <a:off x="9353567" y="1703069"/>
              <a:ext cx="730384" cy="713727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xmlns="" id="{BBBAFB1E-E26B-49AB-8882-A9750702392D}"/>
                </a:ext>
              </a:extLst>
            </p:cNvPr>
            <p:cNvSpPr txBox="1"/>
            <p:nvPr/>
          </p:nvSpPr>
          <p:spPr>
            <a:xfrm>
              <a:off x="9343063" y="1744863"/>
              <a:ext cx="751395" cy="630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Class </a:t>
              </a:r>
              <a:r>
                <a:rPr lang="en-GB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Three</a:t>
              </a:r>
            </a:p>
          </p:txBody>
        </p:sp>
      </p:grpSp>
      <p:sp>
        <p:nvSpPr>
          <p:cNvPr id="121" name="Speech Bubble: Rectangle with Corners Rounded 120">
            <a:extLst>
              <a:ext uri="{FF2B5EF4-FFF2-40B4-BE49-F238E27FC236}">
                <a16:creationId xmlns:a16="http://schemas.microsoft.com/office/drawing/2014/main" xmlns="" id="{31C0A9D7-A2AA-4166-8AC0-E819D332B1FF}"/>
              </a:ext>
            </a:extLst>
          </p:cNvPr>
          <p:cNvSpPr/>
          <p:nvPr/>
        </p:nvSpPr>
        <p:spPr>
          <a:xfrm>
            <a:off x="3893562" y="4254003"/>
            <a:ext cx="1982239" cy="1230732"/>
          </a:xfrm>
          <a:prstGeom prst="wedgeRoundRectCallout">
            <a:avLst>
              <a:gd name="adj1" fmla="val -21926"/>
              <a:gd name="adj2" fmla="val 65069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b="1" dirty="0">
                <a:solidFill>
                  <a:schemeClr val="tx1"/>
                </a:solidFill>
              </a:rPr>
              <a:t>Internet communication</a:t>
            </a:r>
            <a:r>
              <a:rPr lang="en-US" sz="800" dirty="0">
                <a:solidFill>
                  <a:schemeClr val="tx1"/>
                </a:solidFill>
              </a:rPr>
              <a:t/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 err="1">
                <a:solidFill>
                  <a:schemeClr val="tx1"/>
                </a:solidFill>
              </a:rPr>
              <a:t>Recognising</a:t>
            </a:r>
            <a:r>
              <a:rPr lang="en-US" sz="800" dirty="0">
                <a:solidFill>
                  <a:schemeClr val="tx1"/>
                </a:solidFill>
              </a:rPr>
              <a:t> how the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WWW can be used 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to communicate and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be </a:t>
            </a:r>
            <a:r>
              <a:rPr lang="en-US" sz="800" dirty="0" smtClean="0">
                <a:solidFill>
                  <a:schemeClr val="tx1"/>
                </a:solidFill>
              </a:rPr>
              <a:t>searched. </a:t>
            </a:r>
          </a:p>
          <a:p>
            <a:r>
              <a:rPr lang="en-US" sz="800" b="1" dirty="0" smtClean="0">
                <a:solidFill>
                  <a:schemeClr val="tx1"/>
                </a:solidFill>
              </a:rPr>
              <a:t>Webpage </a:t>
            </a:r>
            <a:r>
              <a:rPr lang="en-US" sz="800" b="1" dirty="0">
                <a:solidFill>
                  <a:schemeClr val="tx1"/>
                </a:solidFill>
              </a:rPr>
              <a:t>creation</a:t>
            </a:r>
            <a:r>
              <a:rPr lang="en-US" sz="800" dirty="0">
                <a:solidFill>
                  <a:schemeClr val="tx1"/>
                </a:solidFill>
              </a:rPr>
              <a:t/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Designing </a:t>
            </a:r>
            <a:r>
              <a:rPr lang="en-US" sz="800" dirty="0" smtClean="0">
                <a:solidFill>
                  <a:schemeClr val="tx1"/>
                </a:solidFill>
              </a:rPr>
              <a:t>and creating </a:t>
            </a:r>
            <a:r>
              <a:rPr lang="en-US" sz="800" dirty="0">
                <a:solidFill>
                  <a:schemeClr val="tx1"/>
                </a:solidFill>
              </a:rPr>
              <a:t>webpages, </a:t>
            </a:r>
            <a:r>
              <a:rPr lang="en-US" sz="800" dirty="0" smtClean="0">
                <a:solidFill>
                  <a:schemeClr val="tx1"/>
                </a:solidFill>
              </a:rPr>
              <a:t>considering copyright/aesthetics/navigation  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123" name="Speech Bubble: Rectangle with Corners Rounded 122">
            <a:extLst>
              <a:ext uri="{FF2B5EF4-FFF2-40B4-BE49-F238E27FC236}">
                <a16:creationId xmlns:a16="http://schemas.microsoft.com/office/drawing/2014/main" xmlns="" id="{F45AA71E-F312-4E42-9715-AD0091122E0F}"/>
              </a:ext>
            </a:extLst>
          </p:cNvPr>
          <p:cNvSpPr/>
          <p:nvPr/>
        </p:nvSpPr>
        <p:spPr>
          <a:xfrm>
            <a:off x="6464127" y="4362450"/>
            <a:ext cx="1965864" cy="1072310"/>
          </a:xfrm>
          <a:prstGeom prst="wedgeRoundRectCallout">
            <a:avLst>
              <a:gd name="adj1" fmla="val -21926"/>
              <a:gd name="adj2" fmla="val 65069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800" b="1" dirty="0" smtClean="0">
              <a:solidFill>
                <a:schemeClr val="tx1"/>
              </a:solidFill>
            </a:endParaRPr>
          </a:p>
          <a:p>
            <a:pPr lvl="0"/>
            <a:r>
              <a:rPr lang="en-US" sz="800" b="1" dirty="0" smtClean="0">
                <a:solidFill>
                  <a:schemeClr val="tx1"/>
                </a:solidFill>
              </a:rPr>
              <a:t>Variables in games</a:t>
            </a:r>
            <a:r>
              <a:rPr lang="en-US" sz="800" dirty="0" smtClean="0">
                <a:solidFill>
                  <a:schemeClr val="tx1"/>
                </a:solidFill>
              </a:rPr>
              <a:t/>
            </a:r>
            <a:br>
              <a:rPr lang="en-US" sz="800" dirty="0" smtClean="0">
                <a:solidFill>
                  <a:schemeClr val="tx1"/>
                </a:solidFill>
              </a:rPr>
            </a:br>
            <a:r>
              <a:rPr lang="en-US" sz="800" dirty="0" smtClean="0">
                <a:solidFill>
                  <a:schemeClr val="tx1"/>
                </a:solidFill>
              </a:rPr>
              <a:t>Exploring variables  when designing and coding a game.</a:t>
            </a:r>
          </a:p>
          <a:p>
            <a:pPr lvl="0"/>
            <a:r>
              <a:rPr lang="en-US" sz="8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800" b="1" dirty="0" smtClean="0">
                <a:solidFill>
                  <a:schemeClr val="tx1"/>
                </a:solidFill>
              </a:rPr>
              <a:t>Introduction </a:t>
            </a:r>
            <a:r>
              <a:rPr lang="en-US" sz="800" b="1" dirty="0">
                <a:solidFill>
                  <a:schemeClr val="tx1"/>
                </a:solidFill>
              </a:rPr>
              <a:t>to spreadsheets</a:t>
            </a:r>
            <a:r>
              <a:rPr lang="en-US" sz="800" dirty="0">
                <a:solidFill>
                  <a:schemeClr val="tx1"/>
                </a:solidFill>
              </a:rPr>
              <a:t/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Answering questions by using 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spreadsheets to </a:t>
            </a:r>
            <a:r>
              <a:rPr lang="en-US" sz="800" dirty="0" err="1">
                <a:solidFill>
                  <a:schemeClr val="tx1"/>
                </a:solidFill>
              </a:rPr>
              <a:t>organise</a:t>
            </a:r>
            <a:r>
              <a:rPr lang="en-US" sz="800" dirty="0">
                <a:solidFill>
                  <a:schemeClr val="tx1"/>
                </a:solidFill>
              </a:rPr>
              <a:t> and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calculate </a:t>
            </a:r>
            <a:r>
              <a:rPr lang="en-US" sz="800" dirty="0" smtClean="0">
                <a:solidFill>
                  <a:schemeClr val="tx1"/>
                </a:solidFill>
              </a:rPr>
              <a:t>data. </a:t>
            </a:r>
            <a:endParaRPr lang="en-GB" sz="800" dirty="0">
              <a:solidFill>
                <a:schemeClr val="tx1"/>
              </a:solidFill>
            </a:endParaRPr>
          </a:p>
          <a:p>
            <a:pPr lvl="0"/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124" name="Speech Bubble: Rectangle with Corners Rounded 123">
            <a:extLst>
              <a:ext uri="{FF2B5EF4-FFF2-40B4-BE49-F238E27FC236}">
                <a16:creationId xmlns:a16="http://schemas.microsoft.com/office/drawing/2014/main" xmlns="" id="{72C01B72-21EC-4D99-8FB7-96828D252BB6}"/>
              </a:ext>
            </a:extLst>
          </p:cNvPr>
          <p:cNvSpPr/>
          <p:nvPr/>
        </p:nvSpPr>
        <p:spPr>
          <a:xfrm>
            <a:off x="9289691" y="4189064"/>
            <a:ext cx="2003536" cy="1082662"/>
          </a:xfrm>
          <a:prstGeom prst="wedgeRoundRectCallout">
            <a:avLst>
              <a:gd name="adj1" fmla="val -21926"/>
              <a:gd name="adj2" fmla="val 65069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800" b="1" dirty="0" smtClean="0">
              <a:solidFill>
                <a:schemeClr val="tx1"/>
              </a:solidFill>
            </a:endParaRPr>
          </a:p>
          <a:p>
            <a:r>
              <a:rPr lang="en-US" sz="800" b="1" dirty="0" smtClean="0">
                <a:solidFill>
                  <a:schemeClr val="tx1"/>
                </a:solidFill>
              </a:rPr>
              <a:t>3D </a:t>
            </a:r>
            <a:r>
              <a:rPr lang="en-US" sz="800" b="1" dirty="0">
                <a:solidFill>
                  <a:schemeClr val="tx1"/>
                </a:solidFill>
              </a:rPr>
              <a:t>modelling</a:t>
            </a:r>
            <a:br>
              <a:rPr lang="en-US" sz="800" b="1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Planning, </a:t>
            </a:r>
            <a:r>
              <a:rPr lang="en-US" sz="800" dirty="0" smtClean="0">
                <a:solidFill>
                  <a:schemeClr val="tx1"/>
                </a:solidFill>
              </a:rPr>
              <a:t>developing, and </a:t>
            </a:r>
            <a:r>
              <a:rPr lang="en-US" sz="800" dirty="0">
                <a:solidFill>
                  <a:schemeClr val="tx1"/>
                </a:solidFill>
              </a:rPr>
              <a:t>evaluating </a:t>
            </a:r>
            <a:r>
              <a:rPr lang="en-US" sz="800" dirty="0" smtClean="0">
                <a:solidFill>
                  <a:schemeClr val="tx1"/>
                </a:solidFill>
              </a:rPr>
              <a:t>3D computer </a:t>
            </a:r>
            <a:r>
              <a:rPr lang="en-US" sz="800" dirty="0">
                <a:solidFill>
                  <a:schemeClr val="tx1"/>
                </a:solidFill>
              </a:rPr>
              <a:t>models </a:t>
            </a:r>
            <a:r>
              <a:rPr lang="en-US" sz="800" dirty="0" smtClean="0">
                <a:solidFill>
                  <a:schemeClr val="tx1"/>
                </a:solidFill>
              </a:rPr>
              <a:t>of physical </a:t>
            </a:r>
            <a:r>
              <a:rPr lang="en-US" sz="800" dirty="0">
                <a:solidFill>
                  <a:schemeClr val="tx1"/>
                </a:solidFill>
              </a:rPr>
              <a:t>objects</a:t>
            </a:r>
            <a:r>
              <a:rPr lang="en-US" sz="8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800" b="1" dirty="0" smtClean="0">
                <a:solidFill>
                  <a:schemeClr val="tx1"/>
                </a:solidFill>
              </a:rPr>
              <a:t>Sensing</a:t>
            </a:r>
            <a:r>
              <a:rPr lang="en-US" sz="800" dirty="0">
                <a:solidFill>
                  <a:schemeClr val="tx1"/>
                </a:solidFill>
              </a:rPr>
              <a:t/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Designing and </a:t>
            </a:r>
            <a:r>
              <a:rPr lang="en-US" sz="800" dirty="0" smtClean="0">
                <a:solidFill>
                  <a:schemeClr val="tx1"/>
                </a:solidFill>
              </a:rPr>
              <a:t>coding a </a:t>
            </a:r>
            <a:r>
              <a:rPr lang="en-US" sz="800" dirty="0">
                <a:solidFill>
                  <a:schemeClr val="tx1"/>
                </a:solidFill>
              </a:rPr>
              <a:t>project </a:t>
            </a:r>
            <a:r>
              <a:rPr lang="en-US" sz="800" dirty="0" smtClean="0">
                <a:solidFill>
                  <a:schemeClr val="tx1"/>
                </a:solidFill>
              </a:rPr>
              <a:t>that captures </a:t>
            </a:r>
            <a:r>
              <a:rPr lang="en-US" sz="800" dirty="0">
                <a:solidFill>
                  <a:schemeClr val="tx1"/>
                </a:solidFill>
              </a:rPr>
              <a:t>inputs from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a physical </a:t>
            </a:r>
            <a:r>
              <a:rPr lang="en-US" sz="800" dirty="0" smtClean="0">
                <a:solidFill>
                  <a:schemeClr val="tx1"/>
                </a:solidFill>
              </a:rPr>
              <a:t>device.</a:t>
            </a:r>
            <a:endParaRPr lang="en-US" sz="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4DDC141F-B2A8-48ED-ADF2-18F69BEED72F}"/>
              </a:ext>
            </a:extLst>
          </p:cNvPr>
          <p:cNvSpPr txBox="1"/>
          <p:nvPr/>
        </p:nvSpPr>
        <p:spPr>
          <a:xfrm>
            <a:off x="0" y="6392199"/>
            <a:ext cx="1509096" cy="307777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Year A</a:t>
            </a:r>
          </a:p>
        </p:txBody>
      </p:sp>
      <p:sp>
        <p:nvSpPr>
          <p:cNvPr id="131" name="Rectangle: Rounded Corners 130">
            <a:extLst>
              <a:ext uri="{FF2B5EF4-FFF2-40B4-BE49-F238E27FC236}">
                <a16:creationId xmlns:a16="http://schemas.microsoft.com/office/drawing/2014/main" xmlns="" id="{7ADB06C5-FD5A-43B7-BCB3-C3CD49EFFED8}"/>
              </a:ext>
            </a:extLst>
          </p:cNvPr>
          <p:cNvSpPr/>
          <p:nvPr/>
        </p:nvSpPr>
        <p:spPr>
          <a:xfrm>
            <a:off x="7931856" y="1205026"/>
            <a:ext cx="1982239" cy="931545"/>
          </a:xfrm>
          <a:prstGeom prst="roundRect">
            <a:avLst/>
          </a:prstGeom>
          <a:noFill/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xmlns="" id="{FA2E32E8-B208-4FC5-877A-07DF65E3BBFA}"/>
              </a:ext>
            </a:extLst>
          </p:cNvPr>
          <p:cNvSpPr txBox="1"/>
          <p:nvPr/>
        </p:nvSpPr>
        <p:spPr>
          <a:xfrm>
            <a:off x="7479114" y="3521453"/>
            <a:ext cx="1224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Term 1</a:t>
            </a:r>
          </a:p>
          <a:p>
            <a:r>
              <a:rPr lang="en-GB" sz="1000" dirty="0" smtClean="0"/>
              <a:t>Subject </a:t>
            </a:r>
            <a:r>
              <a:rPr lang="en-GB" sz="1000" dirty="0"/>
              <a:t>or image</a:t>
            </a:r>
          </a:p>
          <a:p>
            <a:endParaRPr lang="en-GB" sz="1000" dirty="0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30934AF0-AE8A-4484-B8C9-868D601C1289}"/>
              </a:ext>
            </a:extLst>
          </p:cNvPr>
          <p:cNvSpPr txBox="1"/>
          <p:nvPr/>
        </p:nvSpPr>
        <p:spPr>
          <a:xfrm>
            <a:off x="5240108" y="3490940"/>
            <a:ext cx="1224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00" dirty="0"/>
          </a:p>
          <a:p>
            <a:endParaRPr lang="en-GB" sz="1000" dirty="0"/>
          </a:p>
        </p:txBody>
      </p:sp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xmlns="" id="{AB690F59-E6CE-4780-B314-C7AC07D7CFE8}"/>
              </a:ext>
            </a:extLst>
          </p:cNvPr>
          <p:cNvSpPr/>
          <p:nvPr/>
        </p:nvSpPr>
        <p:spPr>
          <a:xfrm>
            <a:off x="2497756" y="3305138"/>
            <a:ext cx="1982239" cy="931545"/>
          </a:xfrm>
          <a:prstGeom prst="roundRect">
            <a:avLst/>
          </a:prstGeom>
          <a:noFill/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BF08222A-D48F-49D2-B875-8D861A3BB04B}"/>
              </a:ext>
            </a:extLst>
          </p:cNvPr>
          <p:cNvSpPr txBox="1"/>
          <p:nvPr/>
        </p:nvSpPr>
        <p:spPr>
          <a:xfrm>
            <a:off x="3893564" y="5708394"/>
            <a:ext cx="1224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Term 1</a:t>
            </a:r>
          </a:p>
          <a:p>
            <a:r>
              <a:rPr lang="en-GB" sz="1000" dirty="0"/>
              <a:t>Subject or image</a:t>
            </a:r>
          </a:p>
          <a:p>
            <a:endParaRPr lang="en-GB" sz="1000" dirty="0"/>
          </a:p>
        </p:txBody>
      </p:sp>
      <p:sp>
        <p:nvSpPr>
          <p:cNvPr id="139" name="Rectangle: Rounded Corners 138">
            <a:extLst>
              <a:ext uri="{FF2B5EF4-FFF2-40B4-BE49-F238E27FC236}">
                <a16:creationId xmlns:a16="http://schemas.microsoft.com/office/drawing/2014/main" xmlns="" id="{82BEFD23-42A5-4630-9830-D663AFFD2FA4}"/>
              </a:ext>
            </a:extLst>
          </p:cNvPr>
          <p:cNvSpPr/>
          <p:nvPr/>
        </p:nvSpPr>
        <p:spPr>
          <a:xfrm>
            <a:off x="3877189" y="5495719"/>
            <a:ext cx="1982239" cy="931545"/>
          </a:xfrm>
          <a:prstGeom prst="roundRect">
            <a:avLst/>
          </a:prstGeom>
          <a:noFill/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xmlns="" id="{99103602-36E9-437D-867B-F8ED67B82DD9}"/>
              </a:ext>
            </a:extLst>
          </p:cNvPr>
          <p:cNvSpPr txBox="1"/>
          <p:nvPr/>
        </p:nvSpPr>
        <p:spPr>
          <a:xfrm>
            <a:off x="6480502" y="5697410"/>
            <a:ext cx="1224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Term 2</a:t>
            </a:r>
          </a:p>
          <a:p>
            <a:r>
              <a:rPr lang="en-GB" sz="1000" dirty="0"/>
              <a:t>Subject or image</a:t>
            </a:r>
          </a:p>
          <a:p>
            <a:endParaRPr lang="en-GB" sz="1000" dirty="0"/>
          </a:p>
        </p:txBody>
      </p:sp>
      <p:sp>
        <p:nvSpPr>
          <p:cNvPr id="141" name="Rectangle: Rounded Corners 140">
            <a:extLst>
              <a:ext uri="{FF2B5EF4-FFF2-40B4-BE49-F238E27FC236}">
                <a16:creationId xmlns:a16="http://schemas.microsoft.com/office/drawing/2014/main" xmlns="" id="{C0CF5443-CCF0-48C0-855A-30227B762E20}"/>
              </a:ext>
            </a:extLst>
          </p:cNvPr>
          <p:cNvSpPr/>
          <p:nvPr/>
        </p:nvSpPr>
        <p:spPr>
          <a:xfrm>
            <a:off x="6464127" y="5484735"/>
            <a:ext cx="1982239" cy="931545"/>
          </a:xfrm>
          <a:prstGeom prst="roundRect">
            <a:avLst/>
          </a:prstGeom>
          <a:noFill/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xmlns="" id="{70D63B09-0A06-46B8-9CBA-BA4D336EE115}"/>
              </a:ext>
            </a:extLst>
          </p:cNvPr>
          <p:cNvSpPr/>
          <p:nvPr/>
        </p:nvSpPr>
        <p:spPr>
          <a:xfrm>
            <a:off x="9051065" y="5495082"/>
            <a:ext cx="1982239" cy="931545"/>
          </a:xfrm>
          <a:prstGeom prst="roundRect">
            <a:avLst/>
          </a:prstGeom>
          <a:noFill/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Speech Bubble: Rectangle with Corners Rounded 143">
            <a:extLst>
              <a:ext uri="{FF2B5EF4-FFF2-40B4-BE49-F238E27FC236}">
                <a16:creationId xmlns:a16="http://schemas.microsoft.com/office/drawing/2014/main" xmlns="" id="{EBCF9CC8-DE7E-402A-B213-07325CE1B2FE}"/>
              </a:ext>
            </a:extLst>
          </p:cNvPr>
          <p:cNvSpPr/>
          <p:nvPr/>
        </p:nvSpPr>
        <p:spPr>
          <a:xfrm>
            <a:off x="337705" y="2697178"/>
            <a:ext cx="1982239" cy="861023"/>
          </a:xfrm>
          <a:prstGeom prst="wedgeRoundRectCallout">
            <a:avLst>
              <a:gd name="adj1" fmla="val 73697"/>
              <a:gd name="adj2" fmla="val 86088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800" b="1" dirty="0" smtClean="0">
                <a:solidFill>
                  <a:schemeClr val="tx1"/>
                </a:solidFill>
              </a:rPr>
              <a:t>Photo editing</a:t>
            </a:r>
          </a:p>
          <a:p>
            <a:r>
              <a:rPr lang="en-GB" sz="800" dirty="0" smtClean="0">
                <a:solidFill>
                  <a:schemeClr val="tx1"/>
                </a:solidFill>
              </a:rPr>
              <a:t>Manipulating </a:t>
            </a:r>
            <a:r>
              <a:rPr lang="en-GB" sz="800" dirty="0">
                <a:solidFill>
                  <a:schemeClr val="tx1"/>
                </a:solidFill>
              </a:rPr>
              <a:t>digital</a:t>
            </a:r>
            <a:br>
              <a:rPr lang="en-GB" sz="800" dirty="0">
                <a:solidFill>
                  <a:schemeClr val="tx1"/>
                </a:solidFill>
              </a:rPr>
            </a:br>
            <a:r>
              <a:rPr lang="en-GB" sz="800" dirty="0" smtClean="0">
                <a:solidFill>
                  <a:schemeClr val="tx1"/>
                </a:solidFill>
              </a:rPr>
              <a:t>images. </a:t>
            </a:r>
          </a:p>
          <a:p>
            <a:r>
              <a:rPr lang="en-US" sz="800" b="1" dirty="0" smtClean="0">
                <a:solidFill>
                  <a:schemeClr val="tx1"/>
                </a:solidFill>
              </a:rPr>
              <a:t>Repetition </a:t>
            </a:r>
            <a:r>
              <a:rPr lang="en-US" sz="800" b="1" dirty="0">
                <a:solidFill>
                  <a:schemeClr val="tx1"/>
                </a:solidFill>
              </a:rPr>
              <a:t>in </a:t>
            </a:r>
            <a:r>
              <a:rPr lang="en-US" sz="800" b="1" dirty="0" smtClean="0">
                <a:solidFill>
                  <a:schemeClr val="tx1"/>
                </a:solidFill>
              </a:rPr>
              <a:t>games</a:t>
            </a:r>
            <a:r>
              <a:rPr lang="en-US" sz="800" dirty="0">
                <a:solidFill>
                  <a:schemeClr val="tx1"/>
                </a:solidFill>
              </a:rPr>
              <a:t/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Using a </a:t>
            </a:r>
            <a:r>
              <a:rPr lang="en-US" sz="800" dirty="0" smtClean="0">
                <a:solidFill>
                  <a:schemeClr val="tx1"/>
                </a:solidFill>
              </a:rPr>
              <a:t>block-based programming when creating a game. </a:t>
            </a:r>
            <a:endParaRPr lang="en-GB" sz="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5" name="Speech Bubble: Rectangle with Corners Rounded 144">
            <a:extLst>
              <a:ext uri="{FF2B5EF4-FFF2-40B4-BE49-F238E27FC236}">
                <a16:creationId xmlns:a16="http://schemas.microsoft.com/office/drawing/2014/main" xmlns="" id="{BF9021BC-F874-4535-95C9-1C6D496AED04}"/>
              </a:ext>
            </a:extLst>
          </p:cNvPr>
          <p:cNvSpPr/>
          <p:nvPr/>
        </p:nvSpPr>
        <p:spPr>
          <a:xfrm>
            <a:off x="3700626" y="2106836"/>
            <a:ext cx="1965864" cy="1112614"/>
          </a:xfrm>
          <a:prstGeom prst="wedgeRoundRectCallout">
            <a:avLst>
              <a:gd name="adj1" fmla="val 25557"/>
              <a:gd name="adj2" fmla="val 94746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800" b="1" dirty="0" smtClean="0">
              <a:solidFill>
                <a:schemeClr val="tx1"/>
              </a:solidFill>
            </a:endParaRPr>
          </a:p>
          <a:p>
            <a:r>
              <a:rPr lang="en-US" sz="800" b="1" dirty="0" smtClean="0">
                <a:solidFill>
                  <a:schemeClr val="tx1"/>
                </a:solidFill>
              </a:rPr>
              <a:t>Repetition </a:t>
            </a:r>
            <a:r>
              <a:rPr lang="en-US" sz="800" b="1" dirty="0">
                <a:solidFill>
                  <a:schemeClr val="tx1"/>
                </a:solidFill>
              </a:rPr>
              <a:t>in shapes</a:t>
            </a:r>
            <a:r>
              <a:rPr lang="en-US" sz="800" dirty="0">
                <a:solidFill>
                  <a:schemeClr val="tx1"/>
                </a:solidFill>
              </a:rPr>
              <a:t/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Using a text-based 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 smtClean="0">
                <a:solidFill>
                  <a:schemeClr val="tx1"/>
                </a:solidFill>
              </a:rPr>
              <a:t>programming language </a:t>
            </a:r>
            <a:r>
              <a:rPr lang="en-US" sz="800" dirty="0">
                <a:solidFill>
                  <a:schemeClr val="tx1"/>
                </a:solidFill>
              </a:rPr>
              <a:t>to </a:t>
            </a:r>
            <a:r>
              <a:rPr lang="en-US" sz="800" dirty="0" smtClean="0">
                <a:solidFill>
                  <a:schemeClr val="tx1"/>
                </a:solidFill>
              </a:rPr>
              <a:t>explore shapes.  </a:t>
            </a:r>
            <a:r>
              <a:rPr lang="en-US" sz="800" dirty="0">
                <a:solidFill>
                  <a:schemeClr val="tx1"/>
                </a:solidFill>
              </a:rPr>
              <a:t/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b="1" dirty="0" smtClean="0">
                <a:solidFill>
                  <a:schemeClr val="tx1"/>
                </a:solidFill>
              </a:rPr>
              <a:t>Data </a:t>
            </a:r>
            <a:r>
              <a:rPr lang="en-US" sz="800" b="1" dirty="0">
                <a:solidFill>
                  <a:schemeClr val="tx1"/>
                </a:solidFill>
              </a:rPr>
              <a:t>logging</a:t>
            </a:r>
            <a:r>
              <a:rPr lang="en-US" sz="800" dirty="0">
                <a:solidFill>
                  <a:schemeClr val="tx1"/>
                </a:solidFill>
              </a:rPr>
              <a:t/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 err="1">
                <a:solidFill>
                  <a:schemeClr val="tx1"/>
                </a:solidFill>
              </a:rPr>
              <a:t>Recognising</a:t>
            </a:r>
            <a:r>
              <a:rPr lang="en-US" sz="800" dirty="0">
                <a:solidFill>
                  <a:schemeClr val="tx1"/>
                </a:solidFill>
              </a:rPr>
              <a:t> how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and why data is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collected over time</a:t>
            </a:r>
            <a:r>
              <a:rPr lang="en-US" sz="800" dirty="0" smtClean="0">
                <a:solidFill>
                  <a:schemeClr val="tx1"/>
                </a:solidFill>
              </a:rPr>
              <a:t>, including an investigation. </a:t>
            </a:r>
            <a:r>
              <a:rPr lang="en-US" sz="800" dirty="0">
                <a:solidFill>
                  <a:schemeClr val="tx1"/>
                </a:solidFill>
              </a:rPr>
              <a:t/>
            </a:r>
            <a:br>
              <a:rPr lang="en-US" sz="800" dirty="0">
                <a:solidFill>
                  <a:schemeClr val="tx1"/>
                </a:solidFill>
              </a:rPr>
            </a:br>
            <a:endParaRPr lang="en-GB" sz="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6" name="Speech Bubble: Rectangle with Corners Rounded 145">
            <a:extLst>
              <a:ext uri="{FF2B5EF4-FFF2-40B4-BE49-F238E27FC236}">
                <a16:creationId xmlns:a16="http://schemas.microsoft.com/office/drawing/2014/main" xmlns="" id="{CE24D16A-6D4B-4673-831F-24BFEA80B302}"/>
              </a:ext>
            </a:extLst>
          </p:cNvPr>
          <p:cNvSpPr/>
          <p:nvPr/>
        </p:nvSpPr>
        <p:spPr>
          <a:xfrm>
            <a:off x="7047529" y="2135729"/>
            <a:ext cx="2003536" cy="1198302"/>
          </a:xfrm>
          <a:prstGeom prst="wedgeRoundRectCallout">
            <a:avLst>
              <a:gd name="adj1" fmla="val -21926"/>
              <a:gd name="adj2" fmla="val 65069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800" b="1" dirty="0" smtClean="0">
              <a:solidFill>
                <a:schemeClr val="tx1"/>
              </a:solidFill>
            </a:endParaRPr>
          </a:p>
          <a:p>
            <a:r>
              <a:rPr lang="en-US" sz="800" b="1" dirty="0" smtClean="0">
                <a:solidFill>
                  <a:schemeClr val="tx1"/>
                </a:solidFill>
              </a:rPr>
              <a:t>The internet</a:t>
            </a:r>
            <a:r>
              <a:rPr lang="en-US" sz="800" dirty="0" smtClean="0">
                <a:solidFill>
                  <a:schemeClr val="tx1"/>
                </a:solidFill>
              </a:rPr>
              <a:t/>
            </a:r>
            <a:br>
              <a:rPr lang="en-US" sz="800" dirty="0" smtClean="0">
                <a:solidFill>
                  <a:schemeClr val="tx1"/>
                </a:solidFill>
              </a:rPr>
            </a:br>
            <a:r>
              <a:rPr lang="en-US" sz="800" dirty="0" err="1" smtClean="0">
                <a:solidFill>
                  <a:schemeClr val="tx1"/>
                </a:solidFill>
              </a:rPr>
              <a:t>Recognising</a:t>
            </a:r>
            <a:r>
              <a:rPr lang="en-US" sz="800" dirty="0" smtClean="0">
                <a:solidFill>
                  <a:schemeClr val="tx1"/>
                </a:solidFill>
              </a:rPr>
              <a:t> the internet</a:t>
            </a:r>
            <a:br>
              <a:rPr lang="en-US" sz="800" dirty="0" smtClean="0">
                <a:solidFill>
                  <a:schemeClr val="tx1"/>
                </a:solidFill>
              </a:rPr>
            </a:br>
            <a:r>
              <a:rPr lang="en-US" sz="800" dirty="0" smtClean="0">
                <a:solidFill>
                  <a:schemeClr val="tx1"/>
                </a:solidFill>
              </a:rPr>
              <a:t>as a network of networks</a:t>
            </a:r>
            <a:br>
              <a:rPr lang="en-US" sz="800" dirty="0" smtClean="0">
                <a:solidFill>
                  <a:schemeClr val="tx1"/>
                </a:solidFill>
              </a:rPr>
            </a:br>
            <a:r>
              <a:rPr lang="en-US" sz="800" dirty="0" smtClean="0">
                <a:solidFill>
                  <a:schemeClr val="tx1"/>
                </a:solidFill>
              </a:rPr>
              <a:t>including the WWW, and</a:t>
            </a:r>
            <a:br>
              <a:rPr lang="en-US" sz="800" dirty="0" smtClean="0">
                <a:solidFill>
                  <a:schemeClr val="tx1"/>
                </a:solidFill>
              </a:rPr>
            </a:br>
            <a:r>
              <a:rPr lang="en-US" sz="800" dirty="0" smtClean="0">
                <a:solidFill>
                  <a:schemeClr val="tx1"/>
                </a:solidFill>
              </a:rPr>
              <a:t>why we should evaluate online content. </a:t>
            </a:r>
          </a:p>
          <a:p>
            <a:r>
              <a:rPr lang="en-US" sz="800" b="1" dirty="0" smtClean="0">
                <a:solidFill>
                  <a:schemeClr val="tx1"/>
                </a:solidFill>
              </a:rPr>
              <a:t>Audio </a:t>
            </a:r>
            <a:r>
              <a:rPr lang="en-US" sz="800" b="1" dirty="0">
                <a:solidFill>
                  <a:schemeClr val="tx1"/>
                </a:solidFill>
              </a:rPr>
              <a:t>Editing </a:t>
            </a:r>
          </a:p>
          <a:p>
            <a:r>
              <a:rPr lang="en-US" sz="800" dirty="0">
                <a:solidFill>
                  <a:schemeClr val="tx1"/>
                </a:solidFill>
              </a:rPr>
              <a:t>Capturing and editing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 smtClean="0">
                <a:solidFill>
                  <a:schemeClr val="tx1"/>
                </a:solidFill>
              </a:rPr>
              <a:t>audio – considering copyright. </a:t>
            </a:r>
          </a:p>
          <a:p>
            <a:endParaRPr lang="en-GB" sz="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7" name="Speech Bubble: Rectangle with Corners Rounded 146">
            <a:extLst>
              <a:ext uri="{FF2B5EF4-FFF2-40B4-BE49-F238E27FC236}">
                <a16:creationId xmlns:a16="http://schemas.microsoft.com/office/drawing/2014/main" xmlns="" id="{E29EB98E-58BA-4EEC-A9BF-E268C5C53C98}"/>
              </a:ext>
            </a:extLst>
          </p:cNvPr>
          <p:cNvSpPr/>
          <p:nvPr/>
        </p:nvSpPr>
        <p:spPr>
          <a:xfrm>
            <a:off x="3681304" y="121234"/>
            <a:ext cx="1982239" cy="1140516"/>
          </a:xfrm>
          <a:prstGeom prst="wedgeRoundRectCallout">
            <a:avLst>
              <a:gd name="adj1" fmla="val -52679"/>
              <a:gd name="adj2" fmla="val 73478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800" b="1" dirty="0">
                <a:solidFill>
                  <a:schemeClr val="tx1"/>
                </a:solidFill>
              </a:rPr>
              <a:t>Information technology around us -</a:t>
            </a:r>
            <a:r>
              <a:rPr lang="en-GB" sz="800" dirty="0">
                <a:solidFill>
                  <a:schemeClr val="tx1"/>
                </a:solidFill>
              </a:rPr>
              <a:t>  Identifying IT and how its responsible use improves our world in school and beyond.</a:t>
            </a:r>
          </a:p>
          <a:p>
            <a:r>
              <a:rPr lang="en-GB" sz="800" dirty="0">
                <a:solidFill>
                  <a:schemeClr val="tx1"/>
                </a:solidFill>
              </a:rPr>
              <a:t> </a:t>
            </a:r>
          </a:p>
          <a:p>
            <a:r>
              <a:rPr lang="en-GB" sz="800" b="1" dirty="0">
                <a:solidFill>
                  <a:schemeClr val="tx1"/>
                </a:solidFill>
              </a:rPr>
              <a:t>Digital photography - </a:t>
            </a:r>
            <a:r>
              <a:rPr lang="en-GB" sz="800" dirty="0">
                <a:solidFill>
                  <a:schemeClr val="tx1"/>
                </a:solidFill>
              </a:rPr>
              <a:t/>
            </a:r>
            <a:br>
              <a:rPr lang="en-GB" sz="800" dirty="0">
                <a:solidFill>
                  <a:schemeClr val="tx1"/>
                </a:solidFill>
              </a:rPr>
            </a:br>
            <a:r>
              <a:rPr lang="en-GB" sz="800" dirty="0">
                <a:solidFill>
                  <a:schemeClr val="tx1"/>
                </a:solidFill>
              </a:rPr>
              <a:t>Capturing and changing digital photographs for different purposes.</a:t>
            </a:r>
          </a:p>
        </p:txBody>
      </p:sp>
      <p:sp>
        <p:nvSpPr>
          <p:cNvPr id="148" name="Speech Bubble: Rectangle with Corners Rounded 147">
            <a:extLst>
              <a:ext uri="{FF2B5EF4-FFF2-40B4-BE49-F238E27FC236}">
                <a16:creationId xmlns:a16="http://schemas.microsoft.com/office/drawing/2014/main" xmlns="" id="{545D9302-237B-4921-91E9-41E27C92D3E4}"/>
              </a:ext>
            </a:extLst>
          </p:cNvPr>
          <p:cNvSpPr/>
          <p:nvPr/>
        </p:nvSpPr>
        <p:spPr>
          <a:xfrm>
            <a:off x="6393093" y="15875"/>
            <a:ext cx="1965864" cy="1112526"/>
          </a:xfrm>
          <a:prstGeom prst="wedgeRoundRectCallout">
            <a:avLst>
              <a:gd name="adj1" fmla="val -24833"/>
              <a:gd name="adj2" fmla="val 72130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800" b="1" dirty="0">
                <a:solidFill>
                  <a:schemeClr val="tx1"/>
                </a:solidFill>
              </a:rPr>
              <a:t>Robot Algorithms </a:t>
            </a:r>
            <a:endParaRPr lang="en-GB" sz="800" dirty="0">
              <a:solidFill>
                <a:schemeClr val="tx1"/>
              </a:solidFill>
            </a:endParaRPr>
          </a:p>
          <a:p>
            <a:r>
              <a:rPr lang="en-GB" sz="800" dirty="0">
                <a:solidFill>
                  <a:schemeClr val="tx1"/>
                </a:solidFill>
              </a:rPr>
              <a:t>Creating and debugging programs, and using logical reasoning to make predictions. </a:t>
            </a:r>
          </a:p>
          <a:p>
            <a:r>
              <a:rPr lang="en-GB" sz="800" dirty="0">
                <a:solidFill>
                  <a:schemeClr val="tx1"/>
                </a:solidFill>
              </a:rPr>
              <a:t> </a:t>
            </a:r>
          </a:p>
          <a:p>
            <a:r>
              <a:rPr lang="en-GB" sz="800" b="1" dirty="0">
                <a:solidFill>
                  <a:schemeClr val="tx1"/>
                </a:solidFill>
              </a:rPr>
              <a:t>Pictograms </a:t>
            </a:r>
            <a:endParaRPr lang="en-GB" sz="800" dirty="0">
              <a:solidFill>
                <a:schemeClr val="tx1"/>
              </a:solidFill>
            </a:endParaRPr>
          </a:p>
          <a:p>
            <a:r>
              <a:rPr lang="en-GB" sz="800" dirty="0">
                <a:solidFill>
                  <a:schemeClr val="tx1"/>
                </a:solidFill>
              </a:rPr>
              <a:t>Collecting data in tally charts and presenting data on the computer. </a:t>
            </a:r>
          </a:p>
        </p:txBody>
      </p:sp>
      <p:sp>
        <p:nvSpPr>
          <p:cNvPr id="149" name="Speech Bubble: Rectangle with Corners Rounded 148">
            <a:extLst>
              <a:ext uri="{FF2B5EF4-FFF2-40B4-BE49-F238E27FC236}">
                <a16:creationId xmlns:a16="http://schemas.microsoft.com/office/drawing/2014/main" xmlns="" id="{30C097CA-AC14-424F-AF38-D42DE272E3CC}"/>
              </a:ext>
            </a:extLst>
          </p:cNvPr>
          <p:cNvSpPr/>
          <p:nvPr/>
        </p:nvSpPr>
        <p:spPr>
          <a:xfrm>
            <a:off x="9952638" y="430679"/>
            <a:ext cx="2003536" cy="1366620"/>
          </a:xfrm>
          <a:prstGeom prst="wedgeRoundRectCallout">
            <a:avLst>
              <a:gd name="adj1" fmla="val -51401"/>
              <a:gd name="adj2" fmla="val 65618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800" b="1" dirty="0">
                <a:solidFill>
                  <a:schemeClr val="tx1"/>
                </a:solidFill>
              </a:rPr>
              <a:t>Making Music </a:t>
            </a:r>
            <a:endParaRPr lang="en-GB" sz="800" dirty="0">
              <a:solidFill>
                <a:schemeClr val="tx1"/>
              </a:solidFill>
            </a:endParaRPr>
          </a:p>
          <a:p>
            <a:r>
              <a:rPr lang="en-GB" sz="800" dirty="0">
                <a:solidFill>
                  <a:schemeClr val="tx1"/>
                </a:solidFill>
              </a:rPr>
              <a:t>Using a computer as a tool to explore rhythms and melodies, before creating a musical composition. </a:t>
            </a:r>
          </a:p>
          <a:p>
            <a:r>
              <a:rPr lang="en-GB" sz="800" b="1" dirty="0">
                <a:solidFill>
                  <a:schemeClr val="tx1"/>
                </a:solidFill>
              </a:rPr>
              <a:t>Programming Quizzes</a:t>
            </a:r>
            <a:endParaRPr lang="en-GB" sz="800" dirty="0">
              <a:solidFill>
                <a:schemeClr val="tx1"/>
              </a:solidFill>
            </a:endParaRPr>
          </a:p>
          <a:p>
            <a:r>
              <a:rPr lang="en-GB" sz="800" dirty="0">
                <a:solidFill>
                  <a:schemeClr val="tx1"/>
                </a:solidFill>
              </a:rPr>
              <a:t>Designing algorithms and programs that use events to trigger a sequence of code to make an interactive quiz. 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xmlns="" id="{CE418D09-076A-47A0-8137-1A77D5033BB2}"/>
              </a:ext>
            </a:extLst>
          </p:cNvPr>
          <p:cNvSpPr/>
          <p:nvPr/>
        </p:nvSpPr>
        <p:spPr>
          <a:xfrm>
            <a:off x="908825" y="1425254"/>
            <a:ext cx="553274" cy="372045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highlight>
                <a:srgbClr val="0000FF"/>
              </a:highlight>
            </a:endParaRPr>
          </a:p>
        </p:txBody>
      </p:sp>
      <p:sp>
        <p:nvSpPr>
          <p:cNvPr id="150" name="Arrow: Right 149">
            <a:extLst>
              <a:ext uri="{FF2B5EF4-FFF2-40B4-BE49-F238E27FC236}">
                <a16:creationId xmlns:a16="http://schemas.microsoft.com/office/drawing/2014/main" xmlns="" id="{07EB6B95-1A63-4633-879D-D4452402634C}"/>
              </a:ext>
            </a:extLst>
          </p:cNvPr>
          <p:cNvSpPr/>
          <p:nvPr/>
        </p:nvSpPr>
        <p:spPr>
          <a:xfrm rot="7427345">
            <a:off x="9402811" y="3119116"/>
            <a:ext cx="553274" cy="372045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" name="Arrow: Right 150">
            <a:extLst>
              <a:ext uri="{FF2B5EF4-FFF2-40B4-BE49-F238E27FC236}">
                <a16:creationId xmlns:a16="http://schemas.microsoft.com/office/drawing/2014/main" xmlns="" id="{750C193D-4821-4452-B9A4-0498E3DEC342}"/>
              </a:ext>
            </a:extLst>
          </p:cNvPr>
          <p:cNvSpPr/>
          <p:nvPr/>
        </p:nvSpPr>
        <p:spPr>
          <a:xfrm rot="1785559">
            <a:off x="3169601" y="5713143"/>
            <a:ext cx="553274" cy="372045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utoShape 4" descr="Image result for old pirate boa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97612" y="2244748"/>
            <a:ext cx="16224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Internet Safety Day – February </a:t>
            </a:r>
            <a:endParaRPr lang="en-GB" sz="105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New Surface Laptop 4: Ultra-Thin Touchscreen Laptop - Microsoft Surfa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430" y="1104803"/>
            <a:ext cx="1269828" cy="95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ights, camera, action: Manfrotto Digital Director quick review: Digital  Photography Revie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660" y="1104803"/>
            <a:ext cx="1091269" cy="94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ee-Bot - a teacher's guid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717" y="1128401"/>
            <a:ext cx="954536" cy="105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hat is a pictogram? | TheSchoolRu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501" y="1216307"/>
            <a:ext cx="1260874" cy="89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reating a Simple Quiz with Scratch - Digital Classroom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9508" y="1051775"/>
            <a:ext cx="1229149" cy="108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GarageBand User Guide for iPhone - Apple Suppor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806" y="1205027"/>
            <a:ext cx="924632" cy="93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The Secret History of the Google Log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84" y="3362587"/>
            <a:ext cx="1213154" cy="88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8" descr="Twisted Wave, an audio editor for iOS – Technology in Music Education"/>
          <p:cNvSpPr>
            <a:spLocks noChangeAspect="1" noChangeArrowheads="1"/>
          </p:cNvSpPr>
          <p:nvPr/>
        </p:nvSpPr>
        <p:spPr bwMode="auto">
          <a:xfrm>
            <a:off x="3094119" y="2657071"/>
            <a:ext cx="24288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4" name="Picture 10" descr="Twisted Wave, an audio editor for iOS – Technology in Music Educatio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934" y="3369495"/>
            <a:ext cx="1159390" cy="81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6" descr="The Secret History of the Google Logo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008" y="5517946"/>
            <a:ext cx="1213154" cy="90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EasySense Vu+ Primary Data Logger Pack - USB &amp;amp; Bluetooth (Includes Storage  Case) 2305PK | Primary ICT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634" y="3337359"/>
            <a:ext cx="1283895" cy="99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Easy Projects to Get Started with Scratch: Drawing 2D Shapes | Edutopia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947" y="3388342"/>
            <a:ext cx="1364270" cy="84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Edit photos and videos on iPad - Apple Support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809" y="3262002"/>
            <a:ext cx="1280970" cy="103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20" descr="What is Scratch? Easy Coding for Kids Ages 8-11 | Juni Learn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46" name="Picture 22" descr="What is Scratch? Easy Coding for Kids Ages 8-11 | Juni Learni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890" y="3287311"/>
            <a:ext cx="939221" cy="93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5 Scratch code blocks to teach kids how to program a video game |  Opensource.com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142" y="5450359"/>
            <a:ext cx="927024" cy="104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Designing Websites For Kids: Trends And Best Practices — Smashing Magazine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208" y="5517946"/>
            <a:ext cx="973748" cy="96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28" descr="KS2 Computing - INFORMATION TECHNOLOGY - 5. Spreadsheets &amp; Charts - The  Schools of King Edward VI in Birmingham"/>
          <p:cNvSpPr>
            <a:spLocks noChangeAspect="1" noChangeArrowheads="1"/>
          </p:cNvSpPr>
          <p:nvPr/>
        </p:nvSpPr>
        <p:spPr bwMode="auto">
          <a:xfrm>
            <a:off x="155575" y="-762000"/>
            <a:ext cx="28765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AutoShape 30" descr="KS2 Computing - INFORMATION TECHNOLOGY - 5. Spreadsheets &amp; Charts - The  Schools of King Edward VI in Birmingham"/>
          <p:cNvSpPr>
            <a:spLocks noChangeAspect="1" noChangeArrowheads="1"/>
          </p:cNvSpPr>
          <p:nvPr/>
        </p:nvSpPr>
        <p:spPr bwMode="auto">
          <a:xfrm>
            <a:off x="307975" y="-609600"/>
            <a:ext cx="28765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56" name="Picture 32" descr="KS2 Computing - INFORMATION TECHNOLOGY - 5. Spreadsheets &amp;amp; Charts - The  Schools of King Edward VI in Birmingham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246" y="5475265"/>
            <a:ext cx="1576590" cy="95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34" descr="CAD for Kids: Best 3D Modeling Software for Children | All3DP"/>
          <p:cNvSpPr>
            <a:spLocks noChangeAspect="1" noChangeArrowheads="1"/>
          </p:cNvSpPr>
          <p:nvPr/>
        </p:nvSpPr>
        <p:spPr bwMode="auto">
          <a:xfrm>
            <a:off x="155575" y="-822325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AutoShape 36" descr="CAD for Kids: Best 3D Modeling Software for Children | All3DP"/>
          <p:cNvSpPr>
            <a:spLocks noChangeAspect="1" noChangeArrowheads="1"/>
          </p:cNvSpPr>
          <p:nvPr/>
        </p:nvSpPr>
        <p:spPr bwMode="auto">
          <a:xfrm>
            <a:off x="307975" y="-669925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38" descr="CAD for Kids: Best 3D Modeling Software for Children | All3DP"/>
          <p:cNvSpPr>
            <a:spLocks noChangeAspect="1" noChangeArrowheads="1"/>
          </p:cNvSpPr>
          <p:nvPr/>
        </p:nvSpPr>
        <p:spPr bwMode="auto">
          <a:xfrm>
            <a:off x="460375" y="-517525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64" name="Picture 40" descr="CAD for Kids: Best 3D Modeling Software for Children | All3DP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122" y="5402122"/>
            <a:ext cx="1240394" cy="102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7 perfect micro:bit projects for pupils - Microsoft Industry Blogs - United  Kingdom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6100" y="5507510"/>
            <a:ext cx="1087127" cy="91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064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plate">
      <a:dk1>
        <a:srgbClr val="000000"/>
      </a:dk1>
      <a:lt1>
        <a:sysClr val="window" lastClr="FFFFFF"/>
      </a:lt1>
      <a:dk2>
        <a:srgbClr val="44546A"/>
      </a:dk2>
      <a:lt2>
        <a:srgbClr val="E7E6E6"/>
      </a:lt2>
      <a:accent1>
        <a:srgbClr val="FFFFCC"/>
      </a:accent1>
      <a:accent2>
        <a:srgbClr val="CCFFCC"/>
      </a:accent2>
      <a:accent3>
        <a:srgbClr val="CCECFF"/>
      </a:accent3>
      <a:accent4>
        <a:srgbClr val="FFDBB7"/>
      </a:accent4>
      <a:accent5>
        <a:srgbClr val="CCCCFF"/>
      </a:accent5>
      <a:accent6>
        <a:srgbClr val="E6E7E5"/>
      </a:accent6>
      <a:hlink>
        <a:srgbClr val="023160"/>
      </a:hlink>
      <a:folHlink>
        <a:srgbClr val="02316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ster Template" id="{0C436E31-3B6D-458B-880F-B9508A4E8D2F}" vid="{6E0F1D72-D947-42BC-A17C-C34DB52FDA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66E143519B884C85C9966678F39B15" ma:contentTypeVersion="8" ma:contentTypeDescription="Create a new document." ma:contentTypeScope="" ma:versionID="66edf3cc50b1ed755940489e7e4e13f8">
  <xsd:schema xmlns:xsd="http://www.w3.org/2001/XMLSchema" xmlns:xs="http://www.w3.org/2001/XMLSchema" xmlns:p="http://schemas.microsoft.com/office/2006/metadata/properties" xmlns:ns3="5ab16166-38e5-4cd1-8bcb-4b9e2c469ff5" xmlns:ns4="49fed03b-671c-4b49-8b4f-277172b7f7b7" targetNamespace="http://schemas.microsoft.com/office/2006/metadata/properties" ma:root="true" ma:fieldsID="dfc7a03bb4a0822de3795a9710f71a14" ns3:_="" ns4:_="">
    <xsd:import namespace="5ab16166-38e5-4cd1-8bcb-4b9e2c469ff5"/>
    <xsd:import namespace="49fed03b-671c-4b49-8b4f-277172b7f7b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b16166-38e5-4cd1-8bcb-4b9e2c469f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fed03b-671c-4b49-8b4f-277172b7f7b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B41ABC0-198A-4314-A6BA-628B97AC4D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b16166-38e5-4cd1-8bcb-4b9e2c469ff5"/>
    <ds:schemaRef ds:uri="49fed03b-671c-4b49-8b4f-277172b7f7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35445C6-F3CE-41F9-8673-DFD8BD3492B3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ab16166-38e5-4cd1-8bcb-4b9e2c469ff5"/>
    <ds:schemaRef ds:uri="http://purl.org/dc/terms/"/>
    <ds:schemaRef ds:uri="http://schemas.openxmlformats.org/package/2006/metadata/core-properties"/>
    <ds:schemaRef ds:uri="49fed03b-671c-4b49-8b4f-277172b7f7b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2F80A16-7BA4-4678-B0DE-EB1376B0DE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Master Template</Template>
  <TotalTime>14049</TotalTime>
  <Words>136</Words>
  <Application>Microsoft Office PowerPoint</Application>
  <PresentationFormat>Custom</PresentationFormat>
  <Paragraphs>44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Josie Luff</dc:creator>
  <cp:lastModifiedBy>Teacher</cp:lastModifiedBy>
  <cp:revision>138</cp:revision>
  <cp:lastPrinted>2019-11-04T12:44:00Z</cp:lastPrinted>
  <dcterms:created xsi:type="dcterms:W3CDTF">2019-09-21T06:16:16Z</dcterms:created>
  <dcterms:modified xsi:type="dcterms:W3CDTF">2022-02-04T19:52:42Z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0x010100D766E143519B884C85C9966678F39B15</vt:lpwstr>
  </property>
</Properties>
</file>