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>
      <p:cViewPr>
        <p:scale>
          <a:sx n="90" d="100"/>
          <a:sy n="90" d="100"/>
        </p:scale>
        <p:origin x="-49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C48306-B7CA-4F8A-8C78-30180885E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444F6-B866-40B8-98DC-AB03F62DA7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B590537-3E58-4815-B8F7-A6A91F9C9072}" type="datetimeFigureOut">
              <a:rPr lang="en-GB" smtClean="0"/>
              <a:t>13/01/2022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93317-5B0A-47F5-A6B2-C0B0F171B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E2FD3-F5B9-4928-A1CA-19F3BDEA6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104CD60-5B87-4FE7-B85A-4AB7C995D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54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C4F5CA2E-9B32-41CC-8E09-B3687C1B565A}" type="datetimeFigureOut">
              <a:rPr lang="en-GB" smtClean="0"/>
              <a:t>13/01/2022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9390F373-F324-485C-8B7D-1F94F90EC7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69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0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CF16-EF90-4248-BECD-908CDF03A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19" y="115888"/>
            <a:ext cx="11506201" cy="14414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501AB-21B9-4BDC-9E02-77D2530E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19" y="1665287"/>
            <a:ext cx="11506201" cy="5054917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2457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1781-5FDE-4D5A-B518-68972E39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64" y="136525"/>
            <a:ext cx="11476355" cy="1554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84E7A-3664-4052-B940-9EA12142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813559"/>
            <a:ext cx="5662295" cy="691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5296-A58F-4087-B326-FD6DA64C4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06" y="2627945"/>
            <a:ext cx="5640069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8A657-290C-4F0D-8F32-E6DF9B891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3559"/>
            <a:ext cx="5662294" cy="691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11638-91E7-4074-ADD1-7A473074C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26673"/>
            <a:ext cx="5662295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08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88CA-7521-4411-B1F8-5710A68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83" y="136525"/>
            <a:ext cx="3932237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2F0F-250C-4142-BA5B-3663FAF8E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88" y="151132"/>
            <a:ext cx="7206932" cy="6569071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610F5-DD0D-483D-BC5D-67C4957DD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79" y="1859280"/>
            <a:ext cx="3977641" cy="486219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1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7025-B06D-4D32-8726-A1146726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1DAAF-BC31-4342-938D-C99835957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2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EEC75-947C-4DC3-8CE3-DDB4A0289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B54B5-A2F2-402F-A0BC-D28049D2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B70-BEF6-45D5-A086-3599E5E267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425A-48BC-464B-A80F-561E4B063D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D74EF-464F-470E-A868-D3CD837B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170" y="136525"/>
            <a:ext cx="11512550" cy="1265555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B3DD-1EFE-4210-B3E3-E7260846F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571500" indent="-571500" algn="l">
              <a:buSzPct val="300000"/>
              <a:buFontTx/>
              <a:buBlip>
                <a:blip r:embed="rId2"/>
              </a:buBlip>
              <a:defRPr/>
            </a:lvl1pPr>
          </a:lstStyle>
          <a:p>
            <a:r>
              <a:rPr lang="en-US" dirty="0"/>
              <a:t>	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578B2-5FBB-4265-B20E-C278A11C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13 January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BC2C-B9CE-4201-8CFE-6A62107FD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" y="129541"/>
            <a:ext cx="11536680" cy="116586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Homework – on Class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A084-0881-448B-BF18-80E9AF44CE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5984-FFA2-4336-8976-CDBE2963A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641474"/>
            <a:ext cx="569976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70417-6011-4C9D-AD09-2B8BC349C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1474"/>
            <a:ext cx="568452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CA26E-7D99-4E02-954D-F0930061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13 January 2022</a:t>
            </a:fld>
            <a:endParaRPr lang="en-GB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B4AB21-F260-4E15-8951-B451B2AD9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BDD2-7AD3-4F2B-BC16-26BD61C5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36525"/>
            <a:ext cx="4312920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77BA4-194C-4AE4-B53D-88BE0C021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02188" y="136525"/>
            <a:ext cx="7054532" cy="6583679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BCFDA-D124-4A7E-8C2E-E2ECB6C73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889759"/>
            <a:ext cx="4312920" cy="483171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5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2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6E1B4-DFCB-4D5A-80ED-2112D3B0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A9791-32FC-4B4F-BE9C-2D163A60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A2E9-A696-4FC4-861A-5D89560F2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D1AB31B-E9E2-4B9F-852B-9EE764C8E13E}" type="datetime4">
              <a:rPr lang="en-GB" smtClean="0"/>
              <a:t>13 January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52" r:id="rId6"/>
    <p:sldLayoutId id="2147483662" r:id="rId7"/>
    <p:sldLayoutId id="2147483657" r:id="rId8"/>
    <p:sldLayoutId id="2147483655" r:id="rId9"/>
    <p:sldLayoutId id="2147483653" r:id="rId10"/>
    <p:sldLayoutId id="2147483656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98" userDrawn="1">
          <p15:clr>
            <a:srgbClr val="F26B43"/>
          </p15:clr>
        </p15:guide>
        <p15:guide id="4" pos="7582" userDrawn="1">
          <p15:clr>
            <a:srgbClr val="F26B43"/>
          </p15:clr>
        </p15:guide>
        <p15:guide id="5" orient="horz" pos="7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fif"/><Relationship Id="rId11" Type="http://schemas.openxmlformats.org/officeDocument/2006/relationships/image" Target="../media/image12.png"/><Relationship Id="rId5" Type="http://schemas.openxmlformats.org/officeDocument/2006/relationships/image" Target="../media/image6.jfif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3259F-4DC6-4346-98FB-2E0E44A06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803"/>
            <a:ext cx="12192000" cy="5393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2EE83-DCDC-4195-A29E-A2C4FE62EE20}"/>
              </a:ext>
            </a:extLst>
          </p:cNvPr>
          <p:cNvSpPr txBox="1"/>
          <p:nvPr/>
        </p:nvSpPr>
        <p:spPr>
          <a:xfrm>
            <a:off x="9722749" y="0"/>
            <a:ext cx="2469251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Respect, Inspire, Achieve</a:t>
            </a:r>
          </a:p>
        </p:txBody>
      </p:sp>
      <p:pic>
        <p:nvPicPr>
          <p:cNvPr id="4" name="Picture 2" descr="Aston by Sutton Primary School">
            <a:extLst>
              <a:ext uri="{FF2B5EF4-FFF2-40B4-BE49-F238E27FC236}">
                <a16:creationId xmlns:a16="http://schemas.microsoft.com/office/drawing/2014/main" id="{E10EC4AA-2014-4AC7-8BD8-A03B9F4A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5" y="5434760"/>
            <a:ext cx="833686" cy="8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C93C2-1BBD-457E-BC72-C6942B0C3DC5}"/>
              </a:ext>
            </a:extLst>
          </p:cNvPr>
          <p:cNvSpPr txBox="1"/>
          <p:nvPr/>
        </p:nvSpPr>
        <p:spPr>
          <a:xfrm>
            <a:off x="7940742" y="6470025"/>
            <a:ext cx="42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Aston By Sutton Primary School 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Map- MUSIC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197698D-E7AA-4BA4-9C01-C1E517762105}"/>
              </a:ext>
            </a:extLst>
          </p:cNvPr>
          <p:cNvSpPr/>
          <p:nvPr/>
        </p:nvSpPr>
        <p:spPr>
          <a:xfrm>
            <a:off x="1509096" y="1128401"/>
            <a:ext cx="1922292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C32182-00A2-4B6A-8CC3-D5468F3C37C3}"/>
              </a:ext>
            </a:extLst>
          </p:cNvPr>
          <p:cNvGrpSpPr/>
          <p:nvPr/>
        </p:nvGrpSpPr>
        <p:grpSpPr>
          <a:xfrm>
            <a:off x="136253" y="1239233"/>
            <a:ext cx="754726" cy="744089"/>
            <a:chOff x="9428255" y="2067633"/>
            <a:chExt cx="965765" cy="95215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490C6AF-BAFF-4B92-A079-C2E1C8975C1D}"/>
                </a:ext>
              </a:extLst>
            </p:cNvPr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C553BE7-6B99-46A9-802B-DD2626340732}"/>
                </a:ext>
              </a:extLst>
            </p:cNvPr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57B8EF3-DA3F-40C4-A45E-22F261061A3E}"/>
                </a:ext>
              </a:extLst>
            </p:cNvPr>
            <p:cNvSpPr txBox="1"/>
            <p:nvPr/>
          </p:nvSpPr>
          <p:spPr>
            <a:xfrm>
              <a:off x="9557364" y="2231288"/>
              <a:ext cx="751396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Two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F2EA4F7-B183-4E97-A6BC-9FEE07A71FA4}"/>
              </a:ext>
            </a:extLst>
          </p:cNvPr>
          <p:cNvGrpSpPr/>
          <p:nvPr/>
        </p:nvGrpSpPr>
        <p:grpSpPr>
          <a:xfrm>
            <a:off x="2497756" y="5143832"/>
            <a:ext cx="754726" cy="744089"/>
            <a:chOff x="9428255" y="2067633"/>
            <a:chExt cx="965765" cy="95215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C20442C-A9B5-4AA3-8B32-A664F823D323}"/>
                </a:ext>
              </a:extLst>
            </p:cNvPr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9A14001-E896-480D-8AF2-A2A9427F766A}"/>
                </a:ext>
              </a:extLst>
            </p:cNvPr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4DE832F-A634-4F34-8D45-668B8C2340AA}"/>
                </a:ext>
              </a:extLst>
            </p:cNvPr>
            <p:cNvSpPr txBox="1"/>
            <p:nvPr/>
          </p:nvSpPr>
          <p:spPr>
            <a:xfrm>
              <a:off x="9557364" y="2231288"/>
              <a:ext cx="751396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Four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7EDC303D-565F-41C2-AA78-DA55C4C285B7}"/>
              </a:ext>
            </a:extLst>
          </p:cNvPr>
          <p:cNvSpPr txBox="1"/>
          <p:nvPr/>
        </p:nvSpPr>
        <p:spPr>
          <a:xfrm>
            <a:off x="0" y="0"/>
            <a:ext cx="3462228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Overview for MUSIC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D675330-47B5-47A0-B093-414A3235B5F0}"/>
              </a:ext>
            </a:extLst>
          </p:cNvPr>
          <p:cNvGrpSpPr/>
          <p:nvPr/>
        </p:nvGrpSpPr>
        <p:grpSpPr>
          <a:xfrm>
            <a:off x="9536732" y="2230883"/>
            <a:ext cx="754727" cy="744089"/>
            <a:chOff x="9227413" y="1597220"/>
            <a:chExt cx="965765" cy="952154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C013E8B-2DDF-4EE4-84D6-E79437012523}"/>
                </a:ext>
              </a:extLst>
            </p:cNvPr>
            <p:cNvSpPr/>
            <p:nvPr/>
          </p:nvSpPr>
          <p:spPr>
            <a:xfrm>
              <a:off x="9227413" y="1597220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7180BDA-179D-4A24-A4BC-96CED1298F83}"/>
                </a:ext>
              </a:extLst>
            </p:cNvPr>
            <p:cNvSpPr/>
            <p:nvPr/>
          </p:nvSpPr>
          <p:spPr>
            <a:xfrm>
              <a:off x="9353567" y="1703069"/>
              <a:ext cx="730384" cy="71372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BBAFB1E-E26B-49AB-8882-A9750702392D}"/>
                </a:ext>
              </a:extLst>
            </p:cNvPr>
            <p:cNvSpPr txBox="1"/>
            <p:nvPr/>
          </p:nvSpPr>
          <p:spPr>
            <a:xfrm>
              <a:off x="9343063" y="1744863"/>
              <a:ext cx="751395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Three</a:t>
              </a:r>
            </a:p>
          </p:txBody>
        </p:sp>
      </p:grp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31C0A9D7-A2AA-4166-8AC0-E819D332B1FF}"/>
              </a:ext>
            </a:extLst>
          </p:cNvPr>
          <p:cNvSpPr/>
          <p:nvPr/>
        </p:nvSpPr>
        <p:spPr>
          <a:xfrm>
            <a:off x="3893562" y="4363983"/>
            <a:ext cx="2388601" cy="1120752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1: Living on a prayer / Classroom jazz 2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 and appraising – identifying the structure, instruments and voices and appraising other rock songs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is focused around two tunes and improvising: Bacharach Anorak and Meet The Blues </a:t>
            </a:r>
            <a:endParaRPr lang="en-GB" sz="9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Speech Bubble: Rectangle with Corners Rounded 122">
            <a:extLst>
              <a:ext uri="{FF2B5EF4-FFF2-40B4-BE49-F238E27FC236}">
                <a16:creationId xmlns:a16="http://schemas.microsoft.com/office/drawing/2014/main" id="{F45AA71E-F312-4E42-9715-AD0091122E0F}"/>
              </a:ext>
            </a:extLst>
          </p:cNvPr>
          <p:cNvSpPr/>
          <p:nvPr/>
        </p:nvSpPr>
        <p:spPr>
          <a:xfrm>
            <a:off x="6464127" y="4363982"/>
            <a:ext cx="2565640" cy="1086651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2: Make you feel my love/ You’ve got a friend in me 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to sing, play, improvise and compose. Listen to and appraise pop ballads.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approach to music this term where games, the dimensions of music (pulse, rhythm, pitch etc), singing and playing instruments are linked</a:t>
            </a:r>
          </a:p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Speech Bubble: Rectangle with Corners Rounded 123">
            <a:extLst>
              <a:ext uri="{FF2B5EF4-FFF2-40B4-BE49-F238E27FC236}">
                <a16:creationId xmlns:a16="http://schemas.microsoft.com/office/drawing/2014/main" id="{72C01B72-21EC-4D99-8FB7-96828D252BB6}"/>
              </a:ext>
            </a:extLst>
          </p:cNvPr>
          <p:cNvSpPr/>
          <p:nvPr/>
        </p:nvSpPr>
        <p:spPr>
          <a:xfrm>
            <a:off x="9211731" y="4380444"/>
            <a:ext cx="2565641" cy="1086651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3: Dancing in the street / Reflect, Rewind and Replay</a:t>
            </a:r>
            <a:endParaRPr lang="en-GB" sz="800" dirty="0">
              <a:solidFill>
                <a:schemeClr val="tx1"/>
              </a:solidFill>
            </a:endParaRP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inspirational women in music, use of pioneering gender equality initiative, 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 that music offers a perfect way of exploring and expressing our identity, giving us confidence, power and purpose</a:t>
            </a:r>
            <a:endParaRPr lang="en-GB" sz="9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DDC141F-B2A8-48ED-ADF2-18F69BEED72F}"/>
              </a:ext>
            </a:extLst>
          </p:cNvPr>
          <p:cNvSpPr txBox="1"/>
          <p:nvPr/>
        </p:nvSpPr>
        <p:spPr>
          <a:xfrm>
            <a:off x="0" y="6392199"/>
            <a:ext cx="1509096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Year A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05820A1-020F-4CD1-94D8-48F99AAF295C}"/>
              </a:ext>
            </a:extLst>
          </p:cNvPr>
          <p:cNvSpPr/>
          <p:nvPr/>
        </p:nvSpPr>
        <p:spPr>
          <a:xfrm>
            <a:off x="4257059" y="1158136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7ADB06C5-FD5A-43B7-BCB3-C3CD49EFFED8}"/>
              </a:ext>
            </a:extLst>
          </p:cNvPr>
          <p:cNvSpPr/>
          <p:nvPr/>
        </p:nvSpPr>
        <p:spPr>
          <a:xfrm>
            <a:off x="7047529" y="1175008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2D1FC744-2EDD-499E-8919-43574AC13FC8}"/>
              </a:ext>
            </a:extLst>
          </p:cNvPr>
          <p:cNvSpPr/>
          <p:nvPr/>
        </p:nvSpPr>
        <p:spPr>
          <a:xfrm>
            <a:off x="7462739" y="3308778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6C1B1DA1-A601-4976-94D1-5843DFD12DF1}"/>
              </a:ext>
            </a:extLst>
          </p:cNvPr>
          <p:cNvSpPr/>
          <p:nvPr/>
        </p:nvSpPr>
        <p:spPr>
          <a:xfrm>
            <a:off x="5152699" y="3332220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B690F59-E6CE-4780-B314-C7AC07D7CFE8}"/>
              </a:ext>
            </a:extLst>
          </p:cNvPr>
          <p:cNvSpPr/>
          <p:nvPr/>
        </p:nvSpPr>
        <p:spPr>
          <a:xfrm>
            <a:off x="2735258" y="3322458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82BEFD23-42A5-4630-9830-D663AFFD2FA4}"/>
              </a:ext>
            </a:extLst>
          </p:cNvPr>
          <p:cNvSpPr/>
          <p:nvPr/>
        </p:nvSpPr>
        <p:spPr>
          <a:xfrm>
            <a:off x="3877189" y="5495719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9103602-36E9-437D-867B-F8ED67B82DD9}"/>
              </a:ext>
            </a:extLst>
          </p:cNvPr>
          <p:cNvSpPr txBox="1"/>
          <p:nvPr/>
        </p:nvSpPr>
        <p:spPr>
          <a:xfrm>
            <a:off x="6480502" y="5697410"/>
            <a:ext cx="1224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C0CF5443-CCF0-48C0-855A-30227B762E20}"/>
              </a:ext>
            </a:extLst>
          </p:cNvPr>
          <p:cNvSpPr/>
          <p:nvPr/>
        </p:nvSpPr>
        <p:spPr>
          <a:xfrm>
            <a:off x="6464127" y="5484735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780FA05-09A3-4252-A944-48FF4EADD133}"/>
              </a:ext>
            </a:extLst>
          </p:cNvPr>
          <p:cNvSpPr txBox="1"/>
          <p:nvPr/>
        </p:nvSpPr>
        <p:spPr>
          <a:xfrm>
            <a:off x="9067440" y="5707757"/>
            <a:ext cx="1224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0D63B09-0A06-46B8-9CBA-BA4D336EE115}"/>
              </a:ext>
            </a:extLst>
          </p:cNvPr>
          <p:cNvSpPr/>
          <p:nvPr/>
        </p:nvSpPr>
        <p:spPr>
          <a:xfrm>
            <a:off x="9051065" y="5495082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Speech Bubble: Rectangle with Corners Rounded 143">
            <a:extLst>
              <a:ext uri="{FF2B5EF4-FFF2-40B4-BE49-F238E27FC236}">
                <a16:creationId xmlns:a16="http://schemas.microsoft.com/office/drawing/2014/main" id="{EBCF9CC8-DE7E-402A-B213-07325CE1B2FE}"/>
              </a:ext>
            </a:extLst>
          </p:cNvPr>
          <p:cNvSpPr/>
          <p:nvPr/>
        </p:nvSpPr>
        <p:spPr>
          <a:xfrm>
            <a:off x="2598653" y="2169925"/>
            <a:ext cx="2117038" cy="1122797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3:  Blackbird / Reflect, Rewind and Replay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about equality and civil rights – the songs / music will support and enrich the children’s understanding of its theme, while deepening their musical knowledge and experience. </a:t>
            </a:r>
            <a:endParaRPr lang="en-US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Speech Bubble: Rectangle with Corners Rounded 144">
            <a:extLst>
              <a:ext uri="{FF2B5EF4-FFF2-40B4-BE49-F238E27FC236}">
                <a16:creationId xmlns:a16="http://schemas.microsoft.com/office/drawing/2014/main" id="{BF9021BC-F874-4535-95C9-1C6D496AED04}"/>
              </a:ext>
            </a:extLst>
          </p:cNvPr>
          <p:cNvSpPr/>
          <p:nvPr/>
        </p:nvSpPr>
        <p:spPr>
          <a:xfrm>
            <a:off x="4934861" y="2159886"/>
            <a:ext cx="2341828" cy="1045769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2:  The Dragon song / Lean on me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 Folk tunes from around the world, celebrating our differences and being kind to one another. Listen to soul/ gospel songs. To know the difference between pulse &amp; rhythm &amp; be able to keep the internal pulse</a:t>
            </a:r>
          </a:p>
          <a:p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Speech Bubble: Rectangle with Corners Rounded 145">
            <a:extLst>
              <a:ext uri="{FF2B5EF4-FFF2-40B4-BE49-F238E27FC236}">
                <a16:creationId xmlns:a16="http://schemas.microsoft.com/office/drawing/2014/main" id="{CE24D16A-6D4B-4673-831F-24BFEA80B302}"/>
              </a:ext>
            </a:extLst>
          </p:cNvPr>
          <p:cNvSpPr/>
          <p:nvPr/>
        </p:nvSpPr>
        <p:spPr>
          <a:xfrm>
            <a:off x="7353837" y="2154083"/>
            <a:ext cx="1993513" cy="1039121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1: Let your spirit fly/ Mama Mia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 to understand what the words of the song mean. Identify and move to the pulse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to and appraise more Abba hits</a:t>
            </a: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Speech Bubble: Rectangle with Corners Rounded 146">
            <a:extLst>
              <a:ext uri="{FF2B5EF4-FFF2-40B4-BE49-F238E27FC236}">
                <a16:creationId xmlns:a16="http://schemas.microsoft.com/office/drawing/2014/main" id="{E29EB98E-58BA-4EEC-A9BF-E268C5C53C98}"/>
              </a:ext>
            </a:extLst>
          </p:cNvPr>
          <p:cNvSpPr/>
          <p:nvPr/>
        </p:nvSpPr>
        <p:spPr>
          <a:xfrm>
            <a:off x="1171391" y="233381"/>
            <a:ext cx="2705798" cy="954658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1:  Rhythm in the way we walk / Banana Wrap/Ho </a:t>
            </a:r>
            <a:r>
              <a:rPr lang="en-GB" sz="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</a:t>
            </a:r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</a:t>
            </a:r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900" dirty="0">
                <a:solidFill>
                  <a:srgbClr val="3236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learning is focused around two songs: Reggae style &amp; Hip Hop style. Listen &amp; appraise other styles of music and continue to embed the interrelated dimensions of music through games and singing.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Speech Bubble: Rectangle with Corners Rounded 147">
            <a:extLst>
              <a:ext uri="{FF2B5EF4-FFF2-40B4-BE49-F238E27FC236}">
                <a16:creationId xmlns:a16="http://schemas.microsoft.com/office/drawing/2014/main" id="{545D9302-237B-4921-91E9-41E27C92D3E4}"/>
              </a:ext>
            </a:extLst>
          </p:cNvPr>
          <p:cNvSpPr/>
          <p:nvPr/>
        </p:nvSpPr>
        <p:spPr>
          <a:xfrm>
            <a:off x="4156025" y="233380"/>
            <a:ext cx="2475267" cy="949176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2:  Round and Round / </a:t>
            </a:r>
            <a:r>
              <a:rPr lang="en-GB" sz="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Zootime</a:t>
            </a:r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the pulse and understand it’s the heartbeat of the music. Recognise and name 2 instruments. Begin to create own rhythms. Compare to reggae heard before.</a:t>
            </a: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Speech Bubble: Rectangle with Corners Rounded 148">
            <a:extLst>
              <a:ext uri="{FF2B5EF4-FFF2-40B4-BE49-F238E27FC236}">
                <a16:creationId xmlns:a16="http://schemas.microsoft.com/office/drawing/2014/main" id="{30C097CA-AC14-424F-AF38-D42DE272E3CC}"/>
              </a:ext>
            </a:extLst>
          </p:cNvPr>
          <p:cNvSpPr/>
          <p:nvPr/>
        </p:nvSpPr>
        <p:spPr>
          <a:xfrm>
            <a:off x="6968646" y="257430"/>
            <a:ext cx="2476332" cy="923714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3:  Friendship song / Reflect, Rewind and Replay</a:t>
            </a:r>
          </a:p>
          <a:p>
            <a:r>
              <a:rPr lang="en-GB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that songs have different styles. Develop playing of instruments. </a:t>
            </a:r>
            <a:r>
              <a:rPr lang="en-GB" sz="900" dirty="0">
                <a:solidFill>
                  <a:srgbClr val="3236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to embed the foundations of the interrelated dimensions of music using voices and instrument</a:t>
            </a:r>
          </a:p>
          <a:p>
            <a:endParaRPr lang="en-GB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E418D09-076A-47A0-8137-1A77D5033BB2}"/>
              </a:ext>
            </a:extLst>
          </p:cNvPr>
          <p:cNvSpPr/>
          <p:nvPr/>
        </p:nvSpPr>
        <p:spPr>
          <a:xfrm>
            <a:off x="908825" y="1425254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FF"/>
              </a:highlight>
            </a:endParaRPr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id="{07EB6B95-1A63-4633-879D-D4452402634C}"/>
              </a:ext>
            </a:extLst>
          </p:cNvPr>
          <p:cNvSpPr/>
          <p:nvPr/>
        </p:nvSpPr>
        <p:spPr>
          <a:xfrm rot="7427345">
            <a:off x="9402811" y="3119116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Arrow: Right 150">
            <a:extLst>
              <a:ext uri="{FF2B5EF4-FFF2-40B4-BE49-F238E27FC236}">
                <a16:creationId xmlns:a16="http://schemas.microsoft.com/office/drawing/2014/main" id="{750C193D-4821-4452-B9A4-0498E3DEC342}"/>
              </a:ext>
            </a:extLst>
          </p:cNvPr>
          <p:cNvSpPr/>
          <p:nvPr/>
        </p:nvSpPr>
        <p:spPr>
          <a:xfrm rot="1785559">
            <a:off x="3169601" y="5713143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utoShape 2" descr="Image result for famous musicians and compo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0D3A94E-49BC-44B8-8FD5-46C78A396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1" y="1200024"/>
            <a:ext cx="1005099" cy="87242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7281033-350D-49F6-9F0A-476B40B85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93" y="5510893"/>
            <a:ext cx="851282" cy="8882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F936BC-5C53-4F46-9978-D9819DE24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75" y="1181144"/>
            <a:ext cx="982837" cy="8545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841DC-812D-43A2-9523-E82DBE6611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36" y="1188038"/>
            <a:ext cx="874552" cy="8545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2F4AFD-3075-44F7-8612-A6B6254C76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13" y="1192318"/>
            <a:ext cx="989714" cy="8415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486D15-8843-4146-B178-DCDF57311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88" y="1193378"/>
            <a:ext cx="850833" cy="83579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AEDC5E9-39EF-418F-AD0B-6C39769B6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52" y="1242784"/>
            <a:ext cx="972815" cy="771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8F0F25-7D02-4B9D-A79B-E181BB7386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59" y="3358845"/>
            <a:ext cx="924632" cy="8254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70CE0E-9AB7-434D-8DCB-61F86D18AA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17" y="3362434"/>
            <a:ext cx="996623" cy="8195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1376B1-289D-45D7-99A6-EA6D831576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19" y="3383176"/>
            <a:ext cx="886599" cy="8805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EE410D-2885-4CD1-AB77-F740AD954F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07" y="3407448"/>
            <a:ext cx="1036690" cy="8465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B6FB8E-35D1-4B5B-95C9-2A0ECBD37A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34" y="3347161"/>
            <a:ext cx="856531" cy="86102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5D88C2B-34FC-4510-8487-6E68121F95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66" y="3410834"/>
            <a:ext cx="972815" cy="7711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92FD72-04DC-4A7F-8874-A59A7B4C1B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74" y="5555365"/>
            <a:ext cx="957902" cy="8357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C994BA-13D1-4585-981F-5F0222AA57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1" y="5555365"/>
            <a:ext cx="886599" cy="8062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AEE05BF-DCED-454B-AE34-845B49835CB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76" y="5509721"/>
            <a:ext cx="941532" cy="881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080E8E4-0791-448C-A930-F81124F833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98" y="5555365"/>
            <a:ext cx="886600" cy="81957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8E01F17-9E34-43FB-AAD6-A1BBD00BE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31" y="5572888"/>
            <a:ext cx="972815" cy="7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plate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FFFFCC"/>
      </a:accent1>
      <a:accent2>
        <a:srgbClr val="CCFFCC"/>
      </a:accent2>
      <a:accent3>
        <a:srgbClr val="CCECFF"/>
      </a:accent3>
      <a:accent4>
        <a:srgbClr val="FFDBB7"/>
      </a:accent4>
      <a:accent5>
        <a:srgbClr val="CCCCFF"/>
      </a:accent5>
      <a:accent6>
        <a:srgbClr val="E6E7E5"/>
      </a:accent6>
      <a:hlink>
        <a:srgbClr val="023160"/>
      </a:hlink>
      <a:folHlink>
        <a:srgbClr val="0231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0C436E31-3B6D-458B-880F-B9508A4E8D2F}" vid="{6E0F1D72-D947-42BC-A17C-C34DB52FD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6E143519B884C85C9966678F39B15" ma:contentTypeVersion="8" ma:contentTypeDescription="Create a new document." ma:contentTypeScope="" ma:versionID="66edf3cc50b1ed755940489e7e4e13f8">
  <xsd:schema xmlns:xsd="http://www.w3.org/2001/XMLSchema" xmlns:xs="http://www.w3.org/2001/XMLSchema" xmlns:p="http://schemas.microsoft.com/office/2006/metadata/properties" xmlns:ns3="5ab16166-38e5-4cd1-8bcb-4b9e2c469ff5" xmlns:ns4="49fed03b-671c-4b49-8b4f-277172b7f7b7" targetNamespace="http://schemas.microsoft.com/office/2006/metadata/properties" ma:root="true" ma:fieldsID="dfc7a03bb4a0822de3795a9710f71a14" ns3:_="" ns4:_="">
    <xsd:import namespace="5ab16166-38e5-4cd1-8bcb-4b9e2c469ff5"/>
    <xsd:import namespace="49fed03b-671c-4b49-8b4f-277172b7f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16166-38e5-4cd1-8bcb-4b9e2c469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ed03b-671c-4b49-8b4f-277172b7f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1ABC0-198A-4314-A6BA-628B97AC4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16166-38e5-4cd1-8bcb-4b9e2c469ff5"/>
    <ds:schemaRef ds:uri="49fed03b-671c-4b49-8b4f-277172b7f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445C6-F3CE-41F9-8673-DFD8BD3492B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5ab16166-38e5-4cd1-8bcb-4b9e2c469ff5"/>
    <ds:schemaRef ds:uri="http://purl.org/dc/elements/1.1/"/>
    <ds:schemaRef ds:uri="http://schemas.openxmlformats.org/package/2006/metadata/core-properties"/>
    <ds:schemaRef ds:uri="49fed03b-671c-4b49-8b4f-277172b7f7b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F80A16-7BA4-4678-B0DE-EB1376B0D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Template</Template>
  <TotalTime>14186</TotalTime>
  <Words>429</Words>
  <Application>Microsoft Office PowerPoint</Application>
  <PresentationFormat>Widescreen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Luff</dc:creator>
  <cp:lastModifiedBy>Lesley-Ann Shorrock</cp:lastModifiedBy>
  <cp:revision>137</cp:revision>
  <cp:lastPrinted>2022-01-11T13:01:03Z</cp:lastPrinted>
  <dcterms:created xsi:type="dcterms:W3CDTF">2019-09-21T06:16:16Z</dcterms:created>
  <dcterms:modified xsi:type="dcterms:W3CDTF">2022-01-13T18:24:00Z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0x010100D766E143519B884C85C9966678F39B15</vt:lpwstr>
  </property>
</Properties>
</file>