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60" r:id="rId6"/>
    <p:sldId id="261" r:id="rId7"/>
    <p:sldId id="257" r:id="rId8"/>
    <p:sldId id="258" r:id="rId9"/>
    <p:sldId id="259" r:id="rId10"/>
    <p:sldId id="264" r:id="rId11"/>
    <p:sldId id="265" r:id="rId12"/>
  </p:sldIdLst>
  <p:sldSz cx="9144000" cy="6858000" type="screen4x3"/>
  <p:notesSz cx="6800850" cy="99329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F845E44-CF16-4283-ABFC-F85B98F29350}">
          <p14:sldIdLst>
            <p14:sldId id="256"/>
            <p14:sldId id="260"/>
            <p14:sldId id="261"/>
            <p14:sldId id="257"/>
            <p14:sldId id="258"/>
          </p14:sldIdLst>
        </p14:section>
        <p14:section name="Untitled Section" id="{00B8B905-24EC-48A5-AE6D-58CB6EBCE1A7}">
          <p14:sldIdLst>
            <p14:sldId id="259"/>
            <p14:sldId id="264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98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35" cy="496649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2241" y="0"/>
            <a:ext cx="2947035" cy="496649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29B262D-BA82-413D-9CE6-F192CB85B9FD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085" y="4718169"/>
            <a:ext cx="5440680" cy="446984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4615"/>
            <a:ext cx="2947035" cy="496649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2241" y="9434615"/>
            <a:ext cx="2947035" cy="496649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1EF8355-2B0D-4646-9B90-7EB6B6F3E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236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BE01-1053-4F2B-912C-4B0A91DDF7BD}" type="datetime1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Respect - Inspire - Achieve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EF8B-6FB4-43B7-B324-E0D300308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9407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60416-7F46-4E80-905D-4061D01492D2}" type="datetime1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Respect - Inspire - Achieve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EF8B-6FB4-43B7-B324-E0D300308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5894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70CC6-0344-4CDE-9B95-CF1FAC295774}" type="datetime1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Respect - Inspire - Achieve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EF8B-6FB4-43B7-B324-E0D300308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811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70381-53A0-42BA-A8C0-613B8FADC6E1}" type="datetime1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Respect - Inspire - Achieve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EF8B-6FB4-43B7-B324-E0D300308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681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68D6-A3BB-40D3-8E43-9FA4ADA15C89}" type="datetime1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Respect - Inspire - Achieve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EF8B-6FB4-43B7-B324-E0D300308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352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BFD7B-C8F4-4527-BCFA-A500950475C5}" type="datetime1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Respect - Inspire - Achieve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EF8B-6FB4-43B7-B324-E0D300308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727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A6E91-4C91-4CB6-93C3-6DB525288F0C}" type="datetime1">
              <a:rPr lang="en-GB" smtClean="0"/>
              <a:t>26/06/2026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Respect - Inspire - Achieve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EF8B-6FB4-43B7-B324-E0D300308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934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8F4D-4F90-43C4-9FD8-A04D32DF3099}" type="datetime1">
              <a:rPr lang="en-GB" smtClean="0"/>
              <a:t>26/06/2026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Respect - Inspire - Achieve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EF8B-6FB4-43B7-B324-E0D300308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059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4E5C6-D8F1-4B93-85F3-D0DE9FC4224C}" type="datetime1">
              <a:rPr lang="en-GB" smtClean="0"/>
              <a:t>26/06/2026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Respect - Inspire - Achieve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EF8B-6FB4-43B7-B324-E0D300308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496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E0F95-F122-4883-837B-BE322147268C}" type="datetime1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Respect - Inspire - Achieve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EF8B-6FB4-43B7-B324-E0D300308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453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867C-F2FB-4E86-84EE-E10DB6C1C1D3}" type="datetime1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Respect - Inspire - Achieve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EF8B-6FB4-43B7-B324-E0D300308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178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2CF6B-D308-4116-A14B-D54D0F07DD20}" type="datetime1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Respect - Inspire - Achieve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3EF8B-6FB4-43B7-B324-E0D300308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526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hyperlink" Target="mailto:head@aston.cheshire.sch.uk" TargetMode="External"/><Relationship Id="rId7" Type="http://schemas.openxmlformats.org/officeDocument/2006/relationships/image" Target="../media/image3.jpg"/><Relationship Id="rId2" Type="http://schemas.openxmlformats.org/officeDocument/2006/relationships/hyperlink" Target="mailto:admin@aston.cheshire.sch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mailto:sdavies@aston.Cheshire.sch.uk" TargetMode="External"/><Relationship Id="rId4" Type="http://schemas.openxmlformats.org/officeDocument/2006/relationships/hyperlink" Target="mailto:lshorrock@aston.cheshire.sch.uk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92896"/>
            <a:ext cx="7772400" cy="1107554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Letter-join Air No-lead 40" panose="02000805000000020003" pitchFamily="50" charset="0"/>
              </a:rPr>
              <a:t>A huge welcome to the class of 2026-2027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latin typeface="Letter-join Air No-lead 40" panose="02000805000000020003" pitchFamily="50" charset="0"/>
              </a:rPr>
              <a:t>New Reception Starter Information Meeting </a:t>
            </a:r>
          </a:p>
          <a:p>
            <a:endParaRPr lang="en-GB" dirty="0">
              <a:latin typeface="Letter-join Air No-lead 40" panose="02000805000000020003" pitchFamily="50" charset="0"/>
            </a:endParaRPr>
          </a:p>
          <a:p>
            <a:r>
              <a:rPr lang="en-GB" dirty="0">
                <a:latin typeface="Letter-join Air No-lead 40" panose="02000805000000020003" pitchFamily="50" charset="0"/>
              </a:rPr>
              <a:t> 1</a:t>
            </a:r>
            <a:r>
              <a:rPr lang="en-GB" baseline="30000" dirty="0">
                <a:latin typeface="Letter-join Air No-lead 40" panose="02000805000000020003" pitchFamily="50" charset="0"/>
              </a:rPr>
              <a:t>st</a:t>
            </a:r>
            <a:r>
              <a:rPr lang="en-GB" dirty="0">
                <a:latin typeface="Letter-join Air No-lead 40" panose="02000805000000020003" pitchFamily="50" charset="0"/>
              </a:rPr>
              <a:t> July 2026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88640"/>
            <a:ext cx="2028825" cy="20193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>
                <a:latin typeface="Letter-join Air No-lead 40" panose="02000805000000020003" pitchFamily="50" charset="0"/>
              </a:rPr>
              <a:t>Respect - Inspire - Achieve</a:t>
            </a:r>
          </a:p>
        </p:txBody>
      </p:sp>
    </p:spTree>
    <p:extLst>
      <p:ext uri="{BB962C8B-B14F-4D97-AF65-F5344CB8AC3E}">
        <p14:creationId xmlns:p14="http://schemas.microsoft.com/office/powerpoint/2010/main" val="1205136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latin typeface="Letter-join Air No-lead 40" panose="02000805000000020003" pitchFamily="50" charset="0"/>
              </a:rPr>
              <a:t>Class 1 – Reception - EYFS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519638"/>
          </a:xfrm>
        </p:spPr>
        <p:txBody>
          <a:bodyPr>
            <a:normAutofit/>
          </a:bodyPr>
          <a:lstStyle/>
          <a:p>
            <a:endParaRPr lang="en-GB" sz="1800" dirty="0">
              <a:latin typeface="Letter-join Air No-lead 40" panose="02000805000000020003" pitchFamily="50" charset="0"/>
            </a:endParaRPr>
          </a:p>
          <a:p>
            <a:pPr marL="0" indent="0">
              <a:buNone/>
            </a:pPr>
            <a:r>
              <a:rPr lang="en-GB" sz="1800" dirty="0">
                <a:latin typeface="Letter-join Air No-lead 40" panose="02000805000000020003" pitchFamily="50" charset="0"/>
              </a:rPr>
              <a:t>Mrs Shorrock  and Mrs Davies - Teachers</a:t>
            </a:r>
          </a:p>
          <a:p>
            <a:pPr marL="0" indent="0">
              <a:buNone/>
            </a:pPr>
            <a:endParaRPr lang="en-GB" sz="1800" dirty="0">
              <a:latin typeface="Letter-join Air No-lead 40" panose="02000805000000020003" pitchFamily="50" charset="0"/>
            </a:endParaRPr>
          </a:p>
          <a:p>
            <a:pPr marL="0" indent="0">
              <a:buNone/>
            </a:pPr>
            <a:endParaRPr lang="en-GB" sz="1800" dirty="0">
              <a:latin typeface="Letter-join Air No-lead 40" panose="02000805000000020003" pitchFamily="50" charset="0"/>
            </a:endParaRPr>
          </a:p>
          <a:p>
            <a:endParaRPr lang="en-GB" sz="2000" dirty="0">
              <a:latin typeface="Letter-join Air No-lead 40" panose="02000805000000020003" pitchFamily="50" charset="0"/>
            </a:endParaRPr>
          </a:p>
          <a:p>
            <a:pPr marL="0" indent="0">
              <a:buNone/>
            </a:pPr>
            <a:r>
              <a:rPr lang="en-GB" dirty="0">
                <a:latin typeface="Letter-join Air No-lead 40" panose="02000805000000020003" pitchFamily="50" charset="0"/>
              </a:rPr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>
                <a:latin typeface="Letter-join Air No-lead 40" panose="02000805000000020003" pitchFamily="50" charset="0"/>
              </a:rPr>
              <a:t>Respect - Inspire - Achieve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979907E-8839-43D1-9466-6876EBB19B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562644"/>
              </p:ext>
            </p:extLst>
          </p:nvPr>
        </p:nvGraphicFramePr>
        <p:xfrm>
          <a:off x="1252220" y="1700810"/>
          <a:ext cx="6639560" cy="1505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2975">
                  <a:extLst>
                    <a:ext uri="{9D8B030D-6E8A-4147-A177-3AD203B41FA5}">
                      <a16:colId xmlns:a16="http://schemas.microsoft.com/office/drawing/2014/main" val="3443014948"/>
                    </a:ext>
                  </a:extLst>
                </a:gridCol>
                <a:gridCol w="2644775">
                  <a:extLst>
                    <a:ext uri="{9D8B030D-6E8A-4147-A177-3AD203B41FA5}">
                      <a16:colId xmlns:a16="http://schemas.microsoft.com/office/drawing/2014/main" val="2558852257"/>
                    </a:ext>
                  </a:extLst>
                </a:gridCol>
                <a:gridCol w="1781810">
                  <a:extLst>
                    <a:ext uri="{9D8B030D-6E8A-4147-A177-3AD203B41FA5}">
                      <a16:colId xmlns:a16="http://schemas.microsoft.com/office/drawing/2014/main" val="358910480"/>
                    </a:ext>
                  </a:extLst>
                </a:gridCol>
              </a:tblGrid>
              <a:tr h="24714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Week 1 induction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634516"/>
                  </a:ext>
                </a:extLst>
              </a:tr>
              <a:tr h="247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Dates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Drop off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Collect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1707658"/>
                  </a:ext>
                </a:extLst>
              </a:tr>
              <a:tr h="247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Day 1 - Wednesday 2</a:t>
                      </a:r>
                      <a:r>
                        <a:rPr lang="en-GB" sz="1100" baseline="300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nd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 September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8.45am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</a:rPr>
                        <a:t>12.00pm</a:t>
                      </a:r>
                      <a:endParaRPr lang="en-GB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2445690"/>
                  </a:ext>
                </a:extLst>
              </a:tr>
              <a:tr h="764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3</a:t>
                      </a:r>
                      <a:r>
                        <a:rPr lang="en-GB" sz="1100" baseline="300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rd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 and 4</a:t>
                      </a:r>
                      <a:r>
                        <a:rPr lang="en-GB" sz="1100" baseline="300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th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 September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Home visits take place in the afternoons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8.35am onwards for a 8.45 registration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12.00pm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568093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EA61C57-C9DF-410B-B9DD-65AD9CECB5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815561"/>
              </p:ext>
            </p:extLst>
          </p:nvPr>
        </p:nvGraphicFramePr>
        <p:xfrm>
          <a:off x="1252220" y="3622464"/>
          <a:ext cx="6639560" cy="12103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2975">
                  <a:extLst>
                    <a:ext uri="{9D8B030D-6E8A-4147-A177-3AD203B41FA5}">
                      <a16:colId xmlns:a16="http://schemas.microsoft.com/office/drawing/2014/main" val="1897815740"/>
                    </a:ext>
                  </a:extLst>
                </a:gridCol>
                <a:gridCol w="2644775">
                  <a:extLst>
                    <a:ext uri="{9D8B030D-6E8A-4147-A177-3AD203B41FA5}">
                      <a16:colId xmlns:a16="http://schemas.microsoft.com/office/drawing/2014/main" val="3435604496"/>
                    </a:ext>
                  </a:extLst>
                </a:gridCol>
                <a:gridCol w="1781810">
                  <a:extLst>
                    <a:ext uri="{9D8B030D-6E8A-4147-A177-3AD203B41FA5}">
                      <a16:colId xmlns:a16="http://schemas.microsoft.com/office/drawing/2014/main" val="818175739"/>
                    </a:ext>
                  </a:extLst>
                </a:gridCol>
              </a:tblGrid>
              <a:tr h="237669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Week 2 induction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0505606"/>
                  </a:ext>
                </a:extLst>
              </a:tr>
              <a:tr h="237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Dates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Drop off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</a:rPr>
                        <a:t>Collect</a:t>
                      </a:r>
                      <a:endParaRPr lang="en-GB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48618"/>
                  </a:ext>
                </a:extLst>
              </a:tr>
              <a:tr h="7350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7</a:t>
                      </a:r>
                      <a:r>
                        <a:rPr lang="en-GB" sz="1100" baseline="300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th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 – 11</a:t>
                      </a:r>
                      <a:r>
                        <a:rPr lang="en-GB" sz="1100" baseline="300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th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 September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Home visits take place in the afternoons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8.35am onwards for a 8.45 registration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stay for lunch 1.00pm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847661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D8DE9D6-8526-40F0-8D14-0809B4A16D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029512"/>
              </p:ext>
            </p:extLst>
          </p:nvPr>
        </p:nvGraphicFramePr>
        <p:xfrm>
          <a:off x="1252220" y="5157190"/>
          <a:ext cx="6639560" cy="11521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2975">
                  <a:extLst>
                    <a:ext uri="{9D8B030D-6E8A-4147-A177-3AD203B41FA5}">
                      <a16:colId xmlns:a16="http://schemas.microsoft.com/office/drawing/2014/main" val="1268607436"/>
                    </a:ext>
                  </a:extLst>
                </a:gridCol>
                <a:gridCol w="2644775">
                  <a:extLst>
                    <a:ext uri="{9D8B030D-6E8A-4147-A177-3AD203B41FA5}">
                      <a16:colId xmlns:a16="http://schemas.microsoft.com/office/drawing/2014/main" val="1027682700"/>
                    </a:ext>
                  </a:extLst>
                </a:gridCol>
                <a:gridCol w="1781810">
                  <a:extLst>
                    <a:ext uri="{9D8B030D-6E8A-4147-A177-3AD203B41FA5}">
                      <a16:colId xmlns:a16="http://schemas.microsoft.com/office/drawing/2014/main" val="1571427101"/>
                    </a:ext>
                  </a:extLst>
                </a:gridCol>
              </a:tblGrid>
              <a:tr h="28473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Week 3 Full time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462994"/>
                  </a:ext>
                </a:extLst>
              </a:tr>
              <a:tr h="284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Dates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</a:rPr>
                        <a:t>Drop off</a:t>
                      </a:r>
                      <a:endParaRPr lang="en-GB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solidFill>
                            <a:schemeClr val="tx1"/>
                          </a:solidFill>
                          <a:effectLst/>
                        </a:rPr>
                        <a:t>Collect</a:t>
                      </a:r>
                      <a:endParaRPr lang="en-GB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1649948"/>
                  </a:ext>
                </a:extLst>
              </a:tr>
              <a:tr h="5826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14</a:t>
                      </a:r>
                      <a:r>
                        <a:rPr lang="en-GB" sz="1100" baseline="300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th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 September onwards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Full time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</a:rPr>
                        <a:t>8.35am onwards for a 8.45 registration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</a:rPr>
                        <a:t>3.15pm</a:t>
                      </a:r>
                      <a:endParaRPr lang="en-GB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9394039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7E0000B1-B20D-41A9-B659-1EED8CC3A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942" y="476080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531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>
                <a:latin typeface="Letter-join Air No-lead 40" panose="02000805000000020003" pitchFamily="50" charset="0"/>
              </a:rPr>
              <a:t>Curriculum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62500" lnSpcReduction="20000"/>
          </a:bodyPr>
          <a:lstStyle/>
          <a:p>
            <a:r>
              <a:rPr lang="en-GB" sz="2800" dirty="0">
                <a:latin typeface="Letter-join Air No-lead 40" panose="02000805000000020003" pitchFamily="50" charset="0"/>
              </a:rPr>
              <a:t>Early Years Foundation Stage (EYFS) until end of reception. </a:t>
            </a:r>
          </a:p>
          <a:p>
            <a:endParaRPr lang="en-GB" sz="2800" dirty="0">
              <a:latin typeface="Letter-join Air No-lead 40" panose="02000805000000020003" pitchFamily="50" charset="0"/>
            </a:endParaRPr>
          </a:p>
          <a:p>
            <a:r>
              <a:rPr lang="en-GB" sz="2800" dirty="0">
                <a:latin typeface="Letter-join Air No-lead 40" panose="02000805000000020003" pitchFamily="50" charset="0"/>
              </a:rPr>
              <a:t>We get information from Pre-schools and Nurseries  - Their documentation which shows where the children are tracking on the 7 areas of learning and development</a:t>
            </a:r>
          </a:p>
          <a:p>
            <a:endParaRPr lang="en-GB" sz="2800" dirty="0">
              <a:latin typeface="Letter-join Air No-lead 40" panose="02000805000000020003" pitchFamily="50" charset="0"/>
            </a:endParaRPr>
          </a:p>
          <a:p>
            <a:r>
              <a:rPr lang="en-GB" sz="2800" dirty="0">
                <a:latin typeface="Letter-join Air No-lead 40" panose="02000805000000020003" pitchFamily="50" charset="0"/>
              </a:rPr>
              <a:t>Which are…</a:t>
            </a:r>
          </a:p>
          <a:p>
            <a:pPr marL="0" indent="0">
              <a:buNone/>
            </a:pPr>
            <a:r>
              <a:rPr lang="en-GB" sz="2800" b="1" u="sng" dirty="0">
                <a:latin typeface="Letter-join Air No-lead 40" panose="02000805000000020003" pitchFamily="50" charset="0"/>
              </a:rPr>
              <a:t>Communication &amp; Language </a:t>
            </a:r>
          </a:p>
          <a:p>
            <a:pPr marL="0" indent="0">
              <a:buNone/>
            </a:pPr>
            <a:r>
              <a:rPr lang="en-GB" sz="2800" b="1" u="sng" dirty="0">
                <a:latin typeface="Letter-join Air No-lead 40" panose="02000805000000020003" pitchFamily="50" charset="0"/>
              </a:rPr>
              <a:t>Personal, Social &amp; Emotional </a:t>
            </a:r>
          </a:p>
          <a:p>
            <a:pPr marL="0" indent="0">
              <a:buNone/>
            </a:pPr>
            <a:r>
              <a:rPr lang="en-GB" sz="2800" b="1" u="sng" dirty="0">
                <a:latin typeface="Letter-join Air No-lead 40" panose="02000805000000020003" pitchFamily="50" charset="0"/>
              </a:rPr>
              <a:t>Physical Development</a:t>
            </a:r>
          </a:p>
          <a:p>
            <a:pPr marL="0" indent="0">
              <a:buNone/>
            </a:pPr>
            <a:r>
              <a:rPr lang="en-GB" sz="2800" b="1" u="sng" dirty="0">
                <a:latin typeface="Letter-join Air No-lead 40" panose="02000805000000020003" pitchFamily="50" charset="0"/>
              </a:rPr>
              <a:t>Mathematics</a:t>
            </a:r>
          </a:p>
          <a:p>
            <a:pPr marL="0" indent="0">
              <a:buNone/>
            </a:pPr>
            <a:r>
              <a:rPr lang="en-GB" sz="2800" b="1" u="sng" dirty="0">
                <a:latin typeface="Letter-join Air No-lead 40" panose="02000805000000020003" pitchFamily="50" charset="0"/>
              </a:rPr>
              <a:t>Literacy</a:t>
            </a:r>
          </a:p>
          <a:p>
            <a:pPr marL="0" indent="0">
              <a:buNone/>
            </a:pPr>
            <a:r>
              <a:rPr lang="en-GB" sz="2800" b="1" u="sng" dirty="0">
                <a:latin typeface="Letter-join Air No-lead 40" panose="02000805000000020003" pitchFamily="50" charset="0"/>
              </a:rPr>
              <a:t>Understanding the World </a:t>
            </a:r>
          </a:p>
          <a:p>
            <a:pPr marL="0" indent="0">
              <a:buNone/>
            </a:pPr>
            <a:r>
              <a:rPr lang="en-GB" sz="2800" b="1" u="sng" dirty="0">
                <a:latin typeface="Letter-join Air No-lead 40" panose="02000805000000020003" pitchFamily="50" charset="0"/>
              </a:rPr>
              <a:t>Expressive Arts &amp; Design </a:t>
            </a:r>
          </a:p>
          <a:p>
            <a:pPr marL="0" indent="0">
              <a:buNone/>
            </a:pPr>
            <a:endParaRPr lang="en-GB" sz="2800" b="1" u="sng" dirty="0">
              <a:latin typeface="Letter-join Air No-lead 40" panose="02000805000000020003" pitchFamily="50" charset="0"/>
            </a:endParaRPr>
          </a:p>
          <a:p>
            <a:pPr marL="0" indent="0">
              <a:buNone/>
            </a:pPr>
            <a:r>
              <a:rPr lang="en-GB" sz="2800" dirty="0">
                <a:latin typeface="Letter-join Air No-lead 40" panose="02000805000000020003" pitchFamily="50" charset="0"/>
              </a:rPr>
              <a:t> - </a:t>
            </a:r>
            <a:r>
              <a:rPr lang="en-GB" sz="2200" dirty="0">
                <a:latin typeface="Letter-join Air No-lead 40" panose="02000805000000020003" pitchFamily="50" charset="0"/>
              </a:rPr>
              <a:t>(Further details given at The Parents Meeting in September for Literacy, Maths, Reading and Phonics)</a:t>
            </a:r>
          </a:p>
          <a:p>
            <a:pPr marL="0" indent="0">
              <a:buNone/>
            </a:pPr>
            <a:endParaRPr lang="en-GB" sz="2200" dirty="0">
              <a:latin typeface="Letter-join Air No-lead 40" panose="02000805000000020003" pitchFamily="50" charset="0"/>
            </a:endParaRPr>
          </a:p>
          <a:p>
            <a:r>
              <a:rPr lang="en-GB" sz="2800" dirty="0">
                <a:latin typeface="Letter-join Air No-lead 40" panose="02000805000000020003" pitchFamily="50" charset="0"/>
              </a:rPr>
              <a:t>A national baseline assessment is completed within the first 6 weeks. </a:t>
            </a:r>
          </a:p>
          <a:p>
            <a:endParaRPr lang="en-GB" sz="2800" dirty="0">
              <a:latin typeface="Letter-join Air No-lead 40" panose="02000805000000020003" pitchFamily="50" charset="0"/>
            </a:endParaRPr>
          </a:p>
          <a:p>
            <a:endParaRPr lang="en-GB" dirty="0">
              <a:latin typeface="Letter-join Air No-lead 40" panose="02000805000000020003" pitchFamily="50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>
                <a:latin typeface="Letter-join Air No-lead 40" panose="02000805000000020003" pitchFamily="50" charset="0"/>
              </a:rPr>
              <a:t>Respect - Inspire - Achieve</a:t>
            </a:r>
          </a:p>
        </p:txBody>
      </p:sp>
    </p:spTree>
    <p:extLst>
      <p:ext uri="{BB962C8B-B14F-4D97-AF65-F5344CB8AC3E}">
        <p14:creationId xmlns:p14="http://schemas.microsoft.com/office/powerpoint/2010/main" val="1833467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latin typeface="Letter-join Air No-lead 40" panose="02000805000000020003" pitchFamily="50" charset="0"/>
              </a:rPr>
              <a:t>Life at Aston….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marL="0" indent="0">
              <a:buNone/>
            </a:pPr>
            <a:r>
              <a:rPr lang="en-GB" sz="1800" b="1" u="sng" dirty="0">
                <a:latin typeface="Letter-join Air No-lead 40" panose="02000805000000020003" pitchFamily="50" charset="0"/>
              </a:rPr>
              <a:t>Keeping you informed</a:t>
            </a:r>
          </a:p>
          <a:p>
            <a:pPr>
              <a:buAutoNum type="arabicParenR"/>
            </a:pPr>
            <a:r>
              <a:rPr lang="en-GB" sz="1800" dirty="0">
                <a:latin typeface="Letter-join Air No-lead 40" panose="02000805000000020003" pitchFamily="50" charset="0"/>
              </a:rPr>
              <a:t>School Gateway app</a:t>
            </a:r>
          </a:p>
          <a:p>
            <a:pPr>
              <a:buAutoNum type="arabicParenR"/>
            </a:pPr>
            <a:r>
              <a:rPr lang="en-GB" sz="1800" dirty="0">
                <a:latin typeface="Letter-join Air No-lead 40" panose="02000805000000020003" pitchFamily="50" charset="0"/>
              </a:rPr>
              <a:t>Website - School Spider</a:t>
            </a:r>
          </a:p>
          <a:p>
            <a:pPr>
              <a:buAutoNum type="arabicParenR"/>
            </a:pPr>
            <a:r>
              <a:rPr lang="en-GB" sz="1800" dirty="0">
                <a:latin typeface="Letter-join Air No-lead 40" panose="02000805000000020003" pitchFamily="50" charset="0"/>
              </a:rPr>
              <a:t>Class Dojo </a:t>
            </a:r>
          </a:p>
          <a:p>
            <a:pPr>
              <a:buAutoNum type="arabicParenR"/>
            </a:pPr>
            <a:r>
              <a:rPr lang="en-GB" sz="1800" dirty="0">
                <a:latin typeface="Letter-join Air No-lead 40" panose="02000805000000020003" pitchFamily="50" charset="0"/>
              </a:rPr>
              <a:t>Email – </a:t>
            </a:r>
            <a:r>
              <a:rPr lang="en-GB" sz="1800" dirty="0">
                <a:latin typeface="Letter-join Air No-lead 40" panose="02000805000000020003" pitchFamily="50" charset="0"/>
                <a:hlinkClick r:id="rId2"/>
              </a:rPr>
              <a:t>admin@aston.cheshire.sch.uk</a:t>
            </a:r>
            <a:r>
              <a:rPr lang="en-GB" sz="1800" dirty="0">
                <a:latin typeface="Letter-join Air No-lead 40" panose="02000805000000020003" pitchFamily="50" charset="0"/>
              </a:rPr>
              <a:t> / </a:t>
            </a:r>
            <a:r>
              <a:rPr lang="en-GB" sz="1800" dirty="0">
                <a:latin typeface="Letter-join Air No-lead 40" panose="02000805000000020003" pitchFamily="50" charset="0"/>
                <a:hlinkClick r:id="rId3"/>
              </a:rPr>
              <a:t>head@aston.cheshire.sch.uk</a:t>
            </a:r>
            <a:r>
              <a:rPr lang="en-GB" sz="1800" dirty="0">
                <a:latin typeface="Letter-join Air No-lead 40" panose="02000805000000020003" pitchFamily="50" charset="0"/>
              </a:rPr>
              <a:t> / </a:t>
            </a:r>
            <a:r>
              <a:rPr lang="en-GB" sz="1800" dirty="0">
                <a:latin typeface="Letter-join Air No-lead 40" panose="02000805000000020003" pitchFamily="50" charset="0"/>
                <a:hlinkClick r:id="rId4"/>
              </a:rPr>
              <a:t>lshorrock@aston.cheshire.sch.uk</a:t>
            </a:r>
            <a:r>
              <a:rPr lang="en-GB" sz="1800" dirty="0">
                <a:latin typeface="Letter-join Air No-lead 40" panose="02000805000000020003" pitchFamily="50" charset="0"/>
              </a:rPr>
              <a:t> / </a:t>
            </a:r>
            <a:r>
              <a:rPr lang="en-GB" sz="1800" dirty="0">
                <a:latin typeface="Letter-join Air No-lead 40" panose="02000805000000020003" pitchFamily="50" charset="0"/>
                <a:hlinkClick r:id="rId5"/>
              </a:rPr>
              <a:t>sdavies@aston.Cheshire.sch.uk</a:t>
            </a:r>
            <a:endParaRPr lang="en-GB" sz="1800" dirty="0">
              <a:latin typeface="Letter-join Air No-lead 40" panose="02000805000000020003" pitchFamily="50" charset="0"/>
            </a:endParaRPr>
          </a:p>
          <a:p>
            <a:pPr>
              <a:buAutoNum type="arabicParenR"/>
            </a:pPr>
            <a:r>
              <a:rPr lang="en-GB" sz="1800" dirty="0">
                <a:latin typeface="Letter-join Air No-lead 40" panose="02000805000000020003" pitchFamily="50" charset="0"/>
              </a:rPr>
              <a:t>School Phone – 01928 711953 </a:t>
            </a:r>
          </a:p>
          <a:p>
            <a:pPr>
              <a:buAutoNum type="arabicParenR"/>
            </a:pPr>
            <a:endParaRPr lang="en-GB" sz="1800" dirty="0">
              <a:latin typeface="Letter-join Air No-lead 40" panose="02000805000000020003" pitchFamily="50" charset="0"/>
            </a:endParaRPr>
          </a:p>
          <a:p>
            <a:pPr marL="0" indent="0">
              <a:buNone/>
            </a:pPr>
            <a:r>
              <a:rPr lang="en-GB" sz="1800" dirty="0">
                <a:latin typeface="Letter-join Air No-lead 40" panose="02000805000000020003" pitchFamily="50" charset="0"/>
              </a:rPr>
              <a:t>Please note that until your new starter information packs are returned to the office you will not be able to log in. You can download the app prior to this.</a:t>
            </a:r>
            <a:endParaRPr lang="en-GB" sz="1600" dirty="0">
              <a:latin typeface="Letter-join Air No-lead 40" panose="02000805000000020003" pitchFamily="50" charset="0"/>
            </a:endParaRPr>
          </a:p>
          <a:p>
            <a:pPr marL="0" indent="0">
              <a:buNone/>
            </a:pPr>
            <a:endParaRPr lang="en-GB" sz="1800" dirty="0">
              <a:latin typeface="Letter-join Air No-lead 40" panose="02000805000000020003" pitchFamily="50" charset="0"/>
            </a:endParaRPr>
          </a:p>
          <a:p>
            <a:pPr marL="0" indent="0">
              <a:buNone/>
            </a:pPr>
            <a:endParaRPr lang="en-GB" dirty="0">
              <a:latin typeface="Letter-join Air No-lead 40" panose="02000805000000020003" pitchFamily="50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>
                <a:latin typeface="Letter-join Air No-lead 40" panose="02000805000000020003" pitchFamily="50" charset="0"/>
              </a:rPr>
              <a:t>Respect - Inspire - Achieve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B3113B-E762-4572-B841-B027491F0D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392608"/>
            <a:ext cx="2400300" cy="1905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23016D5-42F4-4D71-A609-2A2C3562AB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97397"/>
            <a:ext cx="2176685" cy="14954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011DCB-C1DC-4DAD-B85D-2D3D3BD326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801" y="4597396"/>
            <a:ext cx="2400300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123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/>
          <a:lstStyle/>
          <a:p>
            <a:pPr algn="l"/>
            <a:r>
              <a:rPr lang="en-GB" dirty="0">
                <a:latin typeface="Letter-join Air No-lead 40" panose="02000805000000020003" pitchFamily="50" charset="0"/>
              </a:rPr>
              <a:t>Life at Aston….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2000" b="1" u="sng" dirty="0">
                <a:latin typeface="Letter-join Air No-lead 40" panose="02000805000000020003" pitchFamily="50" charset="0"/>
              </a:rPr>
              <a:t>‘Normal daily routine’</a:t>
            </a:r>
          </a:p>
          <a:p>
            <a:pPr marL="0" indent="0">
              <a:buNone/>
            </a:pPr>
            <a:endParaRPr lang="en-GB" sz="2000" b="1" u="sng" dirty="0">
              <a:latin typeface="Letter-join Air No-lead 40" panose="02000805000000020003" pitchFamily="50" charset="0"/>
            </a:endParaRPr>
          </a:p>
          <a:p>
            <a:r>
              <a:rPr lang="en-GB" dirty="0">
                <a:latin typeface="Letter-join Air No-lead 40" panose="02000805000000020003" pitchFamily="50" charset="0"/>
              </a:rPr>
              <a:t>ARRIVE from 8.35AM – </a:t>
            </a:r>
            <a:r>
              <a:rPr lang="en-GB" sz="2100" dirty="0">
                <a:latin typeface="Letter-join Air No-lead 40" panose="02000805000000020003" pitchFamily="50" charset="0"/>
              </a:rPr>
              <a:t>register 8.45am – enter by the front door</a:t>
            </a:r>
          </a:p>
          <a:p>
            <a:r>
              <a:rPr lang="en-GB" dirty="0">
                <a:latin typeface="Letter-join Air No-lead 40" panose="02000805000000020003" pitchFamily="50" charset="0"/>
              </a:rPr>
              <a:t>MORNING BREAK at 10.30AM – </a:t>
            </a:r>
            <a:r>
              <a:rPr lang="en-GB" sz="2100" dirty="0">
                <a:latin typeface="Letter-join Air No-lead 40" panose="02000805000000020003" pitchFamily="50" charset="0"/>
              </a:rPr>
              <a:t>Snack (teacake / bagel / toast) can be purchased from the school cook (Parents book on school gateway) or children can bring their own healthy snack from home</a:t>
            </a:r>
          </a:p>
          <a:p>
            <a:r>
              <a:rPr lang="en-GB" dirty="0">
                <a:latin typeface="Letter-join Air No-lead 40" panose="02000805000000020003" pitchFamily="50" charset="0"/>
              </a:rPr>
              <a:t>DINNER at 12NOON – </a:t>
            </a:r>
            <a:r>
              <a:rPr lang="en-GB" sz="1900" dirty="0">
                <a:latin typeface="Letter-join Air No-lead 40" panose="02000805000000020003" pitchFamily="50" charset="0"/>
              </a:rPr>
              <a:t>Eat in the hall, sit next to their buddy, class 2 and 3 eat with us – Universal Free School Meals  - Free until Year 3</a:t>
            </a:r>
          </a:p>
          <a:p>
            <a:r>
              <a:rPr lang="en-GB" dirty="0">
                <a:latin typeface="Letter-join Air No-lead 40" panose="02000805000000020003" pitchFamily="50" charset="0"/>
              </a:rPr>
              <a:t>FRUIT and MILK at 2.30PM – </a:t>
            </a:r>
            <a:r>
              <a:rPr lang="en-GB" sz="1900" dirty="0">
                <a:latin typeface="Letter-join Air No-lead 40" panose="02000805000000020003" pitchFamily="50" charset="0"/>
              </a:rPr>
              <a:t>Free fruit and milk until 5</a:t>
            </a:r>
            <a:r>
              <a:rPr lang="en-GB" sz="1900" baseline="30000" dirty="0">
                <a:latin typeface="Letter-join Air No-lead 40" panose="02000805000000020003" pitchFamily="50" charset="0"/>
              </a:rPr>
              <a:t>th</a:t>
            </a:r>
            <a:r>
              <a:rPr lang="en-GB" sz="1900" dirty="0">
                <a:latin typeface="Letter-join Air No-lead 40" panose="02000805000000020003" pitchFamily="50" charset="0"/>
              </a:rPr>
              <a:t> birthday – Only cows milk – parents can provide alternative cartons on a Monday</a:t>
            </a:r>
          </a:p>
          <a:p>
            <a:r>
              <a:rPr lang="en-GB" dirty="0">
                <a:latin typeface="Letter-join Air No-lead 40" panose="02000805000000020003" pitchFamily="50" charset="0"/>
              </a:rPr>
              <a:t>HOME at 3.15PM – </a:t>
            </a:r>
            <a:r>
              <a:rPr lang="en-GB" sz="1900" dirty="0">
                <a:latin typeface="Letter-join Air No-lead 40" panose="02000805000000020003" pitchFamily="50" charset="0"/>
              </a:rPr>
              <a:t>leave by the front door</a:t>
            </a:r>
          </a:p>
          <a:p>
            <a:pPr marL="0" indent="0">
              <a:buNone/>
            </a:pPr>
            <a:endParaRPr lang="en-GB" dirty="0">
              <a:latin typeface="Letter-join Air No-lead 40" panose="02000805000000020003" pitchFamily="50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>
                <a:latin typeface="Letter-join Air No-lead 40" panose="02000805000000020003" pitchFamily="50" charset="0"/>
              </a:rPr>
              <a:t>Respect - Inspire - Achieve</a:t>
            </a:r>
          </a:p>
        </p:txBody>
      </p:sp>
    </p:spTree>
    <p:extLst>
      <p:ext uri="{BB962C8B-B14F-4D97-AF65-F5344CB8AC3E}">
        <p14:creationId xmlns:p14="http://schemas.microsoft.com/office/powerpoint/2010/main" val="373525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l"/>
            <a:r>
              <a:rPr lang="en-GB" dirty="0">
                <a:latin typeface="Letter-join Air No-lead 40" panose="02000805000000020003" pitchFamily="50" charset="0"/>
              </a:rPr>
              <a:t>House keeping….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endParaRPr lang="en-GB" dirty="0">
              <a:latin typeface="Letter-join Air No-lead 40" panose="02000805000000020003" pitchFamily="50" charset="0"/>
            </a:endParaRPr>
          </a:p>
          <a:p>
            <a:pPr>
              <a:buFontTx/>
              <a:buChar char="-"/>
            </a:pPr>
            <a:r>
              <a:rPr lang="en-GB" dirty="0">
                <a:latin typeface="Letter-join Air No-lead 40" panose="02000805000000020003" pitchFamily="50" charset="0"/>
              </a:rPr>
              <a:t>PE KITS – </a:t>
            </a:r>
            <a:r>
              <a:rPr lang="en-GB" sz="2600" dirty="0">
                <a:latin typeface="Letter-join Air No-lead 40" panose="02000805000000020003" pitchFamily="50" charset="0"/>
              </a:rPr>
              <a:t>children come to school in PE kits each MONDAY </a:t>
            </a:r>
          </a:p>
          <a:p>
            <a:pPr>
              <a:buFontTx/>
              <a:buChar char="-"/>
            </a:pPr>
            <a:r>
              <a:rPr lang="en-GB" dirty="0">
                <a:latin typeface="Letter-join Air No-lead 40" panose="02000805000000020003" pitchFamily="50" charset="0"/>
              </a:rPr>
              <a:t>WELLY WEDNESDAY - </a:t>
            </a:r>
            <a:r>
              <a:rPr lang="en-GB" sz="2600" dirty="0">
                <a:latin typeface="Letter-join Air No-lead 40" panose="02000805000000020003" pitchFamily="50" charset="0"/>
              </a:rPr>
              <a:t>Named wellies in a carrier bag stay in school all of the time</a:t>
            </a:r>
          </a:p>
          <a:p>
            <a:pPr>
              <a:buFontTx/>
              <a:buChar char="-"/>
            </a:pPr>
            <a:r>
              <a:rPr lang="en-GB" dirty="0">
                <a:latin typeface="Letter-join Air No-lead 40" panose="02000805000000020003" pitchFamily="50" charset="0"/>
              </a:rPr>
              <a:t>UNIFORM - </a:t>
            </a:r>
            <a:r>
              <a:rPr lang="en-GB" sz="2600" dirty="0">
                <a:latin typeface="Letter-join Air No-lead 40" panose="02000805000000020003" pitchFamily="50" charset="0"/>
              </a:rPr>
              <a:t>Order from the school website – please ensure all items are labelled</a:t>
            </a:r>
          </a:p>
          <a:p>
            <a:pPr>
              <a:buFontTx/>
              <a:buChar char="-"/>
            </a:pPr>
            <a:r>
              <a:rPr lang="en-GB" dirty="0">
                <a:latin typeface="Letter-join Air No-lead 40" panose="02000805000000020003" pitchFamily="50" charset="0"/>
              </a:rPr>
              <a:t>COAT &amp; WATER BOTTLE </a:t>
            </a:r>
            <a:r>
              <a:rPr lang="en-GB" sz="2600" dirty="0">
                <a:latin typeface="Letter-join Air No-lead 40" panose="02000805000000020003" pitchFamily="50" charset="0"/>
              </a:rPr>
              <a:t>each day</a:t>
            </a:r>
          </a:p>
          <a:p>
            <a:pPr>
              <a:buFontTx/>
              <a:buChar char="-"/>
            </a:pPr>
            <a:r>
              <a:rPr lang="en-GB" dirty="0">
                <a:latin typeface="Letter-join Air No-lead 40" panose="02000805000000020003" pitchFamily="50" charset="0"/>
              </a:rPr>
              <a:t>BOOK BAG </a:t>
            </a:r>
            <a:r>
              <a:rPr lang="en-GB" sz="2300" dirty="0">
                <a:latin typeface="Letter-join Air No-lead 40" panose="02000805000000020003" pitchFamily="50" charset="0"/>
              </a:rPr>
              <a:t>each day </a:t>
            </a:r>
          </a:p>
          <a:p>
            <a:pPr>
              <a:buFontTx/>
              <a:buChar char="-"/>
            </a:pPr>
            <a:r>
              <a:rPr lang="en-GB" dirty="0">
                <a:latin typeface="Letter-join Air No-lead 40" panose="02000805000000020003" pitchFamily="50" charset="0"/>
              </a:rPr>
              <a:t>SIGN UP ON SCHOOL GATEWAY </a:t>
            </a:r>
            <a:r>
              <a:rPr lang="en-GB" sz="2300" dirty="0">
                <a:latin typeface="Letter-join Air No-lead 40" panose="02000805000000020003" pitchFamily="50" charset="0"/>
              </a:rPr>
              <a:t>for lunch choice or send in own packed lunch in a named lunch box </a:t>
            </a:r>
          </a:p>
          <a:p>
            <a:pPr>
              <a:buFontTx/>
              <a:buChar char="-"/>
            </a:pPr>
            <a:r>
              <a:rPr lang="en-GB" dirty="0">
                <a:latin typeface="Letter-join Air No-lead 40" panose="02000805000000020003" pitchFamily="50" charset="0"/>
              </a:rPr>
              <a:t>TELL US ABOUT ALLERGIES</a:t>
            </a:r>
          </a:p>
          <a:p>
            <a:pPr>
              <a:buFontTx/>
              <a:buChar char="-"/>
            </a:pPr>
            <a:r>
              <a:rPr lang="en-GB" dirty="0">
                <a:latin typeface="Letter-join Air No-lead 40" panose="02000805000000020003" pitchFamily="50" charset="0"/>
              </a:rPr>
              <a:t>CALL THE OFFICE / MESSAGE ON SCHOOL GATEWAY – </a:t>
            </a:r>
            <a:r>
              <a:rPr lang="en-GB" sz="2300" dirty="0">
                <a:latin typeface="Letter-join Air No-lead 40" panose="02000805000000020003" pitchFamily="50" charset="0"/>
              </a:rPr>
              <a:t>About</a:t>
            </a:r>
            <a:r>
              <a:rPr lang="en-GB" dirty="0">
                <a:latin typeface="Letter-join Air No-lead 40" panose="02000805000000020003" pitchFamily="50" charset="0"/>
              </a:rPr>
              <a:t> </a:t>
            </a:r>
            <a:r>
              <a:rPr lang="en-GB" sz="2600" dirty="0">
                <a:latin typeface="Letter-join Air No-lead 40" panose="02000805000000020003" pitchFamily="50" charset="0"/>
              </a:rPr>
              <a:t>illnesses, appointments etc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>
                <a:latin typeface="Letter-join Air No-lead 40" panose="02000805000000020003" pitchFamily="50" charset="0"/>
              </a:rPr>
              <a:t>Respect - Inspire - Achieve</a:t>
            </a:r>
          </a:p>
        </p:txBody>
      </p:sp>
    </p:spTree>
    <p:extLst>
      <p:ext uri="{BB962C8B-B14F-4D97-AF65-F5344CB8AC3E}">
        <p14:creationId xmlns:p14="http://schemas.microsoft.com/office/powerpoint/2010/main" val="366787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>
                <a:latin typeface="Letter-join Air No-lead 40" panose="02000805000000020003" pitchFamily="50" charset="0"/>
              </a:rPr>
              <a:t>Home visits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>
                <a:latin typeface="Letter-join Air No-lead 40" panose="02000805000000020003" pitchFamily="50" charset="0"/>
              </a:rPr>
              <a:t>Afternoon slots at beginning of September</a:t>
            </a:r>
          </a:p>
          <a:p>
            <a:pPr marL="0" indent="0">
              <a:buNone/>
            </a:pPr>
            <a:endParaRPr lang="en-GB" sz="2400" dirty="0">
              <a:latin typeface="Letter-join Air No-lead 40" panose="02000805000000020003" pitchFamily="50" charset="0"/>
            </a:endParaRPr>
          </a:p>
          <a:p>
            <a:pPr marL="0" indent="0">
              <a:buNone/>
            </a:pPr>
            <a:r>
              <a:rPr lang="en-GB" sz="2400" dirty="0">
                <a:latin typeface="Letter-join Air No-lead 40" panose="02000805000000020003" pitchFamily="50" charset="0"/>
              </a:rPr>
              <a:t>Please sign up with preferred time option</a:t>
            </a:r>
          </a:p>
          <a:p>
            <a:pPr marL="0" indent="0">
              <a:buNone/>
            </a:pPr>
            <a:endParaRPr lang="en-GB" sz="2400" dirty="0">
              <a:latin typeface="Letter-join Air No-lead 40" panose="02000805000000020003" pitchFamily="50" charset="0"/>
            </a:endParaRPr>
          </a:p>
          <a:p>
            <a:pPr marL="0" indent="0">
              <a:buNone/>
            </a:pPr>
            <a:r>
              <a:rPr lang="en-GB" sz="2400" dirty="0">
                <a:latin typeface="Letter-join Air No-lead 40" panose="02000805000000020003" pitchFamily="50" charset="0"/>
              </a:rPr>
              <a:t>*Very valuable and beneficial to staff and children</a:t>
            </a:r>
          </a:p>
          <a:p>
            <a:pPr marL="0" indent="0">
              <a:buNone/>
            </a:pPr>
            <a:r>
              <a:rPr lang="en-GB" sz="2400" dirty="0">
                <a:latin typeface="Letter-join Air No-lead 40" panose="02000805000000020003" pitchFamily="50" charset="0"/>
              </a:rPr>
              <a:t>*Develops relationships straight away</a:t>
            </a:r>
          </a:p>
          <a:p>
            <a:pPr marL="0" indent="0">
              <a:buNone/>
            </a:pPr>
            <a:r>
              <a:rPr lang="en-GB" sz="2400" dirty="0">
                <a:latin typeface="Letter-join Air No-lead 40" panose="02000805000000020003" pitchFamily="50" charset="0"/>
              </a:rPr>
              <a:t>*Allows us to find out key information that we can use to help your child</a:t>
            </a:r>
          </a:p>
          <a:p>
            <a:pPr marL="0" indent="0">
              <a:buNone/>
            </a:pPr>
            <a:r>
              <a:rPr lang="en-GB" sz="2400" dirty="0">
                <a:latin typeface="Letter-join Air No-lead 40" panose="02000805000000020003" pitchFamily="50" charset="0"/>
              </a:rPr>
              <a:t>*Children often show us lots of things that we can follow up and chat about in school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412759" y="1533009"/>
            <a:ext cx="43316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latin typeface="Letter-join Air No-lead 40" panose="02000805000000020003" pitchFamily="50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>
                <a:latin typeface="Letter-join Air No-lead 40" panose="02000805000000020003" pitchFamily="50" charset="0"/>
              </a:rPr>
              <a:t>Respect - Inspire - Achieve</a:t>
            </a:r>
          </a:p>
        </p:txBody>
      </p:sp>
    </p:spTree>
    <p:extLst>
      <p:ext uri="{BB962C8B-B14F-4D97-AF65-F5344CB8AC3E}">
        <p14:creationId xmlns:p14="http://schemas.microsoft.com/office/powerpoint/2010/main" val="4252077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l"/>
            <a:r>
              <a:rPr lang="en-GB" dirty="0">
                <a:latin typeface="Letter-join Air No-lead 40" panose="02000805000000020003" pitchFamily="50" charset="0"/>
              </a:rPr>
              <a:t>What’s important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62500" lnSpcReduction="20000"/>
          </a:bodyPr>
          <a:lstStyle/>
          <a:p>
            <a:r>
              <a:rPr lang="en-GB" dirty="0">
                <a:latin typeface="Letter-join Air No-lead 40" panose="02000805000000020003" pitchFamily="50" charset="0"/>
              </a:rPr>
              <a:t>That school and home work together (We are always here to help)</a:t>
            </a:r>
          </a:p>
          <a:p>
            <a:endParaRPr lang="en-GB" dirty="0">
              <a:latin typeface="Letter-join Air No-lead 40" panose="02000805000000020003" pitchFamily="50" charset="0"/>
            </a:endParaRPr>
          </a:p>
          <a:p>
            <a:r>
              <a:rPr lang="en-GB" dirty="0">
                <a:latin typeface="Letter-join Air No-lead 40" panose="02000805000000020003" pitchFamily="50" charset="0"/>
              </a:rPr>
              <a:t>That together we work on the children’s </a:t>
            </a:r>
            <a:r>
              <a:rPr lang="en-GB" b="1" i="1" dirty="0">
                <a:latin typeface="Letter-join Air No-lead 40" panose="02000805000000020003" pitchFamily="50" charset="0"/>
              </a:rPr>
              <a:t>well being</a:t>
            </a:r>
            <a:r>
              <a:rPr lang="en-GB" b="1" dirty="0">
                <a:latin typeface="Letter-join Air No-lead 40" panose="02000805000000020003" pitchFamily="50" charset="0"/>
              </a:rPr>
              <a:t>, </a:t>
            </a:r>
            <a:r>
              <a:rPr lang="en-GB" b="1" i="1" dirty="0">
                <a:latin typeface="Letter-join Air No-lead 40" panose="02000805000000020003" pitchFamily="50" charset="0"/>
              </a:rPr>
              <a:t>emotional</a:t>
            </a:r>
            <a:r>
              <a:rPr lang="en-GB" b="1" dirty="0">
                <a:latin typeface="Letter-join Air No-lead 40" panose="02000805000000020003" pitchFamily="50" charset="0"/>
              </a:rPr>
              <a:t> and </a:t>
            </a:r>
            <a:r>
              <a:rPr lang="en-GB" b="1" i="1" dirty="0">
                <a:latin typeface="Letter-join Air No-lead 40" panose="02000805000000020003" pitchFamily="50" charset="0"/>
              </a:rPr>
              <a:t>social support</a:t>
            </a:r>
            <a:r>
              <a:rPr lang="en-GB" b="1" dirty="0">
                <a:latin typeface="Letter-join Air No-lead 40" panose="02000805000000020003" pitchFamily="50" charset="0"/>
              </a:rPr>
              <a:t>,</a:t>
            </a:r>
            <a:r>
              <a:rPr lang="en-GB" dirty="0">
                <a:latin typeface="Letter-join Air No-lead 40" panose="02000805000000020003" pitchFamily="50" charset="0"/>
              </a:rPr>
              <a:t> helping to build </a:t>
            </a:r>
            <a:r>
              <a:rPr lang="en-GB" b="1" i="1" dirty="0">
                <a:latin typeface="Letter-join Air No-lead 40" panose="02000805000000020003" pitchFamily="50" charset="0"/>
              </a:rPr>
              <a:t>firm friendships </a:t>
            </a:r>
            <a:r>
              <a:rPr lang="en-GB" dirty="0">
                <a:latin typeface="Letter-join Air No-lead 40" panose="02000805000000020003" pitchFamily="50" charset="0"/>
              </a:rPr>
              <a:t>and </a:t>
            </a:r>
            <a:r>
              <a:rPr lang="en-GB" b="1" i="1" dirty="0">
                <a:latin typeface="Letter-join Air No-lead 40" panose="02000805000000020003" pitchFamily="50" charset="0"/>
              </a:rPr>
              <a:t>relationships</a:t>
            </a:r>
          </a:p>
          <a:p>
            <a:endParaRPr lang="en-GB" b="1" i="1" dirty="0">
              <a:latin typeface="Letter-join Air No-lead 40" panose="02000805000000020003" pitchFamily="50" charset="0"/>
            </a:endParaRPr>
          </a:p>
          <a:p>
            <a:r>
              <a:rPr lang="en-GB" dirty="0">
                <a:latin typeface="Letter-join Air No-lead 40" panose="02000805000000020003" pitchFamily="50" charset="0"/>
              </a:rPr>
              <a:t>That you allocate 10/15 mins each day to share a book</a:t>
            </a:r>
          </a:p>
          <a:p>
            <a:endParaRPr lang="en-GB" dirty="0">
              <a:latin typeface="Letter-join Air No-lead 40" panose="02000805000000020003" pitchFamily="50" charset="0"/>
            </a:endParaRPr>
          </a:p>
          <a:p>
            <a:r>
              <a:rPr lang="en-GB" dirty="0">
                <a:latin typeface="Letter-join Air No-lead 40" panose="02000805000000020003" pitchFamily="50" charset="0"/>
              </a:rPr>
              <a:t>That your child </a:t>
            </a:r>
            <a:r>
              <a:rPr lang="en-GB" b="1" i="1" dirty="0">
                <a:latin typeface="Letter-join Air No-lead 40" panose="02000805000000020003" pitchFamily="50" charset="0"/>
              </a:rPr>
              <a:t>wants to come to school, </a:t>
            </a:r>
            <a:r>
              <a:rPr lang="en-GB" dirty="0">
                <a:latin typeface="Letter-join Air No-lead 40" panose="02000805000000020003" pitchFamily="50" charset="0"/>
              </a:rPr>
              <a:t>is </a:t>
            </a:r>
            <a:r>
              <a:rPr lang="en-GB" b="1" i="1" dirty="0">
                <a:latin typeface="Letter-join Air No-lead 40" panose="02000805000000020003" pitchFamily="50" charset="0"/>
              </a:rPr>
              <a:t>happy</a:t>
            </a:r>
            <a:r>
              <a:rPr lang="en-GB" dirty="0">
                <a:latin typeface="Letter-join Air No-lead 40" panose="02000805000000020003" pitchFamily="50" charset="0"/>
              </a:rPr>
              <a:t> and is </a:t>
            </a:r>
            <a:r>
              <a:rPr lang="en-GB" b="1" i="1" dirty="0">
                <a:latin typeface="Letter-join Air No-lead 40" panose="02000805000000020003" pitchFamily="50" charset="0"/>
              </a:rPr>
              <a:t>making progress</a:t>
            </a:r>
          </a:p>
          <a:p>
            <a:endParaRPr lang="en-GB" b="1" i="1" dirty="0">
              <a:latin typeface="Letter-join Air No-lead 40" panose="02000805000000020003" pitchFamily="50" charset="0"/>
            </a:endParaRPr>
          </a:p>
          <a:p>
            <a:r>
              <a:rPr lang="en-GB" dirty="0">
                <a:latin typeface="Letter-join Air No-lead 40" panose="02000805000000020003" pitchFamily="50" charset="0"/>
              </a:rPr>
              <a:t>That your child is </a:t>
            </a:r>
            <a:r>
              <a:rPr lang="en-GB" b="1" i="1" dirty="0">
                <a:latin typeface="Letter-join Air No-lead 40" panose="02000805000000020003" pitchFamily="50" charset="0"/>
              </a:rPr>
              <a:t>gaining independence, developing in confidence</a:t>
            </a:r>
            <a:r>
              <a:rPr lang="en-GB" dirty="0">
                <a:latin typeface="Letter-join Air No-lead 40" panose="02000805000000020003" pitchFamily="50" charset="0"/>
              </a:rPr>
              <a:t>, </a:t>
            </a:r>
            <a:r>
              <a:rPr lang="en-GB" b="1" i="1" dirty="0">
                <a:latin typeface="Letter-join Air No-lead 40" panose="02000805000000020003" pitchFamily="50" charset="0"/>
              </a:rPr>
              <a:t>respects themselves</a:t>
            </a:r>
            <a:r>
              <a:rPr lang="en-GB" i="1" dirty="0">
                <a:latin typeface="Letter-join Air No-lead 40" panose="02000805000000020003" pitchFamily="50" charset="0"/>
              </a:rPr>
              <a:t> </a:t>
            </a:r>
            <a:r>
              <a:rPr lang="en-GB" b="1" i="1" dirty="0">
                <a:latin typeface="Letter-join Air No-lead 40" panose="02000805000000020003" pitchFamily="50" charset="0"/>
              </a:rPr>
              <a:t>and others</a:t>
            </a:r>
          </a:p>
          <a:p>
            <a:endParaRPr lang="en-GB" b="1" i="1" dirty="0">
              <a:latin typeface="Letter-join Air No-lead 40" panose="02000805000000020003" pitchFamily="50" charset="0"/>
            </a:endParaRPr>
          </a:p>
          <a:p>
            <a:r>
              <a:rPr lang="en-GB" dirty="0">
                <a:latin typeface="Letter-join Air No-lead 40" panose="02000805000000020003" pitchFamily="50" charset="0"/>
              </a:rPr>
              <a:t>That your child is having 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Letter-join Air No-lead 40" panose="02000805000000020003" pitchFamily="50" charset="0"/>
              </a:rPr>
              <a:t>ENJOYING SCHOOL &amp; HAVING FUN</a:t>
            </a:r>
            <a:r>
              <a:rPr lang="en-GB" dirty="0">
                <a:latin typeface="Letter-join Air No-lead 40" panose="02000805000000020003" pitchFamily="50" charset="0"/>
              </a:rPr>
              <a:t> </a:t>
            </a:r>
          </a:p>
          <a:p>
            <a:endParaRPr lang="en-GB" dirty="0">
              <a:latin typeface="Letter-join Air No-lead 40" panose="02000805000000020003" pitchFamily="50" charset="0"/>
            </a:endParaRPr>
          </a:p>
          <a:p>
            <a:r>
              <a:rPr lang="en-GB" dirty="0">
                <a:latin typeface="Letter-join Air No-lead 40" panose="02000805000000020003" pitchFamily="50" charset="0"/>
              </a:rPr>
              <a:t>Any questions?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latin typeface="Letter-join Air No-lead 40" panose="02000805000000020003" pitchFamily="50" charset="0"/>
              </a:rPr>
              <a:t>Respect - Inspire - Achieve</a:t>
            </a:r>
          </a:p>
        </p:txBody>
      </p:sp>
    </p:spTree>
    <p:extLst>
      <p:ext uri="{BB962C8B-B14F-4D97-AF65-F5344CB8AC3E}">
        <p14:creationId xmlns:p14="http://schemas.microsoft.com/office/powerpoint/2010/main" val="129254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f20ca66-7f98-4ca0-bc51-024fdf9740cd" xsi:nil="true"/>
    <lcf76f155ced4ddcb4097134ff3c332f xmlns="d9e2c2ad-4559-4b48-b69b-baed792b4e6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65C4F3D61B8F4AB0E40A2AE8B2C0A8" ma:contentTypeVersion="13" ma:contentTypeDescription="Create a new document." ma:contentTypeScope="" ma:versionID="724be72a77e3590f4b7b353a08f52e35">
  <xsd:schema xmlns:xsd="http://www.w3.org/2001/XMLSchema" xmlns:xs="http://www.w3.org/2001/XMLSchema" xmlns:p="http://schemas.microsoft.com/office/2006/metadata/properties" xmlns:ns2="d9e2c2ad-4559-4b48-b69b-baed792b4e6d" xmlns:ns3="af20ca66-7f98-4ca0-bc51-024fdf9740cd" targetNamespace="http://schemas.microsoft.com/office/2006/metadata/properties" ma:root="true" ma:fieldsID="c3a1e7a141ec084b46f9eeee49def9fd" ns2:_="" ns3:_="">
    <xsd:import namespace="d9e2c2ad-4559-4b48-b69b-baed792b4e6d"/>
    <xsd:import namespace="af20ca66-7f98-4ca0-bc51-024fdf9740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e2c2ad-4559-4b48-b69b-baed792b4e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198d621-9ee1-4486-84be-5d8b010719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20ca66-7f98-4ca0-bc51-024fdf9740c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4a5129d-436b-4b35-ab2d-d03e87011fac}" ma:internalName="TaxCatchAll" ma:showField="CatchAllData" ma:web="af20ca66-7f98-4ca0-bc51-024fdf9740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FC37DC-5650-4E13-B06C-F7707D322BDB}">
  <ds:schemaRefs>
    <ds:schemaRef ds:uri="af20ca66-7f98-4ca0-bc51-024fdf9740cd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d9e2c2ad-4559-4b48-b69b-baed792b4e6d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8EFC466-9B0C-4FC6-975B-7C39EAF38E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E6D824-299B-429C-B7FD-147001C076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e2c2ad-4559-4b48-b69b-baed792b4e6d"/>
    <ds:schemaRef ds:uri="af20ca66-7f98-4ca0-bc51-024fdf9740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3571</TotalTime>
  <Words>712</Words>
  <Application>Microsoft Office PowerPoint</Application>
  <PresentationFormat>On-screen Show (4:3)</PresentationFormat>
  <Paragraphs>114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Letter-join Air No-lead 40</vt:lpstr>
      <vt:lpstr>Times New Roman</vt:lpstr>
      <vt:lpstr>Office Theme</vt:lpstr>
      <vt:lpstr>A huge welcome to the class of 2026-2027</vt:lpstr>
      <vt:lpstr>Class 1 – Reception - EYFS</vt:lpstr>
      <vt:lpstr>Curriculum</vt:lpstr>
      <vt:lpstr>Life at Aston….</vt:lpstr>
      <vt:lpstr>Life at Aston….</vt:lpstr>
      <vt:lpstr>House keeping…. </vt:lpstr>
      <vt:lpstr>Home visits</vt:lpstr>
      <vt:lpstr>What’s important</vt:lpstr>
    </vt:vector>
  </TitlesOfParts>
  <Company>Rudheath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huge welcome to the class of 2020-2021</dc:title>
  <dc:creator>teacher</dc:creator>
  <cp:lastModifiedBy>Lesley-Ann Shorrock</cp:lastModifiedBy>
  <cp:revision>41</cp:revision>
  <cp:lastPrinted>2023-07-03T16:53:20Z</cp:lastPrinted>
  <dcterms:created xsi:type="dcterms:W3CDTF">2020-06-29T15:03:07Z</dcterms:created>
  <dcterms:modified xsi:type="dcterms:W3CDTF">2026-06-26T12:40:18Z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0x010100B865C4F3D61B8F4AB0E40A2AE8B2C0A8</vt:lpwstr>
  </property>
</Properties>
</file>