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58" r:id="rId2"/>
    <p:sldId id="273" r:id="rId3"/>
    <p:sldId id="271" r:id="rId4"/>
    <p:sldId id="272" r:id="rId5"/>
    <p:sldId id="264" r:id="rId6"/>
    <p:sldId id="274" r:id="rId7"/>
    <p:sldId id="275" r:id="rId8"/>
    <p:sldId id="276" r:id="rId9"/>
    <p:sldId id="278" r:id="rId10"/>
    <p:sldId id="279" r:id="rId11"/>
    <p:sldId id="280" r:id="rId12"/>
    <p:sldId id="277" r:id="rId13"/>
    <p:sldId id="267" r:id="rId14"/>
  </p:sldIdLst>
  <p:sldSz cx="9144000" cy="6858000" type="screen4x3"/>
  <p:notesSz cx="6858000" cy="9144000"/>
  <p:embeddedFontLst>
    <p:embeddedFont>
      <p:font typeface="Tuffy" panose="020B0603060100000000" charset="0"/>
      <p:regular r:id="rId17"/>
      <p:bold r:id="rId18"/>
      <p:italic r:id="rId19"/>
      <p:boldItalic r:id="rId20"/>
    </p:embeddedFont>
    <p:embeddedFont>
      <p:font typeface="Twinkl SemiBold" charset="0"/>
      <p:bold r:id="rId21"/>
    </p:embeddedFont>
    <p:embeddedFont>
      <p:font typeface="Twinkl" panose="020B0604020202020204" charset="0"/>
      <p:regular r:id="rId22"/>
      <p:bold r:id="rId23"/>
    </p:embeddedFont>
    <p:embeddedFont>
      <p:font typeface="Sassoon Infant Rg" panose="02000503030000020003" charset="0"/>
      <p:regular r:id="rId24"/>
      <p:bold r:id="rId25"/>
    </p:embeddedFont>
    <p:embeddedFont>
      <p:font typeface="Calibri" panose="020F0502020204030204" pitchFamily="34" charset="0"/>
      <p:regular r:id="rId26"/>
      <p:bold r:id="rId27"/>
      <p:italic r:id="rId28"/>
      <p:boldItalic r:id="rId29"/>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53" userDrawn="1">
          <p15:clr>
            <a:srgbClr val="A4A3A4"/>
          </p15:clr>
        </p15:guide>
        <p15:guide id="8" orient="horz" pos="482">
          <p15:clr>
            <a:srgbClr val="A4A3A4"/>
          </p15:clr>
        </p15:guide>
        <p15:guide id="9" orient="horz" pos="3861" userDrawn="1">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4A5D"/>
    <a:srgbClr val="F38114"/>
    <a:srgbClr val="F9B001"/>
    <a:srgbClr val="83BA41"/>
    <a:srgbClr val="58863D"/>
    <a:srgbClr val="FFE001"/>
    <a:srgbClr val="242424"/>
    <a:srgbClr val="E84D15"/>
    <a:srgbClr val="BC0105"/>
    <a:srgbClr val="18A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8" autoAdjust="0"/>
    <p:restoredTop sz="94660"/>
  </p:normalViewPr>
  <p:slideViewPr>
    <p:cSldViewPr snapToGrid="0" showGuides="1">
      <p:cViewPr varScale="1">
        <p:scale>
          <a:sx n="73" d="100"/>
          <a:sy n="73" d="100"/>
        </p:scale>
        <p:origin x="1116" y="72"/>
      </p:cViewPr>
      <p:guideLst>
        <p:guide orient="horz" pos="2160"/>
        <p:guide pos="2880"/>
        <p:guide pos="340"/>
        <p:guide orient="horz" pos="3974"/>
        <p:guide pos="5420"/>
        <p:guide orient="horz" pos="346"/>
        <p:guide pos="453"/>
        <p:guide orient="horz" pos="482"/>
        <p:guide orient="horz" pos="3861"/>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FC73571-C33C-4DE8-A2B9-BF8CF80AB467}" type="datetimeFigureOut">
              <a:rPr lang="en-GB"/>
              <a:pPr>
                <a:defRPr/>
              </a:pPr>
              <a:t>29/01/2021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32DFC5B-79D5-446F-8803-57FF8F1F9F3B}" type="slidenum">
              <a:rPr lang="en-GB"/>
              <a:pPr>
                <a:defRPr/>
              </a:pPr>
              <a:t>‹#›</a:t>
            </a:fld>
            <a:endParaRPr lang="en-GB"/>
          </a:p>
        </p:txBody>
      </p:sp>
    </p:spTree>
    <p:extLst>
      <p:ext uri="{BB962C8B-B14F-4D97-AF65-F5344CB8AC3E}">
        <p14:creationId xmlns:p14="http://schemas.microsoft.com/office/powerpoint/2010/main" val="3541534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A5061E8-1E24-4B79-BBFF-B81AD7FBB73F}" type="datetimeFigureOut">
              <a:rPr lang="en-GB"/>
              <a:pPr>
                <a:defRPr/>
              </a:pPr>
              <a:t>29/01/2021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EAF324B-1C27-48D6-BD10-4F3636B3ACDB}" type="slidenum">
              <a:rPr lang="en-GB"/>
              <a:pPr>
                <a:defRPr/>
              </a:pPr>
              <a:t>‹#›</a:t>
            </a:fld>
            <a:endParaRPr lang="en-GB"/>
          </a:p>
        </p:txBody>
      </p:sp>
    </p:spTree>
    <p:extLst>
      <p:ext uri="{BB962C8B-B14F-4D97-AF65-F5344CB8AC3E}">
        <p14:creationId xmlns:p14="http://schemas.microsoft.com/office/powerpoint/2010/main" val="29010554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89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566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821570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6"/>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67835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27003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hyperlink" Target="https://vimeo.com/3385105" TargetMode="Externa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p:cNvSpPr>
            <a:spLocks noGrp="1"/>
          </p:cNvSpPr>
          <p:nvPr>
            <p:ph type="title"/>
          </p:nvPr>
        </p:nvSpPr>
        <p:spPr>
          <a:xfrm>
            <a:off x="457200" y="479425"/>
            <a:ext cx="8220075" cy="993775"/>
          </a:xfrm>
        </p:spPr>
        <p:txBody>
          <a:bodyPr/>
          <a:lstStyle/>
          <a:p>
            <a:pPr eaLnBrk="1" hangingPunct="1"/>
            <a:r>
              <a:rPr lang="en-GB" altLang="en-US" sz="3600" dirty="0">
                <a:solidFill>
                  <a:srgbClr val="242424"/>
                </a:solidFill>
                <a:latin typeface="+mn-lt"/>
              </a:rPr>
              <a:t>Cocoa Life</a:t>
            </a:r>
          </a:p>
        </p:txBody>
      </p:sp>
      <p:sp>
        <p:nvSpPr>
          <p:cNvPr id="15363" name="Rectangle 4"/>
          <p:cNvSpPr>
            <a:spLocks noChangeArrowheads="1"/>
          </p:cNvSpPr>
          <p:nvPr/>
        </p:nvSpPr>
        <p:spPr bwMode="auto">
          <a:xfrm>
            <a:off x="755650" y="1308364"/>
            <a:ext cx="7632700" cy="42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None/>
            </a:pPr>
            <a:r>
              <a:rPr lang="en-GB" altLang="en-US" dirty="0">
                <a:solidFill>
                  <a:srgbClr val="000000"/>
                </a:solidFill>
              </a:rPr>
              <a:t>Cocoa Life has 5 key areas they want to improve.</a:t>
            </a:r>
          </a:p>
        </p:txBody>
      </p:sp>
      <p:sp>
        <p:nvSpPr>
          <p:cNvPr id="13" name="Rectangle 12"/>
          <p:cNvSpPr/>
          <p:nvPr/>
        </p:nvSpPr>
        <p:spPr>
          <a:xfrm>
            <a:off x="2012950" y="1966092"/>
            <a:ext cx="2647950" cy="1219200"/>
          </a:xfrm>
          <a:prstGeom prst="rect">
            <a:avLst/>
          </a:prstGeom>
          <a:solidFill>
            <a:srgbClr val="5886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TextBox 3"/>
          <p:cNvSpPr txBox="1">
            <a:spLocks noChangeArrowheads="1"/>
          </p:cNvSpPr>
          <p:nvPr/>
        </p:nvSpPr>
        <p:spPr bwMode="auto">
          <a:xfrm>
            <a:off x="2012950" y="2037530"/>
            <a:ext cx="246168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sz="1600" b="1" dirty="0">
                <a:solidFill>
                  <a:schemeClr val="bg1"/>
                </a:solidFill>
              </a:rPr>
              <a:t>Environment</a:t>
            </a:r>
          </a:p>
          <a:p>
            <a:pPr>
              <a:lnSpc>
                <a:spcPct val="100000"/>
              </a:lnSpc>
              <a:spcBef>
                <a:spcPct val="0"/>
              </a:spcBef>
              <a:buFontTx/>
              <a:buNone/>
            </a:pPr>
            <a:r>
              <a:rPr lang="en-GB" altLang="en-US" sz="1600" dirty="0">
                <a:solidFill>
                  <a:schemeClr val="bg1"/>
                </a:solidFill>
              </a:rPr>
              <a:t>Protecting the landscape and helping farmers improve crop conditions.</a:t>
            </a:r>
          </a:p>
        </p:txBody>
      </p:sp>
      <p:sp>
        <p:nvSpPr>
          <p:cNvPr id="15" name="Rectangle 14"/>
          <p:cNvSpPr/>
          <p:nvPr/>
        </p:nvSpPr>
        <p:spPr>
          <a:xfrm>
            <a:off x="2012950" y="3285148"/>
            <a:ext cx="2647950" cy="1219200"/>
          </a:xfrm>
          <a:prstGeom prst="rect">
            <a:avLst/>
          </a:prstGeom>
          <a:solidFill>
            <a:srgbClr val="83BA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 name="TextBox 3"/>
          <p:cNvSpPr txBox="1">
            <a:spLocks noChangeArrowheads="1"/>
          </p:cNvSpPr>
          <p:nvPr/>
        </p:nvSpPr>
        <p:spPr bwMode="auto">
          <a:xfrm>
            <a:off x="2012950" y="3356586"/>
            <a:ext cx="26479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sz="1600" b="1" dirty="0">
                <a:solidFill>
                  <a:schemeClr val="bg1"/>
                </a:solidFill>
              </a:rPr>
              <a:t>Farming</a:t>
            </a:r>
          </a:p>
          <a:p>
            <a:pPr>
              <a:lnSpc>
                <a:spcPct val="100000"/>
              </a:lnSpc>
              <a:spcBef>
                <a:spcPct val="0"/>
              </a:spcBef>
              <a:buFontTx/>
              <a:buNone/>
            </a:pPr>
            <a:r>
              <a:rPr lang="en-GB" altLang="en-US" sz="1600" dirty="0">
                <a:solidFill>
                  <a:schemeClr val="bg1"/>
                </a:solidFill>
              </a:rPr>
              <a:t>Giving farmers better tools and improving the way they grow and farm crops.</a:t>
            </a:r>
          </a:p>
        </p:txBody>
      </p:sp>
      <p:sp>
        <p:nvSpPr>
          <p:cNvPr id="17" name="Rectangle 16"/>
          <p:cNvSpPr/>
          <p:nvPr/>
        </p:nvSpPr>
        <p:spPr>
          <a:xfrm>
            <a:off x="2012950" y="4604204"/>
            <a:ext cx="2647950" cy="1219200"/>
          </a:xfrm>
          <a:prstGeom prst="rect">
            <a:avLst/>
          </a:prstGeom>
          <a:solidFill>
            <a:srgbClr val="F9B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 name="TextBox 3"/>
          <p:cNvSpPr txBox="1">
            <a:spLocks noChangeArrowheads="1"/>
          </p:cNvSpPr>
          <p:nvPr/>
        </p:nvSpPr>
        <p:spPr bwMode="auto">
          <a:xfrm>
            <a:off x="2012950" y="4675642"/>
            <a:ext cx="256010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sz="1600" b="1" dirty="0">
                <a:solidFill>
                  <a:schemeClr val="bg1"/>
                </a:solidFill>
              </a:rPr>
              <a:t>Community</a:t>
            </a:r>
          </a:p>
          <a:p>
            <a:pPr>
              <a:lnSpc>
                <a:spcPct val="100000"/>
              </a:lnSpc>
              <a:spcBef>
                <a:spcPct val="0"/>
              </a:spcBef>
              <a:buFontTx/>
              <a:buNone/>
            </a:pPr>
            <a:r>
              <a:rPr lang="en-GB" altLang="en-US" sz="1600" dirty="0">
                <a:solidFill>
                  <a:schemeClr val="bg1"/>
                </a:solidFill>
              </a:rPr>
              <a:t>Empowering communities to take charge of their development.</a:t>
            </a:r>
          </a:p>
        </p:txBody>
      </p:sp>
      <p:sp>
        <p:nvSpPr>
          <p:cNvPr id="19" name="Rectangle 18"/>
          <p:cNvSpPr/>
          <p:nvPr/>
        </p:nvSpPr>
        <p:spPr>
          <a:xfrm>
            <a:off x="4758267" y="4023626"/>
            <a:ext cx="2383367" cy="1799777"/>
          </a:xfrm>
          <a:prstGeom prst="rect">
            <a:avLst/>
          </a:prstGeom>
          <a:solidFill>
            <a:srgbClr val="DF4A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TextBox 3"/>
          <p:cNvSpPr txBox="1">
            <a:spLocks noChangeArrowheads="1"/>
          </p:cNvSpPr>
          <p:nvPr/>
        </p:nvSpPr>
        <p:spPr bwMode="auto">
          <a:xfrm>
            <a:off x="4758268" y="4095065"/>
            <a:ext cx="24511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sz="1600" b="1" dirty="0">
                <a:solidFill>
                  <a:schemeClr val="bg1"/>
                </a:solidFill>
              </a:rPr>
              <a:t>Youth</a:t>
            </a:r>
          </a:p>
          <a:p>
            <a:pPr>
              <a:lnSpc>
                <a:spcPct val="100000"/>
              </a:lnSpc>
              <a:spcBef>
                <a:spcPct val="0"/>
              </a:spcBef>
              <a:buFontTx/>
              <a:buNone/>
            </a:pPr>
            <a:r>
              <a:rPr lang="en-GB" altLang="en-US" sz="1600" dirty="0">
                <a:solidFill>
                  <a:schemeClr val="bg1"/>
                </a:solidFill>
              </a:rPr>
              <a:t>Making sure children are educated properly, and inspiring children to become cocoa farmers.</a:t>
            </a:r>
          </a:p>
        </p:txBody>
      </p:sp>
      <p:sp>
        <p:nvSpPr>
          <p:cNvPr id="21" name="Rectangle 20"/>
          <p:cNvSpPr/>
          <p:nvPr/>
        </p:nvSpPr>
        <p:spPr>
          <a:xfrm>
            <a:off x="4758267" y="1966092"/>
            <a:ext cx="2383367" cy="1937041"/>
          </a:xfrm>
          <a:prstGeom prst="rect">
            <a:avLst/>
          </a:prstGeom>
          <a:solidFill>
            <a:srgbClr val="F3811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2" name="TextBox 3"/>
          <p:cNvSpPr txBox="1">
            <a:spLocks noChangeArrowheads="1"/>
          </p:cNvSpPr>
          <p:nvPr/>
        </p:nvSpPr>
        <p:spPr bwMode="auto">
          <a:xfrm>
            <a:off x="4758268" y="2037530"/>
            <a:ext cx="238336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sz="1600" b="1" dirty="0">
                <a:solidFill>
                  <a:schemeClr val="bg1"/>
                </a:solidFill>
              </a:rPr>
              <a:t>Livelihoods</a:t>
            </a:r>
          </a:p>
          <a:p>
            <a:pPr>
              <a:lnSpc>
                <a:spcPct val="100000"/>
              </a:lnSpc>
              <a:spcBef>
                <a:spcPct val="0"/>
              </a:spcBef>
              <a:buFontTx/>
              <a:buNone/>
            </a:pPr>
            <a:r>
              <a:rPr lang="en-GB" altLang="en-US" sz="1600" dirty="0">
                <a:solidFill>
                  <a:schemeClr val="bg1"/>
                </a:solidFill>
              </a:rPr>
              <a:t>Helping farmers find other ways to make money and helping them with their money.</a:t>
            </a:r>
          </a:p>
        </p:txBody>
      </p:sp>
    </p:spTree>
    <p:extLst>
      <p:ext uri="{BB962C8B-B14F-4D97-AF65-F5344CB8AC3E}">
        <p14:creationId xmlns:p14="http://schemas.microsoft.com/office/powerpoint/2010/main" val="21688694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p:cNvSpPr>
            <a:spLocks noGrp="1"/>
          </p:cNvSpPr>
          <p:nvPr>
            <p:ph type="title"/>
          </p:nvPr>
        </p:nvSpPr>
        <p:spPr>
          <a:xfrm>
            <a:off x="457200" y="479425"/>
            <a:ext cx="8220075" cy="993775"/>
          </a:xfrm>
        </p:spPr>
        <p:txBody>
          <a:bodyPr/>
          <a:lstStyle/>
          <a:p>
            <a:pPr eaLnBrk="1" hangingPunct="1"/>
            <a:r>
              <a:rPr lang="en-GB" altLang="en-US" sz="3600" dirty="0">
                <a:solidFill>
                  <a:srgbClr val="242424"/>
                </a:solidFill>
                <a:latin typeface="+mn-lt"/>
              </a:rPr>
              <a:t>Cocoa Life</a:t>
            </a:r>
          </a:p>
        </p:txBody>
      </p:sp>
      <p:sp>
        <p:nvSpPr>
          <p:cNvPr id="15363" name="Rectangle 4"/>
          <p:cNvSpPr>
            <a:spLocks noChangeArrowheads="1"/>
          </p:cNvSpPr>
          <p:nvPr/>
        </p:nvSpPr>
        <p:spPr bwMode="auto">
          <a:xfrm>
            <a:off x="755650" y="1387475"/>
            <a:ext cx="7632700" cy="263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altLang="en-US" dirty="0">
                <a:solidFill>
                  <a:srgbClr val="000000"/>
                </a:solidFill>
              </a:rPr>
              <a:t>In 2016, Cocoa Life formed a new partnership with Fairtrade and as a result, all Cadbury products in the UK and Ireland in 2019 will be supporting the Cocoa Life Programme.</a:t>
            </a:r>
          </a:p>
          <a:p>
            <a:pPr eaLnBrk="1" hangingPunct="1">
              <a:lnSpc>
                <a:spcPct val="100000"/>
              </a:lnSpc>
              <a:spcBef>
                <a:spcPct val="0"/>
              </a:spcBef>
              <a:buNone/>
            </a:pPr>
            <a:endParaRPr lang="en-GB" altLang="en-US" dirty="0">
              <a:solidFill>
                <a:srgbClr val="000000"/>
              </a:solidFill>
            </a:endParaRPr>
          </a:p>
          <a:p>
            <a:pPr eaLnBrk="1" hangingPunct="1">
              <a:lnSpc>
                <a:spcPct val="100000"/>
              </a:lnSpc>
              <a:spcBef>
                <a:spcPct val="0"/>
              </a:spcBef>
              <a:buNone/>
            </a:pPr>
            <a:r>
              <a:rPr lang="en-GB" altLang="en-US" dirty="0">
                <a:solidFill>
                  <a:schemeClr val="tx1"/>
                </a:solidFill>
              </a:rPr>
              <a:t>This means that if a product has the Cocoa Life logo </a:t>
            </a:r>
            <a:br>
              <a:rPr lang="en-GB" altLang="en-US" dirty="0">
                <a:solidFill>
                  <a:schemeClr val="tx1"/>
                </a:solidFill>
              </a:rPr>
            </a:br>
            <a:r>
              <a:rPr lang="en-GB" altLang="en-US" dirty="0">
                <a:solidFill>
                  <a:schemeClr val="tx1"/>
                </a:solidFill>
              </a:rPr>
              <a:t>on it, you know the farmers who harvested the cocoa </a:t>
            </a:r>
            <a:br>
              <a:rPr lang="en-GB" altLang="en-US" dirty="0">
                <a:solidFill>
                  <a:schemeClr val="tx1"/>
                </a:solidFill>
              </a:rPr>
            </a:br>
            <a:r>
              <a:rPr lang="en-GB" altLang="en-US" dirty="0">
                <a:solidFill>
                  <a:schemeClr val="tx1"/>
                </a:solidFill>
              </a:rPr>
              <a:t>are being paid fairly and are benefitting </a:t>
            </a:r>
            <a:br>
              <a:rPr lang="en-GB" altLang="en-US" dirty="0">
                <a:solidFill>
                  <a:schemeClr val="tx1"/>
                </a:solidFill>
              </a:rPr>
            </a:br>
            <a:r>
              <a:rPr lang="en-GB" altLang="en-US" dirty="0">
                <a:solidFill>
                  <a:schemeClr val="tx1"/>
                </a:solidFill>
              </a:rPr>
              <a:t>from the cocoa life programme. </a:t>
            </a:r>
          </a:p>
          <a:p>
            <a:pPr eaLnBrk="1" hangingPunct="1">
              <a:lnSpc>
                <a:spcPct val="100000"/>
              </a:lnSpc>
              <a:spcBef>
                <a:spcPct val="0"/>
              </a:spcBef>
              <a:buFontTx/>
              <a:buNone/>
            </a:pPr>
            <a:endParaRPr lang="en-GB" altLang="en-US" dirty="0">
              <a:solidFill>
                <a:srgbClr val="0000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3755" y="3187818"/>
            <a:ext cx="3770838" cy="3074564"/>
          </a:xfrm>
          <a:prstGeom prst="rect">
            <a:avLst/>
          </a:prstGeom>
        </p:spPr>
      </p:pic>
    </p:spTree>
    <p:extLst>
      <p:ext uri="{BB962C8B-B14F-4D97-AF65-F5344CB8AC3E}">
        <p14:creationId xmlns:p14="http://schemas.microsoft.com/office/powerpoint/2010/main" val="35736532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0"/>
          <p:cNvSpPr>
            <a:spLocks noGrp="1"/>
          </p:cNvSpPr>
          <p:nvPr>
            <p:ph type="title"/>
          </p:nvPr>
        </p:nvSpPr>
        <p:spPr>
          <a:xfrm>
            <a:off x="457200" y="479425"/>
            <a:ext cx="8220075" cy="993775"/>
          </a:xfrm>
        </p:spPr>
        <p:txBody>
          <a:bodyPr/>
          <a:lstStyle/>
          <a:p>
            <a:pPr eaLnBrk="1" hangingPunct="1"/>
            <a:r>
              <a:rPr lang="en-GB" altLang="en-US" sz="3600" dirty="0">
                <a:solidFill>
                  <a:srgbClr val="242424"/>
                </a:solidFill>
                <a:latin typeface="+mn-lt"/>
              </a:rPr>
              <a:t>Fair Trade For Farmers</a:t>
            </a:r>
          </a:p>
        </p:txBody>
      </p:sp>
      <p:sp>
        <p:nvSpPr>
          <p:cNvPr id="16387" name="Rectangle 4"/>
          <p:cNvSpPr>
            <a:spLocks noChangeArrowheads="1"/>
          </p:cNvSpPr>
          <p:nvPr/>
        </p:nvSpPr>
        <p:spPr bwMode="auto">
          <a:xfrm>
            <a:off x="755650" y="1390502"/>
            <a:ext cx="7632700" cy="125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altLang="en-US" dirty="0">
                <a:solidFill>
                  <a:srgbClr val="000000"/>
                </a:solidFill>
              </a:rPr>
              <a:t>Cocoa is grown in some of the world’s poorest countries. Cocoa Life and fair trade aims to give a fair deal to farmers and farm workers so they can invest in and control their own future. By choosing Cocoa Life products, you are supporting cocoa farmers and their families.</a:t>
            </a:r>
          </a:p>
        </p:txBody>
      </p:sp>
      <p:pic>
        <p:nvPicPr>
          <p:cNvPr id="1638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39846" y="2590801"/>
            <a:ext cx="25908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4" name="Group 2"/>
          <p:cNvGrpSpPr>
            <a:grpSpLocks/>
          </p:cNvGrpSpPr>
          <p:nvPr/>
        </p:nvGrpSpPr>
        <p:grpSpPr bwMode="auto">
          <a:xfrm>
            <a:off x="2118833" y="3025775"/>
            <a:ext cx="2723042" cy="805135"/>
            <a:chOff x="1212574" y="5128591"/>
            <a:chExt cx="2723322" cy="805069"/>
          </a:xfrm>
        </p:grpSpPr>
        <p:sp>
          <p:nvSpPr>
            <p:cNvPr id="13" name="Speech Bubble: Oval 12"/>
            <p:cNvSpPr/>
            <p:nvPr/>
          </p:nvSpPr>
          <p:spPr bwMode="auto">
            <a:xfrm>
              <a:off x="1213054" y="5128591"/>
              <a:ext cx="2722842" cy="804797"/>
            </a:xfrm>
            <a:prstGeom prst="wedgeEllipseCallout">
              <a:avLst>
                <a:gd name="adj1" fmla="val -39417"/>
                <a:gd name="adj2" fmla="val 67179"/>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6397" name="TextBox 11"/>
            <p:cNvSpPr txBox="1">
              <a:spLocks noChangeArrowheads="1"/>
            </p:cNvSpPr>
            <p:nvPr/>
          </p:nvSpPr>
          <p:spPr bwMode="auto">
            <a:xfrm>
              <a:off x="1212574" y="5333259"/>
              <a:ext cx="2723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 typeface="Arial" panose="020B0604020202020204" pitchFamily="34" charset="0"/>
                <a:buNone/>
              </a:pPr>
              <a:r>
                <a:rPr lang="en-GB" altLang="en-US">
                  <a:solidFill>
                    <a:srgbClr val="000000"/>
                  </a:solidFill>
                </a:rPr>
                <a:t>What are your views?</a:t>
              </a:r>
              <a:endParaRPr lang="en-GB" altLang="en-US">
                <a:solidFill>
                  <a:srgbClr val="242424"/>
                </a:solidFill>
              </a:endParaRPr>
            </a:p>
          </p:txBody>
        </p:sp>
      </p:grpSp>
      <p:sp>
        <p:nvSpPr>
          <p:cNvPr id="10" name="Oval 9"/>
          <p:cNvSpPr/>
          <p:nvPr/>
        </p:nvSpPr>
        <p:spPr>
          <a:xfrm>
            <a:off x="6093883" y="3178176"/>
            <a:ext cx="88900" cy="8890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3" name="Oval 22"/>
          <p:cNvSpPr/>
          <p:nvPr/>
        </p:nvSpPr>
        <p:spPr>
          <a:xfrm>
            <a:off x="6225646" y="4084638"/>
            <a:ext cx="88900" cy="8890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 name="Arrow: Notched Right 11"/>
          <p:cNvSpPr/>
          <p:nvPr/>
        </p:nvSpPr>
        <p:spPr>
          <a:xfrm rot="7627350">
            <a:off x="6047846" y="2651126"/>
            <a:ext cx="692150" cy="387350"/>
          </a:xfrm>
          <a:prstGeom prst="notchedRightArrow">
            <a:avLst/>
          </a:prstGeom>
          <a:solidFill>
            <a:srgbClr val="FFE001"/>
          </a:solidFill>
          <a:ln>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8" name="Arrow: Notched Right 27"/>
          <p:cNvSpPr/>
          <p:nvPr/>
        </p:nvSpPr>
        <p:spPr>
          <a:xfrm rot="7627350">
            <a:off x="6198658" y="3605213"/>
            <a:ext cx="692150" cy="387350"/>
          </a:xfrm>
          <a:prstGeom prst="notchedRightArrow">
            <a:avLst/>
          </a:prstGeom>
          <a:solidFill>
            <a:srgbClr val="FFE001"/>
          </a:solidFill>
          <a:ln>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483" y="3668639"/>
            <a:ext cx="2633502" cy="27279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animBg="1"/>
      <p:bldP spid="12"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p:cNvSpPr>
            <a:spLocks noGrp="1"/>
          </p:cNvSpPr>
          <p:nvPr>
            <p:ph type="title"/>
          </p:nvPr>
        </p:nvSpPr>
        <p:spPr>
          <a:xfrm>
            <a:off x="457200" y="479425"/>
            <a:ext cx="8220075" cy="993775"/>
          </a:xfrm>
        </p:spPr>
        <p:txBody>
          <a:bodyPr/>
          <a:lstStyle/>
          <a:p>
            <a:pPr eaLnBrk="1" hangingPunct="1"/>
            <a:r>
              <a:rPr lang="en-GB" altLang="en-US" sz="3600" dirty="0" err="1">
                <a:solidFill>
                  <a:srgbClr val="242424"/>
                </a:solidFill>
                <a:latin typeface="+mn-lt"/>
              </a:rPr>
              <a:t>Mmmm</a:t>
            </a:r>
            <a:r>
              <a:rPr lang="en-GB" altLang="en-US" sz="3600" dirty="0">
                <a:solidFill>
                  <a:srgbClr val="242424"/>
                </a:solidFill>
                <a:latin typeface="+mn-lt"/>
              </a:rPr>
              <a:t>…Chocolate!</a:t>
            </a:r>
          </a:p>
        </p:txBody>
      </p:sp>
      <p:sp>
        <p:nvSpPr>
          <p:cNvPr id="9219" name="Rectangle 4"/>
          <p:cNvSpPr>
            <a:spLocks noChangeArrowheads="1"/>
          </p:cNvSpPr>
          <p:nvPr/>
        </p:nvSpPr>
        <p:spPr bwMode="auto">
          <a:xfrm>
            <a:off x="755650" y="1514475"/>
            <a:ext cx="76327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Chocolate is one of the world’s most popular foods.</a:t>
            </a:r>
          </a:p>
        </p:txBody>
      </p:sp>
      <p:sp>
        <p:nvSpPr>
          <p:cNvPr id="9" name="Speech Bubble: Oval 8"/>
          <p:cNvSpPr/>
          <p:nvPr/>
        </p:nvSpPr>
        <p:spPr bwMode="auto">
          <a:xfrm>
            <a:off x="1863725" y="2273300"/>
            <a:ext cx="3819525" cy="1073150"/>
          </a:xfrm>
          <a:prstGeom prst="wedgeEllipseCallout">
            <a:avLst>
              <a:gd name="adj1" fmla="val 63318"/>
              <a:gd name="adj2" fmla="val -74738"/>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221" name="TextBox 11"/>
          <p:cNvSpPr txBox="1">
            <a:spLocks noChangeArrowheads="1"/>
          </p:cNvSpPr>
          <p:nvPr/>
        </p:nvSpPr>
        <p:spPr bwMode="auto">
          <a:xfrm>
            <a:off x="2108200" y="2508250"/>
            <a:ext cx="3370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 typeface="Arial" panose="020B0604020202020204" pitchFamily="34" charset="0"/>
              <a:buNone/>
            </a:pPr>
            <a:r>
              <a:rPr lang="en-GB" altLang="en-US"/>
              <a:t>How many foods can you think of that include chocolate?</a:t>
            </a:r>
            <a:endParaRPr lang="en-GB" altLang="en-US">
              <a:solidFill>
                <a:srgbClr val="242424"/>
              </a:solidFill>
            </a:endParaRPr>
          </a:p>
        </p:txBody>
      </p:sp>
      <p:sp>
        <p:nvSpPr>
          <p:cNvPr id="9222" name="TextBox 1"/>
          <p:cNvSpPr txBox="1">
            <a:spLocks noChangeArrowheads="1"/>
          </p:cNvSpPr>
          <p:nvPr/>
        </p:nvSpPr>
        <p:spPr bwMode="auto">
          <a:xfrm>
            <a:off x="755650" y="5486400"/>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Despite the high demand for cocoa products, many cocoa farmers struggle to make ends meet.</a:t>
            </a:r>
          </a:p>
        </p:txBody>
      </p:sp>
      <p:pic>
        <p:nvPicPr>
          <p:cNvPr id="9224"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721984">
            <a:off x="1857375" y="4283075"/>
            <a:ext cx="178593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4863" y="4268788"/>
            <a:ext cx="1598612"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34025" y="3708400"/>
            <a:ext cx="706438"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94238" y="3346450"/>
            <a:ext cx="114617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87625" y="4425950"/>
            <a:ext cx="11985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518815">
            <a:off x="6135688" y="3876675"/>
            <a:ext cx="766762"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59500" y="4841875"/>
            <a:ext cx="633413"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0463" y="1345929"/>
            <a:ext cx="1539040" cy="200052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p:cNvSpPr>
          <p:nvPr>
            <p:ph type="title"/>
          </p:nvPr>
        </p:nvSpPr>
        <p:spPr>
          <a:xfrm>
            <a:off x="457200" y="479425"/>
            <a:ext cx="8220075" cy="993775"/>
          </a:xfrm>
        </p:spPr>
        <p:txBody>
          <a:bodyPr/>
          <a:lstStyle/>
          <a:p>
            <a:pPr eaLnBrk="1" hangingPunct="1"/>
            <a:r>
              <a:rPr lang="en-GB" altLang="en-US" sz="3600" dirty="0">
                <a:solidFill>
                  <a:srgbClr val="242424"/>
                </a:solidFill>
                <a:latin typeface="+mn-lt"/>
              </a:rPr>
              <a:t>Where is Chocolate Grown?</a:t>
            </a:r>
          </a:p>
        </p:txBody>
      </p:sp>
      <p:sp>
        <p:nvSpPr>
          <p:cNvPr id="10243" name="Rectangle 4"/>
          <p:cNvSpPr>
            <a:spLocks noChangeArrowheads="1"/>
          </p:cNvSpPr>
          <p:nvPr/>
        </p:nvSpPr>
        <p:spPr bwMode="auto">
          <a:xfrm>
            <a:off x="755650" y="1514475"/>
            <a:ext cx="763270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90% of all cocoa is grown by 6 million farmers on small family farms. These farms are located in tropical climates, within 15 and 20 degrees latitude of the equator. The hot, rainy climate favours lush vegetation, which gives shade to the cocoa trees and creates perfect growing conditions. </a:t>
            </a:r>
          </a:p>
        </p:txBody>
      </p:sp>
      <p:pic>
        <p:nvPicPr>
          <p:cNvPr id="10244" name="Picture 2"/>
          <p:cNvPicPr>
            <a:picLocks noChangeAspect="1"/>
          </p:cNvPicPr>
          <p:nvPr/>
        </p:nvPicPr>
        <p:blipFill>
          <a:blip r:embed="rId2">
            <a:extLst>
              <a:ext uri="{28A0092B-C50C-407E-A947-70E740481C1C}">
                <a14:useLocalDpi xmlns:a14="http://schemas.microsoft.com/office/drawing/2010/main" val="0"/>
              </a:ext>
            </a:extLst>
          </a:blip>
          <a:srcRect l="17688" t="28329" r="7602" b="15450"/>
          <a:stretch>
            <a:fillRect/>
          </a:stretch>
        </p:blipFill>
        <p:spPr bwMode="auto">
          <a:xfrm>
            <a:off x="2613025" y="3211513"/>
            <a:ext cx="5775325"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peech Bubble: Oval 17"/>
          <p:cNvSpPr/>
          <p:nvPr/>
        </p:nvSpPr>
        <p:spPr bwMode="auto">
          <a:xfrm>
            <a:off x="755650" y="3044825"/>
            <a:ext cx="2312988" cy="1441450"/>
          </a:xfrm>
          <a:prstGeom prst="wedgeEllipseCallout">
            <a:avLst>
              <a:gd name="adj1" fmla="val -13813"/>
              <a:gd name="adj2" fmla="val 67929"/>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46" name="TextBox 11"/>
          <p:cNvSpPr txBox="1">
            <a:spLocks noChangeArrowheads="1"/>
          </p:cNvSpPr>
          <p:nvPr/>
        </p:nvSpPr>
        <p:spPr bwMode="auto">
          <a:xfrm>
            <a:off x="752475" y="3211513"/>
            <a:ext cx="23161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 typeface="Arial" panose="020B0604020202020204" pitchFamily="34" charset="0"/>
              <a:buNone/>
            </a:pPr>
            <a:r>
              <a:rPr lang="en-GB" altLang="en-US"/>
              <a:t>Use an atlas to identify the main cocoa growing countries.</a:t>
            </a:r>
            <a:endParaRPr lang="en-GB" altLang="en-US">
              <a:solidFill>
                <a:srgbClr val="242424"/>
              </a:solidFill>
            </a:endParaRPr>
          </a:p>
        </p:txBody>
      </p:sp>
      <p:sp>
        <p:nvSpPr>
          <p:cNvPr id="8" name="Colombia"/>
          <p:cNvSpPr/>
          <p:nvPr/>
        </p:nvSpPr>
        <p:spPr>
          <a:xfrm>
            <a:off x="3306763" y="4464050"/>
            <a:ext cx="77787" cy="7620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1" name="Equador"/>
          <p:cNvSpPr/>
          <p:nvPr/>
        </p:nvSpPr>
        <p:spPr>
          <a:xfrm>
            <a:off x="3195638" y="4572000"/>
            <a:ext cx="77787" cy="7620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2" name="Cote"/>
          <p:cNvSpPr/>
          <p:nvPr/>
        </p:nvSpPr>
        <p:spPr>
          <a:xfrm>
            <a:off x="4789488" y="4365625"/>
            <a:ext cx="77787" cy="7620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3" name="Ghana"/>
          <p:cNvSpPr/>
          <p:nvPr/>
        </p:nvSpPr>
        <p:spPr>
          <a:xfrm>
            <a:off x="4892675" y="4373563"/>
            <a:ext cx="77788" cy="77787"/>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4" name="Nigeria"/>
          <p:cNvSpPr/>
          <p:nvPr/>
        </p:nvSpPr>
        <p:spPr>
          <a:xfrm>
            <a:off x="5081588" y="4330700"/>
            <a:ext cx="77787" cy="7620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5" name="Cameroon"/>
          <p:cNvSpPr/>
          <p:nvPr/>
        </p:nvSpPr>
        <p:spPr>
          <a:xfrm>
            <a:off x="5187950" y="4441825"/>
            <a:ext cx="77788" cy="77788"/>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6" name="Brazil"/>
          <p:cNvSpPr/>
          <p:nvPr/>
        </p:nvSpPr>
        <p:spPr>
          <a:xfrm>
            <a:off x="3925888" y="4870450"/>
            <a:ext cx="76200" cy="7620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nvGrpSpPr>
          <p:cNvPr id="98" name="Malaysia"/>
          <p:cNvGrpSpPr>
            <a:grpSpLocks/>
          </p:cNvGrpSpPr>
          <p:nvPr/>
        </p:nvGrpSpPr>
        <p:grpSpPr bwMode="auto">
          <a:xfrm>
            <a:off x="7172325" y="4437063"/>
            <a:ext cx="333375" cy="100012"/>
            <a:chOff x="7171825" y="4437373"/>
            <a:chExt cx="333527" cy="99393"/>
          </a:xfrm>
        </p:grpSpPr>
        <p:sp>
          <p:nvSpPr>
            <p:cNvPr id="38" name="Malaysia 2"/>
            <p:cNvSpPr/>
            <p:nvPr/>
          </p:nvSpPr>
          <p:spPr>
            <a:xfrm>
              <a:off x="7427530" y="4459460"/>
              <a:ext cx="77822" cy="77306"/>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9" name="Malaysia"/>
            <p:cNvSpPr/>
            <p:nvPr/>
          </p:nvSpPr>
          <p:spPr>
            <a:xfrm>
              <a:off x="7171825" y="4437373"/>
              <a:ext cx="77823" cy="77306"/>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grpSp>
        <p:nvGrpSpPr>
          <p:cNvPr id="99" name="Indonesia"/>
          <p:cNvGrpSpPr>
            <a:grpSpLocks/>
          </p:cNvGrpSpPr>
          <p:nvPr/>
        </p:nvGrpSpPr>
        <p:grpSpPr bwMode="auto">
          <a:xfrm>
            <a:off x="7256463" y="4627563"/>
            <a:ext cx="790575" cy="111125"/>
            <a:chOff x="7256237" y="4627215"/>
            <a:chExt cx="791484" cy="111046"/>
          </a:xfrm>
        </p:grpSpPr>
        <p:sp>
          <p:nvSpPr>
            <p:cNvPr id="37" name="Indonesia"/>
            <p:cNvSpPr/>
            <p:nvPr/>
          </p:nvSpPr>
          <p:spPr>
            <a:xfrm>
              <a:off x="7256237" y="4660528"/>
              <a:ext cx="77876" cy="77733"/>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40" name="Indonesia 2"/>
            <p:cNvSpPr/>
            <p:nvPr/>
          </p:nvSpPr>
          <p:spPr>
            <a:xfrm>
              <a:off x="7969844" y="4627215"/>
              <a:ext cx="77877" cy="77732"/>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sp>
        <p:nvSpPr>
          <p:cNvPr id="41" name="Papua"/>
          <p:cNvSpPr/>
          <p:nvPr/>
        </p:nvSpPr>
        <p:spPr>
          <a:xfrm>
            <a:off x="8097838" y="4675188"/>
            <a:ext cx="77787" cy="77787"/>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nvGrpSpPr>
          <p:cNvPr id="95" name="Malaysia A"/>
          <p:cNvGrpSpPr>
            <a:grpSpLocks/>
          </p:cNvGrpSpPr>
          <p:nvPr/>
        </p:nvGrpSpPr>
        <p:grpSpPr bwMode="auto">
          <a:xfrm>
            <a:off x="6323013" y="4484688"/>
            <a:ext cx="1116012" cy="254000"/>
            <a:chOff x="6323715" y="4484004"/>
            <a:chExt cx="1115827" cy="253916"/>
          </a:xfrm>
        </p:grpSpPr>
        <p:sp>
          <p:nvSpPr>
            <p:cNvPr id="28" name="TextBox 27"/>
            <p:cNvSpPr txBox="1"/>
            <p:nvPr/>
          </p:nvSpPr>
          <p:spPr>
            <a:xfrm>
              <a:off x="6323715" y="4484004"/>
              <a:ext cx="804729" cy="253916"/>
            </a:xfrm>
            <a:prstGeom prst="rect">
              <a:avLst/>
            </a:prstGeom>
            <a:noFill/>
          </p:spPr>
          <p:txBody>
            <a:bodyPr>
              <a:spAutoFit/>
            </a:bodyPr>
            <a:lstStyle/>
            <a:p>
              <a:pPr eaLnBrk="1" fontAlgn="auto" hangingPunct="1">
                <a:spcBef>
                  <a:spcPts val="0"/>
                </a:spcBef>
                <a:spcAft>
                  <a:spcPts val="0"/>
                </a:spcAft>
                <a:defRPr/>
              </a:pPr>
              <a:r>
                <a:rPr lang="en-GB" sz="1050" b="1" dirty="0">
                  <a:solidFill>
                    <a:schemeClr val="bg1"/>
                  </a:solidFill>
                  <a:latin typeface="+mn-lt"/>
                </a:rPr>
                <a:t>Malaysia</a:t>
              </a:r>
            </a:p>
          </p:txBody>
        </p:sp>
        <p:cxnSp>
          <p:nvCxnSpPr>
            <p:cNvPr id="43" name="Straight Connector 42"/>
            <p:cNvCxnSpPr>
              <a:cxnSpLocks/>
              <a:stCxn id="39" idx="3"/>
            </p:cNvCxnSpPr>
            <p:nvPr/>
          </p:nvCxnSpPr>
          <p:spPr>
            <a:xfrm flipH="1">
              <a:off x="6991941" y="4503048"/>
              <a:ext cx="190468" cy="1110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cxnSpLocks/>
              <a:stCxn id="38" idx="3"/>
            </p:cNvCxnSpPr>
            <p:nvPr/>
          </p:nvCxnSpPr>
          <p:spPr>
            <a:xfrm flipH="1">
              <a:off x="6991941" y="4525265"/>
              <a:ext cx="447601" cy="9204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6" name="Indonesia A"/>
          <p:cNvGrpSpPr>
            <a:grpSpLocks/>
          </p:cNvGrpSpPr>
          <p:nvPr/>
        </p:nvGrpSpPr>
        <p:grpSpPr bwMode="auto">
          <a:xfrm>
            <a:off x="6383338" y="4665663"/>
            <a:ext cx="1587500" cy="280987"/>
            <a:chOff x="6383660" y="4665766"/>
            <a:chExt cx="1586960" cy="281054"/>
          </a:xfrm>
        </p:grpSpPr>
        <p:sp>
          <p:nvSpPr>
            <p:cNvPr id="27" name="TextBox 26"/>
            <p:cNvSpPr txBox="1"/>
            <p:nvPr/>
          </p:nvSpPr>
          <p:spPr>
            <a:xfrm>
              <a:off x="6383660" y="4692759"/>
              <a:ext cx="804588" cy="254061"/>
            </a:xfrm>
            <a:prstGeom prst="rect">
              <a:avLst/>
            </a:prstGeom>
            <a:noFill/>
          </p:spPr>
          <p:txBody>
            <a:bodyPr>
              <a:spAutoFit/>
            </a:bodyPr>
            <a:lstStyle/>
            <a:p>
              <a:pPr eaLnBrk="1" fontAlgn="auto" hangingPunct="1">
                <a:spcBef>
                  <a:spcPts val="0"/>
                </a:spcBef>
                <a:spcAft>
                  <a:spcPts val="0"/>
                </a:spcAft>
                <a:defRPr/>
              </a:pPr>
              <a:r>
                <a:rPr lang="en-GB" sz="1050" b="1" dirty="0">
                  <a:solidFill>
                    <a:schemeClr val="bg1"/>
                  </a:solidFill>
                  <a:latin typeface="+mn-lt"/>
                </a:rPr>
                <a:t>Indonesia</a:t>
              </a:r>
            </a:p>
          </p:txBody>
        </p:sp>
        <p:cxnSp>
          <p:nvCxnSpPr>
            <p:cNvPr id="53" name="Straight Connector 52"/>
            <p:cNvCxnSpPr>
              <a:cxnSpLocks/>
              <a:stCxn id="37" idx="3"/>
            </p:cNvCxnSpPr>
            <p:nvPr/>
          </p:nvCxnSpPr>
          <p:spPr>
            <a:xfrm flipH="1">
              <a:off x="7094618" y="4727693"/>
              <a:ext cx="172978" cy="920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cxnSpLocks/>
              <a:stCxn id="40" idx="2"/>
            </p:cNvCxnSpPr>
            <p:nvPr/>
          </p:nvCxnSpPr>
          <p:spPr>
            <a:xfrm flipH="1">
              <a:off x="7094618" y="4665766"/>
              <a:ext cx="876002" cy="15402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7" name="Papua A"/>
          <p:cNvGrpSpPr>
            <a:grpSpLocks/>
          </p:cNvGrpSpPr>
          <p:nvPr/>
        </p:nvGrpSpPr>
        <p:grpSpPr bwMode="auto">
          <a:xfrm>
            <a:off x="7747000" y="4002088"/>
            <a:ext cx="715963" cy="673100"/>
            <a:chOff x="7746640" y="4001665"/>
            <a:chExt cx="715968" cy="674310"/>
          </a:xfrm>
        </p:grpSpPr>
        <p:sp>
          <p:nvSpPr>
            <p:cNvPr id="29" name="TextBox 28"/>
            <p:cNvSpPr txBox="1"/>
            <p:nvPr/>
          </p:nvSpPr>
          <p:spPr>
            <a:xfrm>
              <a:off x="7746640" y="4001665"/>
              <a:ext cx="715968" cy="415082"/>
            </a:xfrm>
            <a:prstGeom prst="rect">
              <a:avLst/>
            </a:prstGeom>
            <a:noFill/>
          </p:spPr>
          <p:txBody>
            <a:bodyPr>
              <a:spAutoFit/>
            </a:bodyPr>
            <a:lstStyle/>
            <a:p>
              <a:pPr eaLnBrk="1" fontAlgn="auto" hangingPunct="1">
                <a:spcBef>
                  <a:spcPts val="0"/>
                </a:spcBef>
                <a:spcAft>
                  <a:spcPts val="0"/>
                </a:spcAft>
                <a:defRPr/>
              </a:pPr>
              <a:r>
                <a:rPr lang="en-GB" sz="1050" b="1" dirty="0">
                  <a:solidFill>
                    <a:schemeClr val="bg1"/>
                  </a:solidFill>
                  <a:latin typeface="+mn-lt"/>
                </a:rPr>
                <a:t>Papua</a:t>
              </a:r>
            </a:p>
            <a:p>
              <a:pPr eaLnBrk="1" fontAlgn="auto" hangingPunct="1">
                <a:spcBef>
                  <a:spcPts val="0"/>
                </a:spcBef>
                <a:spcAft>
                  <a:spcPts val="0"/>
                </a:spcAft>
                <a:defRPr/>
              </a:pPr>
              <a:r>
                <a:rPr lang="en-GB" sz="1050" b="1" dirty="0">
                  <a:solidFill>
                    <a:schemeClr val="bg1"/>
                  </a:solidFill>
                  <a:latin typeface="+mn-lt"/>
                </a:rPr>
                <a:t>New Guinea</a:t>
              </a:r>
            </a:p>
          </p:txBody>
        </p:sp>
        <p:cxnSp>
          <p:nvCxnSpPr>
            <p:cNvPr id="59" name="Straight Connector 58"/>
            <p:cNvCxnSpPr>
              <a:cxnSpLocks/>
              <a:endCxn id="41" idx="0"/>
            </p:cNvCxnSpPr>
            <p:nvPr/>
          </p:nvCxnSpPr>
          <p:spPr>
            <a:xfrm>
              <a:off x="8118118" y="4524891"/>
              <a:ext cx="19050" cy="1510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4" name="Cameroon A"/>
          <p:cNvGrpSpPr>
            <a:grpSpLocks/>
          </p:cNvGrpSpPr>
          <p:nvPr/>
        </p:nvGrpSpPr>
        <p:grpSpPr bwMode="auto">
          <a:xfrm>
            <a:off x="4364038" y="4508500"/>
            <a:ext cx="836612" cy="582613"/>
            <a:chOff x="4363883" y="4507914"/>
            <a:chExt cx="836107" cy="582793"/>
          </a:xfrm>
        </p:grpSpPr>
        <p:sp>
          <p:nvSpPr>
            <p:cNvPr id="26" name="TextBox 25"/>
            <p:cNvSpPr txBox="1"/>
            <p:nvPr/>
          </p:nvSpPr>
          <p:spPr>
            <a:xfrm>
              <a:off x="4363883" y="4836629"/>
              <a:ext cx="804376" cy="254078"/>
            </a:xfrm>
            <a:prstGeom prst="rect">
              <a:avLst/>
            </a:prstGeom>
            <a:noFill/>
          </p:spPr>
          <p:txBody>
            <a:bodyPr>
              <a:spAutoFit/>
            </a:bodyPr>
            <a:lstStyle/>
            <a:p>
              <a:pPr eaLnBrk="1" fontAlgn="auto" hangingPunct="1">
                <a:spcBef>
                  <a:spcPts val="0"/>
                </a:spcBef>
                <a:spcAft>
                  <a:spcPts val="0"/>
                </a:spcAft>
                <a:defRPr/>
              </a:pPr>
              <a:r>
                <a:rPr lang="en-GB" sz="1050" b="1" dirty="0">
                  <a:solidFill>
                    <a:schemeClr val="bg1"/>
                  </a:solidFill>
                  <a:latin typeface="+mn-lt"/>
                </a:rPr>
                <a:t>Cameroon</a:t>
              </a:r>
            </a:p>
          </p:txBody>
        </p:sp>
        <p:cxnSp>
          <p:nvCxnSpPr>
            <p:cNvPr id="62" name="Straight Connector 61"/>
            <p:cNvCxnSpPr>
              <a:cxnSpLocks/>
              <a:stCxn id="35" idx="3"/>
            </p:cNvCxnSpPr>
            <p:nvPr/>
          </p:nvCxnSpPr>
          <p:spPr>
            <a:xfrm flipH="1">
              <a:off x="4974701" y="4507914"/>
              <a:ext cx="225289" cy="41446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3" name="Nigeria A"/>
          <p:cNvGrpSpPr>
            <a:grpSpLocks/>
          </p:cNvGrpSpPr>
          <p:nvPr/>
        </p:nvGrpSpPr>
        <p:grpSpPr bwMode="auto">
          <a:xfrm>
            <a:off x="4341813" y="4395788"/>
            <a:ext cx="750887" cy="495300"/>
            <a:chOff x="4341539" y="4396302"/>
            <a:chExt cx="751568" cy="494101"/>
          </a:xfrm>
        </p:grpSpPr>
        <p:sp>
          <p:nvSpPr>
            <p:cNvPr id="25" name="TextBox 24"/>
            <p:cNvSpPr txBox="1"/>
            <p:nvPr/>
          </p:nvSpPr>
          <p:spPr>
            <a:xfrm>
              <a:off x="4341539" y="4637018"/>
              <a:ext cx="643520" cy="253385"/>
            </a:xfrm>
            <a:prstGeom prst="rect">
              <a:avLst/>
            </a:prstGeom>
            <a:noFill/>
          </p:spPr>
          <p:txBody>
            <a:bodyPr>
              <a:spAutoFit/>
            </a:bodyPr>
            <a:lstStyle/>
            <a:p>
              <a:pPr eaLnBrk="1" fontAlgn="auto" hangingPunct="1">
                <a:spcBef>
                  <a:spcPts val="0"/>
                </a:spcBef>
                <a:spcAft>
                  <a:spcPts val="0"/>
                </a:spcAft>
                <a:defRPr/>
              </a:pPr>
              <a:r>
                <a:rPr lang="en-GB" sz="1050" b="1" dirty="0">
                  <a:solidFill>
                    <a:schemeClr val="bg1"/>
                  </a:solidFill>
                  <a:latin typeface="+mn-lt"/>
                </a:rPr>
                <a:t>Nigeria</a:t>
              </a:r>
            </a:p>
          </p:txBody>
        </p:sp>
        <p:cxnSp>
          <p:nvCxnSpPr>
            <p:cNvPr id="66" name="Straight Connector 65"/>
            <p:cNvCxnSpPr>
              <a:cxnSpLocks/>
              <a:stCxn id="34" idx="3"/>
            </p:cNvCxnSpPr>
            <p:nvPr/>
          </p:nvCxnSpPr>
          <p:spPr>
            <a:xfrm flipH="1">
              <a:off x="4897668" y="4396302"/>
              <a:ext cx="195439" cy="37691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2" name="Ghana A"/>
          <p:cNvGrpSpPr>
            <a:grpSpLocks/>
          </p:cNvGrpSpPr>
          <p:nvPr/>
        </p:nvGrpSpPr>
        <p:grpSpPr bwMode="auto">
          <a:xfrm>
            <a:off x="4335463" y="4438650"/>
            <a:ext cx="598487" cy="260350"/>
            <a:chOff x="4335732" y="4439366"/>
            <a:chExt cx="599004" cy="259117"/>
          </a:xfrm>
        </p:grpSpPr>
        <p:sp>
          <p:nvSpPr>
            <p:cNvPr id="24" name="TextBox 23"/>
            <p:cNvSpPr txBox="1"/>
            <p:nvPr/>
          </p:nvSpPr>
          <p:spPr>
            <a:xfrm>
              <a:off x="4335732" y="4444106"/>
              <a:ext cx="599004" cy="254377"/>
            </a:xfrm>
            <a:prstGeom prst="rect">
              <a:avLst/>
            </a:prstGeom>
            <a:noFill/>
          </p:spPr>
          <p:txBody>
            <a:bodyPr>
              <a:spAutoFit/>
            </a:bodyPr>
            <a:lstStyle/>
            <a:p>
              <a:pPr eaLnBrk="1" fontAlgn="auto" hangingPunct="1">
                <a:spcBef>
                  <a:spcPts val="0"/>
                </a:spcBef>
                <a:spcAft>
                  <a:spcPts val="0"/>
                </a:spcAft>
                <a:defRPr/>
              </a:pPr>
              <a:r>
                <a:rPr lang="en-GB" sz="1050" b="1" dirty="0">
                  <a:solidFill>
                    <a:schemeClr val="bg1"/>
                  </a:solidFill>
                  <a:latin typeface="+mn-lt"/>
                </a:rPr>
                <a:t>Ghana</a:t>
              </a:r>
            </a:p>
          </p:txBody>
        </p:sp>
        <p:cxnSp>
          <p:nvCxnSpPr>
            <p:cNvPr id="71" name="Straight Connector 70"/>
            <p:cNvCxnSpPr>
              <a:cxnSpLocks/>
              <a:stCxn id="33" idx="3"/>
            </p:cNvCxnSpPr>
            <p:nvPr/>
          </p:nvCxnSpPr>
          <p:spPr>
            <a:xfrm flipH="1">
              <a:off x="4831460" y="4439366"/>
              <a:ext cx="73088" cy="13429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0" name="Cote A"/>
          <p:cNvGrpSpPr>
            <a:grpSpLocks/>
          </p:cNvGrpSpPr>
          <p:nvPr/>
        </p:nvGrpSpPr>
        <p:grpSpPr bwMode="auto">
          <a:xfrm>
            <a:off x="3765550" y="4276725"/>
            <a:ext cx="1023938" cy="254000"/>
            <a:chOff x="3765769" y="4277136"/>
            <a:chExt cx="1024181" cy="253916"/>
          </a:xfrm>
        </p:grpSpPr>
        <p:sp>
          <p:nvSpPr>
            <p:cNvPr id="23" name="TextBox 22"/>
            <p:cNvSpPr txBox="1"/>
            <p:nvPr/>
          </p:nvSpPr>
          <p:spPr>
            <a:xfrm>
              <a:off x="3765769" y="4277136"/>
              <a:ext cx="981308" cy="253916"/>
            </a:xfrm>
            <a:prstGeom prst="rect">
              <a:avLst/>
            </a:prstGeom>
            <a:noFill/>
          </p:spPr>
          <p:txBody>
            <a:bodyPr>
              <a:spAutoFit/>
            </a:bodyPr>
            <a:lstStyle/>
            <a:p>
              <a:pPr eaLnBrk="1" fontAlgn="auto" hangingPunct="1">
                <a:spcBef>
                  <a:spcPts val="0"/>
                </a:spcBef>
                <a:spcAft>
                  <a:spcPts val="0"/>
                </a:spcAft>
                <a:defRPr/>
              </a:pPr>
              <a:r>
                <a:rPr lang="en-GB" sz="1050" b="1" dirty="0">
                  <a:solidFill>
                    <a:schemeClr val="bg1"/>
                  </a:solidFill>
                  <a:latin typeface="+mn-lt"/>
                </a:rPr>
                <a:t>Cote D’Ivoire</a:t>
              </a:r>
            </a:p>
          </p:txBody>
        </p:sp>
        <p:cxnSp>
          <p:nvCxnSpPr>
            <p:cNvPr id="75" name="Straight Connector 74"/>
            <p:cNvCxnSpPr>
              <a:cxnSpLocks/>
              <a:stCxn id="32" idx="2"/>
            </p:cNvCxnSpPr>
            <p:nvPr/>
          </p:nvCxnSpPr>
          <p:spPr>
            <a:xfrm flipH="1">
              <a:off x="4666096" y="4404094"/>
              <a:ext cx="123854" cy="19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1" name="Brazil A"/>
          <p:cNvGrpSpPr>
            <a:grpSpLocks/>
          </p:cNvGrpSpPr>
          <p:nvPr/>
        </p:nvGrpSpPr>
        <p:grpSpPr bwMode="auto">
          <a:xfrm>
            <a:off x="3895725" y="4946650"/>
            <a:ext cx="776288" cy="430213"/>
            <a:chOff x="3895537" y="4946820"/>
            <a:chExt cx="777178" cy="430459"/>
          </a:xfrm>
        </p:grpSpPr>
        <p:sp>
          <p:nvSpPr>
            <p:cNvPr id="22" name="TextBox 21"/>
            <p:cNvSpPr txBox="1"/>
            <p:nvPr/>
          </p:nvSpPr>
          <p:spPr>
            <a:xfrm>
              <a:off x="3895537" y="5123134"/>
              <a:ext cx="777178" cy="254145"/>
            </a:xfrm>
            <a:prstGeom prst="rect">
              <a:avLst/>
            </a:prstGeom>
            <a:noFill/>
          </p:spPr>
          <p:txBody>
            <a:bodyPr>
              <a:spAutoFit/>
            </a:bodyPr>
            <a:lstStyle/>
            <a:p>
              <a:pPr eaLnBrk="1" fontAlgn="auto" hangingPunct="1">
                <a:spcBef>
                  <a:spcPts val="0"/>
                </a:spcBef>
                <a:spcAft>
                  <a:spcPts val="0"/>
                </a:spcAft>
                <a:defRPr/>
              </a:pPr>
              <a:r>
                <a:rPr lang="en-GB" sz="1050" b="1" dirty="0">
                  <a:solidFill>
                    <a:schemeClr val="bg1"/>
                  </a:solidFill>
                  <a:latin typeface="+mn-lt"/>
                </a:rPr>
                <a:t>Brazil</a:t>
              </a:r>
            </a:p>
          </p:txBody>
        </p:sp>
        <p:cxnSp>
          <p:nvCxnSpPr>
            <p:cNvPr id="77" name="Straight Connector 76"/>
            <p:cNvCxnSpPr>
              <a:cxnSpLocks/>
              <a:stCxn id="36" idx="4"/>
            </p:cNvCxnSpPr>
            <p:nvPr/>
          </p:nvCxnSpPr>
          <p:spPr>
            <a:xfrm>
              <a:off x="3963878" y="4946820"/>
              <a:ext cx="38144" cy="2350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8" name="Colombia A"/>
          <p:cNvGrpSpPr>
            <a:grpSpLocks/>
          </p:cNvGrpSpPr>
          <p:nvPr/>
        </p:nvGrpSpPr>
        <p:grpSpPr bwMode="auto">
          <a:xfrm>
            <a:off x="2576513" y="4335463"/>
            <a:ext cx="777875" cy="260350"/>
            <a:chOff x="2576515" y="4334811"/>
            <a:chExt cx="777178" cy="261610"/>
          </a:xfrm>
        </p:grpSpPr>
        <p:sp>
          <p:nvSpPr>
            <p:cNvPr id="7" name="TextBox 6"/>
            <p:cNvSpPr txBox="1"/>
            <p:nvPr/>
          </p:nvSpPr>
          <p:spPr>
            <a:xfrm>
              <a:off x="2576515" y="4334811"/>
              <a:ext cx="777178" cy="261610"/>
            </a:xfrm>
            <a:prstGeom prst="rect">
              <a:avLst/>
            </a:prstGeom>
            <a:noFill/>
          </p:spPr>
          <p:txBody>
            <a:bodyPr>
              <a:spAutoFit/>
            </a:bodyPr>
            <a:lstStyle/>
            <a:p>
              <a:pPr eaLnBrk="1" fontAlgn="auto" hangingPunct="1">
                <a:spcBef>
                  <a:spcPts val="0"/>
                </a:spcBef>
                <a:spcAft>
                  <a:spcPts val="0"/>
                </a:spcAft>
                <a:defRPr/>
              </a:pPr>
              <a:r>
                <a:rPr lang="en-GB" sz="1050" b="1" dirty="0">
                  <a:solidFill>
                    <a:schemeClr val="bg1"/>
                  </a:solidFill>
                  <a:latin typeface="+mn-lt"/>
                </a:rPr>
                <a:t>Colombia</a:t>
              </a:r>
            </a:p>
          </p:txBody>
        </p:sp>
        <p:cxnSp>
          <p:nvCxnSpPr>
            <p:cNvPr id="79" name="Straight Connector 78"/>
            <p:cNvCxnSpPr>
              <a:cxnSpLocks/>
              <a:endCxn id="8" idx="2"/>
            </p:cNvCxnSpPr>
            <p:nvPr/>
          </p:nvCxnSpPr>
          <p:spPr>
            <a:xfrm>
              <a:off x="3236323" y="4484758"/>
              <a:ext cx="71373" cy="175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9" name="Equador A"/>
          <p:cNvGrpSpPr>
            <a:grpSpLocks/>
          </p:cNvGrpSpPr>
          <p:nvPr/>
        </p:nvGrpSpPr>
        <p:grpSpPr bwMode="auto">
          <a:xfrm>
            <a:off x="2543175" y="4487863"/>
            <a:ext cx="776288" cy="254000"/>
            <a:chOff x="2543019" y="4487894"/>
            <a:chExt cx="777178" cy="253916"/>
          </a:xfrm>
        </p:grpSpPr>
        <p:sp>
          <p:nvSpPr>
            <p:cNvPr id="20" name="TextBox 19"/>
            <p:cNvSpPr txBox="1"/>
            <p:nvPr/>
          </p:nvSpPr>
          <p:spPr>
            <a:xfrm>
              <a:off x="2543019" y="4487894"/>
              <a:ext cx="777178" cy="253916"/>
            </a:xfrm>
            <a:prstGeom prst="rect">
              <a:avLst/>
            </a:prstGeom>
            <a:noFill/>
          </p:spPr>
          <p:txBody>
            <a:bodyPr>
              <a:spAutoFit/>
            </a:bodyPr>
            <a:lstStyle/>
            <a:p>
              <a:pPr eaLnBrk="1" fontAlgn="auto" hangingPunct="1">
                <a:spcBef>
                  <a:spcPts val="0"/>
                </a:spcBef>
                <a:spcAft>
                  <a:spcPts val="0"/>
                </a:spcAft>
                <a:defRPr/>
              </a:pPr>
              <a:r>
                <a:rPr lang="en-GB" sz="1050" b="1" dirty="0" err="1">
                  <a:solidFill>
                    <a:schemeClr val="bg1"/>
                  </a:solidFill>
                  <a:latin typeface="+mn-lt"/>
                </a:rPr>
                <a:t>Equador</a:t>
              </a:r>
              <a:endParaRPr lang="en-GB" sz="1050" b="1" dirty="0">
                <a:solidFill>
                  <a:schemeClr val="bg1"/>
                </a:solidFill>
                <a:latin typeface="+mn-lt"/>
              </a:endParaRPr>
            </a:p>
          </p:txBody>
        </p:sp>
        <p:cxnSp>
          <p:nvCxnSpPr>
            <p:cNvPr id="82" name="Straight Connector 81"/>
            <p:cNvCxnSpPr>
              <a:cxnSpLocks/>
              <a:endCxn id="31" idx="2"/>
            </p:cNvCxnSpPr>
            <p:nvPr/>
          </p:nvCxnSpPr>
          <p:spPr>
            <a:xfrm flipV="1">
              <a:off x="3140603" y="4610091"/>
              <a:ext cx="55627" cy="380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34612"/>
          <a:stretch/>
        </p:blipFill>
        <p:spPr>
          <a:xfrm>
            <a:off x="67333" y="3850062"/>
            <a:ext cx="2758418" cy="255073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89"/>
                                        </p:tgtEl>
                                        <p:attrNameLst>
                                          <p:attrName>style.visibility</p:attrName>
                                        </p:attrNameLst>
                                      </p:cBhvr>
                                      <p:to>
                                        <p:strVal val="visible"/>
                                      </p:to>
                                    </p:set>
                                    <p:animEffect transition="in" filter="fade">
                                      <p:cBhvr>
                                        <p:cTn id="13" dur="500"/>
                                        <p:tgtEl>
                                          <p:spTgt spid="89"/>
                                        </p:tgtEl>
                                      </p:cBhvr>
                                    </p:animEffect>
                                  </p:childTnLst>
                                </p:cTn>
                              </p:par>
                            </p:childTnLst>
                          </p:cTn>
                        </p:par>
                      </p:childTnLst>
                    </p:cTn>
                  </p:par>
                </p:childTnLst>
              </p:cTn>
              <p:nextCondLst>
                <p:cond evt="onClick" delay="0">
                  <p:tgtEl>
                    <p:spTgt spid="31"/>
                  </p:tgtEl>
                </p:cond>
              </p:nextCondLst>
            </p:seq>
            <p:seq concurrent="1" nextAc="seek">
              <p:cTn id="14" restart="whenNotActive" fill="hold" evtFilter="cancelBubble" nodeType="interactiveSeq">
                <p:stCondLst>
                  <p:cond evt="onClick" delay="0">
                    <p:tgtEl>
                      <p:spTgt spid="3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childTnLst>
                          </p:cTn>
                        </p:par>
                      </p:childTnLst>
                    </p:cTn>
                  </p:par>
                </p:childTnLst>
              </p:cTn>
              <p:nextCondLst>
                <p:cond evt="onClick" delay="0">
                  <p:tgtEl>
                    <p:spTgt spid="32"/>
                  </p:tgtEl>
                </p:cond>
              </p:nextCondLst>
            </p:seq>
            <p:seq concurrent="1" nextAc="seek">
              <p:cTn id="20" restart="whenNotActive" fill="hold" evtFilter="cancelBubble" nodeType="interactiveSeq">
                <p:stCondLst>
                  <p:cond evt="onClick" delay="0">
                    <p:tgtEl>
                      <p:spTgt spid="36"/>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fade">
                                      <p:cBhvr>
                                        <p:cTn id="25" dur="500"/>
                                        <p:tgtEl>
                                          <p:spTgt spid="91"/>
                                        </p:tgtEl>
                                      </p:cBhvr>
                                    </p:animEffect>
                                  </p:childTnLst>
                                </p:cTn>
                              </p:par>
                            </p:childTnLst>
                          </p:cTn>
                        </p:par>
                      </p:childTnLst>
                    </p:cTn>
                  </p:par>
                </p:childTnLst>
              </p:cTn>
              <p:nextCondLst>
                <p:cond evt="onClick" delay="0">
                  <p:tgtEl>
                    <p:spTgt spid="36"/>
                  </p:tgtEl>
                </p:cond>
              </p:nextCondLst>
            </p:seq>
            <p:seq concurrent="1" nextAc="seek">
              <p:cTn id="26" restart="whenNotActive" fill="hold" evtFilter="cancelBubble" nodeType="interactiveSeq">
                <p:stCondLst>
                  <p:cond evt="onClick" delay="0">
                    <p:tgtEl>
                      <p:spTgt spid="3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fade">
                                      <p:cBhvr>
                                        <p:cTn id="31" dur="500"/>
                                        <p:tgtEl>
                                          <p:spTgt spid="92"/>
                                        </p:tgtEl>
                                      </p:cBhvr>
                                    </p:animEffect>
                                  </p:childTnLst>
                                </p:cTn>
                              </p:par>
                            </p:childTnLst>
                          </p:cTn>
                        </p:par>
                      </p:childTnLst>
                    </p:cTn>
                  </p:par>
                </p:childTnLst>
              </p:cTn>
              <p:nextCondLst>
                <p:cond evt="onClick" delay="0">
                  <p:tgtEl>
                    <p:spTgt spid="33"/>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3"/>
                                        </p:tgtEl>
                                        <p:attrNameLst>
                                          <p:attrName>style.visibility</p:attrName>
                                        </p:attrNameLst>
                                      </p:cBhvr>
                                      <p:to>
                                        <p:strVal val="visible"/>
                                      </p:to>
                                    </p:set>
                                    <p:animEffect transition="in" filter="fade">
                                      <p:cBhvr>
                                        <p:cTn id="37" dur="500"/>
                                        <p:tgtEl>
                                          <p:spTgt spid="93"/>
                                        </p:tgtEl>
                                      </p:cBhvr>
                                    </p:animEffect>
                                  </p:childTnLst>
                                </p:cTn>
                              </p:par>
                            </p:childTnLst>
                          </p:cTn>
                        </p:par>
                      </p:childTnLst>
                    </p:cTn>
                  </p:par>
                </p:childTnLst>
              </p:cTn>
              <p:nextCondLst>
                <p:cond evt="onClick" delay="0">
                  <p:tgtEl>
                    <p:spTgt spid="34"/>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fade">
                                      <p:cBhvr>
                                        <p:cTn id="43" dur="500"/>
                                        <p:tgtEl>
                                          <p:spTgt spid="94"/>
                                        </p:tgtEl>
                                      </p:cBhvr>
                                    </p:animEffect>
                                  </p:childTnLst>
                                </p:cTn>
                              </p:par>
                            </p:childTnLst>
                          </p:cTn>
                        </p:par>
                      </p:childTnLst>
                    </p:cTn>
                  </p:par>
                </p:childTnLst>
              </p:cTn>
              <p:nextCondLst>
                <p:cond evt="onClick" delay="0">
                  <p:tgtEl>
                    <p:spTgt spid="35"/>
                  </p:tgtEl>
                </p:cond>
              </p:nextCondLst>
            </p:seq>
            <p:seq concurrent="1" nextAc="seek">
              <p:cTn id="44" restart="whenNotActive" fill="hold" evtFilter="cancelBubble" nodeType="interactiveSeq">
                <p:stCondLst>
                  <p:cond evt="onClick" delay="0">
                    <p:tgtEl>
                      <p:spTgt spid="41"/>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fade">
                                      <p:cBhvr>
                                        <p:cTn id="49" dur="500"/>
                                        <p:tgtEl>
                                          <p:spTgt spid="97"/>
                                        </p:tgtEl>
                                      </p:cBhvr>
                                    </p:animEffect>
                                  </p:childTnLst>
                                </p:cTn>
                              </p:par>
                            </p:childTnLst>
                          </p:cTn>
                        </p:par>
                      </p:childTnLst>
                    </p:cTn>
                  </p:par>
                </p:childTnLst>
              </p:cTn>
              <p:nextCondLst>
                <p:cond evt="onClick" delay="0">
                  <p:tgtEl>
                    <p:spTgt spid="41"/>
                  </p:tgtEl>
                </p:cond>
              </p:nextCondLst>
            </p:seq>
            <p:seq concurrent="1" nextAc="seek">
              <p:cTn id="50" restart="whenNotActive" fill="hold" evtFilter="cancelBubble" nodeType="interactiveSeq">
                <p:stCondLst>
                  <p:cond evt="onClick" delay="0">
                    <p:tgtEl>
                      <p:spTgt spid="98"/>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childTnLst>
                          </p:cTn>
                        </p:par>
                      </p:childTnLst>
                    </p:cTn>
                  </p:par>
                </p:childTnLst>
              </p:cTn>
              <p:nextCondLst>
                <p:cond evt="onClick" delay="0">
                  <p:tgtEl>
                    <p:spTgt spid="98"/>
                  </p:tgtEl>
                </p:cond>
              </p:nextCondLst>
            </p:seq>
            <p:seq concurrent="1" nextAc="seek">
              <p:cTn id="56" restart="whenNotActive" fill="hold" evtFilter="cancelBubble" nodeType="interactiveSeq">
                <p:stCondLst>
                  <p:cond evt="onClick" delay="0">
                    <p:tgtEl>
                      <p:spTgt spid="99"/>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96"/>
                                        </p:tgtEl>
                                        <p:attrNameLst>
                                          <p:attrName>style.visibility</p:attrName>
                                        </p:attrNameLst>
                                      </p:cBhvr>
                                      <p:to>
                                        <p:strVal val="visible"/>
                                      </p:to>
                                    </p:set>
                                    <p:animEffect transition="in" filter="fade">
                                      <p:cBhvr>
                                        <p:cTn id="61" dur="500"/>
                                        <p:tgtEl>
                                          <p:spTgt spid="96"/>
                                        </p:tgtEl>
                                      </p:cBhvr>
                                    </p:animEffect>
                                  </p:childTnLst>
                                </p:cTn>
                              </p:par>
                            </p:childTnLst>
                          </p:cTn>
                        </p:par>
                      </p:childTnLst>
                    </p:cTn>
                  </p:par>
                </p:childTnLst>
              </p:cTn>
              <p:nextCondLst>
                <p:cond evt="onClick" delay="0">
                  <p:tgtEl>
                    <p:spTgt spid="9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p:cNvSpPr>
            <a:spLocks noGrp="1"/>
          </p:cNvSpPr>
          <p:nvPr>
            <p:ph type="title"/>
          </p:nvPr>
        </p:nvSpPr>
        <p:spPr>
          <a:xfrm>
            <a:off x="457200" y="479425"/>
            <a:ext cx="8220075" cy="993775"/>
          </a:xfrm>
        </p:spPr>
        <p:txBody>
          <a:bodyPr/>
          <a:lstStyle/>
          <a:p>
            <a:pPr eaLnBrk="1" hangingPunct="1"/>
            <a:r>
              <a:rPr lang="en-GB" altLang="en-US" sz="3600" dirty="0">
                <a:solidFill>
                  <a:srgbClr val="242424"/>
                </a:solidFill>
                <a:latin typeface="+mn-lt"/>
              </a:rPr>
              <a:t>Growing Cocoa</a:t>
            </a:r>
          </a:p>
        </p:txBody>
      </p:sp>
      <p:sp>
        <p:nvSpPr>
          <p:cNvPr id="11267" name="Rectangle 4"/>
          <p:cNvSpPr>
            <a:spLocks noChangeArrowheads="1"/>
          </p:cNvSpPr>
          <p:nvPr/>
        </p:nvSpPr>
        <p:spPr bwMode="auto">
          <a:xfrm>
            <a:off x="755650" y="1514475"/>
            <a:ext cx="76327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spcAft>
                <a:spcPts val="1200"/>
              </a:spcAft>
              <a:buFontTx/>
              <a:buNone/>
            </a:pPr>
            <a:r>
              <a:rPr lang="en-GB" altLang="en-US">
                <a:solidFill>
                  <a:schemeClr val="tx1"/>
                </a:solidFill>
              </a:rPr>
              <a:t>Growing cocoa is a hard job. The trees must be protected from wind, sun and pests. It takes five years before the cocoa trees produce the maximum number of cocoa pods. The trees can be farmed for about ten years.</a:t>
            </a:r>
          </a:p>
          <a:p>
            <a:pPr eaLnBrk="1" hangingPunct="1">
              <a:lnSpc>
                <a:spcPct val="100000"/>
              </a:lnSpc>
              <a:spcBef>
                <a:spcPct val="0"/>
              </a:spcBef>
              <a:spcAft>
                <a:spcPts val="1200"/>
              </a:spcAft>
              <a:buFontTx/>
              <a:buNone/>
            </a:pPr>
            <a:r>
              <a:rPr lang="en-GB" altLang="en-US">
                <a:solidFill>
                  <a:schemeClr val="tx1"/>
                </a:solidFill>
              </a:rPr>
              <a:t>Harvesting the cocoa beans from the pods is also very labour intensive.</a:t>
            </a:r>
          </a:p>
        </p:txBody>
      </p:sp>
      <p:sp>
        <p:nvSpPr>
          <p:cNvPr id="11268" name="TextBox 2"/>
          <p:cNvSpPr txBox="1">
            <a:spLocks noChangeArrowheads="1"/>
          </p:cNvSpPr>
          <p:nvPr/>
        </p:nvSpPr>
        <p:spPr bwMode="auto">
          <a:xfrm>
            <a:off x="3316288" y="5441950"/>
            <a:ext cx="5072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Watch this video clip of the Kuapa Kokoo farmers in Ghana harvesting the cocoa beans.</a:t>
            </a:r>
          </a:p>
        </p:txBody>
      </p:sp>
      <p:pic>
        <p:nvPicPr>
          <p:cNvPr id="11269" name="Picture 41">
            <a:hlinkClick r:id="rId2"/>
          </p:cNvPr>
          <p:cNvPicPr>
            <a:picLocks noChangeAspect="1"/>
          </p:cNvPicPr>
          <p:nvPr/>
        </p:nvPicPr>
        <p:blipFill>
          <a:blip r:embed="rId3">
            <a:extLst>
              <a:ext uri="{28A0092B-C50C-407E-A947-70E740481C1C}">
                <a14:useLocalDpi xmlns:a14="http://schemas.microsoft.com/office/drawing/2010/main" val="0"/>
              </a:ext>
            </a:extLst>
          </a:blip>
          <a:srcRect l="64276" t="18224" r="14648" b="40202"/>
          <a:stretch>
            <a:fillRect/>
          </a:stretch>
        </p:blipFill>
        <p:spPr bwMode="auto">
          <a:xfrm>
            <a:off x="755650" y="4792663"/>
            <a:ext cx="23352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0" name="Button Home Pg 3"/>
          <p:cNvGrpSpPr>
            <a:grpSpLocks/>
          </p:cNvGrpSpPr>
          <p:nvPr/>
        </p:nvGrpSpPr>
        <p:grpSpPr bwMode="auto">
          <a:xfrm>
            <a:off x="1704975" y="5253038"/>
            <a:ext cx="438150" cy="374650"/>
            <a:chOff x="7967050" y="765175"/>
            <a:chExt cx="421299" cy="414203"/>
          </a:xfrm>
        </p:grpSpPr>
        <p:pic>
          <p:nvPicPr>
            <p:cNvPr id="11281" name="Picture 43">
              <a:hlinkClick r:id="rId2"/>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V="1">
              <a:off x="7967050" y="765175"/>
              <a:ext cx="421299" cy="41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Isosceles Triangle 21">
              <a:hlinkClick r:id="rId2"/>
            </p:cNvPr>
            <p:cNvSpPr/>
            <p:nvPr/>
          </p:nvSpPr>
          <p:spPr>
            <a:xfrm rot="5400000">
              <a:off x="8091320" y="881835"/>
              <a:ext cx="189551" cy="16333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sp>
        <p:nvSpPr>
          <p:cNvPr id="6" name="TextBox 5"/>
          <p:cNvSpPr txBox="1">
            <a:spLocks noChangeArrowheads="1"/>
          </p:cNvSpPr>
          <p:nvPr/>
        </p:nvSpPr>
        <p:spPr bwMode="auto">
          <a:xfrm>
            <a:off x="708025" y="3127375"/>
            <a:ext cx="14811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Remove the cocoa beans by hand.</a:t>
            </a:r>
          </a:p>
        </p:txBody>
      </p:sp>
      <p:sp>
        <p:nvSpPr>
          <p:cNvPr id="23" name="TextBox 22"/>
          <p:cNvSpPr txBox="1">
            <a:spLocks noChangeArrowheads="1"/>
          </p:cNvSpPr>
          <p:nvPr/>
        </p:nvSpPr>
        <p:spPr bwMode="auto">
          <a:xfrm>
            <a:off x="2109788" y="3127375"/>
            <a:ext cx="14049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Wrap the beans in a banana leaf and leave to ferment in the shade.</a:t>
            </a:r>
          </a:p>
        </p:txBody>
      </p:sp>
      <p:sp>
        <p:nvSpPr>
          <p:cNvPr id="24" name="TextBox 23"/>
          <p:cNvSpPr txBox="1">
            <a:spLocks noChangeArrowheads="1"/>
          </p:cNvSpPr>
          <p:nvPr/>
        </p:nvSpPr>
        <p:spPr bwMode="auto">
          <a:xfrm>
            <a:off x="3552825" y="3127375"/>
            <a:ext cx="1536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Compost the pods or burn them and use the ash to make soap.</a:t>
            </a:r>
          </a:p>
        </p:txBody>
      </p:sp>
      <p:sp>
        <p:nvSpPr>
          <p:cNvPr id="25" name="TextBox 24"/>
          <p:cNvSpPr txBox="1">
            <a:spLocks noChangeArrowheads="1"/>
          </p:cNvSpPr>
          <p:nvPr/>
        </p:nvSpPr>
        <p:spPr bwMode="auto">
          <a:xfrm>
            <a:off x="5143500" y="3127375"/>
            <a:ext cx="15430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After weeks of fermenting, spread the beans to dry in the sun for up to ten days.</a:t>
            </a:r>
          </a:p>
        </p:txBody>
      </p:sp>
      <p:sp>
        <p:nvSpPr>
          <p:cNvPr id="26" name="TextBox 25"/>
          <p:cNvSpPr txBox="1">
            <a:spLocks noChangeArrowheads="1"/>
          </p:cNvSpPr>
          <p:nvPr/>
        </p:nvSpPr>
        <p:spPr bwMode="auto">
          <a:xfrm>
            <a:off x="6823075" y="3127375"/>
            <a:ext cx="16684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Turn the cocoa beans regularly by hand, discarding those of poor quality.</a:t>
            </a:r>
          </a:p>
        </p:txBody>
      </p:sp>
      <p:pic>
        <p:nvPicPr>
          <p:cNvPr id="8" name="banana"/>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41488" y="3175000"/>
            <a:ext cx="181133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soa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89350" y="3254375"/>
            <a:ext cx="995363"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beans"/>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8338" y="3201988"/>
            <a:ext cx="855662"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sun"/>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27625" y="3035300"/>
            <a:ext cx="1304925"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cacao pod"/>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4050" y="2903538"/>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 presetClass="exit" presetSubtype="0" fill="hold"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0" restart="whenNotActive" fill="hold" evtFilter="cancelBubble" nodeType="interactiveSeq">
                <p:stCondLst>
                  <p:cond evt="onClick" delay="0">
                    <p:tgtEl>
                      <p:spTgt spid="27"/>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 presetClass="exit" presetSubtype="0" fill="hold" nodeType="withEffect">
                                  <p:stCondLst>
                                    <p:cond delay="0"/>
                                  </p:stCondLst>
                                  <p:childTnLst>
                                    <p:set>
                                      <p:cBhvr>
                                        <p:cTn id="17"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8" restart="whenNotActive" fill="hold" evtFilter="cancelBubble" nodeType="interactiveSeq">
                <p:stCondLst>
                  <p:cond evt="onClick" delay="0">
                    <p:tgtEl>
                      <p:spTgt spid="29"/>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 presetClass="exit" presetSubtype="0" fill="hold" nodeType="withEffect">
                                  <p:stCondLst>
                                    <p:cond delay="0"/>
                                  </p:stCondLst>
                                  <p:childTnLst>
                                    <p:set>
                                      <p:cBhvr>
                                        <p:cTn id="25"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 presetClass="exit" presetSubtype="0" fill="hold" nodeType="withEffect">
                                  <p:stCondLst>
                                    <p:cond delay="0"/>
                                  </p:stCondLst>
                                  <p:childTnLst>
                                    <p:set>
                                      <p:cBhvr>
                                        <p:cTn id="33"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4" restart="whenNotActive" fill="hold" evtFilter="cancelBubble" nodeType="interactiveSeq">
                <p:stCondLst>
                  <p:cond evt="onClick" delay="0">
                    <p:tgtEl>
                      <p:spTgt spid="3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 presetClass="exit" presetSubtype="0" fill="hold" nodeType="withEffect">
                                  <p:stCondLst>
                                    <p:cond delay="0"/>
                                  </p:stCondLst>
                                  <p:childTnLst>
                                    <p:set>
                                      <p:cBhvr>
                                        <p:cTn id="4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23" grpId="0"/>
      <p:bldP spid="2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p:cNvSpPr>
            <a:spLocks noGrp="1"/>
          </p:cNvSpPr>
          <p:nvPr>
            <p:ph type="title"/>
          </p:nvPr>
        </p:nvSpPr>
        <p:spPr>
          <a:xfrm>
            <a:off x="457200" y="479425"/>
            <a:ext cx="8220075" cy="993775"/>
          </a:xfrm>
        </p:spPr>
        <p:txBody>
          <a:bodyPr/>
          <a:lstStyle/>
          <a:p>
            <a:pPr eaLnBrk="1" hangingPunct="1"/>
            <a:r>
              <a:rPr lang="en-GB" altLang="en-US" sz="3600" dirty="0">
                <a:solidFill>
                  <a:srgbClr val="242424"/>
                </a:solidFill>
                <a:latin typeface="+mn-lt"/>
              </a:rPr>
              <a:t>A Fair Trade?</a:t>
            </a:r>
          </a:p>
        </p:txBody>
      </p:sp>
      <p:sp>
        <p:nvSpPr>
          <p:cNvPr id="12291" name="Rectangle 4"/>
          <p:cNvSpPr>
            <a:spLocks noChangeArrowheads="1"/>
          </p:cNvSpPr>
          <p:nvPr/>
        </p:nvSpPr>
        <p:spPr bwMode="auto">
          <a:xfrm>
            <a:off x="1493838" y="1514475"/>
            <a:ext cx="6894512"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The international price of cocoa is rising because of the high demand for cocoa products.</a:t>
            </a:r>
          </a:p>
          <a:p>
            <a:pPr eaLnBrk="1" hangingPunct="1">
              <a:lnSpc>
                <a:spcPct val="100000"/>
              </a:lnSpc>
              <a:spcBef>
                <a:spcPct val="0"/>
              </a:spcBef>
              <a:buFontTx/>
              <a:buNone/>
            </a:pP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However, this benefit is not passed on to the farmers. The benefits of farming the cocoa are very poor, with few young people wanting to stay on their family farms. Their income does not rise in line with the international cocoa price, despite the cost of maintaining the cocoa crop remaining high. Often, big companies buy the cocoa at a low price. Sometimes, these companies have been known to cheat when it comes to weighing the farmers’ crops, just so that they can pay them less.</a:t>
            </a:r>
          </a:p>
        </p:txBody>
      </p:sp>
      <p:sp>
        <p:nvSpPr>
          <p:cNvPr id="9" name="Speech Bubble: Oval 8"/>
          <p:cNvSpPr/>
          <p:nvPr/>
        </p:nvSpPr>
        <p:spPr bwMode="auto">
          <a:xfrm>
            <a:off x="1276350" y="4970463"/>
            <a:ext cx="4518025" cy="1222375"/>
          </a:xfrm>
          <a:prstGeom prst="wedgeEllipseCallout">
            <a:avLst>
              <a:gd name="adj1" fmla="val 55838"/>
              <a:gd name="adj2" fmla="val -19241"/>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3" name="TextBox 11"/>
          <p:cNvSpPr txBox="1">
            <a:spLocks noChangeArrowheads="1"/>
          </p:cNvSpPr>
          <p:nvPr/>
        </p:nvSpPr>
        <p:spPr bwMode="auto">
          <a:xfrm>
            <a:off x="1203325" y="5264150"/>
            <a:ext cx="45910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 typeface="Arial" panose="020B0604020202020204" pitchFamily="34" charset="0"/>
              <a:buNone/>
            </a:pPr>
            <a:r>
              <a:rPr lang="en-GB" altLang="en-US" sz="1400"/>
              <a:t>Can you think of ways that would help farming communities make cocoa farming more successful? What would farmers need for support?</a:t>
            </a:r>
            <a:endParaRPr lang="en-GB" altLang="en-US" sz="1400">
              <a:solidFill>
                <a:srgbClr val="242424"/>
              </a:solidFill>
            </a:endParaRPr>
          </a:p>
        </p:txBody>
      </p:sp>
      <p:pic>
        <p:nvPicPr>
          <p:cNvPr id="12294" name="Picture 6"/>
          <p:cNvPicPr>
            <a:picLocks noChangeAspect="1"/>
          </p:cNvPicPr>
          <p:nvPr/>
        </p:nvPicPr>
        <p:blipFill>
          <a:blip r:embed="rId2">
            <a:extLst>
              <a:ext uri="{28A0092B-C50C-407E-A947-70E740481C1C}">
                <a14:useLocalDpi xmlns:a14="http://schemas.microsoft.com/office/drawing/2010/main" val="0"/>
              </a:ext>
            </a:extLst>
          </a:blip>
          <a:srcRect b="66849"/>
          <a:stretch>
            <a:fillRect/>
          </a:stretch>
        </p:blipFill>
        <p:spPr bwMode="auto">
          <a:xfrm>
            <a:off x="5746750" y="4479925"/>
            <a:ext cx="2005013"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5663" y="1589088"/>
            <a:ext cx="52070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4550" y="2463800"/>
            <a:ext cx="5318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p:cNvSpPr>
            <a:spLocks noGrp="1"/>
          </p:cNvSpPr>
          <p:nvPr>
            <p:ph type="title"/>
          </p:nvPr>
        </p:nvSpPr>
        <p:spPr>
          <a:xfrm>
            <a:off x="457200" y="479425"/>
            <a:ext cx="8220075" cy="993775"/>
          </a:xfrm>
        </p:spPr>
        <p:txBody>
          <a:bodyPr/>
          <a:lstStyle/>
          <a:p>
            <a:pPr eaLnBrk="1" hangingPunct="1"/>
            <a:r>
              <a:rPr lang="en-GB" altLang="en-US" sz="3600" dirty="0">
                <a:solidFill>
                  <a:srgbClr val="242424"/>
                </a:solidFill>
                <a:latin typeface="+mn-lt"/>
              </a:rPr>
              <a:t>What is Fairtrade?</a:t>
            </a:r>
          </a:p>
        </p:txBody>
      </p:sp>
      <p:sp>
        <p:nvSpPr>
          <p:cNvPr id="13315" name="Rectangle 4"/>
          <p:cNvSpPr>
            <a:spLocks noChangeArrowheads="1"/>
          </p:cNvSpPr>
          <p:nvPr/>
        </p:nvSpPr>
        <p:spPr bwMode="auto">
          <a:xfrm>
            <a:off x="755650" y="1514475"/>
            <a:ext cx="76327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Fairtrade is a global organisation that helps farmers in countries such as Ghana. The aim of Fairtrade is to give a guaranteed, fair price for the products that they grow. An extra Fairtrade premium means that farmers can invest in their farm and community.</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942" t="-288" r="21390" b="288"/>
          <a:stretch/>
        </p:blipFill>
        <p:spPr>
          <a:xfrm>
            <a:off x="3255499" y="2817892"/>
            <a:ext cx="2490813" cy="2501150"/>
          </a:xfrm>
          <a:prstGeom prst="ellipse">
            <a:avLst/>
          </a:prstGeom>
          <a:ln w="63500" cap="rnd">
            <a:noFill/>
          </a:ln>
          <a:effectLst/>
        </p:spPr>
      </p:pic>
      <p:sp>
        <p:nvSpPr>
          <p:cNvPr id="13317" name="TextBox 21"/>
          <p:cNvSpPr txBox="1">
            <a:spLocks noChangeArrowheads="1"/>
          </p:cNvSpPr>
          <p:nvPr/>
        </p:nvSpPr>
        <p:spPr bwMode="auto">
          <a:xfrm>
            <a:off x="2789238" y="6245225"/>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anose="020B0603060100000000" pitchFamily="34" charset="0"/>
                <a:cs typeface="Arial" panose="020B0604020202020204" pitchFamily="34" charset="0"/>
              </a:rPr>
              <a:t>Photo courtesy of (DFAT@flickr.com) - granted under creative commons licence – attribution</a:t>
            </a:r>
          </a:p>
        </p:txBody>
      </p:sp>
      <p:grpSp>
        <p:nvGrpSpPr>
          <p:cNvPr id="4" name="Group 3"/>
          <p:cNvGrpSpPr>
            <a:grpSpLocks/>
          </p:cNvGrpSpPr>
          <p:nvPr/>
        </p:nvGrpSpPr>
        <p:grpSpPr bwMode="auto">
          <a:xfrm>
            <a:off x="773113" y="2817813"/>
            <a:ext cx="2803525" cy="1835150"/>
            <a:chOff x="772728" y="2817891"/>
            <a:chExt cx="2804484" cy="1834496"/>
          </a:xfrm>
        </p:grpSpPr>
        <p:sp>
          <p:nvSpPr>
            <p:cNvPr id="9" name="Speech Bubble: Oval 8"/>
            <p:cNvSpPr/>
            <p:nvPr/>
          </p:nvSpPr>
          <p:spPr bwMode="auto">
            <a:xfrm>
              <a:off x="772728" y="2817891"/>
              <a:ext cx="2804484" cy="1834496"/>
            </a:xfrm>
            <a:prstGeom prst="wedgeEllipseCallout">
              <a:avLst>
                <a:gd name="adj1" fmla="val 59421"/>
                <a:gd name="adj2" fmla="val -7191"/>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29" name="TextBox 11"/>
            <p:cNvSpPr txBox="1">
              <a:spLocks noChangeArrowheads="1"/>
            </p:cNvSpPr>
            <p:nvPr/>
          </p:nvSpPr>
          <p:spPr bwMode="auto">
            <a:xfrm>
              <a:off x="1014886" y="3131320"/>
              <a:ext cx="2361362"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600">
                  <a:solidFill>
                    <a:srgbClr val="242424"/>
                  </a:solidFill>
                </a:rPr>
                <a:t>Fairtrade means I have a guaranteed income so I can invest in my farm. I can protect my crop from pests and disease.</a:t>
              </a:r>
            </a:p>
          </p:txBody>
        </p:sp>
      </p:grpSp>
      <p:grpSp>
        <p:nvGrpSpPr>
          <p:cNvPr id="6" name="Group 5"/>
          <p:cNvGrpSpPr>
            <a:grpSpLocks/>
          </p:cNvGrpSpPr>
          <p:nvPr/>
        </p:nvGrpSpPr>
        <p:grpSpPr bwMode="auto">
          <a:xfrm>
            <a:off x="5094288" y="2522538"/>
            <a:ext cx="2532062" cy="1246187"/>
            <a:chOff x="5093520" y="2522138"/>
            <a:chExt cx="2533179" cy="1245996"/>
          </a:xfrm>
        </p:grpSpPr>
        <p:sp>
          <p:nvSpPr>
            <p:cNvPr id="12" name="Speech Bubble: Oval 11"/>
            <p:cNvSpPr/>
            <p:nvPr/>
          </p:nvSpPr>
          <p:spPr bwMode="auto">
            <a:xfrm>
              <a:off x="5093520" y="2522138"/>
              <a:ext cx="2533179" cy="1245996"/>
            </a:xfrm>
            <a:prstGeom prst="wedgeEllipseCallout">
              <a:avLst>
                <a:gd name="adj1" fmla="val -60173"/>
                <a:gd name="adj2" fmla="val 19710"/>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27" name="TextBox 11"/>
            <p:cNvSpPr txBox="1">
              <a:spLocks noChangeArrowheads="1"/>
            </p:cNvSpPr>
            <p:nvPr/>
          </p:nvSpPr>
          <p:spPr bwMode="auto">
            <a:xfrm>
              <a:off x="5214269" y="2837334"/>
              <a:ext cx="2270924"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600">
                  <a:solidFill>
                    <a:srgbClr val="242424"/>
                  </a:solidFill>
                </a:rPr>
                <a:t>My community worked together to build a fresh water well.</a:t>
              </a:r>
            </a:p>
          </p:txBody>
        </p:sp>
      </p:grpSp>
      <p:grpSp>
        <p:nvGrpSpPr>
          <p:cNvPr id="8" name="Group 7"/>
          <p:cNvGrpSpPr>
            <a:grpSpLocks/>
          </p:cNvGrpSpPr>
          <p:nvPr/>
        </p:nvGrpSpPr>
        <p:grpSpPr bwMode="auto">
          <a:xfrm>
            <a:off x="5867400" y="3817938"/>
            <a:ext cx="2533650" cy="1246187"/>
            <a:chOff x="5867668" y="3817722"/>
            <a:chExt cx="2533179" cy="1245996"/>
          </a:xfrm>
        </p:grpSpPr>
        <p:sp>
          <p:nvSpPr>
            <p:cNvPr id="14" name="Speech Bubble: Oval 13"/>
            <p:cNvSpPr/>
            <p:nvPr/>
          </p:nvSpPr>
          <p:spPr bwMode="auto">
            <a:xfrm>
              <a:off x="5867668" y="3817722"/>
              <a:ext cx="2533179" cy="1245996"/>
            </a:xfrm>
            <a:prstGeom prst="wedgeEllipseCallout">
              <a:avLst>
                <a:gd name="adj1" fmla="val -67313"/>
                <a:gd name="adj2" fmla="val -48838"/>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25" name="TextBox 11"/>
            <p:cNvSpPr txBox="1">
              <a:spLocks noChangeArrowheads="1"/>
            </p:cNvSpPr>
            <p:nvPr/>
          </p:nvSpPr>
          <p:spPr bwMode="auto">
            <a:xfrm>
              <a:off x="5998795" y="3980454"/>
              <a:ext cx="2270924"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600">
                  <a:solidFill>
                    <a:srgbClr val="242424"/>
                  </a:solidFill>
                </a:rPr>
                <a:t>With the Fairtrade Premium, our children can go to school for a better education.</a:t>
              </a:r>
            </a:p>
          </p:txBody>
        </p:sp>
      </p:grpSp>
      <p:grpSp>
        <p:nvGrpSpPr>
          <p:cNvPr id="20" name="Group 19"/>
          <p:cNvGrpSpPr>
            <a:grpSpLocks/>
          </p:cNvGrpSpPr>
          <p:nvPr/>
        </p:nvGrpSpPr>
        <p:grpSpPr bwMode="auto">
          <a:xfrm>
            <a:off x="755650" y="5472113"/>
            <a:ext cx="7653338" cy="620712"/>
            <a:chOff x="755650" y="5471693"/>
            <a:chExt cx="7652796" cy="621132"/>
          </a:xfrm>
        </p:grpSpPr>
        <p:sp>
          <p:nvSpPr>
            <p:cNvPr id="17" name="Rectangle 16"/>
            <p:cNvSpPr/>
            <p:nvPr/>
          </p:nvSpPr>
          <p:spPr>
            <a:xfrm>
              <a:off x="755650" y="5471693"/>
              <a:ext cx="7644859" cy="621132"/>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23" name="TextBox 15"/>
            <p:cNvSpPr txBox="1">
              <a:spLocks noChangeArrowheads="1"/>
            </p:cNvSpPr>
            <p:nvPr/>
          </p:nvSpPr>
          <p:spPr bwMode="auto">
            <a:xfrm>
              <a:off x="775746" y="5572829"/>
              <a:ext cx="7632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bg1"/>
                  </a:solidFill>
                </a:rPr>
                <a:t>FACT: In 2013-14, cocoa farmers earned more than £8.4 million in Fairtrade premiums. Almost a quarter was invested to support families in their daily routines. Examples include schools, water and housing.</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p:cNvSpPr>
            <a:spLocks noGrp="1"/>
          </p:cNvSpPr>
          <p:nvPr>
            <p:ph type="title"/>
          </p:nvPr>
        </p:nvSpPr>
        <p:spPr>
          <a:xfrm>
            <a:off x="457200" y="479425"/>
            <a:ext cx="8220075" cy="993775"/>
          </a:xfrm>
        </p:spPr>
        <p:txBody>
          <a:bodyPr/>
          <a:lstStyle/>
          <a:p>
            <a:pPr eaLnBrk="1" hangingPunct="1"/>
            <a:r>
              <a:rPr lang="en-GB" altLang="en-US" sz="3600" dirty="0">
                <a:solidFill>
                  <a:srgbClr val="242424"/>
                </a:solidFill>
                <a:latin typeface="+mn-lt"/>
              </a:rPr>
              <a:t>Fairtrade Farms</a:t>
            </a:r>
          </a:p>
        </p:txBody>
      </p:sp>
      <p:sp>
        <p:nvSpPr>
          <p:cNvPr id="14339" name="Rectangle 4"/>
          <p:cNvSpPr>
            <a:spLocks noChangeArrowheads="1"/>
          </p:cNvSpPr>
          <p:nvPr/>
        </p:nvSpPr>
        <p:spPr bwMode="auto">
          <a:xfrm>
            <a:off x="755650" y="1514475"/>
            <a:ext cx="76327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rgbClr val="000000"/>
                </a:solidFill>
              </a:rPr>
              <a:t>Kuapa Kokoo is located in Kumasi, at the centre of the cocoa-growing region in the west of Ghana.</a:t>
            </a:r>
          </a:p>
        </p:txBody>
      </p:sp>
      <p:grpSp>
        <p:nvGrpSpPr>
          <p:cNvPr id="45" name="Group 44"/>
          <p:cNvGrpSpPr>
            <a:grpSpLocks/>
          </p:cNvGrpSpPr>
          <p:nvPr/>
        </p:nvGrpSpPr>
        <p:grpSpPr bwMode="auto">
          <a:xfrm>
            <a:off x="755650" y="4873625"/>
            <a:ext cx="7683500" cy="1219200"/>
            <a:chOff x="755650" y="4873451"/>
            <a:chExt cx="7682941" cy="1219374"/>
          </a:xfrm>
        </p:grpSpPr>
        <p:sp>
          <p:nvSpPr>
            <p:cNvPr id="2" name="Rectangle 1"/>
            <p:cNvSpPr/>
            <p:nvPr/>
          </p:nvSpPr>
          <p:spPr>
            <a:xfrm>
              <a:off x="755650" y="4873451"/>
              <a:ext cx="7632145" cy="1219374"/>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348" name="TextBox 3"/>
            <p:cNvSpPr txBox="1">
              <a:spLocks noChangeArrowheads="1"/>
            </p:cNvSpPr>
            <p:nvPr/>
          </p:nvSpPr>
          <p:spPr bwMode="auto">
            <a:xfrm>
              <a:off x="805891" y="4944529"/>
              <a:ext cx="76327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b="1">
                  <a:solidFill>
                    <a:schemeClr val="bg1"/>
                  </a:solidFill>
                </a:rPr>
                <a:t>Did You Know?</a:t>
              </a:r>
            </a:p>
            <a:p>
              <a:pPr eaLnBrk="1" hangingPunct="1">
                <a:lnSpc>
                  <a:spcPct val="100000"/>
                </a:lnSpc>
                <a:spcBef>
                  <a:spcPct val="0"/>
                </a:spcBef>
                <a:buFontTx/>
                <a:buNone/>
              </a:pPr>
              <a:r>
                <a:rPr lang="en-GB" altLang="en-US" sz="1600">
                  <a:solidFill>
                    <a:schemeClr val="bg1"/>
                  </a:solidFill>
                </a:rPr>
                <a:t>The quality of cocoa beans from Ghana is ranked number one in the world!</a:t>
              </a:r>
            </a:p>
            <a:p>
              <a:pPr eaLnBrk="1" hangingPunct="1">
                <a:lnSpc>
                  <a:spcPct val="100000"/>
                </a:lnSpc>
                <a:spcBef>
                  <a:spcPct val="0"/>
                </a:spcBef>
                <a:buFontTx/>
                <a:buNone/>
              </a:pPr>
              <a:r>
                <a:rPr lang="en-GB" altLang="en-US" sz="1600">
                  <a:solidFill>
                    <a:schemeClr val="bg1"/>
                  </a:solidFill>
                </a:rPr>
                <a:t>Almost all cocoa produced in Ghana is exported around the world. This makes cocoa Ghana’s second most important product after gold!</a:t>
              </a:r>
            </a:p>
          </p:txBody>
        </p:sp>
      </p:grpSp>
      <p:pic>
        <p:nvPicPr>
          <p:cNvPr id="14341" name="Picture 8"/>
          <p:cNvPicPr>
            <a:picLocks noChangeAspect="1"/>
          </p:cNvPicPr>
          <p:nvPr/>
        </p:nvPicPr>
        <p:blipFill>
          <a:blip r:embed="rId2">
            <a:extLst>
              <a:ext uri="{28A0092B-C50C-407E-A947-70E740481C1C}">
                <a14:useLocalDpi xmlns:a14="http://schemas.microsoft.com/office/drawing/2010/main" val="0"/>
              </a:ext>
            </a:extLst>
          </a:blip>
          <a:srcRect t="14450"/>
          <a:stretch>
            <a:fillRect/>
          </a:stretch>
        </p:blipFill>
        <p:spPr bwMode="auto">
          <a:xfrm>
            <a:off x="1119188" y="2265363"/>
            <a:ext cx="3970337"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 name="Ghana"/>
          <p:cNvGrpSpPr>
            <a:grpSpLocks/>
          </p:cNvGrpSpPr>
          <p:nvPr/>
        </p:nvGrpSpPr>
        <p:grpSpPr bwMode="auto">
          <a:xfrm>
            <a:off x="2970213" y="2070100"/>
            <a:ext cx="5145087" cy="2625725"/>
            <a:chOff x="2970911" y="2069960"/>
            <a:chExt cx="5144482" cy="2626370"/>
          </a:xfrm>
        </p:grpSpPr>
        <p:cxnSp>
          <p:nvCxnSpPr>
            <p:cNvPr id="12" name="Straight Connector 11"/>
            <p:cNvCxnSpPr>
              <a:cxnSpLocks/>
              <a:endCxn id="10" idx="1"/>
            </p:cNvCxnSpPr>
            <p:nvPr/>
          </p:nvCxnSpPr>
          <p:spPr>
            <a:xfrm flipV="1">
              <a:off x="2970911" y="2454229"/>
              <a:ext cx="2871449" cy="1051183"/>
            </a:xfrm>
            <a:prstGeom prst="line">
              <a:avLst/>
            </a:prstGeom>
            <a:ln w="12700">
              <a:solidFill>
                <a:srgbClr val="18A0DB"/>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cxnSpLocks/>
              <a:endCxn id="10" idx="3"/>
            </p:cNvCxnSpPr>
            <p:nvPr/>
          </p:nvCxnSpPr>
          <p:spPr>
            <a:xfrm>
              <a:off x="2970911" y="3505413"/>
              <a:ext cx="2871449" cy="806648"/>
            </a:xfrm>
            <a:prstGeom prst="line">
              <a:avLst/>
            </a:prstGeom>
            <a:ln w="12700">
              <a:solidFill>
                <a:srgbClr val="18A0DB"/>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912" t="-3749" r="26621" b="27458"/>
            <a:stretch/>
          </p:blipFill>
          <p:spPr>
            <a:xfrm>
              <a:off x="5453045" y="2069960"/>
              <a:ext cx="2662348" cy="2626370"/>
            </a:xfrm>
            <a:prstGeom prst="ellipse">
              <a:avLst/>
            </a:prstGeom>
            <a:solidFill>
              <a:srgbClr val="F0EDEC"/>
            </a:solidFill>
            <a:ln w="63500" cap="rnd">
              <a:solidFill>
                <a:srgbClr val="18A0DB"/>
              </a:solidFill>
            </a:ln>
            <a:effectLst/>
          </p:spPr>
        </p:pic>
        <p:sp>
          <p:nvSpPr>
            <p:cNvPr id="42" name="Oval 41"/>
            <p:cNvSpPr/>
            <p:nvPr/>
          </p:nvSpPr>
          <p:spPr>
            <a:xfrm>
              <a:off x="6486810" y="3505413"/>
              <a:ext cx="112700" cy="1111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p:cNvSpPr>
            <a:spLocks noGrp="1"/>
          </p:cNvSpPr>
          <p:nvPr>
            <p:ph type="title"/>
          </p:nvPr>
        </p:nvSpPr>
        <p:spPr>
          <a:xfrm>
            <a:off x="457200" y="479425"/>
            <a:ext cx="8220075" cy="993775"/>
          </a:xfrm>
        </p:spPr>
        <p:txBody>
          <a:bodyPr/>
          <a:lstStyle/>
          <a:p>
            <a:pPr eaLnBrk="1" hangingPunct="1"/>
            <a:r>
              <a:rPr lang="en-GB" altLang="en-US" sz="3600" dirty="0" err="1">
                <a:solidFill>
                  <a:srgbClr val="242424"/>
                </a:solidFill>
                <a:latin typeface="+mn-lt"/>
              </a:rPr>
              <a:t>Kuapa</a:t>
            </a:r>
            <a:r>
              <a:rPr lang="en-GB" altLang="en-US" sz="3600" dirty="0">
                <a:solidFill>
                  <a:srgbClr val="242424"/>
                </a:solidFill>
                <a:latin typeface="+mn-lt"/>
              </a:rPr>
              <a:t> </a:t>
            </a:r>
            <a:r>
              <a:rPr lang="en-GB" altLang="en-US" sz="3600" dirty="0" err="1">
                <a:solidFill>
                  <a:srgbClr val="242424"/>
                </a:solidFill>
                <a:latin typeface="+mn-lt"/>
              </a:rPr>
              <a:t>Kokoo</a:t>
            </a:r>
            <a:endParaRPr lang="en-GB" altLang="en-US" sz="3600" dirty="0">
              <a:solidFill>
                <a:srgbClr val="242424"/>
              </a:solidFill>
              <a:latin typeface="+mn-lt"/>
            </a:endParaRPr>
          </a:p>
        </p:txBody>
      </p:sp>
      <p:sp>
        <p:nvSpPr>
          <p:cNvPr id="15363" name="Rectangle 4"/>
          <p:cNvSpPr>
            <a:spLocks noChangeArrowheads="1"/>
          </p:cNvSpPr>
          <p:nvPr/>
        </p:nvSpPr>
        <p:spPr bwMode="auto">
          <a:xfrm>
            <a:off x="755650" y="1514475"/>
            <a:ext cx="76327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rgbClr val="000000"/>
                </a:solidFill>
              </a:rPr>
              <a:t>Kuapa Kokoo is a farming cooperative in Ghana with 85,000 farmers as members. What effects has the Fairtrade Premium had here?</a:t>
            </a:r>
          </a:p>
        </p:txBody>
      </p:sp>
      <p:sp>
        <p:nvSpPr>
          <p:cNvPr id="2" name="Rectangle 1"/>
          <p:cNvSpPr/>
          <p:nvPr/>
        </p:nvSpPr>
        <p:spPr>
          <a:xfrm>
            <a:off x="755650" y="4873625"/>
            <a:ext cx="7632700" cy="12192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65" name="TextBox 3"/>
          <p:cNvSpPr txBox="1">
            <a:spLocks noChangeArrowheads="1"/>
          </p:cNvSpPr>
          <p:nvPr/>
        </p:nvSpPr>
        <p:spPr bwMode="auto">
          <a:xfrm>
            <a:off x="755650" y="4945063"/>
            <a:ext cx="76835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dirty="0">
                <a:solidFill>
                  <a:schemeClr val="bg1"/>
                </a:solidFill>
              </a:rPr>
              <a:t>Looking at the ways </a:t>
            </a:r>
            <a:r>
              <a:rPr lang="en-GB" altLang="en-US" sz="1600" dirty="0" err="1">
                <a:solidFill>
                  <a:schemeClr val="bg1"/>
                </a:solidFill>
              </a:rPr>
              <a:t>Kuapa</a:t>
            </a:r>
            <a:r>
              <a:rPr lang="en-GB" altLang="en-US" sz="1600" dirty="0">
                <a:solidFill>
                  <a:schemeClr val="bg1"/>
                </a:solidFill>
              </a:rPr>
              <a:t> </a:t>
            </a:r>
            <a:r>
              <a:rPr lang="en-GB" altLang="en-US" sz="1600" dirty="0" err="1">
                <a:solidFill>
                  <a:schemeClr val="bg1"/>
                </a:solidFill>
              </a:rPr>
              <a:t>Kokoo</a:t>
            </a:r>
            <a:r>
              <a:rPr lang="en-GB" altLang="en-US" sz="1600" dirty="0">
                <a:solidFill>
                  <a:schemeClr val="bg1"/>
                </a:solidFill>
              </a:rPr>
              <a:t> farmers have spent their Fairtrade premium, what might life have been like before Fairtrade? How has Fairtrade made a difference? Have a go at hot-seating, taking it in turns to be a farmer before and after belonging to a fair trade cooperative.</a:t>
            </a:r>
          </a:p>
        </p:txBody>
      </p:sp>
      <p:pic>
        <p:nvPicPr>
          <p:cNvPr id="1536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04075" y="2239963"/>
            <a:ext cx="1184275"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Box 19"/>
          <p:cNvSpPr txBox="1">
            <a:spLocks noChangeArrowheads="1"/>
          </p:cNvSpPr>
          <p:nvPr/>
        </p:nvSpPr>
        <p:spPr bwMode="auto">
          <a:xfrm>
            <a:off x="1069975" y="2271713"/>
            <a:ext cx="61341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spcAft>
                <a:spcPts val="1200"/>
              </a:spcAft>
              <a:buFontTx/>
              <a:buNone/>
            </a:pPr>
            <a:r>
              <a:rPr lang="en-GB" altLang="en-US" sz="1600">
                <a:solidFill>
                  <a:schemeClr val="tx1"/>
                </a:solidFill>
              </a:rPr>
              <a:t>Purchase of mosquito nets, which have helped to improve health.</a:t>
            </a:r>
          </a:p>
          <a:p>
            <a:pPr eaLnBrk="1" hangingPunct="1">
              <a:lnSpc>
                <a:spcPct val="100000"/>
              </a:lnSpc>
              <a:spcBef>
                <a:spcPct val="0"/>
              </a:spcBef>
              <a:spcAft>
                <a:spcPts val="1200"/>
              </a:spcAft>
              <a:buFontTx/>
              <a:buNone/>
            </a:pPr>
            <a:r>
              <a:rPr lang="en-GB" altLang="en-US" sz="1600">
                <a:solidFill>
                  <a:schemeClr val="tx1"/>
                </a:solidFill>
              </a:rPr>
              <a:t>New schools have been built; links have been made between UK and Ghanaian schools to support learning.</a:t>
            </a:r>
          </a:p>
          <a:p>
            <a:pPr eaLnBrk="1" hangingPunct="1">
              <a:lnSpc>
                <a:spcPct val="100000"/>
              </a:lnSpc>
              <a:spcBef>
                <a:spcPct val="0"/>
              </a:spcBef>
              <a:spcAft>
                <a:spcPts val="1200"/>
              </a:spcAft>
              <a:buFontTx/>
              <a:buNone/>
            </a:pPr>
            <a:r>
              <a:rPr lang="en-GB" altLang="en-US" sz="1600">
                <a:solidFill>
                  <a:schemeClr val="tx1"/>
                </a:solidFill>
              </a:rPr>
              <a:t>Drinking wells have been dug; mobile doctor clinics have been brought to the area; special projects have been provided for women (32% of the farmers are women).</a:t>
            </a:r>
          </a:p>
          <a:p>
            <a:pPr eaLnBrk="1" hangingPunct="1">
              <a:lnSpc>
                <a:spcPct val="100000"/>
              </a:lnSpc>
              <a:spcBef>
                <a:spcPct val="0"/>
              </a:spcBef>
              <a:spcAft>
                <a:spcPts val="1200"/>
              </a:spcAft>
              <a:buFontTx/>
              <a:buNone/>
            </a:pPr>
            <a:r>
              <a:rPr lang="en-GB" altLang="en-US" sz="1600">
                <a:solidFill>
                  <a:schemeClr val="tx1"/>
                </a:solidFill>
              </a:rPr>
              <a:t>Scales have been provided to give truthful, accurate crop weights for fair payment; training for farmers and farm workers is given.</a:t>
            </a:r>
          </a:p>
        </p:txBody>
      </p:sp>
      <p:pic>
        <p:nvPicPr>
          <p:cNvPr id="15368"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252663"/>
            <a:ext cx="3143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749550"/>
            <a:ext cx="3143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343275"/>
            <a:ext cx="3143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221163"/>
            <a:ext cx="3143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7"/>
          <p:cNvPicPr>
            <a:picLocks noChangeAspect="1"/>
          </p:cNvPicPr>
          <p:nvPr/>
        </p:nvPicPr>
        <p:blipFill>
          <a:blip r:embed="rId4">
            <a:extLst>
              <a:ext uri="{28A0092B-C50C-407E-A947-70E740481C1C}">
                <a14:useLocalDpi xmlns:a14="http://schemas.microsoft.com/office/drawing/2010/main" val="0"/>
              </a:ext>
            </a:extLst>
          </a:blip>
          <a:srcRect l="23573" b="12157"/>
          <a:stretch>
            <a:fillRect/>
          </a:stretch>
        </p:blipFill>
        <p:spPr bwMode="auto">
          <a:xfrm>
            <a:off x="7146925" y="3700463"/>
            <a:ext cx="1241425"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p:cNvSpPr>
            <a:spLocks noGrp="1"/>
          </p:cNvSpPr>
          <p:nvPr>
            <p:ph type="title"/>
          </p:nvPr>
        </p:nvSpPr>
        <p:spPr>
          <a:xfrm>
            <a:off x="457200" y="479425"/>
            <a:ext cx="8220075" cy="993775"/>
          </a:xfrm>
        </p:spPr>
        <p:txBody>
          <a:bodyPr/>
          <a:lstStyle/>
          <a:p>
            <a:pPr eaLnBrk="1" hangingPunct="1"/>
            <a:r>
              <a:rPr lang="en-GB" altLang="en-US" sz="3600" dirty="0">
                <a:solidFill>
                  <a:srgbClr val="242424"/>
                </a:solidFill>
                <a:latin typeface="+mn-lt"/>
              </a:rPr>
              <a:t>Cocoa Life</a:t>
            </a:r>
          </a:p>
        </p:txBody>
      </p:sp>
      <p:sp>
        <p:nvSpPr>
          <p:cNvPr id="15363" name="Rectangle 4"/>
          <p:cNvSpPr>
            <a:spLocks noChangeArrowheads="1"/>
          </p:cNvSpPr>
          <p:nvPr/>
        </p:nvSpPr>
        <p:spPr bwMode="auto">
          <a:xfrm>
            <a:off x="755650" y="1387475"/>
            <a:ext cx="7632700" cy="153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a:solidFill>
                  <a:srgbClr val="000000"/>
                </a:solidFill>
              </a:rPr>
              <a:t>Cocoa Life is a programme that has invested over £300 million to help Cocoa farmers and their communities in six key areas – Ghana, </a:t>
            </a:r>
            <a:r>
              <a:rPr lang="en-GB" altLang="en-US" dirty="0"/>
              <a:t>Côte d'Ivoire, Indonesia, India, the Dominican Republic and Brazil. </a:t>
            </a:r>
          </a:p>
          <a:p>
            <a:pPr eaLnBrk="1" hangingPunct="1">
              <a:lnSpc>
                <a:spcPct val="100000"/>
              </a:lnSpc>
              <a:spcBef>
                <a:spcPct val="0"/>
              </a:spcBef>
              <a:buFontTx/>
              <a:buNone/>
            </a:pPr>
            <a:r>
              <a:rPr lang="en-GB" altLang="en-US" dirty="0">
                <a:solidFill>
                  <a:srgbClr val="000000"/>
                </a:solidFill>
              </a:rPr>
              <a:t>By 2022, they aim to help over 200,000 farmers through teaching them skills to improve their livelihoods and opportunities. </a:t>
            </a:r>
          </a:p>
        </p:txBody>
      </p:sp>
      <p:pic>
        <p:nvPicPr>
          <p:cNvPr id="13" name="Picture 2" descr="Image result for cocoa lif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0" y="3218658"/>
            <a:ext cx="2793999" cy="279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04313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CBCA707B-BBA2-4E7E-9DB6-705861FD9E17}" vid="{48CF7D95-9755-429D-A1B1-06B08BB4DD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402</TotalTime>
  <Words>1076</Words>
  <Application>Microsoft Office PowerPoint</Application>
  <PresentationFormat>On-screen Show (4:3)</PresentationFormat>
  <Paragraphs>73</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Tuffy</vt:lpstr>
      <vt:lpstr>Twinkl SemiBold</vt:lpstr>
      <vt:lpstr>Twinkl</vt:lpstr>
      <vt:lpstr>Sassoon Infant Rg</vt:lpstr>
      <vt:lpstr>Calibri</vt:lpstr>
      <vt:lpstr>Arial</vt:lpstr>
      <vt:lpstr>Office Theme</vt:lpstr>
      <vt:lpstr>PowerPoint Presentation</vt:lpstr>
      <vt:lpstr>Mmmm…Chocolate!</vt:lpstr>
      <vt:lpstr>Where is Chocolate Grown?</vt:lpstr>
      <vt:lpstr>Growing Cocoa</vt:lpstr>
      <vt:lpstr>A Fair Trade?</vt:lpstr>
      <vt:lpstr>What is Fairtrade?</vt:lpstr>
      <vt:lpstr>Fairtrade Farms</vt:lpstr>
      <vt:lpstr>Kuapa Kokoo</vt:lpstr>
      <vt:lpstr>Cocoa Life</vt:lpstr>
      <vt:lpstr>Cocoa Life</vt:lpstr>
      <vt:lpstr>Cocoa Life</vt:lpstr>
      <vt:lpstr>Fair Trade For Farmers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Twinkl</dc:creator>
  <cp:lastModifiedBy>Jackie French</cp:lastModifiedBy>
  <cp:revision>37</cp:revision>
  <dcterms:created xsi:type="dcterms:W3CDTF">2017-04-27T10:50:50Z</dcterms:created>
  <dcterms:modified xsi:type="dcterms:W3CDTF">2021-01-29T12:05:45Z</dcterms:modified>
</cp:coreProperties>
</file>