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7"/>
  </p:notesMasterIdLst>
  <p:handoutMasterIdLst>
    <p:handoutMasterId r:id="rId8"/>
  </p:handoutMasterIdLst>
  <p:sldIdLst>
    <p:sldId id="262" r:id="rId3"/>
    <p:sldId id="263" r:id="rId4"/>
    <p:sldId id="264" r:id="rId5"/>
    <p:sldId id="265" r:id="rId6"/>
  </p:sldIdLst>
  <p:sldSz cx="6858000" cy="9906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emplate: parents/carers TUK newsletter (primary)" id="{BE4F3795-86A3-4A8C-8779-E5591478FDF8}">
          <p14:sldIdLst>
            <p14:sldId id="262"/>
          </p14:sldIdLst>
        </p14:section>
        <p14:section name="Online safety topics" id="{F40EE6C5-7220-46C2-BC4C-2634CED4653A}">
          <p14:sldIdLst>
            <p14:sldId id="263"/>
            <p14:sldId id="264"/>
            <p14:sldId id="265"/>
          </p14:sldIdLst>
        </p14:section>
      </p14:sectionLst>
    </p:ex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OONEY, Marie" initials="CM" lastIdx="10" clrIdx="0"/>
  <p:cmAuthor id="1" name="Sam Marks" initials="Sam M" lastIdx="1" clrIdx="1"/>
  <p:cmAuthor id="2" name="COLE, Rosie" initials="CR" lastIdx="5" clrIdx="2"/>
  <p:cmAuthor id="3" name="Sinclair, Lorna" initials="LS" lastIdx="5"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F3DD"/>
    <a:srgbClr val="EAEAEA"/>
    <a:srgbClr val="B6E3EC"/>
    <a:srgbClr val="ECB6BB"/>
    <a:srgbClr val="F1F6AC"/>
    <a:srgbClr val="800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0BC5E79-823F-477F-9D02-5E3289C2AC98}" v="10" dt="2020-07-27T06:33:58.84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83466" autoAdjust="0"/>
  </p:normalViewPr>
  <p:slideViewPr>
    <p:cSldViewPr>
      <p:cViewPr varScale="1">
        <p:scale>
          <a:sx n="78" d="100"/>
          <a:sy n="78" d="100"/>
        </p:scale>
        <p:origin x="2526" y="84"/>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commentAuthors" Target="commentAuthors.xml"/><Relationship Id="rId14"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9165AE8-BCB9-4963-B5DD-0D5C82357DBF}" type="datetimeFigureOut">
              <a:rPr lang="en-GB" smtClean="0"/>
              <a:t>08/09/2021</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0705138-3BF7-47E8-A1AB-965D701A7903}" type="slidenum">
              <a:rPr lang="en-GB" smtClean="0"/>
              <a:t>‹#›</a:t>
            </a:fld>
            <a:endParaRPr lang="en-GB"/>
          </a:p>
        </p:txBody>
      </p:sp>
    </p:spTree>
    <p:extLst>
      <p:ext uri="{BB962C8B-B14F-4D97-AF65-F5344CB8AC3E}">
        <p14:creationId xmlns:p14="http://schemas.microsoft.com/office/powerpoint/2010/main" val="12121695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0A07F5D-BC8A-4D18-92C0-A40632AEC9CB}" type="datetimeFigureOut">
              <a:rPr lang="en-GB" smtClean="0"/>
              <a:t>08/09/2021</a:t>
            </a:fld>
            <a:endParaRPr lang="en-GB"/>
          </a:p>
        </p:txBody>
      </p:sp>
      <p:sp>
        <p:nvSpPr>
          <p:cNvPr id="4" name="Slide Image Placeholder 3"/>
          <p:cNvSpPr>
            <a:spLocks noGrp="1" noRot="1" noChangeAspect="1"/>
          </p:cNvSpPr>
          <p:nvPr>
            <p:ph type="sldImg" idx="2"/>
          </p:nvPr>
        </p:nvSpPr>
        <p:spPr>
          <a:xfrm>
            <a:off x="2241550" y="685800"/>
            <a:ext cx="23749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4C0EB9F-E44A-4EAC-8E32-AF75B65D84CD}" type="slidenum">
              <a:rPr lang="en-GB" smtClean="0"/>
              <a:t>‹#›</a:t>
            </a:fld>
            <a:endParaRPr lang="en-GB"/>
          </a:p>
        </p:txBody>
      </p:sp>
    </p:spTree>
    <p:extLst>
      <p:ext uri="{BB962C8B-B14F-4D97-AF65-F5344CB8AC3E}">
        <p14:creationId xmlns:p14="http://schemas.microsoft.com/office/powerpoint/2010/main" val="860661498"/>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Editable parents</a:t>
            </a:r>
            <a:r>
              <a:rPr lang="en-GB" b="1" baseline="0" dirty="0" smtClean="0"/>
              <a:t> and carers online newsletter (primary)</a:t>
            </a:r>
            <a:endParaRPr lang="en-GB" baseline="0" dirty="0" smtClean="0"/>
          </a:p>
          <a:p>
            <a:endParaRPr lang="en-GB" baseline="0" dirty="0" smtClean="0"/>
          </a:p>
          <a:p>
            <a:pPr marL="0" indent="0">
              <a:buFont typeface="Arial" panose="020B0604020202020204" pitchFamily="34" charset="0"/>
              <a:buNone/>
            </a:pPr>
            <a:r>
              <a:rPr lang="en-GB" baseline="0" dirty="0" smtClean="0"/>
              <a:t>If you’d like to send a one-off online-safety newsletter to parents/carers,  we recommend that you use the template provided on slide 1. If you’d like to send a series of online safety newsletters, you can copy and paste the information boxes (slides 2-3) and the ‘steps you can take to keep your child safer’ (slide 4) into the template and send a different newsletter each week/month etc. You can also copy and paste the information into your own school newsletter if you wish. </a:t>
            </a:r>
          </a:p>
          <a:p>
            <a:pPr marL="0" indent="0">
              <a:buFont typeface="Arial" panose="020B0604020202020204" pitchFamily="34" charset="0"/>
              <a:buNone/>
            </a:pPr>
            <a:endParaRPr lang="en-GB" baseline="0" dirty="0" smtClean="0"/>
          </a:p>
          <a:p>
            <a:pPr marL="0" indent="0">
              <a:buFont typeface="Arial" panose="020B0604020202020204" pitchFamily="34" charset="0"/>
              <a:buNone/>
            </a:pPr>
            <a:r>
              <a:rPr lang="en-GB" baseline="0" dirty="0" smtClean="0"/>
              <a:t>When editing the template, we recommend including 1 or 2 topics per newsletter, 3  ‘Steps you can take to keep your child safer online’ and the ‘More information?’ box. </a:t>
            </a:r>
          </a:p>
          <a:p>
            <a:endParaRPr lang="en-GB" baseline="0" dirty="0" smtClean="0"/>
          </a:p>
          <a:p>
            <a:r>
              <a:rPr lang="en-GB" b="1" dirty="0" smtClean="0"/>
              <a:t>Topics provided</a:t>
            </a:r>
            <a:endParaRPr lang="en-GB" b="1" baseline="0" dirty="0" smtClean="0"/>
          </a:p>
          <a:p>
            <a:r>
              <a:rPr lang="en-GB" baseline="0" dirty="0" smtClean="0"/>
              <a:t>There are information boxes on the following topics: </a:t>
            </a:r>
          </a:p>
          <a:p>
            <a:pPr marL="171450" indent="-171450">
              <a:buFont typeface="Arial" panose="020B0604020202020204" pitchFamily="34" charset="0"/>
              <a:buChar char="•"/>
            </a:pPr>
            <a:r>
              <a:rPr lang="en-GB" baseline="0" dirty="0" smtClean="0"/>
              <a:t>Sharing information, pictures and videos</a:t>
            </a:r>
          </a:p>
          <a:p>
            <a:pPr marL="171450" indent="-171450">
              <a:buFont typeface="Arial" panose="020B0604020202020204" pitchFamily="34" charset="0"/>
              <a:buChar char="•"/>
            </a:pPr>
            <a:r>
              <a:rPr lang="en-GB" baseline="0" dirty="0" smtClean="0"/>
              <a:t>Watching videos</a:t>
            </a:r>
          </a:p>
          <a:p>
            <a:pPr marL="171450" indent="-171450">
              <a:buFont typeface="Arial" panose="020B0604020202020204" pitchFamily="34" charset="0"/>
              <a:buChar char="•"/>
            </a:pPr>
            <a:r>
              <a:rPr lang="en-GB" baseline="0" dirty="0" smtClean="0"/>
              <a:t>Online gaming</a:t>
            </a:r>
          </a:p>
          <a:p>
            <a:pPr marL="171450" indent="-171450">
              <a:buFont typeface="Arial" panose="020B0604020202020204" pitchFamily="34" charset="0"/>
              <a:buChar char="•"/>
            </a:pPr>
            <a:r>
              <a:rPr lang="en-GB" baseline="0" dirty="0" smtClean="0"/>
              <a:t>Chatting, being kind and making friends online </a:t>
            </a:r>
          </a:p>
          <a:p>
            <a:pPr marL="171450" indent="-171450">
              <a:buFont typeface="Arial" panose="020B0604020202020204" pitchFamily="34" charset="0"/>
              <a:buChar char="•"/>
            </a:pPr>
            <a:endParaRPr lang="en-GB" baseline="0" dirty="0" smtClean="0"/>
          </a:p>
          <a:p>
            <a:endParaRPr lang="en-GB" dirty="0" smtClean="0"/>
          </a:p>
          <a:p>
            <a:endParaRPr lang="en-GB" dirty="0"/>
          </a:p>
        </p:txBody>
      </p:sp>
      <p:sp>
        <p:nvSpPr>
          <p:cNvPr id="4" name="Slide Number Placeholder 3"/>
          <p:cNvSpPr>
            <a:spLocks noGrp="1"/>
          </p:cNvSpPr>
          <p:nvPr>
            <p:ph type="sldNum" sz="quarter" idx="10"/>
          </p:nvPr>
        </p:nvSpPr>
        <p:spPr/>
        <p:txBody>
          <a:bodyPr/>
          <a:lstStyle/>
          <a:p>
            <a:fld id="{14C0EB9F-E44A-4EAC-8E32-AF75B65D84CD}" type="slidenum">
              <a:rPr lang="en-GB" smtClean="0"/>
              <a:t>1</a:t>
            </a:fld>
            <a:endParaRPr lang="en-GB"/>
          </a:p>
        </p:txBody>
      </p:sp>
    </p:spTree>
    <p:extLst>
      <p:ext uri="{BB962C8B-B14F-4D97-AF65-F5344CB8AC3E}">
        <p14:creationId xmlns:p14="http://schemas.microsoft.com/office/powerpoint/2010/main" val="10993132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Please copy and paste</a:t>
            </a:r>
            <a:r>
              <a:rPr lang="en-GB" baseline="0" dirty="0" smtClean="0"/>
              <a:t> the information boxes into the editable template to create your newsletter. </a:t>
            </a:r>
            <a:endParaRPr lang="en-GB" dirty="0"/>
          </a:p>
        </p:txBody>
      </p:sp>
      <p:sp>
        <p:nvSpPr>
          <p:cNvPr id="4" name="Slide Number Placeholder 3"/>
          <p:cNvSpPr>
            <a:spLocks noGrp="1"/>
          </p:cNvSpPr>
          <p:nvPr>
            <p:ph type="sldNum" sz="quarter" idx="10"/>
          </p:nvPr>
        </p:nvSpPr>
        <p:spPr/>
        <p:txBody>
          <a:bodyPr/>
          <a:lstStyle/>
          <a:p>
            <a:fld id="{14C0EB9F-E44A-4EAC-8E32-AF75B65D84CD}" type="slidenum">
              <a:rPr lang="en-GB" smtClean="0"/>
              <a:t>2</a:t>
            </a:fld>
            <a:endParaRPr lang="en-GB"/>
          </a:p>
        </p:txBody>
      </p:sp>
    </p:spTree>
    <p:extLst>
      <p:ext uri="{BB962C8B-B14F-4D97-AF65-F5344CB8AC3E}">
        <p14:creationId xmlns:p14="http://schemas.microsoft.com/office/powerpoint/2010/main" val="33375107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Please copy and paste</a:t>
            </a:r>
            <a:r>
              <a:rPr lang="en-GB" baseline="0" dirty="0" smtClean="0"/>
              <a:t> the information boxes into the editable template to create your newsletter. </a:t>
            </a:r>
            <a:endParaRPr lang="en-GB" dirty="0" smtClean="0"/>
          </a:p>
          <a:p>
            <a:endParaRPr lang="en-GB" dirty="0"/>
          </a:p>
        </p:txBody>
      </p:sp>
      <p:sp>
        <p:nvSpPr>
          <p:cNvPr id="4" name="Slide Number Placeholder 3"/>
          <p:cNvSpPr>
            <a:spLocks noGrp="1"/>
          </p:cNvSpPr>
          <p:nvPr>
            <p:ph type="sldNum" sz="quarter" idx="10"/>
          </p:nvPr>
        </p:nvSpPr>
        <p:spPr/>
        <p:txBody>
          <a:bodyPr/>
          <a:lstStyle/>
          <a:p>
            <a:fld id="{14C0EB9F-E44A-4EAC-8E32-AF75B65D84CD}" type="slidenum">
              <a:rPr lang="en-GB" smtClean="0"/>
              <a:t>3</a:t>
            </a:fld>
            <a:endParaRPr lang="en-GB"/>
          </a:p>
        </p:txBody>
      </p:sp>
    </p:spTree>
    <p:extLst>
      <p:ext uri="{BB962C8B-B14F-4D97-AF65-F5344CB8AC3E}">
        <p14:creationId xmlns:p14="http://schemas.microsoft.com/office/powerpoint/2010/main" val="10350705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Please</a:t>
            </a:r>
            <a:r>
              <a:rPr lang="en-GB" baseline="0" dirty="0" smtClean="0"/>
              <a:t> copy and paste the steps info the editable template to create your online newsletter. </a:t>
            </a:r>
          </a:p>
          <a:p>
            <a:endParaRPr lang="en-GB" baseline="0" dirty="0" smtClean="0"/>
          </a:p>
          <a:p>
            <a:r>
              <a:rPr lang="en-GB" baseline="0" dirty="0" smtClean="0"/>
              <a:t>If sending a one-off newsletter, we ask that you include the following steps as a minimum: </a:t>
            </a:r>
          </a:p>
          <a:p>
            <a:endParaRPr lang="en-GB" baseline="0" dirty="0" smtClean="0"/>
          </a:p>
          <a:p>
            <a:r>
              <a:rPr lang="en-GB" b="1" dirty="0" smtClean="0"/>
              <a:t>Parental controls: </a:t>
            </a:r>
            <a:r>
              <a:rPr lang="en-GB" dirty="0" smtClean="0"/>
              <a:t>Parental controls have been designed to help you manage your child's online activities. There are various types, some of which are free but others which can be bought. However, nothing is totally fool proof so they shouldn't replace the need for you to support and advise your child using the internet. For more information and step by step instructions on setting up parental controls, visit Parental Controls &amp; Privacy Settings Guides - Internet Matters.</a:t>
            </a:r>
          </a:p>
          <a:p>
            <a:endParaRPr lang="en-GB" b="1" dirty="0" smtClean="0"/>
          </a:p>
          <a:p>
            <a:r>
              <a:rPr lang="en-GB" b="1" dirty="0" smtClean="0"/>
              <a:t>Supervise their online activity: </a:t>
            </a:r>
            <a:r>
              <a:rPr lang="en-GB" dirty="0" smtClean="0"/>
              <a:t>Keep the devices your child uses in communal areas of the house such as the living room or kitchen, where an adult is able to supervise. Primary-age children should not access the internet in private spaces alone, such as in a bedroom or bathroom. </a:t>
            </a:r>
          </a:p>
          <a:p>
            <a:endParaRPr lang="en-GB" b="1" dirty="0" smtClean="0"/>
          </a:p>
          <a:p>
            <a:r>
              <a:rPr lang="en-GB" b="1" dirty="0" smtClean="0"/>
              <a:t>Explore together and chat little and often: </a:t>
            </a:r>
            <a:r>
              <a:rPr lang="en-GB" dirty="0" smtClean="0"/>
              <a:t>Ask your child to show you their favourite apps, games and sites and encourage them to teach you how to use these. Ask them if anything ever worries them online and make sure they know they can get help by talking to you or another adult they trust if anything happens online that makes them feel worried, sad or scared. </a:t>
            </a:r>
          </a:p>
          <a:p>
            <a:endParaRPr lang="en-GB" dirty="0" smtClean="0"/>
          </a:p>
          <a:p>
            <a:endParaRPr lang="en-GB" dirty="0"/>
          </a:p>
        </p:txBody>
      </p:sp>
      <p:sp>
        <p:nvSpPr>
          <p:cNvPr id="4" name="Slide Number Placeholder 3"/>
          <p:cNvSpPr>
            <a:spLocks noGrp="1"/>
          </p:cNvSpPr>
          <p:nvPr>
            <p:ph type="sldNum" sz="quarter" idx="10"/>
          </p:nvPr>
        </p:nvSpPr>
        <p:spPr/>
        <p:txBody>
          <a:bodyPr/>
          <a:lstStyle/>
          <a:p>
            <a:fld id="{14C0EB9F-E44A-4EAC-8E32-AF75B65D84CD}" type="slidenum">
              <a:rPr lang="en-GB" smtClean="0"/>
              <a:t>4</a:t>
            </a:fld>
            <a:endParaRPr lang="en-GB"/>
          </a:p>
        </p:txBody>
      </p:sp>
    </p:spTree>
    <p:extLst>
      <p:ext uri="{BB962C8B-B14F-4D97-AF65-F5344CB8AC3E}">
        <p14:creationId xmlns:p14="http://schemas.microsoft.com/office/powerpoint/2010/main" val="1111032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xml"/><Relationship Id="rId1" Type="http://schemas.openxmlformats.org/officeDocument/2006/relationships/tags" Target="../tags/tag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3077282"/>
            <a:ext cx="5829300" cy="2123369"/>
          </a:xfrm>
        </p:spPr>
        <p:txBody>
          <a:bodyPr/>
          <a:lstStyle/>
          <a:p>
            <a:r>
              <a:rPr lang="en-US"/>
              <a:t>Click to edit Master title style</a:t>
            </a:r>
            <a:endParaRPr lang="en-GB"/>
          </a:p>
        </p:txBody>
      </p:sp>
      <p:sp>
        <p:nvSpPr>
          <p:cNvPr id="3" name="Subtitle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393A2D7-F085-4BEF-BD72-B16C6B536E06}" type="datetimeFigureOut">
              <a:rPr lang="en-GB" smtClean="0"/>
              <a:t>08/09/2021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890435-5BB5-4496-A53B-D4641317C26A}" type="slidenum">
              <a:rPr lang="en-GB" smtClean="0"/>
              <a:t>‹#›</a:t>
            </a:fld>
            <a:endParaRPr lang="en-GB"/>
          </a:p>
        </p:txBody>
      </p:sp>
    </p:spTree>
    <p:extLst>
      <p:ext uri="{BB962C8B-B14F-4D97-AF65-F5344CB8AC3E}">
        <p14:creationId xmlns:p14="http://schemas.microsoft.com/office/powerpoint/2010/main" val="31709537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393A2D7-F085-4BEF-BD72-B16C6B536E06}" type="datetimeFigureOut">
              <a:rPr lang="en-GB" smtClean="0"/>
              <a:t>08/09/2021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890435-5BB5-4496-A53B-D4641317C26A}" type="slidenum">
              <a:rPr lang="en-GB" smtClean="0"/>
              <a:t>‹#›</a:t>
            </a:fld>
            <a:endParaRPr lang="en-GB"/>
          </a:p>
        </p:txBody>
      </p:sp>
    </p:spTree>
    <p:extLst>
      <p:ext uri="{BB962C8B-B14F-4D97-AF65-F5344CB8AC3E}">
        <p14:creationId xmlns:p14="http://schemas.microsoft.com/office/powerpoint/2010/main" val="16294711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573264"/>
            <a:ext cx="1157288" cy="1220822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257175" y="573264"/>
            <a:ext cx="3357563" cy="1220822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393A2D7-F085-4BEF-BD72-B16C6B536E06}" type="datetimeFigureOut">
              <a:rPr lang="en-GB" smtClean="0"/>
              <a:t>08/09/2021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890435-5BB5-4496-A53B-D4641317C26A}" type="slidenum">
              <a:rPr lang="en-GB" smtClean="0"/>
              <a:t>‹#›</a:t>
            </a:fld>
            <a:endParaRPr lang="en-GB"/>
          </a:p>
        </p:txBody>
      </p:sp>
    </p:spTree>
    <p:extLst>
      <p:ext uri="{BB962C8B-B14F-4D97-AF65-F5344CB8AC3E}">
        <p14:creationId xmlns:p14="http://schemas.microsoft.com/office/powerpoint/2010/main" val="8842476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393A2D7-F085-4BEF-BD72-B16C6B536E06}" type="datetimeFigureOut">
              <a:rPr lang="en-GB" smtClean="0"/>
              <a:t>08/09/2021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890435-5BB5-4496-A53B-D4641317C26A}" type="slidenum">
              <a:rPr lang="en-GB" smtClean="0"/>
              <a:t>‹#›</a:t>
            </a:fld>
            <a:endParaRPr lang="en-GB"/>
          </a:p>
        </p:txBody>
      </p:sp>
    </p:spTree>
    <p:extLst>
      <p:ext uri="{BB962C8B-B14F-4D97-AF65-F5344CB8AC3E}">
        <p14:creationId xmlns:p14="http://schemas.microsoft.com/office/powerpoint/2010/main" val="29652746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6365523"/>
            <a:ext cx="5829300" cy="1967442"/>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541735" y="4198586"/>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93A2D7-F085-4BEF-BD72-B16C6B536E06}" type="datetimeFigureOut">
              <a:rPr lang="en-GB" smtClean="0"/>
              <a:t>08/09/2021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890435-5BB5-4496-A53B-D4641317C26A}" type="slidenum">
              <a:rPr lang="en-GB" smtClean="0"/>
              <a:t>‹#›</a:t>
            </a:fld>
            <a:endParaRPr lang="en-GB"/>
          </a:p>
        </p:txBody>
      </p:sp>
    </p:spTree>
    <p:extLst>
      <p:ext uri="{BB962C8B-B14F-4D97-AF65-F5344CB8AC3E}">
        <p14:creationId xmlns:p14="http://schemas.microsoft.com/office/powerpoint/2010/main" val="37215361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257175" y="3338690"/>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2628900" y="3338690"/>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393A2D7-F085-4BEF-BD72-B16C6B536E06}" type="datetimeFigureOut">
              <a:rPr lang="en-GB" smtClean="0"/>
              <a:t>08/09/2021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890435-5BB5-4496-A53B-D4641317C26A}" type="slidenum">
              <a:rPr lang="en-GB" smtClean="0"/>
              <a:t>‹#›</a:t>
            </a:fld>
            <a:endParaRPr lang="en-GB"/>
          </a:p>
        </p:txBody>
      </p:sp>
    </p:spTree>
    <p:extLst>
      <p:ext uri="{BB962C8B-B14F-4D97-AF65-F5344CB8AC3E}">
        <p14:creationId xmlns:p14="http://schemas.microsoft.com/office/powerpoint/2010/main" val="12183161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96699"/>
            <a:ext cx="6172200" cy="1651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3483769"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393A2D7-F085-4BEF-BD72-B16C6B536E06}" type="datetimeFigureOut">
              <a:rPr lang="en-GB" smtClean="0"/>
              <a:t>08/09/2021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7890435-5BB5-4496-A53B-D4641317C26A}" type="slidenum">
              <a:rPr lang="en-GB" smtClean="0"/>
              <a:t>‹#›</a:t>
            </a:fld>
            <a:endParaRPr lang="en-GB"/>
          </a:p>
        </p:txBody>
      </p:sp>
    </p:spTree>
    <p:extLst>
      <p:ext uri="{BB962C8B-B14F-4D97-AF65-F5344CB8AC3E}">
        <p14:creationId xmlns:p14="http://schemas.microsoft.com/office/powerpoint/2010/main" val="874177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393A2D7-F085-4BEF-BD72-B16C6B536E06}" type="datetimeFigureOut">
              <a:rPr lang="en-GB" smtClean="0"/>
              <a:t>08/09/2021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7890435-5BB5-4496-A53B-D4641317C26A}" type="slidenum">
              <a:rPr lang="en-GB" smtClean="0"/>
              <a:t>‹#›</a:t>
            </a:fld>
            <a:endParaRPr lang="en-GB"/>
          </a:p>
        </p:txBody>
      </p:sp>
      <p:sp>
        <p:nvSpPr>
          <p:cNvPr id="6" name="TextBox 5"/>
          <p:cNvSpPr txBox="1"/>
          <p:nvPr userDrawn="1">
            <p:custDataLst>
              <p:tags r:id="rId1"/>
            </p:custDataLst>
          </p:nvPr>
        </p:nvSpPr>
        <p:spPr>
          <a:xfrm>
            <a:off x="2957586" y="127000"/>
            <a:ext cx="942886" cy="261610"/>
          </a:xfrm>
          <a:prstGeom prst="rect">
            <a:avLst/>
          </a:prstGeom>
          <a:noFill/>
          <a:ln cmpd="sng">
            <a:noFill/>
          </a:ln>
          <a:extLst>
            <a:ext uri="{91240B29-F687-4F45-9708-019B960494DF}">
              <a14:hiddenLine xmlns:a14="http://schemas.microsoft.com/office/drawing/2010/main" cmpd="sng">
                <a:solidFill>
                  <a:schemeClr val="tx1"/>
                </a:solidFill>
              </a14:hiddenLine>
            </a:ext>
          </a:extLst>
        </p:spPr>
        <p:txBody>
          <a:bodyPr vert="horz" wrap="none" rtlCol="0" anchor="t">
            <a:spAutoFit/>
          </a:bodyPr>
          <a:lstStyle/>
          <a:p>
            <a:pPr marL="0" algn="ctr" defTabSz="914400" rtl="0" eaLnBrk="1" latinLnBrk="0" hangingPunct="1">
              <a:buNone/>
            </a:pPr>
            <a:r>
              <a:rPr lang="en-GB" sz="1100" b="1" i="0" u="none" smtClean="0">
                <a:solidFill>
                  <a:srgbClr val="000000"/>
                </a:solidFill>
                <a:latin typeface="Verdana"/>
              </a:rPr>
              <a:t>OFFICIAL</a:t>
            </a:r>
            <a:endParaRPr lang="en-GB" sz="1100" b="1" i="0" u="none">
              <a:solidFill>
                <a:srgbClr val="000000"/>
              </a:solidFill>
              <a:latin typeface="Verdana"/>
            </a:endParaRPr>
          </a:p>
        </p:txBody>
      </p:sp>
      <p:sp>
        <p:nvSpPr>
          <p:cNvPr id="7" name="TextBox 6"/>
          <p:cNvSpPr txBox="1"/>
          <p:nvPr userDrawn="1">
            <p:custDataLst>
              <p:tags r:id="rId2"/>
            </p:custDataLst>
          </p:nvPr>
        </p:nvSpPr>
        <p:spPr>
          <a:xfrm>
            <a:off x="2957586" y="9517390"/>
            <a:ext cx="942886" cy="261610"/>
          </a:xfrm>
          <a:prstGeom prst="rect">
            <a:avLst/>
          </a:prstGeom>
          <a:noFill/>
          <a:ln cmpd="sng">
            <a:noFill/>
          </a:ln>
          <a:extLst>
            <a:ext uri="{91240B29-F687-4F45-9708-019B960494DF}">
              <a14:hiddenLine xmlns:a14="http://schemas.microsoft.com/office/drawing/2010/main" cmpd="sng">
                <a:solidFill>
                  <a:schemeClr val="tx1"/>
                </a:solidFill>
              </a14:hiddenLine>
            </a:ext>
          </a:extLst>
        </p:spPr>
        <p:txBody>
          <a:bodyPr vert="horz" wrap="none" rtlCol="0" anchor="t">
            <a:spAutoFit/>
          </a:bodyPr>
          <a:lstStyle/>
          <a:p>
            <a:pPr marL="0" algn="ctr" defTabSz="914400" rtl="0" eaLnBrk="1" latinLnBrk="0" hangingPunct="1">
              <a:buNone/>
            </a:pPr>
            <a:r>
              <a:rPr lang="en-GB" sz="1100" b="1" i="0" u="none" smtClean="0">
                <a:solidFill>
                  <a:srgbClr val="000000"/>
                </a:solidFill>
                <a:latin typeface="Verdana"/>
              </a:rPr>
              <a:t>OFFICIAL</a:t>
            </a:r>
            <a:endParaRPr lang="en-GB" sz="1100" b="1" i="0" u="none">
              <a:solidFill>
                <a:srgbClr val="000000"/>
              </a:solidFill>
              <a:latin typeface="Verdana"/>
            </a:endParaRPr>
          </a:p>
        </p:txBody>
      </p:sp>
    </p:spTree>
    <p:extLst>
      <p:ext uri="{BB962C8B-B14F-4D97-AF65-F5344CB8AC3E}">
        <p14:creationId xmlns:p14="http://schemas.microsoft.com/office/powerpoint/2010/main" val="40941616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93A2D7-F085-4BEF-BD72-B16C6B536E06}" type="datetimeFigureOut">
              <a:rPr lang="en-GB" smtClean="0"/>
              <a:t>08/09/2021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7890435-5BB5-4496-A53B-D4641317C26A}" type="slidenum">
              <a:rPr lang="en-GB" smtClean="0"/>
              <a:t>‹#›</a:t>
            </a:fld>
            <a:endParaRPr lang="en-GB"/>
          </a:p>
        </p:txBody>
      </p:sp>
    </p:spTree>
    <p:extLst>
      <p:ext uri="{BB962C8B-B14F-4D97-AF65-F5344CB8AC3E}">
        <p14:creationId xmlns:p14="http://schemas.microsoft.com/office/powerpoint/2010/main" val="21675011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94405"/>
            <a:ext cx="2256235" cy="1678517"/>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2681287"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342900"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393A2D7-F085-4BEF-BD72-B16C6B536E06}" type="datetimeFigureOut">
              <a:rPr lang="en-GB" smtClean="0"/>
              <a:t>08/09/2021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890435-5BB5-4496-A53B-D4641317C26A}" type="slidenum">
              <a:rPr lang="en-GB" smtClean="0"/>
              <a:t>‹#›</a:t>
            </a:fld>
            <a:endParaRPr lang="en-GB"/>
          </a:p>
        </p:txBody>
      </p:sp>
    </p:spTree>
    <p:extLst>
      <p:ext uri="{BB962C8B-B14F-4D97-AF65-F5344CB8AC3E}">
        <p14:creationId xmlns:p14="http://schemas.microsoft.com/office/powerpoint/2010/main" val="42941448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934200"/>
            <a:ext cx="4114800" cy="818622"/>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393A2D7-F085-4BEF-BD72-B16C6B536E06}" type="datetimeFigureOut">
              <a:rPr lang="en-GB" smtClean="0"/>
              <a:t>08/09/2021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890435-5BB5-4496-A53B-D4641317C26A}" type="slidenum">
              <a:rPr lang="en-GB" smtClean="0"/>
              <a:t>‹#›</a:t>
            </a:fld>
            <a:endParaRPr lang="en-GB"/>
          </a:p>
        </p:txBody>
      </p:sp>
    </p:spTree>
    <p:extLst>
      <p:ext uri="{BB962C8B-B14F-4D97-AF65-F5344CB8AC3E}">
        <p14:creationId xmlns:p14="http://schemas.microsoft.com/office/powerpoint/2010/main" val="2846664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342900" y="2311401"/>
            <a:ext cx="6172200" cy="653750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200">
                <a:solidFill>
                  <a:schemeClr val="tx1">
                    <a:tint val="75000"/>
                  </a:schemeClr>
                </a:solidFill>
              </a:defRPr>
            </a:lvl1pPr>
          </a:lstStyle>
          <a:p>
            <a:fld id="{F393A2D7-F085-4BEF-BD72-B16C6B536E06}" type="datetimeFigureOut">
              <a:rPr lang="en-GB" smtClean="0"/>
              <a:t>08/09/2021</a:t>
            </a:fld>
            <a:endParaRPr lang="en-GB"/>
          </a:p>
        </p:txBody>
      </p:sp>
      <p:sp>
        <p:nvSpPr>
          <p:cNvPr id="5" name="Footer Placeholder 4"/>
          <p:cNvSpPr>
            <a:spLocks noGrp="1"/>
          </p:cNvSpPr>
          <p:nvPr>
            <p:ph type="ftr" sz="quarter" idx="3"/>
          </p:nvPr>
        </p:nvSpPr>
        <p:spPr>
          <a:xfrm>
            <a:off x="2343150" y="9181395"/>
            <a:ext cx="2171700" cy="52740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914900" y="9181395"/>
            <a:ext cx="1600200" cy="527403"/>
          </a:xfrm>
          <a:prstGeom prst="rect">
            <a:avLst/>
          </a:prstGeom>
        </p:spPr>
        <p:txBody>
          <a:bodyPr vert="horz" lIns="91440" tIns="45720" rIns="91440" bIns="45720" rtlCol="0" anchor="ctr"/>
          <a:lstStyle>
            <a:lvl1pPr algn="r">
              <a:defRPr sz="1200">
                <a:solidFill>
                  <a:schemeClr val="tx1">
                    <a:tint val="75000"/>
                  </a:schemeClr>
                </a:solidFill>
              </a:defRPr>
            </a:lvl1pPr>
          </a:lstStyle>
          <a:p>
            <a:fld id="{77890435-5BB5-4496-A53B-D4641317C26A}" type="slidenum">
              <a:rPr lang="en-GB" smtClean="0"/>
              <a:t>‹#›</a:t>
            </a:fld>
            <a:endParaRPr lang="en-GB"/>
          </a:p>
        </p:txBody>
      </p:sp>
    </p:spTree>
    <p:extLst>
      <p:ext uri="{BB962C8B-B14F-4D97-AF65-F5344CB8AC3E}">
        <p14:creationId xmlns:p14="http://schemas.microsoft.com/office/powerpoint/2010/main" val="12267550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internetmatters.org/parental-controls/" TargetMode="External"/><Relationship Id="rId3" Type="http://schemas.openxmlformats.org/officeDocument/2006/relationships/hyperlink" Target="http://www.thinkuknow.co.uk/parents" TargetMode="External"/><Relationship Id="rId7" Type="http://schemas.openxmlformats.org/officeDocument/2006/relationships/hyperlink" Target="https://www.thinkuknow.co.uk/parents/articles/Has-your-child-shared-a-picture-or-video-online-/" TargetMode="External"/><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hyperlink" Target="https://parentinfo.org/article/youtube-what-parents-need-to-know" TargetMode="External"/><Relationship Id="rId5" Type="http://schemas.openxmlformats.org/officeDocument/2006/relationships/hyperlink" Target="https://www.youtube.com/kids/" TargetMode="External"/><Relationship Id="rId4" Type="http://schemas.openxmlformats.org/officeDocument/2006/relationships/hyperlink" Target="https://www.thinkuknow.co.uk/parents/Support-tools/home-activity-worksheets/" TargetMode="External"/><Relationship Id="rId9" Type="http://schemas.openxmlformats.org/officeDocument/2006/relationships/image" Target="../media/image1.png"/></Relationships>
</file>

<file path=ppt/slides/_rels/slide2.xml.rels><?xml version="1.0" encoding="UTF-8" standalone="yes"?>
<Relationships xmlns="http://schemas.openxmlformats.org/package/2006/relationships"><Relationship Id="rId8" Type="http://schemas.openxmlformats.org/officeDocument/2006/relationships/hyperlink" Target="https://www.thinkuknow.co.uk/parents/articles/Im-worried-my-primary-aged-child-might-see-something-inappropriate-online/" TargetMode="External"/><Relationship Id="rId3" Type="http://schemas.openxmlformats.org/officeDocument/2006/relationships/hyperlink" Target="https://www.youtube.com/watch?v=_5-ij1jm9K8&amp;feature=emb_title" TargetMode="External"/><Relationship Id="rId7" Type="http://schemas.openxmlformats.org/officeDocument/2006/relationships/hyperlink" Target="https://youtu.be/ykrwlhDavJs" TargetMode="External"/><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hyperlink" Target="https://www.net-aware.org.uk/" TargetMode="External"/><Relationship Id="rId11" Type="http://schemas.openxmlformats.org/officeDocument/2006/relationships/hyperlink" Target="https://parentinfo.org/article/youtube-what-parents-need-to-know" TargetMode="External"/><Relationship Id="rId5" Type="http://schemas.openxmlformats.org/officeDocument/2006/relationships/hyperlink" Target="https://www.thinkuknow.co.uk/parents/articles/gaming/" TargetMode="External"/><Relationship Id="rId10" Type="http://schemas.openxmlformats.org/officeDocument/2006/relationships/hyperlink" Target="https://www.youtube.com/kids/" TargetMode="External"/><Relationship Id="rId4" Type="http://schemas.openxmlformats.org/officeDocument/2006/relationships/hyperlink" Target="https://www.thinkuknow.co.uk/parents/articles/gaming-whats-appropriate-for-your-child/" TargetMode="External"/><Relationship Id="rId9" Type="http://schemas.openxmlformats.org/officeDocument/2006/relationships/hyperlink" Target="https://www.thinkuknow.co.uk/parents/articles/what-to-do-if-your-child-has-seen-something-inappropriate-online/" TargetMode="External"/></Relationships>
</file>

<file path=ppt/slides/_rels/slide3.xml.rels><?xml version="1.0" encoding="UTF-8" standalone="yes"?>
<Relationships xmlns="http://schemas.openxmlformats.org/package/2006/relationships"><Relationship Id="rId8" Type="http://schemas.openxmlformats.org/officeDocument/2006/relationships/hyperlink" Target="https://parentinfo.org/article/online-friendships-a-parents-guide" TargetMode="External"/><Relationship Id="rId3" Type="http://schemas.openxmlformats.org/officeDocument/2006/relationships/hyperlink" Target="https://www.thinkuknow.co.uk/parents/articles/Sharing-pictures-of-your-children/" TargetMode="External"/><Relationship Id="rId7" Type="http://schemas.openxmlformats.org/officeDocument/2006/relationships/hyperlink" Target="https://parentinfo.org/article/your-child-s-personal-information-and-how-to-protect-it-online-primary" TargetMode="External"/><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hyperlink" Target="https://parentinfo.org/article/talking-to-your-child-about-being-kind-online" TargetMode="External"/><Relationship Id="rId5" Type="http://schemas.openxmlformats.org/officeDocument/2006/relationships/hyperlink" Target="https://parentinfo.org/article/video-chatting-a-guide-for-parents-and-carers-of-primary-school-age-children" TargetMode="External"/><Relationship Id="rId4" Type="http://schemas.openxmlformats.org/officeDocument/2006/relationships/hyperlink" Target="https://www.thinkuknow.co.uk/parents/articles/Has-your-child-shared-a-picture-or-video-online-/"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parentinfo.org/article/supporting-your-child-with-reporting-unwanted-content-online" TargetMode="External"/><Relationship Id="rId7" Type="http://schemas.openxmlformats.org/officeDocument/2006/relationships/hyperlink" Target="https://www.internetmatters.org/parental-controls/" TargetMode="External"/><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openxmlformats.org/officeDocument/2006/relationships/hyperlink" Target="https://www.thinkuknow.co.uk/8_10/" TargetMode="External"/><Relationship Id="rId5" Type="http://schemas.openxmlformats.org/officeDocument/2006/relationships/hyperlink" Target="https://www.thinkuknow.co.uk/parents/playlikeshare/" TargetMode="External"/><Relationship Id="rId4" Type="http://schemas.openxmlformats.org/officeDocument/2006/relationships/hyperlink" Target="https://www.thinkuknow.co.uk/parents/jessie-and-friends-video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85334" y="1377268"/>
            <a:ext cx="6601757" cy="1200329"/>
          </a:xfrm>
          <a:prstGeom prst="rect">
            <a:avLst/>
          </a:prstGeom>
        </p:spPr>
        <p:txBody>
          <a:bodyPr wrap="square">
            <a:spAutoFit/>
          </a:bodyPr>
          <a:lstStyle/>
          <a:p>
            <a:r>
              <a:rPr lang="en-GB" sz="1200" dirty="0">
                <a:latin typeface="Verdana" panose="020B0604030504040204" pitchFamily="34" charset="0"/>
                <a:ea typeface="Verdana" panose="020B0604030504040204" pitchFamily="34" charset="0"/>
                <a:cs typeface="Verdana" panose="020B0604030504040204" pitchFamily="34" charset="0"/>
              </a:rPr>
              <a:t>With </a:t>
            </a:r>
            <a:r>
              <a:rPr lang="en-GB" sz="1200" dirty="0" smtClean="0">
                <a:latin typeface="Verdana" panose="020B0604030504040204" pitchFamily="34" charset="0"/>
                <a:ea typeface="Verdana" panose="020B0604030504040204" pitchFamily="34" charset="0"/>
                <a:cs typeface="Verdana" panose="020B0604030504040204" pitchFamily="34" charset="0"/>
              </a:rPr>
              <a:t>the majority of children still </a:t>
            </a:r>
            <a:r>
              <a:rPr lang="en-GB" sz="1200" dirty="0">
                <a:latin typeface="Verdana" panose="020B0604030504040204" pitchFamily="34" charset="0"/>
                <a:ea typeface="Verdana" panose="020B0604030504040204" pitchFamily="34" charset="0"/>
                <a:cs typeface="Verdana" panose="020B0604030504040204" pitchFamily="34" charset="0"/>
              </a:rPr>
              <a:t>learning from home, they will </a:t>
            </a:r>
            <a:r>
              <a:rPr lang="en-GB" sz="1200" dirty="0" smtClean="0">
                <a:latin typeface="Verdana" panose="020B0604030504040204" pitchFamily="34" charset="0"/>
                <a:ea typeface="Verdana" panose="020B0604030504040204" pitchFamily="34" charset="0"/>
                <a:cs typeface="Verdana" panose="020B0604030504040204" pitchFamily="34" charset="0"/>
              </a:rPr>
              <a:t>be spending </a:t>
            </a:r>
            <a:r>
              <a:rPr lang="en-GB" sz="1200" dirty="0">
                <a:latin typeface="Verdana" panose="020B0604030504040204" pitchFamily="34" charset="0"/>
                <a:ea typeface="Verdana" panose="020B0604030504040204" pitchFamily="34" charset="0"/>
                <a:cs typeface="Verdana" panose="020B0604030504040204" pitchFamily="34" charset="0"/>
              </a:rPr>
              <a:t>more time </a:t>
            </a:r>
            <a:r>
              <a:rPr lang="en-GB" sz="1200" dirty="0" smtClean="0">
                <a:latin typeface="Verdana" panose="020B0604030504040204" pitchFamily="34" charset="0"/>
                <a:ea typeface="Verdana" panose="020B0604030504040204" pitchFamily="34" charset="0"/>
                <a:cs typeface="Verdana" panose="020B0604030504040204" pitchFamily="34" charset="0"/>
              </a:rPr>
              <a:t>online doing </a:t>
            </a:r>
            <a:r>
              <a:rPr lang="en-GB" sz="1200" dirty="0">
                <a:latin typeface="Verdana" panose="020B0604030504040204" pitchFamily="34" charset="0"/>
                <a:ea typeface="Verdana" panose="020B0604030504040204" pitchFamily="34" charset="0"/>
                <a:cs typeface="Verdana" panose="020B0604030504040204" pitchFamily="34" charset="0"/>
              </a:rPr>
              <a:t>their school work, playing games or </a:t>
            </a:r>
            <a:r>
              <a:rPr lang="en-GB" sz="1200" dirty="0" smtClean="0">
                <a:latin typeface="Verdana" panose="020B0604030504040204" pitchFamily="34" charset="0"/>
                <a:ea typeface="Verdana" panose="020B0604030504040204" pitchFamily="34" charset="0"/>
                <a:cs typeface="Verdana" panose="020B0604030504040204" pitchFamily="34" charset="0"/>
              </a:rPr>
              <a:t>watching videos. Technology is hugely valuable for education, as well as a way to keep in touch with friends and family. However it’s important we all consider how we can support children’s online safety during this lockdown, and always. Here’s some information about what your child may enjoy online and what you can do to help keep them safer: </a:t>
            </a:r>
          </a:p>
        </p:txBody>
      </p:sp>
      <p:sp>
        <p:nvSpPr>
          <p:cNvPr id="13" name="TextBox 12"/>
          <p:cNvSpPr txBox="1"/>
          <p:nvPr/>
        </p:nvSpPr>
        <p:spPr>
          <a:xfrm>
            <a:off x="2430510" y="146162"/>
            <a:ext cx="4203849" cy="1231106"/>
          </a:xfrm>
          <a:prstGeom prst="rect">
            <a:avLst/>
          </a:prstGeom>
          <a:solidFill>
            <a:srgbClr val="F3F3DD"/>
          </a:solidFill>
          <a:ln w="19050">
            <a:solidFill>
              <a:schemeClr val="tx1"/>
            </a:solidFill>
          </a:ln>
        </p:spPr>
        <p:txBody>
          <a:bodyPr wrap="square" rtlCol="0">
            <a:spAutoFit/>
          </a:bodyPr>
          <a:lstStyle/>
          <a:p>
            <a:r>
              <a:rPr lang="en-GB" sz="2400" b="1" dirty="0">
                <a:latin typeface="Verdana" panose="020B0604030504040204" pitchFamily="34" charset="0"/>
                <a:ea typeface="Verdana" panose="020B0604030504040204" pitchFamily="34" charset="0"/>
                <a:cs typeface="Verdana" panose="020B0604030504040204" pitchFamily="34" charset="0"/>
              </a:rPr>
              <a:t>Online safety at home: </a:t>
            </a:r>
            <a:endParaRPr lang="en-GB" sz="2400" b="1" dirty="0" smtClean="0">
              <a:latin typeface="Verdana" panose="020B0604030504040204" pitchFamily="34" charset="0"/>
              <a:ea typeface="Verdana" panose="020B0604030504040204" pitchFamily="34" charset="0"/>
              <a:cs typeface="Verdana" panose="020B0604030504040204" pitchFamily="34" charset="0"/>
            </a:endParaRPr>
          </a:p>
          <a:p>
            <a:r>
              <a:rPr lang="en-GB" dirty="0" smtClean="0">
                <a:latin typeface="Verdana" panose="020B0604030504040204" pitchFamily="34" charset="0"/>
                <a:ea typeface="Verdana" panose="020B0604030504040204" pitchFamily="34" charset="0"/>
                <a:cs typeface="Verdana" panose="020B0604030504040204" pitchFamily="34" charset="0"/>
              </a:rPr>
              <a:t>parents </a:t>
            </a:r>
            <a:r>
              <a:rPr lang="en-GB" dirty="0">
                <a:latin typeface="Verdana" panose="020B0604030504040204" pitchFamily="34" charset="0"/>
                <a:ea typeface="Verdana" panose="020B0604030504040204" pitchFamily="34" charset="0"/>
                <a:cs typeface="Verdana" panose="020B0604030504040204" pitchFamily="34" charset="0"/>
              </a:rPr>
              <a:t>and </a:t>
            </a:r>
            <a:r>
              <a:rPr lang="en-GB" dirty="0" smtClean="0">
                <a:latin typeface="Verdana" panose="020B0604030504040204" pitchFamily="34" charset="0"/>
                <a:ea typeface="Verdana" panose="020B0604030504040204" pitchFamily="34" charset="0"/>
                <a:cs typeface="Verdana" panose="020B0604030504040204" pitchFamily="34" charset="0"/>
              </a:rPr>
              <a:t>carers newsletter</a:t>
            </a:r>
          </a:p>
          <a:p>
            <a:endParaRPr lang="en-GB" dirty="0" smtClean="0">
              <a:latin typeface="Verdana" panose="020B0604030504040204" pitchFamily="34" charset="0"/>
              <a:ea typeface="Verdana" panose="020B0604030504040204" pitchFamily="34" charset="0"/>
              <a:cs typeface="Verdana" panose="020B0604030504040204" pitchFamily="34" charset="0"/>
            </a:endParaRPr>
          </a:p>
          <a:p>
            <a:pPr algn="r"/>
            <a:r>
              <a:rPr lang="en-GB" sz="1200" dirty="0">
                <a:latin typeface="Verdana" panose="020B0604030504040204" pitchFamily="34" charset="0"/>
                <a:ea typeface="Verdana" panose="020B0604030504040204" pitchFamily="34" charset="0"/>
                <a:cs typeface="Verdana" panose="020B0604030504040204" pitchFamily="34" charset="0"/>
              </a:rPr>
              <a:t> </a:t>
            </a:r>
            <a:r>
              <a:rPr lang="en-GB" sz="1200" dirty="0" smtClean="0">
                <a:latin typeface="Verdana" panose="020B0604030504040204" pitchFamily="34" charset="0"/>
                <a:ea typeface="Verdana" panose="020B0604030504040204" pitchFamily="34" charset="0"/>
                <a:cs typeface="Verdana" panose="020B0604030504040204" pitchFamily="34" charset="0"/>
              </a:rPr>
              <a:t>                         </a:t>
            </a:r>
            <a:r>
              <a:rPr lang="en-GB" sz="1200" dirty="0" smtClean="0">
                <a:latin typeface="Verdana" panose="020B0604030504040204" pitchFamily="34" charset="0"/>
                <a:ea typeface="Verdana" panose="020B0604030504040204" pitchFamily="34" charset="0"/>
                <a:cs typeface="Verdana" panose="020B0604030504040204" pitchFamily="34" charset="0"/>
              </a:rPr>
              <a:t>September 2021</a:t>
            </a:r>
            <a:endParaRPr lang="en-GB" sz="1200" dirty="0">
              <a:latin typeface="Verdana" panose="020B0604030504040204" pitchFamily="34" charset="0"/>
              <a:ea typeface="Verdana" panose="020B0604030504040204" pitchFamily="34" charset="0"/>
              <a:cs typeface="Verdana" panose="020B0604030504040204" pitchFamily="34" charset="0"/>
            </a:endParaRPr>
          </a:p>
        </p:txBody>
      </p:sp>
      <p:sp>
        <p:nvSpPr>
          <p:cNvPr id="15" name="Rectangle 14"/>
          <p:cNvSpPr/>
          <p:nvPr/>
        </p:nvSpPr>
        <p:spPr>
          <a:xfrm>
            <a:off x="2312238" y="2788288"/>
            <a:ext cx="2242932" cy="307777"/>
          </a:xfrm>
          <a:prstGeom prst="rect">
            <a:avLst/>
          </a:prstGeom>
        </p:spPr>
        <p:txBody>
          <a:bodyPr wrap="square">
            <a:spAutoFit/>
          </a:bodyPr>
          <a:lstStyle/>
          <a:p>
            <a:r>
              <a:rPr lang="en-GB" sz="1400" b="1" dirty="0" smtClean="0">
                <a:latin typeface="Verdana" panose="020B0604030504040204" pitchFamily="34" charset="0"/>
                <a:ea typeface="Verdana" panose="020B0604030504040204" pitchFamily="34" charset="0"/>
                <a:cs typeface="Verdana" panose="020B0604030504040204" pitchFamily="34" charset="0"/>
              </a:rPr>
              <a:t>Watching videos</a:t>
            </a:r>
          </a:p>
        </p:txBody>
      </p:sp>
      <p:sp>
        <p:nvSpPr>
          <p:cNvPr id="20" name="Rectangle 19"/>
          <p:cNvSpPr/>
          <p:nvPr/>
        </p:nvSpPr>
        <p:spPr>
          <a:xfrm>
            <a:off x="70653" y="2788288"/>
            <a:ext cx="1842171" cy="307777"/>
          </a:xfrm>
          <a:prstGeom prst="rect">
            <a:avLst/>
          </a:prstGeom>
        </p:spPr>
        <p:txBody>
          <a:bodyPr wrap="none">
            <a:spAutoFit/>
          </a:bodyPr>
          <a:lstStyle/>
          <a:p>
            <a:r>
              <a:rPr lang="en-GB" sz="1400" b="1" dirty="0" smtClean="0">
                <a:latin typeface="Verdana" panose="020B0604030504040204" pitchFamily="34" charset="0"/>
                <a:ea typeface="Verdana" panose="020B0604030504040204" pitchFamily="34" charset="0"/>
                <a:cs typeface="Verdana" panose="020B0604030504040204" pitchFamily="34" charset="0"/>
              </a:rPr>
              <a:t>Sharing pictures</a:t>
            </a:r>
            <a:endParaRPr lang="en-GB" sz="1400" b="1" dirty="0">
              <a:latin typeface="Verdana" panose="020B0604030504040204" pitchFamily="34" charset="0"/>
              <a:ea typeface="Verdana" panose="020B0604030504040204" pitchFamily="34" charset="0"/>
              <a:cs typeface="Verdana" panose="020B0604030504040204" pitchFamily="34" charset="0"/>
            </a:endParaRPr>
          </a:p>
        </p:txBody>
      </p:sp>
      <p:sp>
        <p:nvSpPr>
          <p:cNvPr id="24" name="Rectangle 23">
            <a:extLst>
              <a:ext uri="{FF2B5EF4-FFF2-40B4-BE49-F238E27FC236}">
                <a16:creationId xmlns:a16="http://schemas.microsoft.com/office/drawing/2014/main" id="{807688B4-61E8-4D0D-B4C1-21471A55203A}"/>
              </a:ext>
            </a:extLst>
          </p:cNvPr>
          <p:cNvSpPr/>
          <p:nvPr/>
        </p:nvSpPr>
        <p:spPr>
          <a:xfrm>
            <a:off x="4714506" y="2788288"/>
            <a:ext cx="1872208" cy="3231654"/>
          </a:xfrm>
          <a:prstGeom prst="rect">
            <a:avLst/>
          </a:prstGeom>
          <a:solidFill>
            <a:schemeClr val="accent2">
              <a:lumMod val="20000"/>
              <a:lumOff val="80000"/>
            </a:schemeClr>
          </a:solidFill>
        </p:spPr>
        <p:style>
          <a:lnRef idx="1">
            <a:schemeClr val="accent6"/>
          </a:lnRef>
          <a:fillRef idx="2">
            <a:schemeClr val="accent6"/>
          </a:fillRef>
          <a:effectRef idx="1">
            <a:schemeClr val="accent6"/>
          </a:effectRef>
          <a:fontRef idx="minor">
            <a:schemeClr val="dk1"/>
          </a:fontRef>
        </p:style>
        <p:txBody>
          <a:bodyPr wrap="square">
            <a:spAutoFit/>
          </a:bodyPr>
          <a:lstStyle/>
          <a:p>
            <a:pPr algn="ctr"/>
            <a:r>
              <a:rPr lang="en-GB" sz="1400" b="1" dirty="0">
                <a:latin typeface="Verdana" panose="020B0604030504040204" pitchFamily="34" charset="0"/>
                <a:ea typeface="Verdana" panose="020B0604030504040204" pitchFamily="34" charset="0"/>
                <a:cs typeface="Verdana" panose="020B0604030504040204" pitchFamily="34" charset="0"/>
              </a:rPr>
              <a:t>M</a:t>
            </a:r>
            <a:r>
              <a:rPr lang="en-GB" sz="1400" b="1" dirty="0" smtClean="0">
                <a:latin typeface="Verdana" panose="020B0604030504040204" pitchFamily="34" charset="0"/>
                <a:ea typeface="Verdana" panose="020B0604030504040204" pitchFamily="34" charset="0"/>
                <a:cs typeface="Verdana" panose="020B0604030504040204" pitchFamily="34" charset="0"/>
              </a:rPr>
              <a:t>ore information? </a:t>
            </a:r>
          </a:p>
          <a:p>
            <a:pPr algn="ctr"/>
            <a:endParaRPr lang="en-GB" sz="1400" b="1" dirty="0">
              <a:latin typeface="Verdana" panose="020B0604030504040204" pitchFamily="34" charset="0"/>
              <a:ea typeface="Verdana" panose="020B0604030504040204" pitchFamily="34" charset="0"/>
              <a:cs typeface="Verdana" panose="020B0604030504040204" pitchFamily="34" charset="0"/>
            </a:endParaRPr>
          </a:p>
          <a:p>
            <a:r>
              <a:rPr lang="en-GB" sz="900" b="1" dirty="0" smtClean="0">
                <a:latin typeface="Verdana" panose="020B0604030504040204" pitchFamily="34" charset="0"/>
                <a:ea typeface="Verdana" panose="020B0604030504040204" pitchFamily="34" charset="0"/>
                <a:cs typeface="Verdana" panose="020B0604030504040204" pitchFamily="34" charset="0"/>
              </a:rPr>
              <a:t>Thinkuknow is the education programme from the National Crime Agency’s Child Protection Command CEOP (NCA-CEOP) whose aim is to protect children and young people from sexual abuse online. </a:t>
            </a:r>
          </a:p>
          <a:p>
            <a:endParaRPr lang="en-GB" sz="900" b="1" dirty="0">
              <a:latin typeface="Verdana" panose="020B0604030504040204" pitchFamily="34" charset="0"/>
              <a:ea typeface="Verdana" panose="020B0604030504040204" pitchFamily="34" charset="0"/>
              <a:cs typeface="Verdana" panose="020B0604030504040204" pitchFamily="34" charset="0"/>
            </a:endParaRPr>
          </a:p>
          <a:p>
            <a:r>
              <a:rPr lang="en-GB" sz="900" b="1" dirty="0" smtClean="0">
                <a:latin typeface="Verdana" panose="020B0604030504040204" pitchFamily="34" charset="0"/>
                <a:ea typeface="Verdana" panose="020B0604030504040204" pitchFamily="34" charset="0"/>
                <a:cs typeface="Verdana" panose="020B0604030504040204" pitchFamily="34" charset="0"/>
              </a:rPr>
              <a:t>For more information, advice and guidance, visit their </a:t>
            </a:r>
            <a:r>
              <a:rPr lang="en-GB" sz="900" b="1" dirty="0" smtClean="0">
                <a:latin typeface="Verdana" panose="020B0604030504040204" pitchFamily="34" charset="0"/>
                <a:ea typeface="Verdana" panose="020B0604030504040204" pitchFamily="34" charset="0"/>
                <a:cs typeface="Verdana" panose="020B0604030504040204" pitchFamily="34" charset="0"/>
                <a:hlinkClick r:id="rId3"/>
              </a:rPr>
              <a:t>parents website</a:t>
            </a:r>
            <a:r>
              <a:rPr lang="en-GB" sz="900" b="1" dirty="0" smtClean="0">
                <a:latin typeface="Verdana" panose="020B0604030504040204" pitchFamily="34" charset="0"/>
                <a:ea typeface="Verdana" panose="020B0604030504040204" pitchFamily="34" charset="0"/>
                <a:cs typeface="Verdana" panose="020B0604030504040204" pitchFamily="34" charset="0"/>
              </a:rPr>
              <a:t> and download their </a:t>
            </a:r>
            <a:r>
              <a:rPr lang="en-GB" sz="900" b="1" dirty="0" smtClean="0">
                <a:latin typeface="Verdana" panose="020B0604030504040204" pitchFamily="34" charset="0"/>
                <a:ea typeface="Verdana" panose="020B0604030504040204" pitchFamily="34" charset="0"/>
                <a:cs typeface="Verdana" panose="020B0604030504040204" pitchFamily="34" charset="0"/>
                <a:hlinkClick r:id="rId4"/>
              </a:rPr>
              <a:t>home activity worksheets</a:t>
            </a:r>
            <a:r>
              <a:rPr lang="en-GB" sz="900" b="1" dirty="0" smtClean="0">
                <a:latin typeface="Verdana" panose="020B0604030504040204" pitchFamily="34" charset="0"/>
                <a:ea typeface="Verdana" panose="020B0604030504040204" pitchFamily="34" charset="0"/>
                <a:cs typeface="Verdana" panose="020B0604030504040204" pitchFamily="34" charset="0"/>
              </a:rPr>
              <a:t> for fun, online safety activities to do with your family. </a:t>
            </a:r>
          </a:p>
        </p:txBody>
      </p:sp>
      <p:sp>
        <p:nvSpPr>
          <p:cNvPr id="27" name="Rectangle 26"/>
          <p:cNvSpPr/>
          <p:nvPr/>
        </p:nvSpPr>
        <p:spPr>
          <a:xfrm>
            <a:off x="118846" y="2624054"/>
            <a:ext cx="6485706" cy="70389"/>
          </a:xfrm>
          <a:prstGeom prst="rect">
            <a:avLst/>
          </a:prstGeom>
          <a:solidFill>
            <a:srgbClr val="F3F3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p:cNvSpPr txBox="1"/>
          <p:nvPr/>
        </p:nvSpPr>
        <p:spPr>
          <a:xfrm>
            <a:off x="145685" y="6478836"/>
            <a:ext cx="6454409" cy="307777"/>
          </a:xfrm>
          <a:prstGeom prst="rect">
            <a:avLst/>
          </a:prstGeom>
          <a:solidFill>
            <a:schemeClr val="accent2">
              <a:lumMod val="20000"/>
              <a:lumOff val="80000"/>
            </a:schemeClr>
          </a:solidFill>
          <a:ln>
            <a:solidFill>
              <a:schemeClr val="accent1"/>
            </a:solidFill>
          </a:ln>
        </p:spPr>
        <p:txBody>
          <a:bodyPr wrap="square" rtlCol="0">
            <a:spAutoFit/>
          </a:bodyPr>
          <a:lstStyle/>
          <a:p>
            <a:r>
              <a:rPr lang="en-GB" sz="1400" b="1" dirty="0">
                <a:latin typeface="Verdana" panose="020B0604030504040204" pitchFamily="34" charset="0"/>
                <a:ea typeface="Verdana" panose="020B0604030504040204" pitchFamily="34" charset="0"/>
                <a:cs typeface="Verdana" panose="020B0604030504040204" pitchFamily="34" charset="0"/>
              </a:rPr>
              <a:t>S</a:t>
            </a:r>
            <a:r>
              <a:rPr lang="en-GB" sz="1400" b="1" dirty="0" smtClean="0">
                <a:latin typeface="Verdana" panose="020B0604030504040204" pitchFamily="34" charset="0"/>
                <a:ea typeface="Verdana" panose="020B0604030504040204" pitchFamily="34" charset="0"/>
                <a:cs typeface="Verdana" panose="020B0604030504040204" pitchFamily="34" charset="0"/>
              </a:rPr>
              <a:t>teps </a:t>
            </a:r>
            <a:r>
              <a:rPr lang="en-GB" sz="1400" b="1" dirty="0">
                <a:latin typeface="Verdana" panose="020B0604030504040204" pitchFamily="34" charset="0"/>
                <a:ea typeface="Verdana" panose="020B0604030504040204" pitchFamily="34" charset="0"/>
                <a:cs typeface="Verdana" panose="020B0604030504040204" pitchFamily="34" charset="0"/>
              </a:rPr>
              <a:t>you can take to help keep your child safer online</a:t>
            </a:r>
          </a:p>
        </p:txBody>
      </p:sp>
      <p:sp>
        <p:nvSpPr>
          <p:cNvPr id="17" name="Rectangle 16"/>
          <p:cNvSpPr/>
          <p:nvPr/>
        </p:nvSpPr>
        <p:spPr>
          <a:xfrm>
            <a:off x="143359" y="6286340"/>
            <a:ext cx="6485706" cy="70389"/>
          </a:xfrm>
          <a:prstGeom prst="rect">
            <a:avLst/>
          </a:prstGeom>
          <a:solidFill>
            <a:srgbClr val="F3F3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p:cNvSpPr/>
          <p:nvPr/>
        </p:nvSpPr>
        <p:spPr>
          <a:xfrm>
            <a:off x="2326714" y="3054686"/>
            <a:ext cx="2346600" cy="3231654"/>
          </a:xfrm>
          <a:prstGeom prst="rect">
            <a:avLst/>
          </a:prstGeom>
        </p:spPr>
        <p:txBody>
          <a:bodyPr wrap="square">
            <a:spAutoFit/>
          </a:bodyPr>
          <a:lstStyle/>
          <a:p>
            <a:r>
              <a:rPr lang="en-GB" sz="1200" dirty="0" smtClean="0">
                <a:latin typeface="Verdana" panose="020B0604030504040204" pitchFamily="34" charset="0"/>
                <a:ea typeface="Verdana" panose="020B0604030504040204" pitchFamily="34" charset="0"/>
                <a:cs typeface="Verdana" panose="020B0604030504040204" pitchFamily="34" charset="0"/>
              </a:rPr>
              <a:t>Children love to watch videos and YouTube is always a firm favourite! But sometimes children can be exposed to videos that are not meant for them. </a:t>
            </a:r>
            <a:r>
              <a:rPr lang="en-GB" sz="1200" u="sng" dirty="0" smtClean="0">
                <a:latin typeface="Verdana" panose="020B0604030504040204" pitchFamily="34" charset="0"/>
                <a:ea typeface="Verdana" panose="020B0604030504040204" pitchFamily="34" charset="0"/>
                <a:cs typeface="Verdana" panose="020B0604030504040204" pitchFamily="34" charset="0"/>
                <a:hlinkClick r:id="rId5"/>
              </a:rPr>
              <a:t>YouTube </a:t>
            </a:r>
            <a:r>
              <a:rPr lang="en-GB" sz="1200" u="sng" dirty="0">
                <a:latin typeface="Verdana" panose="020B0604030504040204" pitchFamily="34" charset="0"/>
                <a:ea typeface="Verdana" panose="020B0604030504040204" pitchFamily="34" charset="0"/>
                <a:cs typeface="Verdana" panose="020B0604030504040204" pitchFamily="34" charset="0"/>
                <a:hlinkClick r:id="rId5"/>
              </a:rPr>
              <a:t>Kids</a:t>
            </a:r>
            <a:r>
              <a:rPr lang="en-GB" sz="1200" dirty="0">
                <a:latin typeface="Verdana" panose="020B0604030504040204" pitchFamily="34" charset="0"/>
                <a:ea typeface="Verdana" panose="020B0604030504040204" pitchFamily="34" charset="0"/>
                <a:cs typeface="Verdana" panose="020B0604030504040204" pitchFamily="34" charset="0"/>
              </a:rPr>
              <a:t> </a:t>
            </a:r>
            <a:r>
              <a:rPr lang="en-GB" sz="1200" dirty="0" smtClean="0">
                <a:latin typeface="Verdana" panose="020B0604030504040204" pitchFamily="34" charset="0"/>
                <a:ea typeface="Verdana" panose="020B0604030504040204" pitchFamily="34" charset="0"/>
                <a:cs typeface="Verdana" panose="020B0604030504040204" pitchFamily="34" charset="0"/>
              </a:rPr>
              <a:t>is a safer way for children to explore their interests. You can find more information about this on </a:t>
            </a:r>
            <a:r>
              <a:rPr lang="en-GB" sz="1200" u="sng" dirty="0" smtClean="0">
                <a:latin typeface="Verdana" panose="020B0604030504040204" pitchFamily="34" charset="0"/>
                <a:ea typeface="Verdana" panose="020B0604030504040204" pitchFamily="34" charset="0"/>
                <a:cs typeface="Verdana" panose="020B0604030504040204" pitchFamily="34" charset="0"/>
                <a:hlinkClick r:id="rId6"/>
              </a:rPr>
              <a:t>YouTube: what parents need to know </a:t>
            </a:r>
            <a:r>
              <a:rPr lang="en-GB" sz="1200" dirty="0" smtClean="0">
                <a:latin typeface="Verdana" panose="020B0604030504040204" pitchFamily="34" charset="0"/>
                <a:ea typeface="Verdana" panose="020B0604030504040204" pitchFamily="34" charset="0"/>
                <a:cs typeface="Verdana" panose="020B0604030504040204" pitchFamily="34" charset="0"/>
              </a:rPr>
              <a:t>. </a:t>
            </a:r>
          </a:p>
          <a:p>
            <a:endParaRPr lang="en-GB" sz="1200" dirty="0" smtClean="0">
              <a:latin typeface="Verdana" panose="020B0604030504040204" pitchFamily="34" charset="0"/>
              <a:ea typeface="Verdana" panose="020B0604030504040204" pitchFamily="34" charset="0"/>
              <a:cs typeface="Verdana" panose="020B0604030504040204" pitchFamily="34" charset="0"/>
            </a:endParaRPr>
          </a:p>
          <a:p>
            <a:r>
              <a:rPr lang="en-GB" sz="1200" dirty="0" smtClean="0">
                <a:latin typeface="Verdana" panose="020B0604030504040204" pitchFamily="34" charset="0"/>
                <a:ea typeface="Verdana" panose="020B0604030504040204" pitchFamily="34" charset="0"/>
                <a:cs typeface="Verdana" panose="020B0604030504040204" pitchFamily="34" charset="0"/>
              </a:rPr>
              <a:t>Remember, primary-age children should be supervised at all times when online. </a:t>
            </a:r>
            <a:endParaRPr lang="en-GB" sz="1200" dirty="0">
              <a:latin typeface="Verdana" panose="020B0604030504040204" pitchFamily="34" charset="0"/>
              <a:ea typeface="Verdana" panose="020B0604030504040204" pitchFamily="34" charset="0"/>
              <a:cs typeface="Verdana" panose="020B0604030504040204" pitchFamily="34" charset="0"/>
            </a:endParaRPr>
          </a:p>
        </p:txBody>
      </p:sp>
      <p:sp>
        <p:nvSpPr>
          <p:cNvPr id="21" name="Rectangle 20"/>
          <p:cNvSpPr/>
          <p:nvPr/>
        </p:nvSpPr>
        <p:spPr>
          <a:xfrm>
            <a:off x="85399" y="3054686"/>
            <a:ext cx="2307309" cy="3046988"/>
          </a:xfrm>
          <a:prstGeom prst="rect">
            <a:avLst/>
          </a:prstGeom>
        </p:spPr>
        <p:txBody>
          <a:bodyPr wrap="square">
            <a:spAutoFit/>
          </a:bodyPr>
          <a:lstStyle/>
          <a:p>
            <a:r>
              <a:rPr lang="en-GB" sz="1200" dirty="0" smtClean="0">
                <a:latin typeface="Verdana" panose="020B0604030504040204" pitchFamily="34" charset="0"/>
                <a:ea typeface="Verdana" panose="020B0604030504040204" pitchFamily="34" charset="0"/>
                <a:cs typeface="Verdana" panose="020B0604030504040204" pitchFamily="34" charset="0"/>
              </a:rPr>
              <a:t>Using devices like phones and tablets to share pictures and videos can be a great way for children to have fun and stay in touch with friends and family.   It’s really important your child knows what’s ok to share online and what they should check with you first.</a:t>
            </a: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smtClean="0">
                <a:latin typeface="Verdana" panose="020B0604030504040204" pitchFamily="34" charset="0"/>
                <a:ea typeface="Verdana" panose="020B0604030504040204" pitchFamily="34" charset="0"/>
                <a:cs typeface="Verdana" panose="020B0604030504040204" pitchFamily="34" charset="0"/>
              </a:rPr>
              <a:t>Read </a:t>
            </a:r>
            <a:r>
              <a:rPr lang="en-GB" sz="1200" dirty="0" smtClean="0">
                <a:latin typeface="Verdana" panose="020B0604030504040204" pitchFamily="34" charset="0"/>
                <a:ea typeface="Verdana" panose="020B0604030504040204" pitchFamily="34" charset="0"/>
                <a:cs typeface="Verdana" panose="020B0604030504040204" pitchFamily="34" charset="0"/>
                <a:hlinkClick r:id="rId7"/>
              </a:rPr>
              <a:t>younger children sharing pictures or videos online</a:t>
            </a:r>
            <a:r>
              <a:rPr lang="en-GB" sz="1200" dirty="0" smtClean="0">
                <a:latin typeface="Verdana" panose="020B0604030504040204" pitchFamily="34" charset="0"/>
                <a:ea typeface="Verdana" panose="020B0604030504040204" pitchFamily="34" charset="0"/>
                <a:cs typeface="Verdana" panose="020B0604030504040204" pitchFamily="34" charset="0"/>
              </a:rPr>
              <a:t> for more information on the risks and how to support safer sharing. </a:t>
            </a:r>
            <a:endParaRPr lang="en-GB" sz="1200" dirty="0">
              <a:latin typeface="Verdana" panose="020B0604030504040204" pitchFamily="34" charset="0"/>
              <a:ea typeface="Verdana" panose="020B0604030504040204" pitchFamily="34" charset="0"/>
              <a:cs typeface="Verdana" panose="020B0604030504040204" pitchFamily="34" charset="0"/>
            </a:endParaRPr>
          </a:p>
        </p:txBody>
      </p:sp>
      <p:sp>
        <p:nvSpPr>
          <p:cNvPr id="23" name="Rectangle 22"/>
          <p:cNvSpPr/>
          <p:nvPr/>
        </p:nvSpPr>
        <p:spPr>
          <a:xfrm>
            <a:off x="118846" y="6818902"/>
            <a:ext cx="6518182" cy="1107996"/>
          </a:xfrm>
          <a:prstGeom prst="rect">
            <a:avLst/>
          </a:prstGeom>
        </p:spPr>
        <p:txBody>
          <a:bodyPr wrap="square">
            <a:spAutoFit/>
          </a:bodyPr>
          <a:lstStyle/>
          <a:p>
            <a:r>
              <a:rPr lang="en-GB" sz="1100" b="1" dirty="0">
                <a:latin typeface="Verdana" panose="020B0604030504040204" pitchFamily="34" charset="0"/>
                <a:ea typeface="Verdana" panose="020B0604030504040204" pitchFamily="34" charset="0"/>
                <a:cs typeface="Verdana" panose="020B0604030504040204" pitchFamily="34" charset="0"/>
              </a:rPr>
              <a:t>Parental controls: </a:t>
            </a:r>
            <a:r>
              <a:rPr lang="en-GB" sz="1100" dirty="0">
                <a:latin typeface="Verdana" panose="020B0604030504040204" pitchFamily="34" charset="0"/>
                <a:ea typeface="Verdana" panose="020B0604030504040204" pitchFamily="34" charset="0"/>
                <a:cs typeface="Verdana" panose="020B0604030504040204" pitchFamily="34" charset="0"/>
              </a:rPr>
              <a:t>Parental controls have been designed to help you manage your child's online activities. There are various types, some of which are free but others which can be bought. However, nothing is totally fool proof so </a:t>
            </a:r>
            <a:r>
              <a:rPr lang="en-GB" sz="1100" dirty="0" smtClean="0">
                <a:latin typeface="Verdana" panose="020B0604030504040204" pitchFamily="34" charset="0"/>
                <a:ea typeface="Verdana" panose="020B0604030504040204" pitchFamily="34" charset="0"/>
                <a:cs typeface="Verdana" panose="020B0604030504040204" pitchFamily="34" charset="0"/>
              </a:rPr>
              <a:t>this shouldn't </a:t>
            </a:r>
            <a:r>
              <a:rPr lang="en-GB" sz="1100" dirty="0">
                <a:latin typeface="Verdana" panose="020B0604030504040204" pitchFamily="34" charset="0"/>
                <a:ea typeface="Verdana" panose="020B0604030504040204" pitchFamily="34" charset="0"/>
                <a:cs typeface="Verdana" panose="020B0604030504040204" pitchFamily="34" charset="0"/>
              </a:rPr>
              <a:t>replace the </a:t>
            </a:r>
            <a:r>
              <a:rPr lang="en-GB" sz="1100" dirty="0" smtClean="0">
                <a:latin typeface="Verdana" panose="020B0604030504040204" pitchFamily="34" charset="0"/>
                <a:ea typeface="Verdana" panose="020B0604030504040204" pitchFamily="34" charset="0"/>
                <a:cs typeface="Verdana" panose="020B0604030504040204" pitchFamily="34" charset="0"/>
              </a:rPr>
              <a:t> </a:t>
            </a:r>
            <a:r>
              <a:rPr lang="en-GB" sz="1100" dirty="0">
                <a:latin typeface="Verdana" panose="020B0604030504040204" pitchFamily="34" charset="0"/>
                <a:ea typeface="Verdana" panose="020B0604030504040204" pitchFamily="34" charset="0"/>
                <a:cs typeface="Verdana" panose="020B0604030504040204" pitchFamily="34" charset="0"/>
              </a:rPr>
              <a:t>support </a:t>
            </a:r>
            <a:r>
              <a:rPr lang="en-GB" sz="1100" dirty="0" smtClean="0">
                <a:latin typeface="Verdana" panose="020B0604030504040204" pitchFamily="34" charset="0"/>
                <a:ea typeface="Verdana" panose="020B0604030504040204" pitchFamily="34" charset="0"/>
                <a:cs typeface="Verdana" panose="020B0604030504040204" pitchFamily="34" charset="0"/>
              </a:rPr>
              <a:t>and guidance you  give your child to help keep them safer.  For </a:t>
            </a:r>
            <a:r>
              <a:rPr lang="en-GB" sz="1100" dirty="0">
                <a:latin typeface="Verdana" panose="020B0604030504040204" pitchFamily="34" charset="0"/>
                <a:ea typeface="Verdana" panose="020B0604030504040204" pitchFamily="34" charset="0"/>
                <a:cs typeface="Verdana" panose="020B0604030504040204" pitchFamily="34" charset="0"/>
              </a:rPr>
              <a:t>more information and step by step instructions on setting up parental controls, visit </a:t>
            </a:r>
            <a:r>
              <a:rPr lang="en-GB" sz="1100" u="sng" dirty="0">
                <a:latin typeface="Verdana" panose="020B0604030504040204" pitchFamily="34" charset="0"/>
                <a:ea typeface="Verdana" panose="020B0604030504040204" pitchFamily="34" charset="0"/>
                <a:cs typeface="Verdana" panose="020B0604030504040204" pitchFamily="34" charset="0"/>
                <a:hlinkClick r:id="rId8"/>
              </a:rPr>
              <a:t>Parental Controls &amp; Privacy Settings Guides - Internet Matters</a:t>
            </a:r>
            <a:r>
              <a:rPr lang="en-GB" sz="1100" u="sng" dirty="0">
                <a:latin typeface="Verdana" panose="020B0604030504040204" pitchFamily="34" charset="0"/>
                <a:ea typeface="Verdana" panose="020B0604030504040204" pitchFamily="34" charset="0"/>
                <a:cs typeface="Verdana" panose="020B0604030504040204" pitchFamily="34" charset="0"/>
              </a:rPr>
              <a:t>.</a:t>
            </a:r>
            <a:endParaRPr lang="en-GB" sz="1100" dirty="0">
              <a:latin typeface="Verdana" panose="020B0604030504040204" pitchFamily="34" charset="0"/>
              <a:ea typeface="Verdana" panose="020B0604030504040204" pitchFamily="34" charset="0"/>
              <a:cs typeface="Verdana" panose="020B0604030504040204" pitchFamily="34" charset="0"/>
            </a:endParaRPr>
          </a:p>
        </p:txBody>
      </p:sp>
      <p:sp>
        <p:nvSpPr>
          <p:cNvPr id="25" name="Rectangle 24"/>
          <p:cNvSpPr/>
          <p:nvPr/>
        </p:nvSpPr>
        <p:spPr>
          <a:xfrm>
            <a:off x="149725" y="7926898"/>
            <a:ext cx="6518182" cy="769441"/>
          </a:xfrm>
          <a:prstGeom prst="rect">
            <a:avLst/>
          </a:prstGeom>
        </p:spPr>
        <p:txBody>
          <a:bodyPr wrap="square">
            <a:spAutoFit/>
          </a:bodyPr>
          <a:lstStyle/>
          <a:p>
            <a:r>
              <a:rPr lang="en-GB" sz="1100" b="1" dirty="0" smtClean="0">
                <a:latin typeface="Verdana" panose="020B0604030504040204" pitchFamily="34" charset="0"/>
                <a:ea typeface="Verdana" panose="020B0604030504040204" pitchFamily="34" charset="0"/>
                <a:cs typeface="Verdana" panose="020B0604030504040204" pitchFamily="34" charset="0"/>
              </a:rPr>
              <a:t>Supervise their online activity: </a:t>
            </a:r>
            <a:r>
              <a:rPr lang="en-GB" sz="1100" dirty="0" smtClean="0">
                <a:latin typeface="Verdana" panose="020B0604030504040204" pitchFamily="34" charset="0"/>
                <a:ea typeface="Verdana" panose="020B0604030504040204" pitchFamily="34" charset="0"/>
                <a:cs typeface="Verdana" panose="020B0604030504040204" pitchFamily="34" charset="0"/>
              </a:rPr>
              <a:t>Keep the devices your child uses in communal areas of the house such as the living room or kitchen, where an adult is able to supervise. Primary-age children should not access the internet in private spaces alone, such as in a bedroom or bathroom. </a:t>
            </a:r>
            <a:endParaRPr lang="en-GB" sz="1100" dirty="0">
              <a:latin typeface="Verdana" panose="020B0604030504040204" pitchFamily="34" charset="0"/>
              <a:ea typeface="Verdana" panose="020B0604030504040204" pitchFamily="34" charset="0"/>
              <a:cs typeface="Verdana" panose="020B0604030504040204" pitchFamily="34" charset="0"/>
            </a:endParaRPr>
          </a:p>
        </p:txBody>
      </p:sp>
      <p:pic>
        <p:nvPicPr>
          <p:cNvPr id="3075" name="Picture 3" descr="N:\CEOP Cat B\Harm Reduction\Thinkuknow\05 THINKUKNOW ASSETS\NCA and CEOP Logos EPS\TUK\Thinkuknow logo splatter.pn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46526" y="-159570"/>
            <a:ext cx="2276528" cy="1769095"/>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167237" y="8696339"/>
            <a:ext cx="6519854" cy="938719"/>
          </a:xfrm>
          <a:prstGeom prst="rect">
            <a:avLst/>
          </a:prstGeom>
        </p:spPr>
        <p:txBody>
          <a:bodyPr wrap="square">
            <a:spAutoFit/>
          </a:bodyPr>
          <a:lstStyle/>
          <a:p>
            <a:r>
              <a:rPr lang="en-GB" sz="1100" b="1" dirty="0">
                <a:latin typeface="Verdana" panose="020B0604030504040204" pitchFamily="34" charset="0"/>
                <a:ea typeface="Verdana" panose="020B0604030504040204" pitchFamily="34" charset="0"/>
                <a:cs typeface="Verdana" panose="020B0604030504040204" pitchFamily="34" charset="0"/>
              </a:rPr>
              <a:t>Explore together and chat little and often: </a:t>
            </a:r>
            <a:r>
              <a:rPr lang="en-GB" sz="1100" dirty="0">
                <a:latin typeface="Verdana" panose="020B0604030504040204" pitchFamily="34" charset="0"/>
                <a:ea typeface="Verdana" panose="020B0604030504040204" pitchFamily="34" charset="0"/>
                <a:cs typeface="Verdana" panose="020B0604030504040204" pitchFamily="34" charset="0"/>
              </a:rPr>
              <a:t>Ask your child to show you their favourite apps, games and sites and encourage them to teach you how to use these. Ask them if anything ever worries them online. Make sure they know they won’t be in trouble and can get help by talking to you or another adult they trust if anything happens online that makes them feel worried, sad or scared. </a:t>
            </a:r>
          </a:p>
        </p:txBody>
      </p:sp>
    </p:spTree>
    <p:extLst>
      <p:ext uri="{BB962C8B-B14F-4D97-AF65-F5344CB8AC3E}">
        <p14:creationId xmlns:p14="http://schemas.microsoft.com/office/powerpoint/2010/main" val="16110450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8864" y="1363431"/>
            <a:ext cx="1848583" cy="307777"/>
          </a:xfrm>
          <a:prstGeom prst="rect">
            <a:avLst/>
          </a:prstGeom>
        </p:spPr>
        <p:txBody>
          <a:bodyPr wrap="none">
            <a:spAutoFit/>
          </a:bodyPr>
          <a:lstStyle/>
          <a:p>
            <a:r>
              <a:rPr lang="en-GB" sz="1400" b="1" dirty="0" smtClean="0">
                <a:latin typeface="Verdana" panose="020B0604030504040204" pitchFamily="34" charset="0"/>
                <a:ea typeface="Verdana" panose="020B0604030504040204" pitchFamily="34" charset="0"/>
                <a:cs typeface="Verdana" panose="020B0604030504040204" pitchFamily="34" charset="0"/>
              </a:rPr>
              <a:t>Watching videos</a:t>
            </a:r>
            <a:endParaRPr lang="en-GB" sz="1400" b="1" dirty="0">
              <a:latin typeface="Verdana" panose="020B0604030504040204" pitchFamily="34" charset="0"/>
              <a:ea typeface="Verdana" panose="020B0604030504040204" pitchFamily="34" charset="0"/>
              <a:cs typeface="Verdana" panose="020B0604030504040204" pitchFamily="34" charset="0"/>
            </a:endParaRPr>
          </a:p>
        </p:txBody>
      </p:sp>
      <p:sp>
        <p:nvSpPr>
          <p:cNvPr id="6" name="Rectangle 5"/>
          <p:cNvSpPr/>
          <p:nvPr/>
        </p:nvSpPr>
        <p:spPr>
          <a:xfrm>
            <a:off x="104457" y="5529063"/>
            <a:ext cx="1645002" cy="307777"/>
          </a:xfrm>
          <a:prstGeom prst="rect">
            <a:avLst/>
          </a:prstGeom>
        </p:spPr>
        <p:txBody>
          <a:bodyPr wrap="none">
            <a:spAutoFit/>
          </a:bodyPr>
          <a:lstStyle/>
          <a:p>
            <a:r>
              <a:rPr lang="en-GB" sz="1400" b="1" dirty="0" smtClean="0">
                <a:latin typeface="Verdana" panose="020B0604030504040204" pitchFamily="34" charset="0"/>
                <a:ea typeface="Verdana" panose="020B0604030504040204" pitchFamily="34" charset="0"/>
                <a:cs typeface="Verdana" panose="020B0604030504040204" pitchFamily="34" charset="0"/>
              </a:rPr>
              <a:t>Online gaming</a:t>
            </a:r>
            <a:endParaRPr lang="en-GB" sz="1400" b="1" dirty="0">
              <a:latin typeface="Verdana" panose="020B0604030504040204" pitchFamily="34" charset="0"/>
              <a:ea typeface="Verdana" panose="020B0604030504040204" pitchFamily="34" charset="0"/>
              <a:cs typeface="Verdana" panose="020B0604030504040204" pitchFamily="34" charset="0"/>
            </a:endParaRPr>
          </a:p>
        </p:txBody>
      </p:sp>
      <p:sp>
        <p:nvSpPr>
          <p:cNvPr id="7" name="Rectangle 6"/>
          <p:cNvSpPr/>
          <p:nvPr/>
        </p:nvSpPr>
        <p:spPr>
          <a:xfrm>
            <a:off x="100779" y="6037094"/>
            <a:ext cx="2246711" cy="2677656"/>
          </a:xfrm>
          <a:prstGeom prst="rect">
            <a:avLst/>
          </a:prstGeom>
        </p:spPr>
        <p:txBody>
          <a:bodyPr wrap="square">
            <a:spAutoFit/>
          </a:bodyPr>
          <a:lstStyle/>
          <a:p>
            <a:r>
              <a:rPr lang="en-GB" sz="1200" dirty="0">
                <a:latin typeface="Verdana" panose="020B0604030504040204" pitchFamily="34" charset="0"/>
                <a:ea typeface="Verdana" panose="020B0604030504040204" pitchFamily="34" charset="0"/>
                <a:cs typeface="Verdana" panose="020B0604030504040204" pitchFamily="34" charset="0"/>
              </a:rPr>
              <a:t>Online games are social activities, and most have features that allow </a:t>
            </a:r>
            <a:r>
              <a:rPr lang="en-GB" sz="1200" dirty="0" smtClean="0">
                <a:latin typeface="Verdana" panose="020B0604030504040204" pitchFamily="34" charset="0"/>
                <a:ea typeface="Verdana" panose="020B0604030504040204" pitchFamily="34" charset="0"/>
                <a:cs typeface="Verdana" panose="020B0604030504040204" pitchFamily="34" charset="0"/>
              </a:rPr>
              <a:t>children </a:t>
            </a:r>
            <a:r>
              <a:rPr lang="en-GB" sz="1200" dirty="0">
                <a:latin typeface="Verdana" panose="020B0604030504040204" pitchFamily="34" charset="0"/>
                <a:ea typeface="Verdana" panose="020B0604030504040204" pitchFamily="34" charset="0"/>
                <a:cs typeface="Verdana" panose="020B0604030504040204" pitchFamily="34" charset="0"/>
              </a:rPr>
              <a:t>to chat with others whilst they play. </a:t>
            </a:r>
            <a:endParaRPr lang="en-GB" sz="1200" dirty="0" smtClean="0">
              <a:latin typeface="Verdana" panose="020B0604030504040204" pitchFamily="34" charset="0"/>
              <a:ea typeface="Verdana" panose="020B0604030504040204" pitchFamily="34" charset="0"/>
              <a:cs typeface="Verdana" panose="020B0604030504040204" pitchFamily="34" charset="0"/>
            </a:endParaRP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smtClean="0">
                <a:latin typeface="Verdana" panose="020B0604030504040204" pitchFamily="34" charset="0"/>
                <a:ea typeface="Verdana" panose="020B0604030504040204" pitchFamily="34" charset="0"/>
                <a:cs typeface="Verdana" panose="020B0604030504040204" pitchFamily="34" charset="0"/>
              </a:rPr>
              <a:t>For </a:t>
            </a:r>
            <a:r>
              <a:rPr lang="en-GB" sz="1200" dirty="0">
                <a:latin typeface="Verdana" panose="020B0604030504040204" pitchFamily="34" charset="0"/>
                <a:ea typeface="Verdana" panose="020B0604030504040204" pitchFamily="34" charset="0"/>
                <a:cs typeface="Verdana" panose="020B0604030504040204" pitchFamily="34" charset="0"/>
              </a:rPr>
              <a:t>information about the positives of gaming, </a:t>
            </a:r>
            <a:r>
              <a:rPr lang="en-GB" sz="1200" dirty="0" smtClean="0">
                <a:latin typeface="Verdana" panose="020B0604030504040204" pitchFamily="34" charset="0"/>
                <a:ea typeface="Verdana" panose="020B0604030504040204" pitchFamily="34" charset="0"/>
                <a:cs typeface="Verdana" panose="020B0604030504040204" pitchFamily="34" charset="0"/>
              </a:rPr>
              <a:t>the risks </a:t>
            </a:r>
            <a:r>
              <a:rPr lang="en-GB" sz="1200" dirty="0">
                <a:latin typeface="Verdana" panose="020B0604030504040204" pitchFamily="34" charset="0"/>
                <a:ea typeface="Verdana" panose="020B0604030504040204" pitchFamily="34" charset="0"/>
                <a:cs typeface="Verdana" panose="020B0604030504040204" pitchFamily="34" charset="0"/>
              </a:rPr>
              <a:t>of </a:t>
            </a:r>
            <a:r>
              <a:rPr lang="en-GB" sz="1200" dirty="0" smtClean="0">
                <a:latin typeface="Verdana" panose="020B0604030504040204" pitchFamily="34" charset="0"/>
                <a:ea typeface="Verdana" panose="020B0604030504040204" pitchFamily="34" charset="0"/>
                <a:cs typeface="Verdana" panose="020B0604030504040204" pitchFamily="34" charset="0"/>
              </a:rPr>
              <a:t>in-game chat </a:t>
            </a:r>
            <a:r>
              <a:rPr lang="en-GB" sz="1200" dirty="0">
                <a:latin typeface="Verdana" panose="020B0604030504040204" pitchFamily="34" charset="0"/>
                <a:ea typeface="Verdana" panose="020B0604030504040204" pitchFamily="34" charset="0"/>
                <a:cs typeface="Verdana" panose="020B0604030504040204" pitchFamily="34" charset="0"/>
              </a:rPr>
              <a:t>and measures you can take to help protect them, watch this short video: </a:t>
            </a:r>
            <a:r>
              <a:rPr lang="en-GB" sz="1200" dirty="0">
                <a:latin typeface="Verdana" panose="020B0604030504040204" pitchFamily="34" charset="0"/>
                <a:ea typeface="Verdana" panose="020B0604030504040204" pitchFamily="34" charset="0"/>
                <a:cs typeface="Verdana" panose="020B0604030504040204" pitchFamily="34" charset="0"/>
                <a:hlinkClick r:id="rId3"/>
              </a:rPr>
              <a:t>In-game chat: a guide for parents and carers</a:t>
            </a:r>
            <a:r>
              <a:rPr lang="en-GB" sz="1200" dirty="0">
                <a:latin typeface="Verdana" panose="020B0604030504040204" pitchFamily="34" charset="0"/>
                <a:ea typeface="Verdana" panose="020B0604030504040204" pitchFamily="34" charset="0"/>
                <a:cs typeface="Verdana" panose="020B0604030504040204" pitchFamily="34" charset="0"/>
              </a:rPr>
              <a:t> .</a:t>
            </a:r>
          </a:p>
        </p:txBody>
      </p:sp>
      <p:sp>
        <p:nvSpPr>
          <p:cNvPr id="9" name="Rectangle 8"/>
          <p:cNvSpPr/>
          <p:nvPr/>
        </p:nvSpPr>
        <p:spPr>
          <a:xfrm>
            <a:off x="2397366" y="1568624"/>
            <a:ext cx="2361345" cy="276999"/>
          </a:xfrm>
          <a:prstGeom prst="rect">
            <a:avLst/>
          </a:prstGeom>
        </p:spPr>
        <p:txBody>
          <a:bodyPr wrap="square">
            <a:spAutoFit/>
          </a:bodyPr>
          <a:lstStyle/>
          <a:p>
            <a:endParaRPr lang="en-GB" sz="1200" dirty="0">
              <a:latin typeface="Verdana" panose="020B0604030504040204" pitchFamily="34" charset="0"/>
              <a:ea typeface="Verdana" panose="020B0604030504040204" pitchFamily="34" charset="0"/>
              <a:cs typeface="Verdana" panose="020B0604030504040204" pitchFamily="34" charset="0"/>
            </a:endParaRPr>
          </a:p>
        </p:txBody>
      </p:sp>
      <p:sp>
        <p:nvSpPr>
          <p:cNvPr id="10" name="Rectangle 9"/>
          <p:cNvSpPr/>
          <p:nvPr/>
        </p:nvSpPr>
        <p:spPr>
          <a:xfrm>
            <a:off x="0" y="0"/>
            <a:ext cx="6858000" cy="344488"/>
          </a:xfrm>
          <a:prstGeom prst="rect">
            <a:avLst/>
          </a:prstGeom>
          <a:solidFill>
            <a:srgbClr val="F3F3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p:cNvSpPr/>
          <p:nvPr/>
        </p:nvSpPr>
        <p:spPr>
          <a:xfrm>
            <a:off x="0" y="5046192"/>
            <a:ext cx="6858000" cy="200472"/>
          </a:xfrm>
          <a:prstGeom prst="rect">
            <a:avLst/>
          </a:prstGeom>
          <a:solidFill>
            <a:srgbClr val="F3F3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p:cNvSpPr/>
          <p:nvPr/>
        </p:nvSpPr>
        <p:spPr>
          <a:xfrm>
            <a:off x="0" y="1208584"/>
            <a:ext cx="6858000" cy="50118"/>
          </a:xfrm>
          <a:prstGeom prst="rect">
            <a:avLst/>
          </a:prstGeom>
          <a:solidFill>
            <a:srgbClr val="F3F3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p:cNvSpPr/>
          <p:nvPr/>
        </p:nvSpPr>
        <p:spPr>
          <a:xfrm>
            <a:off x="0" y="9561512"/>
            <a:ext cx="6879926" cy="344488"/>
          </a:xfrm>
          <a:prstGeom prst="rect">
            <a:avLst/>
          </a:prstGeom>
          <a:solidFill>
            <a:srgbClr val="F3F3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p:cNvSpPr/>
          <p:nvPr/>
        </p:nvSpPr>
        <p:spPr>
          <a:xfrm>
            <a:off x="2327571" y="6008675"/>
            <a:ext cx="2246711" cy="2677656"/>
          </a:xfrm>
          <a:prstGeom prst="rect">
            <a:avLst/>
          </a:prstGeom>
        </p:spPr>
        <p:txBody>
          <a:bodyPr wrap="square">
            <a:spAutoFit/>
          </a:bodyPr>
          <a:lstStyle/>
          <a:p>
            <a:r>
              <a:rPr lang="en-GB" sz="1200" dirty="0" smtClean="0">
                <a:latin typeface="Verdana" panose="020B0604030504040204" pitchFamily="34" charset="0"/>
                <a:ea typeface="Verdana" panose="020B0604030504040204" pitchFamily="34" charset="0"/>
                <a:cs typeface="Verdana" panose="020B0604030504040204" pitchFamily="34" charset="0"/>
              </a:rPr>
              <a:t>The PEGI (Pan European Game Information) rating system can be a useful tool to help you decide what online games are appropriate for your child. </a:t>
            </a: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smtClean="0">
                <a:latin typeface="Verdana" panose="020B0604030504040204" pitchFamily="34" charset="0"/>
                <a:ea typeface="Verdana" panose="020B0604030504040204" pitchFamily="34" charset="0"/>
                <a:cs typeface="Verdana" panose="020B0604030504040204" pitchFamily="34" charset="0"/>
              </a:rPr>
              <a:t>For more information on the PEGI system and other factors to consider before deciding what’s suitable, read </a:t>
            </a:r>
            <a:r>
              <a:rPr lang="en-GB" sz="1200" dirty="0" smtClean="0">
                <a:latin typeface="Verdana" panose="020B0604030504040204" pitchFamily="34" charset="0"/>
                <a:ea typeface="Verdana" panose="020B0604030504040204" pitchFamily="34" charset="0"/>
                <a:cs typeface="Verdana" panose="020B0604030504040204" pitchFamily="34" charset="0"/>
                <a:hlinkClick r:id="rId4"/>
              </a:rPr>
              <a:t>Gaming: what's appropriate for your child</a:t>
            </a:r>
            <a:r>
              <a:rPr lang="en-GB" sz="1200" dirty="0" smtClean="0">
                <a:latin typeface="Verdana" panose="020B0604030504040204" pitchFamily="34" charset="0"/>
                <a:ea typeface="Verdana" panose="020B0604030504040204" pitchFamily="34" charset="0"/>
                <a:cs typeface="Verdana" panose="020B0604030504040204" pitchFamily="34" charset="0"/>
              </a:rPr>
              <a:t> </a:t>
            </a:r>
          </a:p>
        </p:txBody>
      </p:sp>
      <p:sp>
        <p:nvSpPr>
          <p:cNvPr id="18" name="Rectangle 17"/>
          <p:cNvSpPr/>
          <p:nvPr/>
        </p:nvSpPr>
        <p:spPr>
          <a:xfrm>
            <a:off x="4574282" y="6001106"/>
            <a:ext cx="2246711" cy="3231654"/>
          </a:xfrm>
          <a:prstGeom prst="rect">
            <a:avLst/>
          </a:prstGeom>
        </p:spPr>
        <p:txBody>
          <a:bodyPr wrap="square">
            <a:spAutoFit/>
          </a:bodyPr>
          <a:lstStyle/>
          <a:p>
            <a:r>
              <a:rPr lang="en-GB" sz="1200" dirty="0" smtClean="0">
                <a:latin typeface="Verdana" panose="020B0604030504040204" pitchFamily="34" charset="0"/>
                <a:ea typeface="Verdana" panose="020B0604030504040204" pitchFamily="34" charset="0"/>
                <a:cs typeface="Verdana" panose="020B0604030504040204" pitchFamily="34" charset="0"/>
              </a:rPr>
              <a:t>Gaming is popular with both children and adults and can help to cure that lockdown boredom! If your child is gaming, you may have some questions about how to keep them safer. If so, check out - </a:t>
            </a:r>
            <a:r>
              <a:rPr lang="en-GB" sz="1200" dirty="0" smtClean="0">
                <a:latin typeface="Verdana" panose="020B0604030504040204" pitchFamily="34" charset="0"/>
                <a:ea typeface="Verdana" panose="020B0604030504040204" pitchFamily="34" charset="0"/>
                <a:cs typeface="Verdana" panose="020B0604030504040204" pitchFamily="34" charset="0"/>
                <a:hlinkClick r:id="rId5"/>
              </a:rPr>
              <a:t>gaming: what parents need to know</a:t>
            </a:r>
            <a:r>
              <a:rPr lang="en-GB" sz="1200" dirty="0" smtClean="0">
                <a:latin typeface="Verdana" panose="020B0604030504040204" pitchFamily="34" charset="0"/>
                <a:ea typeface="Verdana" panose="020B0604030504040204" pitchFamily="34" charset="0"/>
                <a:cs typeface="Verdana" panose="020B0604030504040204" pitchFamily="34" charset="0"/>
              </a:rPr>
              <a:t>. </a:t>
            </a: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smtClean="0">
                <a:latin typeface="Verdana" panose="020B0604030504040204" pitchFamily="34" charset="0"/>
                <a:ea typeface="Verdana" panose="020B0604030504040204" pitchFamily="34" charset="0"/>
                <a:cs typeface="Verdana" panose="020B0604030504040204" pitchFamily="34" charset="0"/>
              </a:rPr>
              <a:t>For a guide on the apps, sites and games your child might enjoy, visit: </a:t>
            </a:r>
            <a:r>
              <a:rPr lang="en-GB" sz="1200" dirty="0" smtClean="0">
                <a:latin typeface="Verdana" panose="020B0604030504040204" pitchFamily="34" charset="0"/>
                <a:ea typeface="Verdana" panose="020B0604030504040204" pitchFamily="34" charset="0"/>
                <a:cs typeface="Verdana" panose="020B0604030504040204" pitchFamily="34" charset="0"/>
                <a:hlinkClick r:id="rId6"/>
              </a:rPr>
              <a:t>Net Aware</a:t>
            </a:r>
            <a:r>
              <a:rPr lang="en-GB" sz="1200" dirty="0" smtClean="0">
                <a:latin typeface="Verdana" panose="020B0604030504040204" pitchFamily="34" charset="0"/>
                <a:ea typeface="Verdana" panose="020B0604030504040204" pitchFamily="34" charset="0"/>
                <a:cs typeface="Verdana" panose="020B0604030504040204" pitchFamily="34" charset="0"/>
              </a:rPr>
              <a:t>.</a:t>
            </a:r>
          </a:p>
          <a:p>
            <a:r>
              <a:rPr lang="en-GB" sz="1200" dirty="0" smtClean="0">
                <a:latin typeface="Verdana" panose="020B0604030504040204" pitchFamily="34" charset="0"/>
                <a:ea typeface="Verdana" panose="020B0604030504040204" pitchFamily="34" charset="0"/>
                <a:cs typeface="Verdana" panose="020B0604030504040204" pitchFamily="34" charset="0"/>
              </a:rPr>
              <a:t> </a:t>
            </a:r>
          </a:p>
          <a:p>
            <a:endParaRPr lang="en-GB" sz="1200" dirty="0" smtClean="0">
              <a:latin typeface="Verdana" panose="020B0604030504040204" pitchFamily="34" charset="0"/>
              <a:ea typeface="Verdana" panose="020B0604030504040204" pitchFamily="34" charset="0"/>
              <a:cs typeface="Verdana" panose="020B0604030504040204" pitchFamily="34" charset="0"/>
            </a:endParaRPr>
          </a:p>
        </p:txBody>
      </p:sp>
      <p:sp>
        <p:nvSpPr>
          <p:cNvPr id="19" name="Rectangle 18"/>
          <p:cNvSpPr/>
          <p:nvPr/>
        </p:nvSpPr>
        <p:spPr>
          <a:xfrm>
            <a:off x="80860" y="1707123"/>
            <a:ext cx="2246711" cy="3231654"/>
          </a:xfrm>
          <a:prstGeom prst="rect">
            <a:avLst/>
          </a:prstGeom>
        </p:spPr>
        <p:txBody>
          <a:bodyPr wrap="square">
            <a:spAutoFit/>
          </a:bodyPr>
          <a:lstStyle/>
          <a:p>
            <a:r>
              <a:rPr lang="en-GB" sz="1200" dirty="0" smtClean="0">
                <a:latin typeface="Verdana" panose="020B0604030504040204" pitchFamily="34" charset="0"/>
                <a:ea typeface="Verdana" panose="020B0604030504040204" pitchFamily="34" charset="0"/>
                <a:cs typeface="Verdana" panose="020B0604030504040204" pitchFamily="34" charset="0"/>
              </a:rPr>
              <a:t>From animals doing funny things, to slime-making and game-tutorials, the internet has lots of fun videos for children to enjoy. But the amount and availability of content online means that children may see something inappropriate.</a:t>
            </a: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smtClean="0">
                <a:latin typeface="Verdana" panose="020B0604030504040204" pitchFamily="34" charset="0"/>
                <a:ea typeface="Verdana" panose="020B0604030504040204" pitchFamily="34" charset="0"/>
                <a:cs typeface="Verdana" panose="020B0604030504040204" pitchFamily="34" charset="0"/>
              </a:rPr>
              <a:t>To understand what type of content might not be suitable and advice on how to help your child  watch safely, watch this short </a:t>
            </a:r>
            <a:r>
              <a:rPr lang="en-GB" sz="1200" dirty="0" smtClean="0">
                <a:latin typeface="Verdana" panose="020B0604030504040204" pitchFamily="34" charset="0"/>
                <a:ea typeface="Verdana" panose="020B0604030504040204" pitchFamily="34" charset="0"/>
                <a:cs typeface="Verdana" panose="020B0604030504040204" pitchFamily="34" charset="0"/>
                <a:hlinkClick r:id="rId7"/>
              </a:rPr>
              <a:t>video guide</a:t>
            </a:r>
            <a:r>
              <a:rPr lang="en-GB" sz="1200" dirty="0" smtClean="0">
                <a:latin typeface="Verdana" panose="020B0604030504040204" pitchFamily="34" charset="0"/>
                <a:ea typeface="Verdana" panose="020B0604030504040204" pitchFamily="34" charset="0"/>
                <a:cs typeface="Verdana" panose="020B0604030504040204" pitchFamily="34" charset="0"/>
              </a:rPr>
              <a:t>. </a:t>
            </a:r>
            <a:endParaRPr lang="en-GB" sz="1200" dirty="0">
              <a:latin typeface="Verdana" panose="020B0604030504040204" pitchFamily="34" charset="0"/>
              <a:ea typeface="Verdana" panose="020B0604030504040204" pitchFamily="34" charset="0"/>
              <a:cs typeface="Verdana" panose="020B0604030504040204" pitchFamily="34" charset="0"/>
            </a:endParaRPr>
          </a:p>
        </p:txBody>
      </p:sp>
      <p:sp>
        <p:nvSpPr>
          <p:cNvPr id="20" name="Rectangle 19"/>
          <p:cNvSpPr/>
          <p:nvPr/>
        </p:nvSpPr>
        <p:spPr>
          <a:xfrm>
            <a:off x="2305644" y="1707123"/>
            <a:ext cx="2246711" cy="3046988"/>
          </a:xfrm>
          <a:prstGeom prst="rect">
            <a:avLst/>
          </a:prstGeom>
        </p:spPr>
        <p:txBody>
          <a:bodyPr wrap="square">
            <a:spAutoFit/>
          </a:bodyPr>
          <a:lstStyle/>
          <a:p>
            <a:r>
              <a:rPr lang="en-GB" sz="1200" dirty="0" smtClean="0">
                <a:latin typeface="Verdana" panose="020B0604030504040204" pitchFamily="34" charset="0"/>
                <a:ea typeface="Verdana" panose="020B0604030504040204" pitchFamily="34" charset="0"/>
                <a:cs typeface="Verdana" panose="020B0604030504040204" pitchFamily="34" charset="0"/>
              </a:rPr>
              <a:t>The internet is a public and open space where anyone can post and share content. This can be fun and entertaining for children, but it does mean your child may see something that is intended for adults. </a:t>
            </a: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smtClean="0">
                <a:latin typeface="Verdana" panose="020B0604030504040204" pitchFamily="34" charset="0"/>
                <a:ea typeface="Verdana" panose="020B0604030504040204" pitchFamily="34" charset="0"/>
                <a:cs typeface="Verdana" panose="020B0604030504040204" pitchFamily="34" charset="0"/>
              </a:rPr>
              <a:t>Find out what to do if </a:t>
            </a:r>
            <a:r>
              <a:rPr lang="en-GB" sz="1200" dirty="0" smtClean="0">
                <a:latin typeface="Verdana" panose="020B0604030504040204" pitchFamily="34" charset="0"/>
                <a:ea typeface="Verdana" panose="020B0604030504040204" pitchFamily="34" charset="0"/>
                <a:cs typeface="Verdana" panose="020B0604030504040204" pitchFamily="34" charset="0"/>
                <a:hlinkClick r:id="rId8"/>
              </a:rPr>
              <a:t>you're worried your child might see something inappropriate online</a:t>
            </a:r>
            <a:r>
              <a:rPr lang="en-GB" sz="1200" dirty="0">
                <a:latin typeface="Verdana" panose="020B0604030504040204" pitchFamily="34" charset="0"/>
                <a:ea typeface="Verdana" panose="020B0604030504040204" pitchFamily="34" charset="0"/>
                <a:cs typeface="Verdana" panose="020B0604030504040204" pitchFamily="34" charset="0"/>
              </a:rPr>
              <a:t> </a:t>
            </a:r>
            <a:r>
              <a:rPr lang="en-GB" sz="1200" dirty="0" smtClean="0">
                <a:latin typeface="Verdana" panose="020B0604030504040204" pitchFamily="34" charset="0"/>
                <a:ea typeface="Verdana" panose="020B0604030504040204" pitchFamily="34" charset="0"/>
                <a:cs typeface="Verdana" panose="020B0604030504040204" pitchFamily="34" charset="0"/>
              </a:rPr>
              <a:t>or what to do </a:t>
            </a:r>
            <a:r>
              <a:rPr lang="en-GB" sz="1200" dirty="0" smtClean="0">
                <a:latin typeface="Verdana" panose="020B0604030504040204" pitchFamily="34" charset="0"/>
                <a:ea typeface="Verdana" panose="020B0604030504040204" pitchFamily="34" charset="0"/>
                <a:cs typeface="Verdana" panose="020B0604030504040204" pitchFamily="34" charset="0"/>
                <a:hlinkClick r:id="rId9"/>
              </a:rPr>
              <a:t>if they already have.</a:t>
            </a:r>
            <a:r>
              <a:rPr lang="en-GB" sz="1200" dirty="0" smtClean="0">
                <a:latin typeface="Verdana" panose="020B0604030504040204" pitchFamily="34" charset="0"/>
                <a:ea typeface="Verdana" panose="020B0604030504040204" pitchFamily="34" charset="0"/>
                <a:cs typeface="Verdana" panose="020B0604030504040204" pitchFamily="34" charset="0"/>
              </a:rPr>
              <a:t>  </a:t>
            </a:r>
            <a:endParaRPr lang="en-GB" sz="1200" dirty="0">
              <a:latin typeface="Verdana" panose="020B0604030504040204" pitchFamily="34" charset="0"/>
              <a:ea typeface="Verdana" panose="020B0604030504040204" pitchFamily="34" charset="0"/>
              <a:cs typeface="Verdana" panose="020B0604030504040204" pitchFamily="34" charset="0"/>
            </a:endParaRPr>
          </a:p>
        </p:txBody>
      </p:sp>
      <p:sp>
        <p:nvSpPr>
          <p:cNvPr id="22" name="Rectangle 21"/>
          <p:cNvSpPr/>
          <p:nvPr/>
        </p:nvSpPr>
        <p:spPr>
          <a:xfrm>
            <a:off x="4465447" y="1707123"/>
            <a:ext cx="2346600" cy="3231654"/>
          </a:xfrm>
          <a:prstGeom prst="rect">
            <a:avLst/>
          </a:prstGeom>
        </p:spPr>
        <p:txBody>
          <a:bodyPr wrap="square">
            <a:spAutoFit/>
          </a:bodyPr>
          <a:lstStyle/>
          <a:p>
            <a:r>
              <a:rPr lang="en-GB" sz="1200" dirty="0" smtClean="0">
                <a:latin typeface="Verdana" panose="020B0604030504040204" pitchFamily="34" charset="0"/>
                <a:ea typeface="Verdana" panose="020B0604030504040204" pitchFamily="34" charset="0"/>
                <a:cs typeface="Verdana" panose="020B0604030504040204" pitchFamily="34" charset="0"/>
              </a:rPr>
              <a:t>Children love to watch videos and YouTube is always a firm favourite! But sometimes children can be exposed to videos that are not meant for them. </a:t>
            </a:r>
            <a:r>
              <a:rPr lang="en-GB" sz="1200" u="sng" dirty="0" smtClean="0">
                <a:latin typeface="Verdana" panose="020B0604030504040204" pitchFamily="34" charset="0"/>
                <a:ea typeface="Verdana" panose="020B0604030504040204" pitchFamily="34" charset="0"/>
                <a:cs typeface="Verdana" panose="020B0604030504040204" pitchFamily="34" charset="0"/>
                <a:hlinkClick r:id="rId10"/>
              </a:rPr>
              <a:t>YouTube </a:t>
            </a:r>
            <a:r>
              <a:rPr lang="en-GB" sz="1200" u="sng" dirty="0">
                <a:latin typeface="Verdana" panose="020B0604030504040204" pitchFamily="34" charset="0"/>
                <a:ea typeface="Verdana" panose="020B0604030504040204" pitchFamily="34" charset="0"/>
                <a:cs typeface="Verdana" panose="020B0604030504040204" pitchFamily="34" charset="0"/>
                <a:hlinkClick r:id="rId10"/>
              </a:rPr>
              <a:t>Kids</a:t>
            </a:r>
            <a:r>
              <a:rPr lang="en-GB" sz="1200" dirty="0">
                <a:latin typeface="Verdana" panose="020B0604030504040204" pitchFamily="34" charset="0"/>
                <a:ea typeface="Verdana" panose="020B0604030504040204" pitchFamily="34" charset="0"/>
                <a:cs typeface="Verdana" panose="020B0604030504040204" pitchFamily="34" charset="0"/>
              </a:rPr>
              <a:t> </a:t>
            </a:r>
            <a:r>
              <a:rPr lang="en-GB" sz="1200" dirty="0" smtClean="0">
                <a:latin typeface="Verdana" panose="020B0604030504040204" pitchFamily="34" charset="0"/>
                <a:ea typeface="Verdana" panose="020B0604030504040204" pitchFamily="34" charset="0"/>
                <a:cs typeface="Verdana" panose="020B0604030504040204" pitchFamily="34" charset="0"/>
              </a:rPr>
              <a:t>is a safer way for children to explore their interests. You can find more information about this on </a:t>
            </a:r>
            <a:r>
              <a:rPr lang="en-GB" sz="1200" u="sng" dirty="0" smtClean="0">
                <a:latin typeface="Verdana" panose="020B0604030504040204" pitchFamily="34" charset="0"/>
                <a:ea typeface="Verdana" panose="020B0604030504040204" pitchFamily="34" charset="0"/>
                <a:cs typeface="Verdana" panose="020B0604030504040204" pitchFamily="34" charset="0"/>
                <a:hlinkClick r:id="rId11"/>
              </a:rPr>
              <a:t>YouTube: what parents need to know </a:t>
            </a:r>
            <a:r>
              <a:rPr lang="en-GB" sz="1200" dirty="0" smtClean="0">
                <a:latin typeface="Verdana" panose="020B0604030504040204" pitchFamily="34" charset="0"/>
                <a:ea typeface="Verdana" panose="020B0604030504040204" pitchFamily="34" charset="0"/>
                <a:cs typeface="Verdana" panose="020B0604030504040204" pitchFamily="34" charset="0"/>
              </a:rPr>
              <a:t>. </a:t>
            </a:r>
          </a:p>
          <a:p>
            <a:endParaRPr lang="en-GB" sz="1200" dirty="0" smtClean="0">
              <a:latin typeface="Verdana" panose="020B0604030504040204" pitchFamily="34" charset="0"/>
              <a:ea typeface="Verdana" panose="020B0604030504040204" pitchFamily="34" charset="0"/>
              <a:cs typeface="Verdana" panose="020B0604030504040204" pitchFamily="34" charset="0"/>
            </a:endParaRPr>
          </a:p>
          <a:p>
            <a:r>
              <a:rPr lang="en-GB" sz="1200" dirty="0" smtClean="0">
                <a:latin typeface="Verdana" panose="020B0604030504040204" pitchFamily="34" charset="0"/>
                <a:ea typeface="Verdana" panose="020B0604030504040204" pitchFamily="34" charset="0"/>
                <a:cs typeface="Verdana" panose="020B0604030504040204" pitchFamily="34" charset="0"/>
              </a:rPr>
              <a:t>Remember, primary-age children should be supervised at all times when online. </a:t>
            </a:r>
            <a:endParaRPr lang="en-GB" sz="12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40843570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5398" y="1399346"/>
            <a:ext cx="4905510" cy="307777"/>
          </a:xfrm>
          <a:prstGeom prst="rect">
            <a:avLst/>
          </a:prstGeom>
        </p:spPr>
        <p:txBody>
          <a:bodyPr wrap="none">
            <a:spAutoFit/>
          </a:bodyPr>
          <a:lstStyle/>
          <a:p>
            <a:r>
              <a:rPr lang="en-GB" sz="1400" b="1" dirty="0" smtClean="0">
                <a:latin typeface="Verdana" panose="020B0604030504040204" pitchFamily="34" charset="0"/>
                <a:ea typeface="Verdana" panose="020B0604030504040204" pitchFamily="34" charset="0"/>
                <a:cs typeface="Verdana" panose="020B0604030504040204" pitchFamily="34" charset="0"/>
              </a:rPr>
              <a:t>Chatting, being kind and making friends online</a:t>
            </a:r>
          </a:p>
        </p:txBody>
      </p:sp>
      <p:sp>
        <p:nvSpPr>
          <p:cNvPr id="6" name="Rectangle 5"/>
          <p:cNvSpPr/>
          <p:nvPr/>
        </p:nvSpPr>
        <p:spPr>
          <a:xfrm>
            <a:off x="113364" y="5566989"/>
            <a:ext cx="4296369" cy="307777"/>
          </a:xfrm>
          <a:prstGeom prst="rect">
            <a:avLst/>
          </a:prstGeom>
        </p:spPr>
        <p:txBody>
          <a:bodyPr wrap="none">
            <a:spAutoFit/>
          </a:bodyPr>
          <a:lstStyle/>
          <a:p>
            <a:r>
              <a:rPr lang="en-GB" sz="1400" b="1" dirty="0" smtClean="0">
                <a:latin typeface="Verdana" panose="020B0604030504040204" pitchFamily="34" charset="0"/>
                <a:ea typeface="Verdana" panose="020B0604030504040204" pitchFamily="34" charset="0"/>
                <a:cs typeface="Verdana" panose="020B0604030504040204" pitchFamily="34" charset="0"/>
              </a:rPr>
              <a:t>Sharing information, pictures and videos</a:t>
            </a:r>
            <a:endParaRPr lang="en-GB" sz="1400" b="1" dirty="0">
              <a:latin typeface="Verdana" panose="020B0604030504040204" pitchFamily="34" charset="0"/>
              <a:ea typeface="Verdana" panose="020B0604030504040204" pitchFamily="34" charset="0"/>
              <a:cs typeface="Verdana" panose="020B0604030504040204" pitchFamily="34" charset="0"/>
            </a:endParaRPr>
          </a:p>
        </p:txBody>
      </p:sp>
      <p:sp>
        <p:nvSpPr>
          <p:cNvPr id="10" name="Rectangle 9"/>
          <p:cNvSpPr/>
          <p:nvPr/>
        </p:nvSpPr>
        <p:spPr>
          <a:xfrm>
            <a:off x="0" y="0"/>
            <a:ext cx="6858000" cy="344488"/>
          </a:xfrm>
          <a:prstGeom prst="rect">
            <a:avLst/>
          </a:prstGeom>
          <a:solidFill>
            <a:srgbClr val="F3F3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p:cNvSpPr txBox="1"/>
          <p:nvPr/>
        </p:nvSpPr>
        <p:spPr>
          <a:xfrm>
            <a:off x="1226178" y="344488"/>
            <a:ext cx="4090337" cy="677108"/>
          </a:xfrm>
          <a:prstGeom prst="rect">
            <a:avLst/>
          </a:prstGeom>
          <a:noFill/>
        </p:spPr>
        <p:txBody>
          <a:bodyPr wrap="square" rtlCol="0">
            <a:spAutoFit/>
          </a:bodyPr>
          <a:lstStyle/>
          <a:p>
            <a:pPr algn="ctr"/>
            <a:r>
              <a:rPr lang="en-GB" b="1" dirty="0" smtClean="0"/>
              <a:t>Topics</a:t>
            </a:r>
          </a:p>
          <a:p>
            <a:pPr algn="ctr"/>
            <a:r>
              <a:rPr lang="en-GB" sz="2000" dirty="0" smtClean="0"/>
              <a:t> </a:t>
            </a:r>
            <a:r>
              <a:rPr lang="en-GB" sz="1400" dirty="0" smtClean="0"/>
              <a:t>(to copy and paste into newsletter templates)</a:t>
            </a:r>
            <a:endParaRPr lang="en-GB" sz="1400" dirty="0"/>
          </a:p>
        </p:txBody>
      </p:sp>
      <p:sp>
        <p:nvSpPr>
          <p:cNvPr id="13" name="Rectangle 12"/>
          <p:cNvSpPr/>
          <p:nvPr/>
        </p:nvSpPr>
        <p:spPr>
          <a:xfrm>
            <a:off x="4571454" y="2000672"/>
            <a:ext cx="2245230" cy="276999"/>
          </a:xfrm>
          <a:prstGeom prst="rect">
            <a:avLst/>
          </a:prstGeom>
        </p:spPr>
        <p:txBody>
          <a:bodyPr wrap="square">
            <a:spAutoFit/>
          </a:bodyPr>
          <a:lstStyle/>
          <a:p>
            <a:endParaRPr lang="en-GB" sz="1200" dirty="0">
              <a:latin typeface="Verdana" panose="020B0604030504040204" pitchFamily="34" charset="0"/>
              <a:ea typeface="Verdana" panose="020B0604030504040204" pitchFamily="34" charset="0"/>
              <a:cs typeface="Verdana" panose="020B0604030504040204" pitchFamily="34" charset="0"/>
            </a:endParaRPr>
          </a:p>
        </p:txBody>
      </p:sp>
      <p:sp>
        <p:nvSpPr>
          <p:cNvPr id="14" name="Rectangle 13"/>
          <p:cNvSpPr/>
          <p:nvPr/>
        </p:nvSpPr>
        <p:spPr>
          <a:xfrm>
            <a:off x="0" y="5246664"/>
            <a:ext cx="6858000" cy="200472"/>
          </a:xfrm>
          <a:prstGeom prst="rect">
            <a:avLst/>
          </a:prstGeom>
          <a:solidFill>
            <a:srgbClr val="F3F3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p:cNvSpPr/>
          <p:nvPr/>
        </p:nvSpPr>
        <p:spPr>
          <a:xfrm>
            <a:off x="0" y="1208584"/>
            <a:ext cx="6858000" cy="50118"/>
          </a:xfrm>
          <a:prstGeom prst="rect">
            <a:avLst/>
          </a:prstGeom>
          <a:solidFill>
            <a:srgbClr val="F3F3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p:cNvSpPr/>
          <p:nvPr/>
        </p:nvSpPr>
        <p:spPr>
          <a:xfrm>
            <a:off x="-16462" y="9561512"/>
            <a:ext cx="6874462" cy="344488"/>
          </a:xfrm>
          <a:prstGeom prst="rect">
            <a:avLst/>
          </a:prstGeom>
          <a:solidFill>
            <a:srgbClr val="F3F3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p:cNvSpPr/>
          <p:nvPr/>
        </p:nvSpPr>
        <p:spPr>
          <a:xfrm>
            <a:off x="221230" y="6008675"/>
            <a:ext cx="2246711" cy="276999"/>
          </a:xfrm>
          <a:prstGeom prst="rect">
            <a:avLst/>
          </a:prstGeom>
        </p:spPr>
        <p:txBody>
          <a:bodyPr wrap="square">
            <a:spAutoFit/>
          </a:bodyPr>
          <a:lstStyle/>
          <a:p>
            <a:endParaRPr lang="en-GB" sz="1200" dirty="0" smtClean="0">
              <a:latin typeface="Verdana" panose="020B0604030504040204" pitchFamily="34" charset="0"/>
              <a:ea typeface="Verdana" panose="020B0604030504040204" pitchFamily="34" charset="0"/>
              <a:cs typeface="Verdana" panose="020B0604030504040204" pitchFamily="34" charset="0"/>
            </a:endParaRPr>
          </a:p>
        </p:txBody>
      </p:sp>
      <p:sp>
        <p:nvSpPr>
          <p:cNvPr id="5" name="Rectangle 4"/>
          <p:cNvSpPr/>
          <p:nvPr/>
        </p:nvSpPr>
        <p:spPr>
          <a:xfrm>
            <a:off x="113364" y="5993822"/>
            <a:ext cx="1998482" cy="3231654"/>
          </a:xfrm>
          <a:prstGeom prst="rect">
            <a:avLst/>
          </a:prstGeom>
        </p:spPr>
        <p:txBody>
          <a:bodyPr wrap="square">
            <a:spAutoFit/>
          </a:bodyPr>
          <a:lstStyle/>
          <a:p>
            <a:r>
              <a:rPr lang="en-GB" sz="1200" dirty="0">
                <a:latin typeface="Verdana" panose="020B0604030504040204" pitchFamily="34" charset="0"/>
                <a:ea typeface="Verdana" panose="020B0604030504040204" pitchFamily="34" charset="0"/>
                <a:cs typeface="Verdana" panose="020B0604030504040204" pitchFamily="34" charset="0"/>
              </a:rPr>
              <a:t>It’s harder to stay connected with our friends and family right now, so you may be sharing more images and videos of our children online via social media. But before you do, there are some important things to consider. </a:t>
            </a: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a:latin typeface="Verdana" panose="020B0604030504040204" pitchFamily="34" charset="0"/>
                <a:ea typeface="Verdana" panose="020B0604030504040204" pitchFamily="34" charset="0"/>
                <a:cs typeface="Verdana" panose="020B0604030504040204" pitchFamily="34" charset="0"/>
              </a:rPr>
              <a:t>Read </a:t>
            </a:r>
            <a:r>
              <a:rPr lang="en-GB" sz="1200" dirty="0">
                <a:latin typeface="Verdana" panose="020B0604030504040204" pitchFamily="34" charset="0"/>
                <a:ea typeface="Verdana" panose="020B0604030504040204" pitchFamily="34" charset="0"/>
                <a:cs typeface="Verdana" panose="020B0604030504040204" pitchFamily="34" charset="0"/>
                <a:hlinkClick r:id="rId3"/>
              </a:rPr>
              <a:t>sharing pictures of your children</a:t>
            </a:r>
            <a:r>
              <a:rPr lang="en-GB" sz="1200" dirty="0">
                <a:latin typeface="Verdana" panose="020B0604030504040204" pitchFamily="34" charset="0"/>
                <a:ea typeface="Verdana" panose="020B0604030504040204" pitchFamily="34" charset="0"/>
                <a:cs typeface="Verdana" panose="020B0604030504040204" pitchFamily="34" charset="0"/>
              </a:rPr>
              <a:t> for info on how to protect your younger, or older child whilst staying social. </a:t>
            </a:r>
          </a:p>
        </p:txBody>
      </p:sp>
      <p:sp>
        <p:nvSpPr>
          <p:cNvPr id="20" name="Rectangle 19"/>
          <p:cNvSpPr/>
          <p:nvPr/>
        </p:nvSpPr>
        <p:spPr>
          <a:xfrm>
            <a:off x="2235947" y="5993822"/>
            <a:ext cx="2307309" cy="3231654"/>
          </a:xfrm>
          <a:prstGeom prst="rect">
            <a:avLst/>
          </a:prstGeom>
        </p:spPr>
        <p:txBody>
          <a:bodyPr wrap="square">
            <a:spAutoFit/>
          </a:bodyPr>
          <a:lstStyle/>
          <a:p>
            <a:r>
              <a:rPr lang="en-GB" sz="1200" dirty="0" smtClean="0">
                <a:latin typeface="Verdana" panose="020B0604030504040204" pitchFamily="34" charset="0"/>
                <a:ea typeface="Verdana" panose="020B0604030504040204" pitchFamily="34" charset="0"/>
                <a:cs typeface="Verdana" panose="020B0604030504040204" pitchFamily="34" charset="0"/>
              </a:rPr>
              <a:t>Using devices like phones and tablets to share pictures and videos can be a fun way for children to have fun and stay in touch with friends and family online. It’s really important your child knows what’s ok to share online and what they should check with you first.</a:t>
            </a: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smtClean="0">
                <a:latin typeface="Verdana" panose="020B0604030504040204" pitchFamily="34" charset="0"/>
                <a:ea typeface="Verdana" panose="020B0604030504040204" pitchFamily="34" charset="0"/>
                <a:cs typeface="Verdana" panose="020B0604030504040204" pitchFamily="34" charset="0"/>
              </a:rPr>
              <a:t>Read </a:t>
            </a:r>
            <a:r>
              <a:rPr lang="en-GB" sz="1200" dirty="0" smtClean="0">
                <a:latin typeface="Verdana" panose="020B0604030504040204" pitchFamily="34" charset="0"/>
                <a:ea typeface="Verdana" panose="020B0604030504040204" pitchFamily="34" charset="0"/>
                <a:cs typeface="Verdana" panose="020B0604030504040204" pitchFamily="34" charset="0"/>
                <a:hlinkClick r:id="rId4"/>
              </a:rPr>
              <a:t>younger children sharing pictures or videos online</a:t>
            </a:r>
            <a:r>
              <a:rPr lang="en-GB" sz="1200" dirty="0" smtClean="0">
                <a:latin typeface="Verdana" panose="020B0604030504040204" pitchFamily="34" charset="0"/>
                <a:ea typeface="Verdana" panose="020B0604030504040204" pitchFamily="34" charset="0"/>
                <a:cs typeface="Verdana" panose="020B0604030504040204" pitchFamily="34" charset="0"/>
              </a:rPr>
              <a:t> for more information on the risks and how to support safer sharing. </a:t>
            </a:r>
            <a:endParaRPr lang="en-GB" sz="1200" dirty="0">
              <a:latin typeface="Verdana" panose="020B0604030504040204" pitchFamily="34" charset="0"/>
              <a:ea typeface="Verdana" panose="020B0604030504040204" pitchFamily="34" charset="0"/>
              <a:cs typeface="Verdana" panose="020B0604030504040204" pitchFamily="34" charset="0"/>
            </a:endParaRPr>
          </a:p>
        </p:txBody>
      </p:sp>
      <p:sp>
        <p:nvSpPr>
          <p:cNvPr id="21" name="Rectangle 20"/>
          <p:cNvSpPr/>
          <p:nvPr/>
        </p:nvSpPr>
        <p:spPr>
          <a:xfrm>
            <a:off x="95398" y="1866084"/>
            <a:ext cx="2261559" cy="3046988"/>
          </a:xfrm>
          <a:prstGeom prst="rect">
            <a:avLst/>
          </a:prstGeom>
        </p:spPr>
        <p:txBody>
          <a:bodyPr wrap="square">
            <a:spAutoFit/>
          </a:bodyPr>
          <a:lstStyle/>
          <a:p>
            <a:r>
              <a:rPr lang="en-GB" sz="1200" dirty="0" smtClean="0">
                <a:latin typeface="Verdana" panose="020B0604030504040204" pitchFamily="34" charset="0"/>
                <a:ea typeface="Verdana" panose="020B0604030504040204" pitchFamily="34" charset="0"/>
                <a:cs typeface="Verdana" panose="020B0604030504040204" pitchFamily="34" charset="0"/>
              </a:rPr>
              <a:t>Primary-age children may not have previously had much experience with video chatting apps such as zoom, FaceTime and Skype, but may well be using them now for education or to keep in touch with family and friends. </a:t>
            </a: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smtClean="0">
                <a:latin typeface="Verdana" panose="020B0604030504040204" pitchFamily="34" charset="0"/>
                <a:ea typeface="Verdana" panose="020B0604030504040204" pitchFamily="34" charset="0"/>
                <a:cs typeface="Verdana" panose="020B0604030504040204" pitchFamily="34" charset="0"/>
              </a:rPr>
              <a:t>To make sure your child has a positive experience video chatting online, read this </a:t>
            </a:r>
            <a:r>
              <a:rPr lang="en-GB" sz="1200" dirty="0" smtClean="0">
                <a:latin typeface="Verdana" panose="020B0604030504040204" pitchFamily="34" charset="0"/>
                <a:ea typeface="Verdana" panose="020B0604030504040204" pitchFamily="34" charset="0"/>
                <a:cs typeface="Verdana" panose="020B0604030504040204" pitchFamily="34" charset="0"/>
                <a:hlinkClick r:id="rId5"/>
              </a:rPr>
              <a:t>guide for parents and carers</a:t>
            </a:r>
            <a:r>
              <a:rPr lang="en-GB" sz="1200" dirty="0" smtClean="0">
                <a:latin typeface="Verdana" panose="020B0604030504040204" pitchFamily="34" charset="0"/>
                <a:ea typeface="Verdana" panose="020B0604030504040204" pitchFamily="34" charset="0"/>
                <a:cs typeface="Verdana" panose="020B0604030504040204" pitchFamily="34" charset="0"/>
              </a:rPr>
              <a:t> </a:t>
            </a:r>
            <a:endParaRPr lang="en-GB" sz="1200" dirty="0">
              <a:latin typeface="Verdana" panose="020B0604030504040204" pitchFamily="34" charset="0"/>
              <a:ea typeface="Verdana" panose="020B0604030504040204" pitchFamily="34" charset="0"/>
              <a:cs typeface="Verdana" panose="020B0604030504040204" pitchFamily="34" charset="0"/>
            </a:endParaRPr>
          </a:p>
        </p:txBody>
      </p:sp>
      <p:sp>
        <p:nvSpPr>
          <p:cNvPr id="22" name="Rectangle 21"/>
          <p:cNvSpPr/>
          <p:nvPr/>
        </p:nvSpPr>
        <p:spPr>
          <a:xfrm>
            <a:off x="2253622" y="1900433"/>
            <a:ext cx="2408675" cy="3046988"/>
          </a:xfrm>
          <a:prstGeom prst="rect">
            <a:avLst/>
          </a:prstGeom>
        </p:spPr>
        <p:txBody>
          <a:bodyPr wrap="square">
            <a:spAutoFit/>
          </a:bodyPr>
          <a:lstStyle/>
          <a:p>
            <a:r>
              <a:rPr lang="en-GB" sz="1200" dirty="0" smtClean="0">
                <a:latin typeface="Verdana" panose="020B0604030504040204" pitchFamily="34" charset="0"/>
                <a:ea typeface="Verdana" panose="020B0604030504040204" pitchFamily="34" charset="0"/>
                <a:cs typeface="Verdana" panose="020B0604030504040204" pitchFamily="34" charset="0"/>
              </a:rPr>
              <a:t>The internet has many positive opportunities for children to learn and play, but it can also be used in negative and unkind ways.  </a:t>
            </a: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smtClean="0">
                <a:latin typeface="Verdana" panose="020B0604030504040204" pitchFamily="34" charset="0"/>
                <a:ea typeface="Verdana" panose="020B0604030504040204" pitchFamily="34" charset="0"/>
                <a:cs typeface="Verdana" panose="020B0604030504040204" pitchFamily="34" charset="0"/>
              </a:rPr>
              <a:t>It’s really important to speak to your child about being kind online, and how they can get help if they see or hear anything that makes them feel worried, scared or sad. Use these </a:t>
            </a:r>
            <a:r>
              <a:rPr lang="en-GB" sz="1200" dirty="0" smtClean="0">
                <a:latin typeface="Verdana" panose="020B0604030504040204" pitchFamily="34" charset="0"/>
                <a:ea typeface="Verdana" panose="020B0604030504040204" pitchFamily="34" charset="0"/>
                <a:cs typeface="Verdana" panose="020B0604030504040204" pitchFamily="34" charset="0"/>
                <a:hlinkClick r:id="rId6"/>
              </a:rPr>
              <a:t>conversation starters </a:t>
            </a:r>
            <a:r>
              <a:rPr lang="en-GB" sz="1200" dirty="0" smtClean="0">
                <a:latin typeface="Verdana" panose="020B0604030504040204" pitchFamily="34" charset="0"/>
                <a:ea typeface="Verdana" panose="020B0604030504040204" pitchFamily="34" charset="0"/>
                <a:cs typeface="Verdana" panose="020B0604030504040204" pitchFamily="34" charset="0"/>
              </a:rPr>
              <a:t>to help your child understand the importance of being kind online.  </a:t>
            </a:r>
            <a:endParaRPr lang="en-GB" sz="1200" dirty="0">
              <a:latin typeface="Verdana" panose="020B0604030504040204" pitchFamily="34" charset="0"/>
              <a:ea typeface="Verdana" panose="020B0604030504040204" pitchFamily="34" charset="0"/>
              <a:cs typeface="Verdana" panose="020B0604030504040204" pitchFamily="34" charset="0"/>
            </a:endParaRPr>
          </a:p>
        </p:txBody>
      </p:sp>
      <p:sp>
        <p:nvSpPr>
          <p:cNvPr id="23" name="Rectangle 22"/>
          <p:cNvSpPr/>
          <p:nvPr/>
        </p:nvSpPr>
        <p:spPr>
          <a:xfrm>
            <a:off x="4543256" y="6008675"/>
            <a:ext cx="2261559" cy="3046988"/>
          </a:xfrm>
          <a:prstGeom prst="rect">
            <a:avLst/>
          </a:prstGeom>
        </p:spPr>
        <p:txBody>
          <a:bodyPr wrap="square">
            <a:spAutoFit/>
          </a:bodyPr>
          <a:lstStyle/>
          <a:p>
            <a:r>
              <a:rPr lang="en-GB" sz="1200" dirty="0" smtClean="0">
                <a:latin typeface="Verdana" panose="020B0604030504040204" pitchFamily="34" charset="0"/>
                <a:ea typeface="Verdana" panose="020B0604030504040204" pitchFamily="34" charset="0"/>
                <a:cs typeface="Verdana" panose="020B0604030504040204" pitchFamily="34" charset="0"/>
              </a:rPr>
              <a:t>Personal information is any information that can be used to identify your child. Sharing personal information online is easy and sometimes children, like adults, might share more online than they would offline, which can be risky.  </a:t>
            </a:r>
          </a:p>
          <a:p>
            <a:endParaRPr lang="en-GB" sz="1200" dirty="0" smtClean="0">
              <a:latin typeface="Verdana" panose="020B0604030504040204" pitchFamily="34" charset="0"/>
              <a:ea typeface="Verdana" panose="020B0604030504040204" pitchFamily="34" charset="0"/>
              <a:cs typeface="Verdana" panose="020B0604030504040204" pitchFamily="34" charset="0"/>
            </a:endParaRP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smtClean="0">
                <a:latin typeface="Verdana" panose="020B0604030504040204" pitchFamily="34" charset="0"/>
                <a:ea typeface="Verdana" panose="020B0604030504040204" pitchFamily="34" charset="0"/>
                <a:cs typeface="Verdana" panose="020B0604030504040204" pitchFamily="34" charset="0"/>
              </a:rPr>
              <a:t>Read </a:t>
            </a:r>
            <a:r>
              <a:rPr lang="en-GB" sz="1200" dirty="0" smtClean="0">
                <a:latin typeface="Verdana" panose="020B0604030504040204" pitchFamily="34" charset="0"/>
                <a:ea typeface="Verdana" panose="020B0604030504040204" pitchFamily="34" charset="0"/>
                <a:cs typeface="Verdana" panose="020B0604030504040204" pitchFamily="34" charset="0"/>
                <a:hlinkClick r:id="rId7"/>
              </a:rPr>
              <a:t>your child's personal information and how to protect it online</a:t>
            </a:r>
            <a:r>
              <a:rPr lang="en-GB" sz="1200" dirty="0" smtClean="0">
                <a:latin typeface="Verdana" panose="020B0604030504040204" pitchFamily="34" charset="0"/>
                <a:ea typeface="Verdana" panose="020B0604030504040204" pitchFamily="34" charset="0"/>
                <a:cs typeface="Verdana" panose="020B0604030504040204" pitchFamily="34" charset="0"/>
              </a:rPr>
              <a:t> for information and advice.  </a:t>
            </a:r>
          </a:p>
        </p:txBody>
      </p:sp>
      <p:sp>
        <p:nvSpPr>
          <p:cNvPr id="24" name="Rectangle 23"/>
          <p:cNvSpPr/>
          <p:nvPr/>
        </p:nvSpPr>
        <p:spPr>
          <a:xfrm>
            <a:off x="4662297" y="1896278"/>
            <a:ext cx="2180549" cy="2862322"/>
          </a:xfrm>
          <a:prstGeom prst="rect">
            <a:avLst/>
          </a:prstGeom>
        </p:spPr>
        <p:txBody>
          <a:bodyPr wrap="square">
            <a:spAutoFit/>
          </a:bodyPr>
          <a:lstStyle/>
          <a:p>
            <a:r>
              <a:rPr lang="en-GB" sz="1200" dirty="0" smtClean="0">
                <a:latin typeface="Verdana" panose="020B0604030504040204" pitchFamily="34" charset="0"/>
                <a:ea typeface="Verdana" panose="020B0604030504040204" pitchFamily="34" charset="0"/>
                <a:cs typeface="Verdana" panose="020B0604030504040204" pitchFamily="34" charset="0"/>
              </a:rPr>
              <a:t>The term ‘online friend’ can be used to describe people you only know through the internet, or those that you also know offline. Some children make friends online by meeting new people through online platforms such as gaming sites. </a:t>
            </a: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smtClean="0">
                <a:latin typeface="Verdana" panose="020B0604030504040204" pitchFamily="34" charset="0"/>
                <a:ea typeface="Verdana" panose="020B0604030504040204" pitchFamily="34" charset="0"/>
                <a:cs typeface="Verdana" panose="020B0604030504040204" pitchFamily="34" charset="0"/>
              </a:rPr>
              <a:t>To help children have positive online friendships, read this </a:t>
            </a:r>
            <a:r>
              <a:rPr lang="en-GB" sz="1200" dirty="0" smtClean="0">
                <a:latin typeface="Verdana" panose="020B0604030504040204" pitchFamily="34" charset="0"/>
                <a:ea typeface="Verdana" panose="020B0604030504040204" pitchFamily="34" charset="0"/>
                <a:cs typeface="Verdana" panose="020B0604030504040204" pitchFamily="34" charset="0"/>
                <a:hlinkClick r:id="rId8"/>
              </a:rPr>
              <a:t>handy guide</a:t>
            </a:r>
            <a:r>
              <a:rPr lang="en-GB" sz="1200" dirty="0" smtClean="0">
                <a:latin typeface="Verdana" panose="020B0604030504040204" pitchFamily="34" charset="0"/>
                <a:ea typeface="Verdana" panose="020B0604030504040204" pitchFamily="34" charset="0"/>
                <a:cs typeface="Verdana" panose="020B0604030504040204" pitchFamily="34" charset="0"/>
              </a:rPr>
              <a:t>. </a:t>
            </a:r>
          </a:p>
        </p:txBody>
      </p:sp>
    </p:spTree>
    <p:extLst>
      <p:ext uri="{BB962C8B-B14F-4D97-AF65-F5344CB8AC3E}">
        <p14:creationId xmlns:p14="http://schemas.microsoft.com/office/powerpoint/2010/main" val="22176566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0"/>
            <a:ext cx="6858000" cy="86122"/>
          </a:xfrm>
          <a:prstGeom prst="rect">
            <a:avLst/>
          </a:prstGeom>
          <a:solidFill>
            <a:srgbClr val="F3F3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p:cNvSpPr/>
          <p:nvPr/>
        </p:nvSpPr>
        <p:spPr>
          <a:xfrm>
            <a:off x="0" y="9733756"/>
            <a:ext cx="6858000" cy="172244"/>
          </a:xfrm>
          <a:prstGeom prst="rect">
            <a:avLst/>
          </a:prstGeom>
          <a:solidFill>
            <a:srgbClr val="F3F3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Rectangle 1"/>
          <p:cNvSpPr/>
          <p:nvPr/>
        </p:nvSpPr>
        <p:spPr>
          <a:xfrm>
            <a:off x="169909" y="396751"/>
            <a:ext cx="5820001" cy="307777"/>
          </a:xfrm>
          <a:prstGeom prst="rect">
            <a:avLst/>
          </a:prstGeom>
        </p:spPr>
        <p:txBody>
          <a:bodyPr wrap="square">
            <a:spAutoFit/>
          </a:bodyPr>
          <a:lstStyle/>
          <a:p>
            <a:r>
              <a:rPr lang="en-GB" sz="1400" b="1" dirty="0">
                <a:latin typeface="Verdana" panose="020B0604030504040204" pitchFamily="34" charset="0"/>
                <a:ea typeface="Verdana" panose="020B0604030504040204" pitchFamily="34" charset="0"/>
                <a:cs typeface="Verdana" panose="020B0604030504040204" pitchFamily="34" charset="0"/>
              </a:rPr>
              <a:t>Steps you can take to help keep your child safer online</a:t>
            </a:r>
          </a:p>
        </p:txBody>
      </p:sp>
      <p:sp>
        <p:nvSpPr>
          <p:cNvPr id="5" name="Rectangle 4"/>
          <p:cNvSpPr/>
          <p:nvPr/>
        </p:nvSpPr>
        <p:spPr>
          <a:xfrm>
            <a:off x="172526" y="3830534"/>
            <a:ext cx="6540080" cy="769441"/>
          </a:xfrm>
          <a:prstGeom prst="rect">
            <a:avLst/>
          </a:prstGeom>
        </p:spPr>
        <p:txBody>
          <a:bodyPr wrap="square">
            <a:spAutoFit/>
          </a:bodyPr>
          <a:lstStyle/>
          <a:p>
            <a:r>
              <a:rPr lang="en-GB" sz="1100" b="1" dirty="0">
                <a:latin typeface="Verdana" panose="020B0604030504040204" pitchFamily="34" charset="0"/>
                <a:ea typeface="Verdana" panose="020B0604030504040204" pitchFamily="34" charset="0"/>
                <a:cs typeface="Verdana" panose="020B0604030504040204" pitchFamily="34" charset="0"/>
              </a:rPr>
              <a:t>Make sure </a:t>
            </a:r>
            <a:r>
              <a:rPr lang="en-GB" sz="1100" b="1" dirty="0" smtClean="0">
                <a:latin typeface="Verdana" panose="020B0604030504040204" pitchFamily="34" charset="0"/>
                <a:ea typeface="Verdana" panose="020B0604030504040204" pitchFamily="34" charset="0"/>
                <a:cs typeface="Verdana" panose="020B0604030504040204" pitchFamily="34" charset="0"/>
              </a:rPr>
              <a:t>they know where </a:t>
            </a:r>
            <a:r>
              <a:rPr lang="en-GB" sz="1100" b="1" dirty="0">
                <a:latin typeface="Verdana" panose="020B0604030504040204" pitchFamily="34" charset="0"/>
                <a:ea typeface="Verdana" panose="020B0604030504040204" pitchFamily="34" charset="0"/>
                <a:cs typeface="Verdana" panose="020B0604030504040204" pitchFamily="34" charset="0"/>
              </a:rPr>
              <a:t>to go for support: </a:t>
            </a:r>
            <a:r>
              <a:rPr lang="en-GB" sz="1100" dirty="0">
                <a:latin typeface="Verdana" panose="020B0604030504040204" pitchFamily="34" charset="0"/>
                <a:ea typeface="Verdana" panose="020B0604030504040204" pitchFamily="34" charset="0"/>
                <a:cs typeface="Verdana" panose="020B0604030504040204" pitchFamily="34" charset="0"/>
              </a:rPr>
              <a:t>Remind your child they can always speak to you or an adult they trust if anything happens online that makes them feel worried or upset. For a breakdown of report services, visit: </a:t>
            </a:r>
            <a:r>
              <a:rPr lang="en-GB" sz="1100" dirty="0">
                <a:latin typeface="Verdana" panose="020B0604030504040204" pitchFamily="34" charset="0"/>
                <a:ea typeface="Verdana" panose="020B0604030504040204" pitchFamily="34" charset="0"/>
                <a:cs typeface="Verdana" panose="020B0604030504040204" pitchFamily="34" charset="0"/>
                <a:hlinkClick r:id="rId3"/>
              </a:rPr>
              <a:t>Supporting your child with reporting unwanted content online</a:t>
            </a:r>
            <a:endParaRPr lang="en-GB" sz="1100" dirty="0">
              <a:latin typeface="Verdana" panose="020B0604030504040204" pitchFamily="34" charset="0"/>
              <a:ea typeface="Verdana" panose="020B0604030504040204" pitchFamily="34" charset="0"/>
              <a:cs typeface="Verdana" panose="020B0604030504040204" pitchFamily="34" charset="0"/>
            </a:endParaRPr>
          </a:p>
        </p:txBody>
      </p:sp>
      <p:sp>
        <p:nvSpPr>
          <p:cNvPr id="3" name="Rectangle 2"/>
          <p:cNvSpPr/>
          <p:nvPr/>
        </p:nvSpPr>
        <p:spPr>
          <a:xfrm>
            <a:off x="194895" y="4736976"/>
            <a:ext cx="6399262" cy="1107996"/>
          </a:xfrm>
          <a:prstGeom prst="rect">
            <a:avLst/>
          </a:prstGeom>
        </p:spPr>
        <p:txBody>
          <a:bodyPr wrap="square">
            <a:spAutoFit/>
          </a:bodyPr>
          <a:lstStyle/>
          <a:p>
            <a:r>
              <a:rPr lang="en-GB" sz="1100" b="1" dirty="0" smtClean="0">
                <a:latin typeface="Verdana" panose="020B0604030504040204" pitchFamily="34" charset="0"/>
                <a:ea typeface="Verdana" panose="020B0604030504040204" pitchFamily="34" charset="0"/>
                <a:cs typeface="Verdana" panose="020B0604030504040204" pitchFamily="34" charset="0"/>
              </a:rPr>
              <a:t>Take </a:t>
            </a:r>
            <a:r>
              <a:rPr lang="en-GB" sz="1100" b="1" dirty="0">
                <a:latin typeface="Verdana" panose="020B0604030504040204" pitchFamily="34" charset="0"/>
                <a:ea typeface="Verdana" panose="020B0604030504040204" pitchFamily="34" charset="0"/>
                <a:cs typeface="Verdana" panose="020B0604030504040204" pitchFamily="34" charset="0"/>
              </a:rPr>
              <a:t>a look at Thinkuknow:</a:t>
            </a:r>
            <a:r>
              <a:rPr lang="en-GB" sz="1100" dirty="0">
                <a:latin typeface="Verdana" panose="020B0604030504040204" pitchFamily="34" charset="0"/>
                <a:ea typeface="Verdana" panose="020B0604030504040204" pitchFamily="34" charset="0"/>
                <a:cs typeface="Verdana" panose="020B0604030504040204" pitchFamily="34" charset="0"/>
              </a:rPr>
              <a:t> Thinkuknow is the national online safety education programme from the National Crime Agency. Thinkuknow offers learning activities, advice and support for children and young people aged 4-18 and their families. </a:t>
            </a:r>
            <a:r>
              <a:rPr lang="en-GB" sz="1100" dirty="0" smtClean="0">
                <a:latin typeface="Verdana" panose="020B0604030504040204" pitchFamily="34" charset="0"/>
                <a:ea typeface="Verdana" panose="020B0604030504040204" pitchFamily="34" charset="0"/>
                <a:cs typeface="Verdana" panose="020B0604030504040204" pitchFamily="34" charset="0"/>
              </a:rPr>
              <a:t>The </a:t>
            </a:r>
            <a:r>
              <a:rPr lang="en-GB" sz="1100" dirty="0" smtClean="0">
                <a:latin typeface="Verdana" panose="020B0604030504040204" pitchFamily="34" charset="0"/>
                <a:ea typeface="Verdana" panose="020B0604030504040204" pitchFamily="34" charset="0"/>
                <a:cs typeface="Verdana" panose="020B0604030504040204" pitchFamily="34" charset="0"/>
                <a:hlinkClick r:id="rId4"/>
              </a:rPr>
              <a:t>Jessie &amp; Friends animations</a:t>
            </a:r>
            <a:r>
              <a:rPr lang="en-GB" sz="1100" dirty="0" smtClean="0">
                <a:latin typeface="Verdana" panose="020B0604030504040204" pitchFamily="34" charset="0"/>
                <a:ea typeface="Verdana" panose="020B0604030504040204" pitchFamily="34" charset="0"/>
                <a:cs typeface="Verdana" panose="020B0604030504040204" pitchFamily="34" charset="0"/>
              </a:rPr>
              <a:t> for 4 to 7s will help you start a conversation about online safety and for 8-10’s, there’s  the </a:t>
            </a:r>
            <a:r>
              <a:rPr lang="en-GB" sz="1100" u="sng" dirty="0" smtClean="0">
                <a:solidFill>
                  <a:srgbClr val="0000FF"/>
                </a:solidFill>
                <a:latin typeface="Verdana" panose="020B0604030504040204" pitchFamily="34" charset="0"/>
                <a:ea typeface="Verdana" panose="020B0604030504040204" pitchFamily="34" charset="0"/>
                <a:cs typeface="Verdana" panose="020B0604030504040204" pitchFamily="34" charset="0"/>
                <a:hlinkClick r:id="rId5"/>
              </a:rPr>
              <a:t>Play Like Share animations</a:t>
            </a:r>
            <a:r>
              <a:rPr lang="en-GB" sz="1100" u="sng" dirty="0" smtClean="0">
                <a:solidFill>
                  <a:srgbClr val="0000FF"/>
                </a:solidFill>
                <a:latin typeface="Verdana" panose="020B0604030504040204" pitchFamily="34" charset="0"/>
                <a:ea typeface="Verdana" panose="020B0604030504040204" pitchFamily="34" charset="0"/>
                <a:cs typeface="Verdana" panose="020B0604030504040204" pitchFamily="34" charset="0"/>
              </a:rPr>
              <a:t>  </a:t>
            </a:r>
            <a:r>
              <a:rPr lang="en-GB" sz="1100" dirty="0" smtClean="0">
                <a:latin typeface="Verdana" panose="020B0604030504040204" pitchFamily="34" charset="0"/>
                <a:ea typeface="Verdana" panose="020B0604030504040204" pitchFamily="34" charset="0"/>
                <a:cs typeface="Verdana" panose="020B0604030504040204" pitchFamily="34" charset="0"/>
              </a:rPr>
              <a:t>and the </a:t>
            </a:r>
            <a:r>
              <a:rPr lang="en-GB" sz="1100" u="sng" dirty="0" smtClean="0">
                <a:latin typeface="Verdana" panose="020B0604030504040204" pitchFamily="34" charset="0"/>
                <a:ea typeface="Verdana" panose="020B0604030504040204" pitchFamily="34" charset="0"/>
                <a:cs typeface="Verdana" panose="020B0604030504040204" pitchFamily="34" charset="0"/>
                <a:hlinkClick r:id="rId6"/>
              </a:rPr>
              <a:t>Band Runner game and advice website</a:t>
            </a:r>
            <a:r>
              <a:rPr lang="en-GB" sz="1100" b="1" dirty="0" smtClean="0">
                <a:latin typeface="Verdana" panose="020B0604030504040204" pitchFamily="34" charset="0"/>
                <a:ea typeface="Verdana" panose="020B0604030504040204" pitchFamily="34" charset="0"/>
                <a:cs typeface="Verdana" panose="020B0604030504040204" pitchFamily="34" charset="0"/>
              </a:rPr>
              <a:t> . </a:t>
            </a:r>
            <a:endParaRPr lang="en-GB" sz="1100" dirty="0">
              <a:latin typeface="Verdana" panose="020B0604030504040204" pitchFamily="34" charset="0"/>
              <a:ea typeface="Verdana" panose="020B0604030504040204" pitchFamily="34" charset="0"/>
              <a:cs typeface="Verdana" panose="020B0604030504040204" pitchFamily="34" charset="0"/>
            </a:endParaRPr>
          </a:p>
        </p:txBody>
      </p:sp>
      <p:sp>
        <p:nvSpPr>
          <p:cNvPr id="15" name="Rectangle 14"/>
          <p:cNvSpPr/>
          <p:nvPr/>
        </p:nvSpPr>
        <p:spPr>
          <a:xfrm>
            <a:off x="139405" y="711401"/>
            <a:ext cx="6518182" cy="1107996"/>
          </a:xfrm>
          <a:prstGeom prst="rect">
            <a:avLst/>
          </a:prstGeom>
        </p:spPr>
        <p:txBody>
          <a:bodyPr wrap="square">
            <a:spAutoFit/>
          </a:bodyPr>
          <a:lstStyle/>
          <a:p>
            <a:r>
              <a:rPr lang="en-GB" sz="1100" b="1" dirty="0">
                <a:latin typeface="Verdana" panose="020B0604030504040204" pitchFamily="34" charset="0"/>
                <a:ea typeface="Verdana" panose="020B0604030504040204" pitchFamily="34" charset="0"/>
                <a:cs typeface="Verdana" panose="020B0604030504040204" pitchFamily="34" charset="0"/>
              </a:rPr>
              <a:t>Parental controls: </a:t>
            </a:r>
            <a:r>
              <a:rPr lang="en-GB" sz="1100" dirty="0">
                <a:latin typeface="Verdana" panose="020B0604030504040204" pitchFamily="34" charset="0"/>
                <a:ea typeface="Verdana" panose="020B0604030504040204" pitchFamily="34" charset="0"/>
                <a:cs typeface="Verdana" panose="020B0604030504040204" pitchFamily="34" charset="0"/>
              </a:rPr>
              <a:t>Parental controls have been designed to help you manage your child's online activities. There are various types, some of which are free but others which can be bought. However, nothing is totally fool proof so they shouldn't replace the need for you to support and advise your child using the internet. For more information and step by step instructions on setting up parental controls, visit </a:t>
            </a:r>
            <a:r>
              <a:rPr lang="en-GB" sz="1100" u="sng" dirty="0">
                <a:latin typeface="Verdana" panose="020B0604030504040204" pitchFamily="34" charset="0"/>
                <a:ea typeface="Verdana" panose="020B0604030504040204" pitchFamily="34" charset="0"/>
                <a:cs typeface="Verdana" panose="020B0604030504040204" pitchFamily="34" charset="0"/>
                <a:hlinkClick r:id="rId7"/>
              </a:rPr>
              <a:t>Parental Controls &amp; Privacy Settings Guides - Internet Matters</a:t>
            </a:r>
            <a:r>
              <a:rPr lang="en-GB" sz="1100" u="sng" dirty="0">
                <a:latin typeface="Verdana" panose="020B0604030504040204" pitchFamily="34" charset="0"/>
                <a:ea typeface="Verdana" panose="020B0604030504040204" pitchFamily="34" charset="0"/>
                <a:cs typeface="Verdana" panose="020B0604030504040204" pitchFamily="34" charset="0"/>
              </a:rPr>
              <a:t>.</a:t>
            </a:r>
            <a:endParaRPr lang="en-GB" sz="1100" dirty="0">
              <a:latin typeface="Verdana" panose="020B0604030504040204" pitchFamily="34" charset="0"/>
              <a:ea typeface="Verdana" panose="020B0604030504040204" pitchFamily="34" charset="0"/>
              <a:cs typeface="Verdana" panose="020B0604030504040204" pitchFamily="34" charset="0"/>
            </a:endParaRPr>
          </a:p>
        </p:txBody>
      </p:sp>
      <p:sp>
        <p:nvSpPr>
          <p:cNvPr id="20" name="Rectangle 19"/>
          <p:cNvSpPr/>
          <p:nvPr/>
        </p:nvSpPr>
        <p:spPr>
          <a:xfrm>
            <a:off x="169909" y="1928664"/>
            <a:ext cx="6518182" cy="769441"/>
          </a:xfrm>
          <a:prstGeom prst="rect">
            <a:avLst/>
          </a:prstGeom>
        </p:spPr>
        <p:txBody>
          <a:bodyPr wrap="square">
            <a:spAutoFit/>
          </a:bodyPr>
          <a:lstStyle/>
          <a:p>
            <a:r>
              <a:rPr lang="en-GB" sz="1100" b="1" dirty="0" smtClean="0">
                <a:latin typeface="Verdana" panose="020B0604030504040204" pitchFamily="34" charset="0"/>
                <a:ea typeface="Verdana" panose="020B0604030504040204" pitchFamily="34" charset="0"/>
                <a:cs typeface="Verdana" panose="020B0604030504040204" pitchFamily="34" charset="0"/>
              </a:rPr>
              <a:t>Supervise their online activity: </a:t>
            </a:r>
            <a:r>
              <a:rPr lang="en-GB" sz="1100" dirty="0" smtClean="0">
                <a:latin typeface="Verdana" panose="020B0604030504040204" pitchFamily="34" charset="0"/>
                <a:ea typeface="Verdana" panose="020B0604030504040204" pitchFamily="34" charset="0"/>
                <a:cs typeface="Verdana" panose="020B0604030504040204" pitchFamily="34" charset="0"/>
              </a:rPr>
              <a:t>Keep the devices your child uses in communal areas of the house such as the living room or kitchen, where an adult is able to supervise. Primary-age children should not access the internet in private spaces alone, such as in a bedroom or bathroom. </a:t>
            </a:r>
            <a:endParaRPr lang="en-GB" sz="1100" dirty="0">
              <a:latin typeface="Verdana" panose="020B0604030504040204" pitchFamily="34" charset="0"/>
              <a:ea typeface="Verdana" panose="020B0604030504040204" pitchFamily="34" charset="0"/>
              <a:cs typeface="Verdana" panose="020B0604030504040204" pitchFamily="34" charset="0"/>
            </a:endParaRPr>
          </a:p>
        </p:txBody>
      </p:sp>
      <p:sp>
        <p:nvSpPr>
          <p:cNvPr id="22" name="Rectangle 21"/>
          <p:cNvSpPr/>
          <p:nvPr/>
        </p:nvSpPr>
        <p:spPr>
          <a:xfrm>
            <a:off x="171677" y="2792760"/>
            <a:ext cx="6518182" cy="938719"/>
          </a:xfrm>
          <a:prstGeom prst="rect">
            <a:avLst/>
          </a:prstGeom>
        </p:spPr>
        <p:txBody>
          <a:bodyPr wrap="square">
            <a:spAutoFit/>
          </a:bodyPr>
          <a:lstStyle/>
          <a:p>
            <a:r>
              <a:rPr lang="en-GB" sz="1100" b="1" dirty="0" smtClean="0">
                <a:latin typeface="Verdana" panose="020B0604030504040204" pitchFamily="34" charset="0"/>
                <a:ea typeface="Verdana" panose="020B0604030504040204" pitchFamily="34" charset="0"/>
                <a:cs typeface="Verdana" panose="020B0604030504040204" pitchFamily="34" charset="0"/>
              </a:rPr>
              <a:t>Explore together and chat little and often: </a:t>
            </a:r>
            <a:r>
              <a:rPr lang="en-GB" sz="1100" dirty="0" smtClean="0">
                <a:latin typeface="Verdana" panose="020B0604030504040204" pitchFamily="34" charset="0"/>
                <a:ea typeface="Verdana" panose="020B0604030504040204" pitchFamily="34" charset="0"/>
                <a:cs typeface="Verdana" panose="020B0604030504040204" pitchFamily="34" charset="0"/>
              </a:rPr>
              <a:t>Ask your child to show you their favourite apps, games and sites and encourage them to teach you how to use these. Ask them if anything ever worries them online. Make sure they know they won’t be in trouble and can get help by talking to you or another adult they trust if anything happens online that makes them feel worried, sad or scared.  </a:t>
            </a:r>
            <a:endParaRPr lang="en-GB" sz="1100" dirty="0">
              <a:latin typeface="Verdana" panose="020B0604030504040204" pitchFamily="34" charset="0"/>
              <a:ea typeface="Verdana" panose="020B0604030504040204" pitchFamily="34" charset="0"/>
              <a:cs typeface="Verdana" panose="020B0604030504040204" pitchFamily="34" charset="0"/>
            </a:endParaRPr>
          </a:p>
        </p:txBody>
      </p:sp>
      <p:sp>
        <p:nvSpPr>
          <p:cNvPr id="4" name="Rectangle 3"/>
          <p:cNvSpPr/>
          <p:nvPr/>
        </p:nvSpPr>
        <p:spPr>
          <a:xfrm>
            <a:off x="194895" y="8265368"/>
            <a:ext cx="6085245" cy="1446550"/>
          </a:xfrm>
          <a:prstGeom prst="rect">
            <a:avLst/>
          </a:prstGeom>
        </p:spPr>
        <p:txBody>
          <a:bodyPr wrap="square">
            <a:spAutoFit/>
          </a:bodyPr>
          <a:lstStyle/>
          <a:p>
            <a:pPr lvl="0"/>
            <a:r>
              <a:rPr lang="en-GB" sz="1100" b="1" dirty="0">
                <a:latin typeface="Verdana" panose="020B0604030504040204" pitchFamily="34" charset="0"/>
                <a:ea typeface="Verdana" panose="020B0604030504040204" pitchFamily="34" charset="0"/>
                <a:cs typeface="Verdana" panose="020B0604030504040204" pitchFamily="34" charset="0"/>
              </a:rPr>
              <a:t>Use ‘</a:t>
            </a:r>
            <a:r>
              <a:rPr lang="en-GB" sz="1100" b="1" dirty="0" err="1">
                <a:latin typeface="Verdana" panose="020B0604030504040204" pitchFamily="34" charset="0"/>
                <a:ea typeface="Verdana" panose="020B0604030504040204" pitchFamily="34" charset="0"/>
                <a:cs typeface="Verdana" panose="020B0604030504040204" pitchFamily="34" charset="0"/>
              </a:rPr>
              <a:t>SafeSearch</a:t>
            </a:r>
            <a:r>
              <a:rPr lang="en-GB" sz="1100" b="1" dirty="0">
                <a:latin typeface="Verdana" panose="020B0604030504040204" pitchFamily="34" charset="0"/>
                <a:ea typeface="Verdana" panose="020B0604030504040204" pitchFamily="34" charset="0"/>
                <a:cs typeface="Verdana" panose="020B0604030504040204" pitchFamily="34" charset="0"/>
              </a:rPr>
              <a:t>’:  </a:t>
            </a:r>
            <a:r>
              <a:rPr lang="en-GB" sz="1100" dirty="0">
                <a:latin typeface="Verdana" panose="020B0604030504040204" pitchFamily="34" charset="0"/>
                <a:ea typeface="Verdana" panose="020B0604030504040204" pitchFamily="34" charset="0"/>
                <a:cs typeface="Verdana" panose="020B0604030504040204" pitchFamily="34" charset="0"/>
              </a:rPr>
              <a:t>Most web search engines will have a ‘</a:t>
            </a:r>
            <a:r>
              <a:rPr lang="en-GB" sz="1100" dirty="0" err="1">
                <a:latin typeface="Verdana" panose="020B0604030504040204" pitchFamily="34" charset="0"/>
                <a:ea typeface="Verdana" panose="020B0604030504040204" pitchFamily="34" charset="0"/>
                <a:cs typeface="Verdana" panose="020B0604030504040204" pitchFamily="34" charset="0"/>
              </a:rPr>
              <a:t>SafeSearch</a:t>
            </a:r>
            <a:r>
              <a:rPr lang="en-GB" sz="1100" dirty="0">
                <a:latin typeface="Verdana" panose="020B0604030504040204" pitchFamily="34" charset="0"/>
                <a:ea typeface="Verdana" panose="020B0604030504040204" pitchFamily="34" charset="0"/>
                <a:cs typeface="Verdana" panose="020B0604030504040204" pitchFamily="34" charset="0"/>
              </a:rPr>
              <a:t>’ function, which will allow you to limit the content your child can access whilst online. Look out for the ‘Settings’ button on your web browser homepage, which is often shaped like a small cog.   </a:t>
            </a:r>
            <a:endParaRPr lang="en-GB" sz="1100" dirty="0" smtClean="0">
              <a:latin typeface="Verdana" panose="020B0604030504040204" pitchFamily="34" charset="0"/>
              <a:ea typeface="Verdana" panose="020B0604030504040204" pitchFamily="34" charset="0"/>
              <a:cs typeface="Verdana" panose="020B0604030504040204" pitchFamily="34" charset="0"/>
            </a:endParaRPr>
          </a:p>
          <a:p>
            <a:pPr lvl="0"/>
            <a:endParaRPr lang="en-GB" sz="1100" dirty="0">
              <a:latin typeface="Verdana" panose="020B0604030504040204" pitchFamily="34" charset="0"/>
              <a:ea typeface="Verdana" panose="020B0604030504040204" pitchFamily="34" charset="0"/>
              <a:cs typeface="Verdana" panose="020B0604030504040204" pitchFamily="34" charset="0"/>
            </a:endParaRPr>
          </a:p>
          <a:p>
            <a:pPr lvl="0"/>
            <a:r>
              <a:rPr lang="en-GB" sz="1100" dirty="0" smtClean="0">
                <a:latin typeface="Verdana" panose="020B0604030504040204" pitchFamily="34" charset="0"/>
                <a:ea typeface="Verdana" panose="020B0604030504040204" pitchFamily="34" charset="0"/>
                <a:cs typeface="Verdana" panose="020B0604030504040204" pitchFamily="34" charset="0"/>
              </a:rPr>
              <a:t>Visit Thinkuknow.co.uk/parents for more information on keeping your child safer online.</a:t>
            </a:r>
          </a:p>
          <a:p>
            <a:pPr lvl="0"/>
            <a:r>
              <a:rPr lang="en-GB" sz="1100" dirty="0" smtClean="0">
                <a:latin typeface="Verdana" panose="020B0604030504040204" pitchFamily="34" charset="0"/>
                <a:ea typeface="Verdana" panose="020B0604030504040204" pitchFamily="34" charset="0"/>
                <a:cs typeface="Verdana" panose="020B0604030504040204" pitchFamily="34" charset="0"/>
              </a:rPr>
              <a:t>  </a:t>
            </a:r>
            <a:endParaRPr lang="en-GB" sz="1100" dirty="0">
              <a:latin typeface="Verdana" panose="020B0604030504040204" pitchFamily="34" charset="0"/>
              <a:ea typeface="Verdana" panose="020B0604030504040204" pitchFamily="34" charset="0"/>
              <a:cs typeface="Verdana" panose="020B0604030504040204" pitchFamily="34" charset="0"/>
            </a:endParaRPr>
          </a:p>
        </p:txBody>
      </p:sp>
      <p:sp>
        <p:nvSpPr>
          <p:cNvPr id="7" name="Rectangle 6"/>
          <p:cNvSpPr/>
          <p:nvPr/>
        </p:nvSpPr>
        <p:spPr>
          <a:xfrm>
            <a:off x="182822" y="7185248"/>
            <a:ext cx="6294466" cy="769441"/>
          </a:xfrm>
          <a:prstGeom prst="rect">
            <a:avLst/>
          </a:prstGeom>
        </p:spPr>
        <p:txBody>
          <a:bodyPr wrap="square">
            <a:spAutoFit/>
          </a:bodyPr>
          <a:lstStyle/>
          <a:p>
            <a:r>
              <a:rPr lang="en-GB" sz="1100" b="1" dirty="0" smtClean="0">
                <a:latin typeface="Verdana" panose="020B0604030504040204" pitchFamily="34" charset="0"/>
                <a:ea typeface="Verdana" panose="020B0604030504040204" pitchFamily="34" charset="0"/>
                <a:cs typeface="Verdana" panose="020B0604030504040204" pitchFamily="34" charset="0"/>
              </a:rPr>
              <a:t>Talk </a:t>
            </a:r>
            <a:r>
              <a:rPr lang="en-GB" sz="1100" b="1" dirty="0">
                <a:latin typeface="Verdana" panose="020B0604030504040204" pitchFamily="34" charset="0"/>
                <a:ea typeface="Verdana" panose="020B0604030504040204" pitchFamily="34" charset="0"/>
                <a:cs typeface="Verdana" panose="020B0604030504040204" pitchFamily="34" charset="0"/>
              </a:rPr>
              <a:t>about how their online actions affect others: </a:t>
            </a:r>
            <a:r>
              <a:rPr lang="en-GB" sz="1100" dirty="0">
                <a:latin typeface="Verdana" panose="020B0604030504040204" pitchFamily="34" charset="0"/>
                <a:ea typeface="Verdana" panose="020B0604030504040204" pitchFamily="34" charset="0"/>
                <a:cs typeface="Verdana" panose="020B0604030504040204" pitchFamily="34" charset="0"/>
              </a:rPr>
              <a:t>If your child is engaging with others online, remind them to consider how someone else might feel before they post or share something. If they are considering sharing a photo/video of somebody else, they should always ask permission first. </a:t>
            </a:r>
          </a:p>
        </p:txBody>
      </p:sp>
      <p:sp>
        <p:nvSpPr>
          <p:cNvPr id="11" name="Rectangle 10"/>
          <p:cNvSpPr/>
          <p:nvPr/>
        </p:nvSpPr>
        <p:spPr>
          <a:xfrm>
            <a:off x="194895" y="6105128"/>
            <a:ext cx="6258441" cy="769441"/>
          </a:xfrm>
          <a:prstGeom prst="rect">
            <a:avLst/>
          </a:prstGeom>
        </p:spPr>
        <p:txBody>
          <a:bodyPr wrap="square">
            <a:spAutoFit/>
          </a:bodyPr>
          <a:lstStyle/>
          <a:p>
            <a:r>
              <a:rPr lang="en-GB" sz="1100" b="1" dirty="0" smtClean="0">
                <a:latin typeface="Verdana" panose="020B0604030504040204" pitchFamily="34" charset="0"/>
                <a:ea typeface="Verdana" panose="020B0604030504040204" pitchFamily="34" charset="0"/>
                <a:cs typeface="Verdana" panose="020B0604030504040204" pitchFamily="34" charset="0"/>
              </a:rPr>
              <a:t>Help </a:t>
            </a:r>
            <a:r>
              <a:rPr lang="en-GB" sz="1100" b="1" dirty="0">
                <a:latin typeface="Verdana" panose="020B0604030504040204" pitchFamily="34" charset="0"/>
                <a:ea typeface="Verdana" panose="020B0604030504040204" pitchFamily="34" charset="0"/>
                <a:cs typeface="Verdana" panose="020B0604030504040204" pitchFamily="34" charset="0"/>
              </a:rPr>
              <a:t>your child identify trusted adults who can help them if they are worried: </a:t>
            </a:r>
            <a:r>
              <a:rPr lang="en-GB" sz="1100" dirty="0">
                <a:latin typeface="Verdana" panose="020B0604030504040204" pitchFamily="34" charset="0"/>
                <a:ea typeface="Verdana" panose="020B0604030504040204" pitchFamily="34" charset="0"/>
                <a:cs typeface="Verdana" panose="020B0604030504040204" pitchFamily="34" charset="0"/>
              </a:rPr>
              <a:t>This includes you and other adults at home, as well as adults from wider family, school or other support services who they are able to contact at this time. Encourage them to draw a picture or write a list of their trusted adults. </a:t>
            </a:r>
          </a:p>
        </p:txBody>
      </p:sp>
    </p:spTree>
    <p:extLst>
      <p:ext uri="{BB962C8B-B14F-4D97-AF65-F5344CB8AC3E}">
        <p14:creationId xmlns:p14="http://schemas.microsoft.com/office/powerpoint/2010/main" val="2329438646"/>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BJCLASSIFIERTOPTEXTBOX" val="{CLASSIFIER}"/>
  <p:tag name="BJHEADERFOOTERTEXTBOXNAME" val="bjCLSTB-HO-HC-VT-RA-BN-DH"/>
  <p:tag name="BJHEADERFOOTERLABEL" val="TRUE"/>
  <p:tag name="BJHEADERFOOTERTEXTLABEL" val="OFFICIAL"/>
  <p:tag name="BJHEADERFOOTERTEXTMARKING" val="OFFICIAL"/>
</p:tagLst>
</file>

<file path=ppt/tags/tag2.xml><?xml version="1.0" encoding="utf-8"?>
<p:tagLst xmlns:a="http://schemas.openxmlformats.org/drawingml/2006/main" xmlns:r="http://schemas.openxmlformats.org/officeDocument/2006/relationships" xmlns:p="http://schemas.openxmlformats.org/presentationml/2006/main">
  <p:tag name="BJCLASSIFIERBOTTOMTEXTBOX" val="{CLASSIFIER}"/>
  <p:tag name="BJHEADERFOOTERTEXTBOXNAME" val="bjCLSTB-FO-HC-VB-RA-BN-DH"/>
  <p:tag name="BJHEADERFOOTERLABEL" val="TRUE"/>
  <p:tag name="BJHEADERFOOTERTEXTLABEL" val="OFFICIAL"/>
  <p:tag name="BJHEADERFOOTERTEXTMARKING" val="OFFICIAL"/>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sisl xmlns:xsi="http://www.w3.org/2001/XMLSchema-instance" xmlns:xsd="http://www.w3.org/2001/XMLSchema" xmlns="http://www.boldonjames.com/2008/01/sie/internal/label" sislVersion="0" policy="327ca096-cb7a-4318-8957-25485b441199" origin="userSelected">
  <element uid="c4fe7354-9cb4-47ef-8d56-184d2184c452" value=""/>
  <element uid="58a3127c-c8d2-4d27-8003-77d300e631d1" value=""/>
</sisl>
</file>

<file path=customXml/itemProps1.xml><?xml version="1.0" encoding="utf-8"?>
<ds:datastoreItem xmlns:ds="http://schemas.openxmlformats.org/officeDocument/2006/customXml" ds:itemID="{BDCD0620-0D3F-4315-AA74-2DEF4E9B1BAA}">
  <ds:schemaRefs>
    <ds:schemaRef ds:uri="http://www.w3.org/2001/XMLSchema"/>
    <ds:schemaRef ds:uri="http://www.boldonjames.com/2008/01/sie/internal/label"/>
  </ds:schemaRefs>
</ds:datastoreItem>
</file>

<file path=docProps/app.xml><?xml version="1.0" encoding="utf-8"?>
<Properties xmlns="http://schemas.openxmlformats.org/officeDocument/2006/extended-properties" xmlns:vt="http://schemas.openxmlformats.org/officeDocument/2006/docPropsVTypes">
  <TotalTime>1643</TotalTime>
  <Words>2316</Words>
  <Application>Microsoft Office PowerPoint</Application>
  <PresentationFormat>A4 Paper (210x297 mm)</PresentationFormat>
  <Paragraphs>106</Paragraphs>
  <Slides>4</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Verdana</vt:lpstr>
      <vt:lpstr>Office Theme</vt:lpstr>
      <vt:lpstr>PowerPoint Presentation</vt:lpstr>
      <vt:lpstr>PowerPoint Presentation</vt:lpstr>
      <vt:lpstr>PowerPoint Presentation</vt:lpstr>
      <vt:lpstr>PowerPoint Presentation</vt:lpstr>
    </vt:vector>
  </TitlesOfParts>
  <Company>The Authority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Sam Marks</dc:creator>
  <cp:keywords>OFFICIAL</cp:keywords>
  <cp:lastModifiedBy>ICTtech</cp:lastModifiedBy>
  <cp:revision>82</cp:revision>
  <dcterms:created xsi:type="dcterms:W3CDTF">2020-04-29T14:32:24Z</dcterms:created>
  <dcterms:modified xsi:type="dcterms:W3CDTF">2021-09-08T11:35:27Z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IndexRef">
    <vt:lpwstr>5ebdb01b-d34a-4ead-94df-b9d4b0b8f24c</vt:lpwstr>
  </property>
  <property fmtid="{D5CDD505-2E9C-101B-9397-08002B2CF9AE}" pid="3" name="bjClsUserRVM">
    <vt:lpwstr>[]</vt:lpwstr>
  </property>
  <property fmtid="{D5CDD505-2E9C-101B-9397-08002B2CF9AE}" pid="4" name="bjSaver">
    <vt:lpwstr>CaPJuIg0WGkbNls+ikcWXwd8w/32ESoe</vt:lpwstr>
  </property>
  <property fmtid="{D5CDD505-2E9C-101B-9397-08002B2CF9AE}" pid="5" name="bjDocumentLabelXML">
    <vt:lpwstr>&lt;?xml version="1.0" encoding="us-ascii"?&gt;&lt;sisl xmlns:xsi="http://www.w3.org/2001/XMLSchema-instance" xmlns:xsd="http://www.w3.org/2001/XMLSchema" sislVersion="0" policy="327ca096-cb7a-4318-8957-25485b441199" origin="userSelected" xmlns="http://www.boldonj</vt:lpwstr>
  </property>
  <property fmtid="{D5CDD505-2E9C-101B-9397-08002B2CF9AE}" pid="6" name="bjDocumentLabelXML-0">
    <vt:lpwstr>ames.com/2008/01/sie/internal/label"&gt;&lt;element uid="c4fe7354-9cb4-47ef-8d56-184d2184c452" value="" /&gt;&lt;element uid="58a3127c-c8d2-4d27-8003-77d300e631d1" value="" /&gt;&lt;/sisl&gt;</vt:lpwstr>
  </property>
  <property fmtid="{D5CDD505-2E9C-101B-9397-08002B2CF9AE}" pid="7" name="bjDocumentSecurityLabel">
    <vt:lpwstr>OFFICIAL -- 0069e81c-f500-41df-8241-a393c2260c3a</vt:lpwstr>
  </property>
  <property fmtid="{D5CDD505-2E9C-101B-9397-08002B2CF9AE}" pid="8" name="N-Classification-ID">
    <vt:lpwstr>69317c31-0511-4d66-a8ed-77db756f4747 </vt:lpwstr>
  </property>
  <property fmtid="{D5CDD505-2E9C-101B-9397-08002B2CF9AE}" pid="9" name="N-Classification">
    <vt:lpwstr>OFFICIAL</vt:lpwstr>
  </property>
  <property fmtid="{D5CDD505-2E9C-101B-9397-08002B2CF9AE}" pid="10" name="N-BO-ID">
    <vt:lpwstr>0069e81c-f500-41df-8241-a393c2260c3a</vt:lpwstr>
  </property>
</Properties>
</file>