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7AE"/>
    <a:srgbClr val="F4C4C9"/>
    <a:srgbClr val="FEF6D6"/>
    <a:srgbClr val="E67883"/>
    <a:srgbClr val="F2B614"/>
    <a:srgbClr val="FDECA5"/>
    <a:srgbClr val="F4FCA6"/>
    <a:srgbClr val="5D5757"/>
    <a:srgbClr val="F58914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Series Circuit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198" y="2759978"/>
            <a:ext cx="8248652" cy="1629893"/>
          </a:xfrm>
          <a:prstGeom prst="rect">
            <a:avLst/>
          </a:prstGeom>
          <a:solidFill>
            <a:srgbClr val="FE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8931" y="3020926"/>
            <a:ext cx="334656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series circuit includes a series of electrical loads but has only one path in which the electricity can flow.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92" y="2212272"/>
            <a:ext cx="3852964" cy="272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8150" y="2759978"/>
            <a:ext cx="8258175" cy="1935847"/>
          </a:xfrm>
          <a:prstGeom prst="rect">
            <a:avLst/>
          </a:prstGeom>
          <a:solidFill>
            <a:srgbClr val="EF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Circuit Safety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When working with circuits, we must be careful to follow safety guidelines for using electricity.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235" y="2896905"/>
            <a:ext cx="3372376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These rules include making sure that you are supervised by an adult, not touching electrical wires, not using electricity around water, and not interfering with outlets.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b="5172"/>
          <a:stretch/>
        </p:blipFill>
        <p:spPr>
          <a:xfrm>
            <a:off x="0" y="2190750"/>
            <a:ext cx="4613926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57199" y="1367407"/>
            <a:ext cx="8220074" cy="1661020"/>
          </a:xfrm>
          <a:prstGeom prst="rect">
            <a:avLst/>
          </a:prstGeom>
          <a:solidFill>
            <a:srgbClr val="FE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98" y="3301638"/>
            <a:ext cx="3840324" cy="287302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359167" y="1521869"/>
            <a:ext cx="4563612" cy="489904"/>
            <a:chOff x="729842" y="1579653"/>
            <a:chExt cx="4563612" cy="489904"/>
          </a:xfrm>
        </p:grpSpPr>
        <p:sp>
          <p:nvSpPr>
            <p:cNvPr id="5" name="Rectangle 4"/>
            <p:cNvSpPr/>
            <p:nvPr/>
          </p:nvSpPr>
          <p:spPr>
            <a:xfrm>
              <a:off x="1988833" y="1657354"/>
              <a:ext cx="3304621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A circuit is a path of electricity.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9842" y="1579653"/>
              <a:ext cx="1098958" cy="489904"/>
              <a:chOff x="729842" y="1579653"/>
              <a:chExt cx="1098958" cy="489904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729842" y="1824605"/>
                <a:ext cx="1098958" cy="0"/>
              </a:xfrm>
              <a:prstGeom prst="line">
                <a:avLst/>
              </a:prstGeom>
              <a:ln w="38100">
                <a:solidFill>
                  <a:srgbClr val="E678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048623" y="1579653"/>
                <a:ext cx="489904" cy="4899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E678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684478" y="2278767"/>
            <a:ext cx="5000691" cy="553998"/>
            <a:chOff x="989048" y="2224227"/>
            <a:chExt cx="5000691" cy="553998"/>
          </a:xfrm>
        </p:grpSpPr>
        <p:sp>
          <p:nvSpPr>
            <p:cNvPr id="20" name="Rectangle 19"/>
            <p:cNvSpPr/>
            <p:nvPr/>
          </p:nvSpPr>
          <p:spPr>
            <a:xfrm>
              <a:off x="2223724" y="2224227"/>
              <a:ext cx="3766015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We use circuits everyday even though we might not be aware of it.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89048" y="2264093"/>
              <a:ext cx="1098958" cy="489904"/>
              <a:chOff x="729842" y="1579653"/>
              <a:chExt cx="1098958" cy="489904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729842" y="1824605"/>
                <a:ext cx="1098958" cy="0"/>
              </a:xfrm>
              <a:prstGeom prst="line">
                <a:avLst/>
              </a:prstGeom>
              <a:ln w="38100">
                <a:solidFill>
                  <a:srgbClr val="6A499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048623" y="1579653"/>
                <a:ext cx="489904" cy="48990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6A49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45754" y="1970354"/>
            <a:ext cx="8250572" cy="4237499"/>
          </a:xfrm>
          <a:prstGeom prst="rect">
            <a:avLst/>
          </a:prstGeom>
          <a:solidFill>
            <a:srgbClr val="EF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976048"/>
            <a:ext cx="4510695" cy="4973793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Circuits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circuit has three basic components: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847929" y="3288468"/>
            <a:ext cx="7172549" cy="312975"/>
            <a:chOff x="847929" y="3288468"/>
            <a:chExt cx="7172549" cy="312975"/>
          </a:xfrm>
        </p:grpSpPr>
        <p:sp>
          <p:nvSpPr>
            <p:cNvPr id="7" name="Rectangle 6"/>
            <p:cNvSpPr/>
            <p:nvPr/>
          </p:nvSpPr>
          <p:spPr>
            <a:xfrm>
              <a:off x="847929" y="3288468"/>
              <a:ext cx="17759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An energy source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676089" y="3324444"/>
              <a:ext cx="5344389" cy="276999"/>
              <a:chOff x="2676089" y="3324444"/>
              <a:chExt cx="5344389" cy="276999"/>
            </a:xfrm>
          </p:grpSpPr>
          <p:cxnSp>
            <p:nvCxnSpPr>
              <p:cNvPr id="4" name="Straight Connector 3"/>
              <p:cNvCxnSpPr>
                <a:stCxn id="8" idx="2"/>
              </p:cNvCxnSpPr>
              <p:nvPr/>
            </p:nvCxnSpPr>
            <p:spPr>
              <a:xfrm flipH="1">
                <a:off x="2676089" y="3462944"/>
                <a:ext cx="506739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7743479" y="3324444"/>
                <a:ext cx="276999" cy="27699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847929" y="4688423"/>
            <a:ext cx="7155518" cy="292240"/>
            <a:chOff x="847929" y="4688423"/>
            <a:chExt cx="7155518" cy="292240"/>
          </a:xfrm>
        </p:grpSpPr>
        <p:grpSp>
          <p:nvGrpSpPr>
            <p:cNvPr id="12" name="Group 11"/>
            <p:cNvGrpSpPr/>
            <p:nvPr/>
          </p:nvGrpSpPr>
          <p:grpSpPr>
            <a:xfrm>
              <a:off x="2676089" y="4703664"/>
              <a:ext cx="5327358" cy="276999"/>
              <a:chOff x="2622749" y="3324444"/>
              <a:chExt cx="5327358" cy="276999"/>
            </a:xfrm>
          </p:grpSpPr>
          <p:cxnSp>
            <p:nvCxnSpPr>
              <p:cNvPr id="13" name="Straight Connector 12"/>
              <p:cNvCxnSpPr>
                <a:stCxn id="14" idx="2"/>
              </p:cNvCxnSpPr>
              <p:nvPr/>
            </p:nvCxnSpPr>
            <p:spPr>
              <a:xfrm flipH="1">
                <a:off x="2622749" y="3462944"/>
                <a:ext cx="5050359" cy="606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7673108" y="3324444"/>
                <a:ext cx="276999" cy="27699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847929" y="4688423"/>
              <a:ext cx="17759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/>
                <a:t>A conductor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47929" y="4209580"/>
            <a:ext cx="4229670" cy="313882"/>
            <a:chOff x="847929" y="4209580"/>
            <a:chExt cx="4229670" cy="313882"/>
          </a:xfrm>
        </p:grpSpPr>
        <p:sp>
          <p:nvSpPr>
            <p:cNvPr id="18" name="Rectangle 17"/>
            <p:cNvSpPr/>
            <p:nvPr/>
          </p:nvSpPr>
          <p:spPr>
            <a:xfrm>
              <a:off x="847929" y="4246463"/>
              <a:ext cx="1775976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dirty="0"/>
                <a:t>An electrical load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676090" y="4209580"/>
              <a:ext cx="2401509" cy="276999"/>
              <a:chOff x="2676090" y="3268859"/>
              <a:chExt cx="2401509" cy="27699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2676090" y="3407358"/>
                <a:ext cx="212451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4800600" y="3268859"/>
                <a:ext cx="276999" cy="27699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64739" y="2209158"/>
            <a:ext cx="5049705" cy="646331"/>
            <a:chOff x="764739" y="2209158"/>
            <a:chExt cx="5049705" cy="646331"/>
          </a:xfrm>
        </p:grpSpPr>
        <p:sp>
          <p:nvSpPr>
            <p:cNvPr id="23" name="Rectangle 22"/>
            <p:cNvSpPr/>
            <p:nvPr/>
          </p:nvSpPr>
          <p:spPr>
            <a:xfrm>
              <a:off x="764739" y="2209158"/>
              <a:ext cx="28547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Most circuits also include a controller or switch.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76600" y="2509240"/>
              <a:ext cx="2537844" cy="276999"/>
              <a:chOff x="3347475" y="3324444"/>
              <a:chExt cx="2537844" cy="27699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3347475" y="3462943"/>
                <a:ext cx="2260846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5608320" y="3324444"/>
                <a:ext cx="276999" cy="276999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7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199" y="2220716"/>
            <a:ext cx="8220074" cy="1957001"/>
          </a:xfrm>
          <a:prstGeom prst="rect">
            <a:avLst/>
          </a:prstGeom>
          <a:solidFill>
            <a:srgbClr val="FE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4835" y="3347766"/>
            <a:ext cx="3936552" cy="182140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Energy Source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2737" y="1707992"/>
            <a:ext cx="49404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 energy source for a circuit can be a battery.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5562" y="2290194"/>
            <a:ext cx="497492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500" dirty="0"/>
              <a:t>A battery has two poles:</a:t>
            </a:r>
          </a:p>
        </p:txBody>
      </p:sp>
      <p:sp>
        <p:nvSpPr>
          <p:cNvPr id="9" name="Oval 8"/>
          <p:cNvSpPr/>
          <p:nvPr/>
        </p:nvSpPr>
        <p:spPr>
          <a:xfrm>
            <a:off x="1409827" y="5394121"/>
            <a:ext cx="587229" cy="58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/>
            <a:r>
              <a:rPr lang="en-GB" sz="55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6" name="Oval 5"/>
          <p:cNvSpPr/>
          <p:nvPr/>
        </p:nvSpPr>
        <p:spPr>
          <a:xfrm>
            <a:off x="1409826" y="2877424"/>
            <a:ext cx="587229" cy="5872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" rtlCol="0" anchor="ctr"/>
          <a:lstStyle/>
          <a:p>
            <a:pPr algn="ctr"/>
            <a:r>
              <a:rPr lang="en-GB" sz="5500" dirty="0">
                <a:solidFill>
                  <a:srgbClr val="1C1C1C"/>
                </a:solidFill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85562" y="2744506"/>
            <a:ext cx="237957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5000" b="1" dirty="0">
                <a:solidFill>
                  <a:srgbClr val="F58914"/>
                </a:solidFill>
              </a:rPr>
              <a:t>positive</a:t>
            </a:r>
            <a:endParaRPr lang="en-GB" sz="5000" dirty="0"/>
          </a:p>
        </p:txBody>
      </p:sp>
      <p:sp>
        <p:nvSpPr>
          <p:cNvPr id="13" name="Rectangle 12"/>
          <p:cNvSpPr/>
          <p:nvPr/>
        </p:nvSpPr>
        <p:spPr>
          <a:xfrm>
            <a:off x="4187110" y="3300253"/>
            <a:ext cx="2697078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5000" b="1" dirty="0">
                <a:solidFill>
                  <a:srgbClr val="5D5757"/>
                </a:solidFill>
              </a:rPr>
              <a:t>negative</a:t>
            </a:r>
            <a:r>
              <a:rPr lang="en-GB" sz="5000" dirty="0"/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49563" y="3405406"/>
            <a:ext cx="124459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40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092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6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86815"/>
            <a:ext cx="8705849" cy="1423416"/>
          </a:xfrm>
          <a:prstGeom prst="rect">
            <a:avLst/>
          </a:prstGeom>
          <a:solidFill>
            <a:srgbClr val="EF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8150" y="1473201"/>
            <a:ext cx="8705851" cy="1102219"/>
          </a:xfrm>
          <a:prstGeom prst="rect">
            <a:avLst/>
          </a:prstGeom>
          <a:solidFill>
            <a:srgbClr val="EF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Conductor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812451" y="1608811"/>
            <a:ext cx="334557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conductor is a material that electricity can pass through, such as certain types of wire.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1"/>
          <a:stretch/>
        </p:blipFill>
        <p:spPr>
          <a:xfrm>
            <a:off x="4116771" y="976048"/>
            <a:ext cx="5027230" cy="14240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9613" y="4044525"/>
            <a:ext cx="301100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opposite of a conductor is an insulator. Insulators, such as plastic, do not allow electricity to freely move.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291"/>
            <a:ext cx="4109613" cy="35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86855" y="3438379"/>
            <a:ext cx="6890418" cy="951492"/>
            <a:chOff x="1786855" y="3438379"/>
            <a:chExt cx="6890418" cy="951492"/>
          </a:xfrm>
        </p:grpSpPr>
        <p:sp>
          <p:nvSpPr>
            <p:cNvPr id="8" name="Rectangle 7"/>
            <p:cNvSpPr/>
            <p:nvPr/>
          </p:nvSpPr>
          <p:spPr>
            <a:xfrm>
              <a:off x="1786855" y="3438379"/>
              <a:ext cx="6890418" cy="951492"/>
            </a:xfrm>
            <a:prstGeom prst="rect">
              <a:avLst/>
            </a:prstGeom>
            <a:solidFill>
              <a:srgbClr val="FEF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41195" y="3637126"/>
              <a:ext cx="315426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Some common electrical loads are light bulbs or buzzers.</a:t>
              </a: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Electrical Load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0843" y="1883988"/>
            <a:ext cx="7815482" cy="951492"/>
            <a:chOff x="880843" y="1883988"/>
            <a:chExt cx="7815482" cy="951492"/>
          </a:xfrm>
        </p:grpSpPr>
        <p:sp>
          <p:nvSpPr>
            <p:cNvPr id="7" name="Rectangle 6"/>
            <p:cNvSpPr/>
            <p:nvPr/>
          </p:nvSpPr>
          <p:spPr>
            <a:xfrm>
              <a:off x="880843" y="1883988"/>
              <a:ext cx="7815482" cy="951492"/>
            </a:xfrm>
            <a:prstGeom prst="rect">
              <a:avLst/>
            </a:prstGeom>
            <a:solidFill>
              <a:srgbClr val="FEF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339139" y="2076100"/>
              <a:ext cx="3590488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An electrical load is a type of device to be powered by the circuit.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1" y="1065402"/>
            <a:ext cx="2864165" cy="567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7" y="4005632"/>
            <a:ext cx="2722415" cy="23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8150" y="3948157"/>
            <a:ext cx="8258175" cy="1798303"/>
            <a:chOff x="438150" y="3948157"/>
            <a:chExt cx="8258175" cy="1798303"/>
          </a:xfrm>
        </p:grpSpPr>
        <p:sp>
          <p:nvSpPr>
            <p:cNvPr id="10" name="Rectangle 9"/>
            <p:cNvSpPr/>
            <p:nvPr/>
          </p:nvSpPr>
          <p:spPr>
            <a:xfrm>
              <a:off x="438150" y="3948157"/>
              <a:ext cx="8258175" cy="1798303"/>
            </a:xfrm>
            <a:prstGeom prst="rect">
              <a:avLst/>
            </a:prstGeom>
            <a:solidFill>
              <a:srgbClr val="EFA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7744" y="4431810"/>
              <a:ext cx="3705255" cy="83099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When the controller completes the circuit so electricity can pass through, it makes a closed circuit.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8150" y="2139194"/>
            <a:ext cx="8258175" cy="1808963"/>
            <a:chOff x="438150" y="2139194"/>
            <a:chExt cx="8258175" cy="1808963"/>
          </a:xfrm>
        </p:grpSpPr>
        <p:sp>
          <p:nvSpPr>
            <p:cNvPr id="6" name="Rectangle 5"/>
            <p:cNvSpPr/>
            <p:nvPr/>
          </p:nvSpPr>
          <p:spPr>
            <a:xfrm>
              <a:off x="438150" y="2139194"/>
              <a:ext cx="8258175" cy="1808963"/>
            </a:xfrm>
            <a:prstGeom prst="rect">
              <a:avLst/>
            </a:prstGeom>
            <a:solidFill>
              <a:srgbClr val="F4C4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7744" y="2489677"/>
              <a:ext cx="3534339" cy="110799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GB" dirty="0"/>
                <a:t>When the controller stops the flow of electricity, it opens the circuit so it is not a closed path for electricity to flow through.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908435" y="2139194"/>
            <a:ext cx="3607266" cy="3607266"/>
          </a:xfrm>
          <a:prstGeom prst="ellipse">
            <a:avLst/>
          </a:prstGeom>
          <a:solidFill>
            <a:srgbClr val="FE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73201"/>
            <a:ext cx="48845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Most electrical circuits have a controller or switch to allow or to stop the flow of electricity.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39" y="2467507"/>
            <a:ext cx="2501858" cy="3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198" y="2759978"/>
            <a:ext cx="8229602" cy="1629893"/>
          </a:xfrm>
          <a:prstGeom prst="rect">
            <a:avLst/>
          </a:prstGeom>
          <a:solidFill>
            <a:srgbClr val="FE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Simple Circuit</a:t>
            </a:r>
          </a:p>
        </p:txBody>
      </p:sp>
      <p:sp>
        <p:nvSpPr>
          <p:cNvPr id="5" name="Rectangle 4"/>
          <p:cNvSpPr/>
          <p:nvPr/>
        </p:nvSpPr>
        <p:spPr>
          <a:xfrm>
            <a:off x="974215" y="3159426"/>
            <a:ext cx="3765566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simple circuit has the three basic parts of a circuit: an energy source, a conductor, and an electric load.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91" y="1473201"/>
            <a:ext cx="2642199" cy="43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8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CC4794"/>
                </a:solidFill>
                <a:latin typeface="+mn-lt"/>
              </a:rPr>
              <a:t>Parallel Circuit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8" y="2759978"/>
            <a:ext cx="8239127" cy="1629893"/>
          </a:xfrm>
          <a:prstGeom prst="rect">
            <a:avLst/>
          </a:prstGeom>
          <a:solidFill>
            <a:srgbClr val="EFA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65826" y="3297925"/>
            <a:ext cx="376556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parallel circuit includes two paths for the electricity to flow through.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93" y="1667569"/>
            <a:ext cx="3648460" cy="40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63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us-s-31-circuits-powerpoint</Template>
  <TotalTime>95</TotalTime>
  <Words>318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Twinkl</vt:lpstr>
      <vt:lpstr>Arial</vt:lpstr>
      <vt:lpstr>Office Theme</vt:lpstr>
      <vt:lpstr>PowerPoint Presentation</vt:lpstr>
      <vt:lpstr>Circuits</vt:lpstr>
      <vt:lpstr>Circuits</vt:lpstr>
      <vt:lpstr>Energy Source</vt:lpstr>
      <vt:lpstr>Conductor</vt:lpstr>
      <vt:lpstr>Electrical Load</vt:lpstr>
      <vt:lpstr>Controller</vt:lpstr>
      <vt:lpstr>Simple Circuit</vt:lpstr>
      <vt:lpstr>Parallel Circuit</vt:lpstr>
      <vt:lpstr>Series Circuit</vt:lpstr>
      <vt:lpstr>Circuit Safety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Jackie French</cp:lastModifiedBy>
  <cp:revision>33</cp:revision>
  <dcterms:created xsi:type="dcterms:W3CDTF">2020-02-04T09:21:50Z</dcterms:created>
  <dcterms:modified xsi:type="dcterms:W3CDTF">2021-02-21T17:59:21Z</dcterms:modified>
</cp:coreProperties>
</file>