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88" r:id="rId4"/>
    <p:sldId id="262" r:id="rId5"/>
    <p:sldId id="257" r:id="rId6"/>
    <p:sldId id="265" r:id="rId7"/>
    <p:sldId id="275" r:id="rId8"/>
    <p:sldId id="282" r:id="rId9"/>
    <p:sldId id="260" r:id="rId10"/>
    <p:sldId id="279" r:id="rId11"/>
    <p:sldId id="259" r:id="rId12"/>
    <p:sldId id="267" r:id="rId13"/>
    <p:sldId id="276" r:id="rId14"/>
    <p:sldId id="277" r:id="rId15"/>
    <p:sldId id="278" r:id="rId16"/>
    <p:sldId id="271" r:id="rId17"/>
    <p:sldId id="269" r:id="rId18"/>
    <p:sldId id="266" r:id="rId19"/>
    <p:sldId id="274" r:id="rId20"/>
    <p:sldId id="283" r:id="rId21"/>
    <p:sldId id="263" r:id="rId22"/>
    <p:sldId id="284" r:id="rId23"/>
    <p:sldId id="285" r:id="rId24"/>
    <p:sldId id="286" r:id="rId25"/>
    <p:sldId id="280" r:id="rId26"/>
    <p:sldId id="272" r:id="rId27"/>
    <p:sldId id="281" r:id="rId28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5874381F-A027-4801-9822-A491EAAC4B80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377320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FF4642EF-F63F-4A10-8B34-F4BF283BF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51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5AFE9B2F-D4F2-42FF-A7F4-481ACB7077E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20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377320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CE6A495C-EFD1-4C28-A3D3-8404F62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18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4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6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9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73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6D721F7-E5AB-4CD2-9DF6-BB2B5AEF9365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5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3A27-DA2B-41B7-A485-1C69D986932B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2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7FD5F20-DED6-4097-A287-BB8C3CF2307E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649-6581-4616-AE0F-D5A3BFC87241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1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992531-22FF-4297-B090-E1C24072AC58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9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3D90-EF31-4040-B573-7E9B4E2FFAD4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AB6-74D0-4D90-948D-8D814D6C69A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2549-E651-4AF8-883B-5E95E8E23DB8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7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7EA6-35B7-4C9C-A8B0-DC7495B8AF1E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4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32090C8-3622-4665-ABFA-094DDB060476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3274AC2-631E-4FAD-A027-AFEC96766434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1874733-D932-4DF3-8F54-9D73E724C2A7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9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834" y="1023867"/>
            <a:ext cx="4389120" cy="372230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HfW precursive" panose="00000500000000000000" pitchFamily="2" charset="0"/>
              </a:rPr>
              <a:t>Foundation stage</a:t>
            </a:r>
            <a:br>
              <a:rPr lang="en-GB" sz="4400" dirty="0">
                <a:latin typeface="HfW precursive" panose="00000500000000000000" pitchFamily="2" charset="0"/>
              </a:rPr>
            </a:br>
            <a:r>
              <a:rPr lang="en-GB" sz="4400" dirty="0">
                <a:latin typeface="HfW precursive" panose="00000500000000000000" pitchFamily="2" charset="0"/>
              </a:rPr>
              <a:t>Curriculum meeting</a:t>
            </a:r>
            <a:br>
              <a:rPr lang="en-GB" sz="4400" dirty="0">
                <a:latin typeface="HfW precursive" panose="00000500000000000000" pitchFamily="2" charset="0"/>
              </a:rPr>
            </a:br>
            <a:r>
              <a:rPr lang="en-GB" sz="4400" dirty="0" smtClean="0">
                <a:latin typeface="HfW precursive" panose="00000500000000000000" pitchFamily="2" charset="0"/>
              </a:rPr>
              <a:t>September 2025</a:t>
            </a:r>
            <a:endParaRPr lang="en-GB" sz="4400" dirty="0">
              <a:latin typeface="HfW pre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812" y="757645"/>
            <a:ext cx="6287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</a:p>
          <a:p>
            <a:endParaRPr lang="en-US" sz="2800" b="1" dirty="0" smtClean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534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fW precursive" panose="00000500000000000000" pitchFamily="2" charset="0"/>
              </a:rPr>
              <a:t>Plan for EYFS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0" y="1348703"/>
            <a:ext cx="8770571" cy="3651504"/>
          </a:xfrm>
        </p:spPr>
        <p:txBody>
          <a:bodyPr/>
          <a:lstStyle/>
          <a:p>
            <a:r>
              <a:rPr lang="en-US" dirty="0">
                <a:latin typeface="HfW precursive" panose="00000500000000000000" pitchFamily="2" charset="0"/>
              </a:rPr>
              <a:t>Long term plan and English breakdown is on our website: Parent information &gt; curriculum</a:t>
            </a:r>
          </a:p>
          <a:p>
            <a:endParaRPr lang="en-GB" dirty="0">
              <a:latin typeface="HfW precursive" panose="000005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96254"/>
              </p:ext>
            </p:extLst>
          </p:nvPr>
        </p:nvGraphicFramePr>
        <p:xfrm>
          <a:off x="1364792" y="2614807"/>
          <a:ext cx="10008174" cy="182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29">
                  <a:extLst>
                    <a:ext uri="{9D8B030D-6E8A-4147-A177-3AD203B41FA5}">
                      <a16:colId xmlns:a16="http://schemas.microsoft.com/office/drawing/2014/main" val="4133825370"/>
                    </a:ext>
                  </a:extLst>
                </a:gridCol>
                <a:gridCol w="1668029">
                  <a:extLst>
                    <a:ext uri="{9D8B030D-6E8A-4147-A177-3AD203B41FA5}">
                      <a16:colId xmlns:a16="http://schemas.microsoft.com/office/drawing/2014/main" val="3632126686"/>
                    </a:ext>
                  </a:extLst>
                </a:gridCol>
                <a:gridCol w="1668029">
                  <a:extLst>
                    <a:ext uri="{9D8B030D-6E8A-4147-A177-3AD203B41FA5}">
                      <a16:colId xmlns:a16="http://schemas.microsoft.com/office/drawing/2014/main" val="2259324499"/>
                    </a:ext>
                  </a:extLst>
                </a:gridCol>
                <a:gridCol w="1668029">
                  <a:extLst>
                    <a:ext uri="{9D8B030D-6E8A-4147-A177-3AD203B41FA5}">
                      <a16:colId xmlns:a16="http://schemas.microsoft.com/office/drawing/2014/main" val="3551097602"/>
                    </a:ext>
                  </a:extLst>
                </a:gridCol>
                <a:gridCol w="1668029">
                  <a:extLst>
                    <a:ext uri="{9D8B030D-6E8A-4147-A177-3AD203B41FA5}">
                      <a16:colId xmlns:a16="http://schemas.microsoft.com/office/drawing/2014/main" val="2893750757"/>
                    </a:ext>
                  </a:extLst>
                </a:gridCol>
                <a:gridCol w="1668029">
                  <a:extLst>
                    <a:ext uri="{9D8B030D-6E8A-4147-A177-3AD203B41FA5}">
                      <a16:colId xmlns:a16="http://schemas.microsoft.com/office/drawing/2014/main" val="2324188038"/>
                    </a:ext>
                  </a:extLst>
                </a:gridCol>
              </a:tblGrid>
              <a:tr h="633831">
                <a:tc>
                  <a:txBody>
                    <a:bodyPr/>
                    <a:lstStyle/>
                    <a:p>
                      <a:r>
                        <a:rPr lang="en-US" dirty="0"/>
                        <a:t>Autumn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Autumn</a:t>
                      </a:r>
                      <a:r>
                        <a:rPr lang="en-US" baseline="0" dirty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63610"/>
                  </a:ext>
                </a:extLst>
              </a:tr>
              <a:tr h="1030707">
                <a:tc>
                  <a:txBody>
                    <a:bodyPr/>
                    <a:lstStyle/>
                    <a:p>
                      <a:r>
                        <a:rPr lang="en-US" dirty="0"/>
                        <a:t>Owl </a:t>
                      </a:r>
                      <a:r>
                        <a:rPr lang="en-US" dirty="0" smtClean="0"/>
                        <a:t>Babies /</a:t>
                      </a:r>
                      <a:endParaRPr lang="en-US" dirty="0"/>
                    </a:p>
                    <a:p>
                      <a:r>
                        <a:rPr lang="en-US" dirty="0"/>
                        <a:t>Autumn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We’re Going on a Bear</a:t>
                      </a:r>
                      <a:r>
                        <a:rPr lang="en-US" baseline="0" dirty="0"/>
                        <a:t> Hunt / Celebrations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New Year /</a:t>
                      </a:r>
                      <a:r>
                        <a:rPr lang="en-US" baseline="0" dirty="0" smtClean="0"/>
                        <a:t> Traditional tales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Life / On the farm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Minibeast</a:t>
                      </a:r>
                      <a:r>
                        <a:rPr lang="en-US" baseline="0" dirty="0"/>
                        <a:t> / Life cycles / People who help 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who help us / Character creations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238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16" y="4671240"/>
            <a:ext cx="1842766" cy="160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813" y="4828654"/>
            <a:ext cx="1831119" cy="1361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71" y="4707962"/>
            <a:ext cx="1706208" cy="1643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114" y="4777555"/>
            <a:ext cx="1203782" cy="1562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389" y="4802106"/>
            <a:ext cx="1550096" cy="1497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321" y="4748215"/>
            <a:ext cx="1394104" cy="15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precursive" panose="00000500000000000000" pitchFamily="2" charset="0"/>
              </a:rPr>
              <a:t>How will your child be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HfW precursive" panose="00000500000000000000" pitchFamily="2" charset="0"/>
              </a:rPr>
              <a:t>We use Development Matters to guide our </a:t>
            </a:r>
            <a:r>
              <a:rPr lang="en-US" sz="2800" dirty="0" smtClean="0">
                <a:latin typeface="HfW precursive" panose="00000500000000000000" pitchFamily="2" charset="0"/>
              </a:rPr>
              <a:t>curriculum</a:t>
            </a:r>
            <a:endParaRPr lang="en-US" sz="2800" dirty="0">
              <a:latin typeface="HfW precursive" panose="00000500000000000000" pitchFamily="2" charset="0"/>
            </a:endParaRPr>
          </a:p>
          <a:p>
            <a:r>
              <a:rPr lang="en-US" sz="2800" dirty="0">
                <a:latin typeface="HfW precursive" panose="00000500000000000000" pitchFamily="2" charset="0"/>
              </a:rPr>
              <a:t>Reception Baseline Assessment – Government baseline assessment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Phonics is tracked through Little Wandle assessments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Teacher </a:t>
            </a:r>
            <a:r>
              <a:rPr lang="en-US" sz="2800" dirty="0" smtClean="0">
                <a:latin typeface="HfW precursive" panose="00000500000000000000" pitchFamily="2" charset="0"/>
              </a:rPr>
              <a:t>judgement throughout the year </a:t>
            </a:r>
          </a:p>
          <a:p>
            <a:r>
              <a:rPr lang="en-US" sz="2800" dirty="0" smtClean="0">
                <a:latin typeface="HfW precursive" panose="00000500000000000000" pitchFamily="2" charset="0"/>
              </a:rPr>
              <a:t>End of year summative assessment GLD</a:t>
            </a:r>
            <a:endParaRPr lang="en-US" sz="2800" dirty="0">
              <a:latin typeface="HfW precursive" panose="00000500000000000000" pitchFamily="2" charset="0"/>
            </a:endParaRPr>
          </a:p>
          <a:p>
            <a:endParaRPr lang="en-US" sz="2800" dirty="0">
              <a:latin typeface="HfW precursive" panose="00000500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87829"/>
            <a:ext cx="8770571" cy="1541232"/>
          </a:xfrm>
        </p:spPr>
        <p:txBody>
          <a:bodyPr>
            <a:normAutofit/>
          </a:bodyPr>
          <a:lstStyle/>
          <a:p>
            <a:r>
              <a:rPr lang="en-GB" dirty="0">
                <a:latin typeface="HfW precursive" panose="00000500000000000000" pitchFamily="2" charset="0"/>
              </a:rPr>
              <a:t>Phonics – what is phonics?</a:t>
            </a:r>
            <a:br>
              <a:rPr lang="en-GB" dirty="0">
                <a:latin typeface="HfW precursive" panose="00000500000000000000" pitchFamily="2" charset="0"/>
              </a:rPr>
            </a:br>
            <a:endParaRPr lang="en-GB" sz="3300" dirty="0">
              <a:latin typeface="HfW precursive" panose="000005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4842" y="2625012"/>
            <a:ext cx="8770571" cy="3346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HfW precursive" panose="00000500000000000000" pitchFamily="2" charset="0"/>
              </a:rPr>
              <a:t/>
            </a:r>
            <a:br>
              <a:rPr lang="en-GB" dirty="0">
                <a:latin typeface="HfW precursive" panose="00000500000000000000" pitchFamily="2" charset="0"/>
              </a:rPr>
            </a:br>
            <a:endParaRPr lang="en-GB" sz="3300" dirty="0">
              <a:latin typeface="HfW precursive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51835"/>
            <a:ext cx="8214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fW precursive" panose="00000500000000000000" pitchFamily="2" charset="0"/>
              </a:rPr>
              <a:t>- We teach children phonics to help </a:t>
            </a:r>
            <a:r>
              <a:rPr lang="en-US" sz="2400" dirty="0" smtClean="0">
                <a:latin typeface="HfW precursive" panose="00000500000000000000" pitchFamily="2" charset="0"/>
              </a:rPr>
              <a:t>them learn </a:t>
            </a:r>
            <a:r>
              <a:rPr lang="en-US" sz="2400" dirty="0">
                <a:latin typeface="HfW precursive" panose="00000500000000000000" pitchFamily="2" charset="0"/>
              </a:rPr>
              <a:t>to read and </a:t>
            </a:r>
            <a:r>
              <a:rPr lang="en-US" sz="2400" dirty="0" smtClean="0">
                <a:latin typeface="HfW precursive" panose="00000500000000000000" pitchFamily="2" charset="0"/>
              </a:rPr>
              <a:t>write</a:t>
            </a:r>
            <a:r>
              <a:rPr lang="en-US" sz="2400" dirty="0">
                <a:latin typeface="HfW precursive" panose="00000500000000000000" pitchFamily="2" charset="0"/>
              </a:rPr>
              <a:t>.</a:t>
            </a:r>
          </a:p>
          <a:p>
            <a:endParaRPr lang="en-US" sz="2400" dirty="0">
              <a:latin typeface="HfW precursive" panose="000005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HfW precursive" panose="00000500000000000000" pitchFamily="2" charset="0"/>
              </a:rPr>
              <a:t>Firstly, </a:t>
            </a:r>
            <a:r>
              <a:rPr lang="en-US" sz="2400" dirty="0">
                <a:latin typeface="HfW precursive" panose="00000500000000000000" pitchFamily="2" charset="0"/>
              </a:rPr>
              <a:t>they learn one way to read the 40+ sounds of the English alphabet </a:t>
            </a:r>
            <a:r>
              <a:rPr lang="en-US" sz="2400" dirty="0" smtClean="0">
                <a:latin typeface="HfW precursive" panose="00000500000000000000" pitchFamily="2" charset="0"/>
              </a:rPr>
              <a:t>code</a:t>
            </a:r>
            <a:r>
              <a:rPr lang="en-US" sz="2400" dirty="0">
                <a:latin typeface="HfW precursive" panose="00000500000000000000" pitchFamily="2" charset="0"/>
              </a:rPr>
              <a:t>.</a:t>
            </a:r>
            <a:r>
              <a:rPr lang="en-US" sz="2400" dirty="0" smtClean="0">
                <a:latin typeface="HfW precursive" panose="00000500000000000000" pitchFamily="2" charset="0"/>
              </a:rPr>
              <a:t> </a:t>
            </a:r>
            <a:r>
              <a:rPr lang="en-US" sz="2400" dirty="0">
                <a:latin typeface="HfW precursive" panose="00000500000000000000" pitchFamily="2" charset="0"/>
              </a:rPr>
              <a:t>We teach them </a:t>
            </a:r>
            <a:r>
              <a:rPr lang="en-US" sz="2400" dirty="0" smtClean="0">
                <a:latin typeface="HfW precursive" panose="00000500000000000000" pitchFamily="2" charset="0"/>
              </a:rPr>
              <a:t>4 </a:t>
            </a:r>
            <a:r>
              <a:rPr lang="en-US" sz="2400" dirty="0">
                <a:latin typeface="HfW precursive" panose="00000500000000000000" pitchFamily="2" charset="0"/>
              </a:rPr>
              <a:t>sounds per week</a:t>
            </a:r>
            <a:r>
              <a:rPr lang="en-US" sz="2400" dirty="0" smtClean="0">
                <a:latin typeface="HfW precursive" panose="00000500000000000000" pitchFamily="2" charset="0"/>
              </a:rPr>
              <a:t>. Adults model using the shortest</a:t>
            </a:r>
            <a:r>
              <a:rPr lang="en-US" sz="2400" dirty="0">
                <a:latin typeface="HfW precursive" panose="00000500000000000000" pitchFamily="2" charset="0"/>
              </a:rPr>
              <a:t>, purest sound</a:t>
            </a:r>
            <a:r>
              <a:rPr lang="en-US" sz="2400" dirty="0" smtClean="0">
                <a:latin typeface="HfW precursive" panose="00000500000000000000" pitchFamily="2" charset="0"/>
              </a:rPr>
              <a:t>. 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latin typeface="HfW precursive" panose="000005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HfW precursive" panose="00000500000000000000" pitchFamily="2" charset="0"/>
              </a:rPr>
              <a:t>Our scheme is Little Wandle from the DfE.</a:t>
            </a:r>
            <a:endParaRPr lang="en-US" sz="2400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2" y="386254"/>
            <a:ext cx="2012541" cy="18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85790"/>
            <a:ext cx="8770571" cy="6166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Little Wandle sound mats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82" y="903414"/>
            <a:ext cx="8475335" cy="58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85790"/>
            <a:ext cx="8770571" cy="6166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Little Wandle sound mats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89" y="669369"/>
            <a:ext cx="9045870" cy="60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fW precursive" panose="00000500000000000000" pitchFamily="2" charset="0"/>
              </a:rPr>
              <a:t>Homework</a:t>
            </a:r>
            <a:endParaRPr lang="en-GB" sz="6000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14" y="2818250"/>
            <a:ext cx="8906847" cy="365150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HfW precursive" panose="00000500000000000000" pitchFamily="2" charset="0"/>
              </a:rPr>
              <a:t>Orange homework books</a:t>
            </a:r>
            <a:endParaRPr lang="en-US" sz="2400" dirty="0">
              <a:latin typeface="HfW precursive" panose="00000500000000000000" pitchFamily="2" charset="0"/>
            </a:endParaRPr>
          </a:p>
          <a:p>
            <a:r>
              <a:rPr lang="en-US" sz="2400" dirty="0" smtClean="0">
                <a:latin typeface="HfW precursive" panose="00000500000000000000" pitchFamily="2" charset="0"/>
              </a:rPr>
              <a:t>5 to 10 </a:t>
            </a:r>
            <a:r>
              <a:rPr lang="en-US" sz="2400" dirty="0">
                <a:latin typeface="HfW precursive" panose="00000500000000000000" pitchFamily="2" charset="0"/>
              </a:rPr>
              <a:t>mins </a:t>
            </a:r>
            <a:r>
              <a:rPr lang="en-US" sz="2400" dirty="0" smtClean="0">
                <a:latin typeface="HfW precursive" panose="00000500000000000000" pitchFamily="2" charset="0"/>
              </a:rPr>
              <a:t>per </a:t>
            </a:r>
            <a:r>
              <a:rPr lang="en-US" sz="2400" dirty="0">
                <a:latin typeface="HfW precursive" panose="00000500000000000000" pitchFamily="2" charset="0"/>
              </a:rPr>
              <a:t>day reading</a:t>
            </a:r>
            <a:endParaRPr lang="en-GB" sz="2400" dirty="0">
              <a:latin typeface="HfW precursive" panose="00000500000000000000" pitchFamily="2" charset="0"/>
            </a:endParaRPr>
          </a:p>
          <a:p>
            <a:r>
              <a:rPr lang="en-US" sz="2400" dirty="0">
                <a:latin typeface="HfW precursive" panose="00000500000000000000" pitchFamily="2" charset="0"/>
              </a:rPr>
              <a:t>This homework will mostly correspond with the sounds we will be learning each week in </a:t>
            </a:r>
            <a:r>
              <a:rPr lang="en-US" sz="2400" dirty="0" smtClean="0">
                <a:latin typeface="HfW precursive" panose="00000500000000000000" pitchFamily="2" charset="0"/>
              </a:rPr>
              <a:t>phonics</a:t>
            </a:r>
            <a:endParaRPr lang="en-US" sz="2400" dirty="0">
              <a:latin typeface="HfW precursive" panose="00000500000000000000" pitchFamily="2" charset="0"/>
            </a:endParaRPr>
          </a:p>
          <a:p>
            <a:r>
              <a:rPr lang="en-US" sz="2400" dirty="0" smtClean="0">
                <a:latin typeface="HfW precursive" panose="00000500000000000000" pitchFamily="2" charset="0"/>
              </a:rPr>
              <a:t>Homework tasks will differ as the year goes on</a:t>
            </a:r>
          </a:p>
          <a:p>
            <a:r>
              <a:rPr lang="en-US" sz="2400" dirty="0" smtClean="0">
                <a:latin typeface="HfW precursive" panose="00000500000000000000" pitchFamily="2" charset="0"/>
              </a:rPr>
              <a:t>Email your class teacher a picture! </a:t>
            </a:r>
            <a:endParaRPr lang="en-US" sz="24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1" y="124866"/>
            <a:ext cx="2657950" cy="374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precursive" panose="00000500000000000000" pitchFamily="2" charset="0"/>
              </a:rPr>
              <a:t>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1749287"/>
            <a:ext cx="11357113" cy="4559866"/>
          </a:xfrm>
        </p:spPr>
        <p:txBody>
          <a:bodyPr>
            <a:noAutofit/>
          </a:bodyPr>
          <a:lstStyle/>
          <a:p>
            <a:endParaRPr lang="en-GB" sz="1800" dirty="0" smtClean="0">
              <a:latin typeface="HfW precursive" panose="00000500000000000000" pitchFamily="2" charset="0"/>
            </a:endParaRPr>
          </a:p>
          <a:p>
            <a:r>
              <a:rPr lang="en-GB" sz="1800" dirty="0" smtClean="0">
                <a:latin typeface="HfW precursive" panose="00000500000000000000" pitchFamily="2" charset="0"/>
              </a:rPr>
              <a:t>Reading </a:t>
            </a:r>
            <a:r>
              <a:rPr lang="en-GB" sz="1800" dirty="0">
                <a:latin typeface="HfW precursive" panose="00000500000000000000" pitchFamily="2" charset="0"/>
              </a:rPr>
              <a:t>books will be sent home very soon!</a:t>
            </a:r>
          </a:p>
          <a:p>
            <a:r>
              <a:rPr lang="en-GB" sz="1800" dirty="0">
                <a:latin typeface="HfW precursive" panose="00000500000000000000" pitchFamily="2" charset="0"/>
              </a:rPr>
              <a:t>C</a:t>
            </a:r>
            <a:r>
              <a:rPr lang="en-GB" sz="1800" dirty="0" smtClean="0">
                <a:latin typeface="HfW precursive" panose="00000500000000000000" pitchFamily="2" charset="0"/>
              </a:rPr>
              <a:t>hildren </a:t>
            </a:r>
            <a:r>
              <a:rPr lang="en-GB" sz="1800" dirty="0">
                <a:latin typeface="HfW precursive" panose="00000500000000000000" pitchFamily="2" charset="0"/>
              </a:rPr>
              <a:t>will begin with a ‘Talk about book’ </a:t>
            </a:r>
          </a:p>
          <a:p>
            <a:r>
              <a:rPr lang="en-GB" sz="1800" dirty="0">
                <a:latin typeface="HfW precursive" panose="00000500000000000000" pitchFamily="2" charset="0"/>
              </a:rPr>
              <a:t>These are books without words! Please encourage your child to make up a story, talk about the pictures, make predictions, ask questions, write captions on Post It notes</a:t>
            </a:r>
          </a:p>
          <a:p>
            <a:r>
              <a:rPr lang="en-GB" sz="1800" dirty="0">
                <a:latin typeface="HfW precursive" panose="00000500000000000000" pitchFamily="2" charset="0"/>
              </a:rPr>
              <a:t>Read with your child little and often (about 10 minutes daily) and record it in their yellow Home school reading diary. </a:t>
            </a:r>
            <a:endParaRPr lang="en-GB" sz="1800" dirty="0" smtClean="0">
              <a:latin typeface="HfW precursive" panose="00000500000000000000" pitchFamily="2" charset="0"/>
            </a:endParaRPr>
          </a:p>
          <a:p>
            <a:r>
              <a:rPr lang="en-GB" sz="1800" dirty="0" smtClean="0">
                <a:latin typeface="HfW precursive" panose="00000500000000000000" pitchFamily="2" charset="0"/>
              </a:rPr>
              <a:t>This </a:t>
            </a:r>
            <a:r>
              <a:rPr lang="en-GB" sz="1800" dirty="0">
                <a:latin typeface="HfW precursive" panose="00000500000000000000" pitchFamily="2" charset="0"/>
              </a:rPr>
              <a:t>needs to include; </a:t>
            </a:r>
            <a:r>
              <a:rPr lang="en-GB" sz="1800" dirty="0" smtClean="0">
                <a:latin typeface="HfW precursive" panose="00000500000000000000" pitchFamily="2" charset="0"/>
              </a:rPr>
              <a:t>name of book, date and a brief </a:t>
            </a:r>
            <a:r>
              <a:rPr lang="en-GB" sz="1800" dirty="0">
                <a:latin typeface="HfW precursive" panose="00000500000000000000" pitchFamily="2" charset="0"/>
              </a:rPr>
              <a:t>comment – ‘</a:t>
            </a:r>
            <a:r>
              <a:rPr lang="en-GB" sz="1800" dirty="0" smtClean="0">
                <a:latin typeface="HfW precursive" panose="00000500000000000000" pitchFamily="2" charset="0"/>
              </a:rPr>
              <a:t>4.10.25 Olivia </a:t>
            </a:r>
            <a:r>
              <a:rPr lang="en-GB" sz="1800" dirty="0">
                <a:latin typeface="HfW precursive" panose="00000500000000000000" pitchFamily="2" charset="0"/>
              </a:rPr>
              <a:t>enjoyed this story and spotted lots of tricky words. Mum’ </a:t>
            </a:r>
          </a:p>
          <a:p>
            <a:r>
              <a:rPr lang="en-GB" sz="1800" dirty="0">
                <a:latin typeface="HfW precursive" panose="00000500000000000000" pitchFamily="2" charset="0"/>
              </a:rPr>
              <a:t>Please keep all reading books, reading diaries and Homework books in book bags </a:t>
            </a:r>
            <a:r>
              <a:rPr lang="en-GB" sz="1800" dirty="0" smtClean="0">
                <a:latin typeface="HfW precursive" panose="00000500000000000000" pitchFamily="2" charset="0"/>
              </a:rPr>
              <a:t>every day so </a:t>
            </a:r>
            <a:r>
              <a:rPr lang="en-GB" sz="1800" dirty="0">
                <a:latin typeface="HfW precursive" panose="00000500000000000000" pitchFamily="2" charset="0"/>
              </a:rPr>
              <a:t>we can </a:t>
            </a:r>
            <a:r>
              <a:rPr lang="en-GB" sz="1800" dirty="0" smtClean="0">
                <a:latin typeface="HfW precursive" panose="00000500000000000000" pitchFamily="2" charset="0"/>
              </a:rPr>
              <a:t>change </a:t>
            </a:r>
            <a:r>
              <a:rPr lang="en-GB" sz="1800" dirty="0">
                <a:latin typeface="HfW precursive" panose="00000500000000000000" pitchFamily="2" charset="0"/>
              </a:rPr>
              <a:t>books </a:t>
            </a:r>
            <a:r>
              <a:rPr lang="en-GB" sz="1800" dirty="0" smtClean="0">
                <a:latin typeface="HfW precursive" panose="00000500000000000000" pitchFamily="2" charset="0"/>
              </a:rPr>
              <a:t>easily</a:t>
            </a:r>
          </a:p>
          <a:p>
            <a:r>
              <a:rPr lang="en-GB" sz="1800" dirty="0" smtClean="0">
                <a:latin typeface="HfW precursive" panose="00000500000000000000" pitchFamily="2" charset="0"/>
              </a:rPr>
              <a:t>We </a:t>
            </a:r>
            <a:r>
              <a:rPr lang="en-GB" sz="1800" dirty="0">
                <a:latin typeface="HfW precursive" panose="00000500000000000000" pitchFamily="2" charset="0"/>
              </a:rPr>
              <a:t>celebrate reading success within our celebrations assemblies – special reading certificates which promotes both reading in school and at home. This is in instead of Reading champions. </a:t>
            </a:r>
          </a:p>
          <a:p>
            <a:endParaRPr lang="en-GB" sz="1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precursive" panose="00000500000000000000" pitchFamily="2" charset="0"/>
              </a:rPr>
              <a:t>Helping your child 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HfW precursive" panose="00000500000000000000" pitchFamily="2" charset="0"/>
              </a:rPr>
              <a:t>Encourage children </a:t>
            </a:r>
            <a:r>
              <a:rPr lang="en-GB" sz="2400" dirty="0" smtClean="0">
                <a:latin typeface="HfW precursive" panose="00000500000000000000" pitchFamily="2" charset="0"/>
              </a:rPr>
              <a:t>to mark make </a:t>
            </a:r>
            <a:r>
              <a:rPr lang="en-GB" sz="2400" dirty="0">
                <a:latin typeface="HfW precursive" panose="00000500000000000000" pitchFamily="2" charset="0"/>
              </a:rPr>
              <a:t>write, colour, </a:t>
            </a:r>
            <a:r>
              <a:rPr lang="en-GB" sz="2400" dirty="0" smtClean="0">
                <a:latin typeface="HfW precursive" panose="00000500000000000000" pitchFamily="2" charset="0"/>
              </a:rPr>
              <a:t>paint! </a:t>
            </a:r>
          </a:p>
          <a:p>
            <a:r>
              <a:rPr lang="en-GB" sz="2400" dirty="0" smtClean="0">
                <a:latin typeface="HfW precursive" panose="00000500000000000000" pitchFamily="2" charset="0"/>
              </a:rPr>
              <a:t>Label </a:t>
            </a:r>
            <a:r>
              <a:rPr lang="en-GB" sz="2400" dirty="0">
                <a:latin typeface="HfW precursive" panose="00000500000000000000" pitchFamily="2" charset="0"/>
              </a:rPr>
              <a:t>everything – draw pictures of models and label them, write shopping lists, thank you cards. Encourage children to sound out the words they are trying to </a:t>
            </a:r>
            <a:r>
              <a:rPr lang="en-GB" sz="2400" dirty="0" smtClean="0">
                <a:latin typeface="HfW precursive" panose="00000500000000000000" pitchFamily="2" charset="0"/>
              </a:rPr>
              <a:t>spell.</a:t>
            </a:r>
            <a:endParaRPr lang="en-GB" sz="2400" dirty="0">
              <a:latin typeface="HfW precursive" panose="00000500000000000000" pitchFamily="2" charset="0"/>
            </a:endParaRPr>
          </a:p>
          <a:p>
            <a:r>
              <a:rPr lang="en-GB" sz="2400" dirty="0">
                <a:latin typeface="HfW precursive" panose="00000500000000000000" pitchFamily="2" charset="0"/>
              </a:rPr>
              <a:t>Fine motor control – Lego, threading, pegging, Hama beads, loom bands, </a:t>
            </a:r>
            <a:r>
              <a:rPr lang="en-GB" sz="2400" dirty="0" smtClean="0">
                <a:latin typeface="HfW precursive" panose="00000500000000000000" pitchFamily="2" charset="0"/>
              </a:rPr>
              <a:t>playdoh</a:t>
            </a:r>
            <a:r>
              <a:rPr lang="en-GB" sz="2400" dirty="0">
                <a:latin typeface="HfW precursive" panose="00000500000000000000" pitchFamily="2" charset="0"/>
              </a:rPr>
              <a:t> </a:t>
            </a:r>
            <a:r>
              <a:rPr lang="en-GB" sz="2400" dirty="0" smtClean="0">
                <a:latin typeface="HfW precursive" panose="00000500000000000000" pitchFamily="2" charset="0"/>
              </a:rPr>
              <a:t>etc.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3851413" cy="1560716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Mathematics 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896" y="2438399"/>
            <a:ext cx="9141375" cy="40654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100" dirty="0">
                <a:latin typeface="HfW precursive" panose="00000500000000000000" pitchFamily="2" charset="0"/>
              </a:rPr>
              <a:t>Whole class teaching </a:t>
            </a:r>
          </a:p>
          <a:p>
            <a:pPr>
              <a:buFontTx/>
              <a:buChar char="-"/>
            </a:pPr>
            <a:r>
              <a:rPr lang="en-US" sz="3100" dirty="0">
                <a:latin typeface="HfW precursive" panose="00000500000000000000" pitchFamily="2" charset="0"/>
              </a:rPr>
              <a:t>Follow White Rose </a:t>
            </a:r>
            <a:r>
              <a:rPr lang="en-US" sz="3100" dirty="0" smtClean="0">
                <a:latin typeface="HfW precursive" panose="00000500000000000000" pitchFamily="2" charset="0"/>
              </a:rPr>
              <a:t>maths</a:t>
            </a:r>
            <a:r>
              <a:rPr lang="en-US" sz="3100" dirty="0">
                <a:latin typeface="HfW precursive" panose="00000500000000000000" pitchFamily="2" charset="0"/>
              </a:rPr>
              <a:t> </a:t>
            </a:r>
            <a:r>
              <a:rPr lang="en-US" sz="3100" dirty="0" smtClean="0">
                <a:latin typeface="HfW precursive" panose="00000500000000000000" pitchFamily="2" charset="0"/>
              </a:rPr>
              <a:t>Scheme of work</a:t>
            </a:r>
            <a:endParaRPr lang="en-GB" sz="3100" dirty="0">
              <a:latin typeface="HfW precursive" panose="00000500000000000000" pitchFamily="2" charset="0"/>
            </a:endParaRPr>
          </a:p>
          <a:p>
            <a:r>
              <a:rPr lang="en-US" sz="3100" dirty="0">
                <a:latin typeface="HfW precursive" panose="00000500000000000000" pitchFamily="2" charset="0"/>
              </a:rPr>
              <a:t>Focus activities led by an adult</a:t>
            </a:r>
          </a:p>
          <a:p>
            <a:r>
              <a:rPr lang="en-US" sz="3100" dirty="0">
                <a:latin typeface="HfW precursive" panose="00000500000000000000" pitchFamily="2" charset="0"/>
              </a:rPr>
              <a:t>Maths area in provision</a:t>
            </a:r>
            <a:endParaRPr lang="en-GB" sz="3100" dirty="0">
              <a:latin typeface="HfW precursive" panose="000005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HfW precursive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fW precursive" panose="00000500000000000000" pitchFamily="2" charset="0"/>
              </a:rPr>
              <a:t>Website documents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fW precursive" panose="00000500000000000000" pitchFamily="2" charset="0"/>
              </a:rPr>
              <a:t>Parent information &gt; Documents &gt; Foundation Stage documents</a:t>
            </a:r>
          </a:p>
          <a:p>
            <a:pPr marL="0" indent="0">
              <a:buNone/>
            </a:pPr>
            <a:endParaRPr lang="en-US" sz="2800" dirty="0">
              <a:latin typeface="HfW precursive" panose="00000500000000000000" pitchFamily="2" charset="0"/>
            </a:endParaRPr>
          </a:p>
          <a:p>
            <a:r>
              <a:rPr lang="en-US" sz="2800" dirty="0">
                <a:latin typeface="HfW precursive" panose="00000500000000000000" pitchFamily="2" charset="0"/>
              </a:rPr>
              <a:t>How to support your child </a:t>
            </a:r>
            <a:r>
              <a:rPr lang="en-US" sz="2800" dirty="0" smtClean="0">
                <a:latin typeface="HfW precursive" panose="00000500000000000000" pitchFamily="2" charset="0"/>
              </a:rPr>
              <a:t>with </a:t>
            </a:r>
            <a:r>
              <a:rPr lang="en-US" sz="2800" dirty="0">
                <a:latin typeface="HfW precursive" panose="00000500000000000000" pitchFamily="2" charset="0"/>
              </a:rPr>
              <a:t>maths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How to support your child </a:t>
            </a:r>
            <a:r>
              <a:rPr lang="en-US" sz="2800" dirty="0" smtClean="0">
                <a:latin typeface="HfW precursive" panose="00000500000000000000" pitchFamily="2" charset="0"/>
              </a:rPr>
              <a:t>with </a:t>
            </a:r>
            <a:r>
              <a:rPr lang="en-US" sz="2800" dirty="0">
                <a:latin typeface="HfW precursive" panose="00000500000000000000" pitchFamily="2" charset="0"/>
              </a:rPr>
              <a:t>reading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Termly </a:t>
            </a:r>
            <a:r>
              <a:rPr lang="en-US" sz="2800" dirty="0" smtClean="0">
                <a:latin typeface="HfW precursive" panose="00000500000000000000" pitchFamily="2" charset="0"/>
              </a:rPr>
              <a:t>newsletters</a:t>
            </a:r>
          </a:p>
        </p:txBody>
      </p:sp>
    </p:spTree>
    <p:extLst>
      <p:ext uri="{BB962C8B-B14F-4D97-AF65-F5344CB8AC3E}">
        <p14:creationId xmlns:p14="http://schemas.microsoft.com/office/powerpoint/2010/main" val="25401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84" y="1469369"/>
            <a:ext cx="7011378" cy="286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54" y="4746240"/>
            <a:ext cx="1124107" cy="876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482" y="5503916"/>
            <a:ext cx="1009791" cy="857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683" y="327232"/>
            <a:ext cx="1247949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27" y="592947"/>
            <a:ext cx="1124107" cy="876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525" y="3898583"/>
            <a:ext cx="1124107" cy="876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53" y="592947"/>
            <a:ext cx="100979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63" y="472550"/>
            <a:ext cx="10163991" cy="15607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HfW precursive" panose="00000500000000000000" pitchFamily="2" charset="0"/>
              </a:rPr>
              <a:t>What to expect at the end of Foundation Stage:</a:t>
            </a:r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35" y="981059"/>
            <a:ext cx="4269368" cy="5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543" y="728200"/>
            <a:ext cx="8770571" cy="1560716"/>
          </a:xfrm>
        </p:spPr>
        <p:txBody>
          <a:bodyPr/>
          <a:lstStyle/>
          <a:p>
            <a:r>
              <a:rPr lang="en-GB" dirty="0">
                <a:latin typeface="HfW precursive" panose="00000500000000000000" pitchFamily="2" charset="0"/>
              </a:rPr>
              <a:t>School uniform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569" y="2164171"/>
            <a:ext cx="8770571" cy="432300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fW precursive" panose="00000500000000000000" pitchFamily="2" charset="0"/>
              </a:rPr>
              <a:t>Please, please, please </a:t>
            </a:r>
            <a:r>
              <a:rPr lang="en-GB" sz="2400" b="1" dirty="0">
                <a:latin typeface="HfW precursive" panose="00000500000000000000" pitchFamily="2" charset="0"/>
              </a:rPr>
              <a:t>name</a:t>
            </a:r>
            <a:r>
              <a:rPr lang="en-GB" sz="2400" dirty="0">
                <a:latin typeface="HfW precursive" panose="00000500000000000000" pitchFamily="2" charset="0"/>
              </a:rPr>
              <a:t> every piece of </a:t>
            </a:r>
            <a:endParaRPr lang="en-GB" sz="2400" dirty="0" smtClean="0">
              <a:latin typeface="HfW precursive" panose="000005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HfW precursive" panose="00000500000000000000" pitchFamily="2" charset="0"/>
              </a:rPr>
              <a:t> </a:t>
            </a:r>
            <a:r>
              <a:rPr lang="en-GB" sz="2400" dirty="0" smtClean="0">
                <a:latin typeface="HfW precursive" panose="00000500000000000000" pitchFamily="2" charset="0"/>
              </a:rPr>
              <a:t> school uniform and PE kit! </a:t>
            </a:r>
            <a:endParaRPr lang="en-GB" sz="2400" dirty="0">
              <a:latin typeface="HfW precursive" panose="00000500000000000000" pitchFamily="2" charset="0"/>
            </a:endParaRPr>
          </a:p>
          <a:p>
            <a:r>
              <a:rPr lang="en-GB" sz="2400" dirty="0">
                <a:latin typeface="HfW precursive" panose="00000500000000000000" pitchFamily="2" charset="0"/>
              </a:rPr>
              <a:t>Wellies are useful to have for the ever changing weather. If you have a spare pair that can be left at school (named) please leave them under your child’s peg in the cloak room. </a:t>
            </a:r>
          </a:p>
          <a:p>
            <a:r>
              <a:rPr lang="en-GB" sz="2400" dirty="0">
                <a:latin typeface="HfW precursive" panose="00000500000000000000" pitchFamily="2" charset="0"/>
              </a:rPr>
              <a:t>Water bottles must contain just water and </a:t>
            </a:r>
            <a:r>
              <a:rPr lang="en-GB" sz="2400" dirty="0" smtClean="0">
                <a:latin typeface="HfW precursive" panose="00000500000000000000" pitchFamily="2" charset="0"/>
              </a:rPr>
              <a:t>need to be </a:t>
            </a:r>
            <a:r>
              <a:rPr lang="en-GB" sz="2400" dirty="0">
                <a:latin typeface="HfW precursive" panose="00000500000000000000" pitchFamily="2" charset="0"/>
              </a:rPr>
              <a:t>taken home and refilled for the next day. </a:t>
            </a:r>
          </a:p>
          <a:p>
            <a:r>
              <a:rPr lang="en-GB" sz="2400" dirty="0">
                <a:latin typeface="HfW precursive" panose="00000500000000000000" pitchFamily="2" charset="0"/>
              </a:rPr>
              <a:t>PE kits must be plain </a:t>
            </a:r>
            <a:r>
              <a:rPr lang="en-GB" sz="2400" dirty="0" smtClean="0">
                <a:latin typeface="HfW precursive" panose="00000500000000000000" pitchFamily="2" charset="0"/>
              </a:rPr>
              <a:t>navy blue </a:t>
            </a:r>
            <a:r>
              <a:rPr lang="en-GB" sz="2400" dirty="0">
                <a:latin typeface="HfW precursive" panose="00000500000000000000" pitchFamily="2" charset="0"/>
              </a:rPr>
              <a:t>or black. </a:t>
            </a:r>
          </a:p>
          <a:p>
            <a:r>
              <a:rPr lang="en-GB" sz="2400" dirty="0">
                <a:latin typeface="HfW precursive" panose="00000500000000000000" pitchFamily="2" charset="0"/>
              </a:rPr>
              <a:t>A filled ‘Just in case’ bag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2" y="178512"/>
            <a:ext cx="4413342" cy="6353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532" y="178512"/>
            <a:ext cx="4508813" cy="64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7412"/>
            <a:ext cx="8770571" cy="15607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fW precursive" panose="00000500000000000000" pitchFamily="2" charset="0"/>
              </a:rPr>
              <a:t>Smart phones and WhatsApp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28" y="1077770"/>
            <a:ext cx="11136502" cy="52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0" y="276812"/>
            <a:ext cx="11548788" cy="61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99419"/>
            <a:ext cx="8770571" cy="15607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HfW precursive" panose="00000500000000000000" pitchFamily="2" charset="0"/>
              </a:rPr>
              <a:t>Reminders </a:t>
            </a:r>
            <a:endParaRPr lang="en-GB" sz="4800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72937"/>
            <a:ext cx="8770571" cy="38169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HfW precursive" panose="00000500000000000000" pitchFamily="2" charset="0"/>
              </a:rPr>
              <a:t>Homework </a:t>
            </a:r>
            <a:r>
              <a:rPr lang="en-US" sz="2400" dirty="0">
                <a:solidFill>
                  <a:schemeClr val="tx1"/>
                </a:solidFill>
                <a:latin typeface="HfW precursive" panose="00000500000000000000" pitchFamily="2" charset="0"/>
              </a:rPr>
              <a:t>books will go home </a:t>
            </a:r>
            <a:r>
              <a:rPr lang="en-US" sz="2400" dirty="0" smtClean="0">
                <a:solidFill>
                  <a:schemeClr val="tx1"/>
                </a:solidFill>
                <a:latin typeface="HfW precursive" panose="00000500000000000000" pitchFamily="2" charset="0"/>
              </a:rPr>
              <a:t>on Thursday – </a:t>
            </a:r>
            <a:r>
              <a:rPr lang="en-US" sz="2400" dirty="0">
                <a:solidFill>
                  <a:schemeClr val="tx1"/>
                </a:solidFill>
                <a:latin typeface="HfW precursive" panose="00000500000000000000" pitchFamily="2" charset="0"/>
              </a:rPr>
              <a:t>to be completed at home and will be collected in every Thursday</a:t>
            </a:r>
            <a:endParaRPr lang="en-GB" sz="2400" dirty="0">
              <a:solidFill>
                <a:schemeClr val="tx1"/>
              </a:solidFill>
              <a:latin typeface="HfW precursive" panose="000005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fW precursive" panose="00000500000000000000" pitchFamily="2" charset="0"/>
              </a:rPr>
              <a:t>Keep up to date with emails on School </a:t>
            </a:r>
            <a:r>
              <a:rPr lang="en-US" sz="2400" dirty="0" smtClean="0">
                <a:solidFill>
                  <a:schemeClr val="tx1"/>
                </a:solidFill>
                <a:latin typeface="HfW precursive" panose="00000500000000000000" pitchFamily="2" charset="0"/>
              </a:rPr>
              <a:t>Spider and photos on Instagram</a:t>
            </a:r>
            <a:endParaRPr lang="en-US" sz="2400" dirty="0">
              <a:solidFill>
                <a:schemeClr val="tx1"/>
              </a:solidFill>
              <a:latin typeface="HfW precursive" panose="000005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fW precursive" panose="00000500000000000000" pitchFamily="2" charset="0"/>
              </a:rPr>
              <a:t>Signs on the classroom windows and occasionally letters in book bags </a:t>
            </a:r>
          </a:p>
          <a:p>
            <a:pPr marL="0" indent="0">
              <a:buNone/>
            </a:pPr>
            <a:endParaRPr lang="en-US" sz="24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89" y="280000"/>
            <a:ext cx="9652274" cy="1560716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Important dates for your diary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0" y="1060358"/>
            <a:ext cx="10464812" cy="55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8"/>
            <a:ext cx="4036786" cy="3329302"/>
          </a:xfrm>
        </p:spPr>
        <p:txBody>
          <a:bodyPr>
            <a:noAutofit/>
          </a:bodyPr>
          <a:lstStyle/>
          <a:p>
            <a:r>
              <a:rPr lang="en-GB" sz="3600" dirty="0">
                <a:latin typeface="HfW precursive" panose="00000500000000000000" pitchFamily="2" charset="0"/>
              </a:rPr>
              <a:t>Thank you for your continued support</a:t>
            </a:r>
            <a:br>
              <a:rPr lang="en-GB" sz="3600" dirty="0">
                <a:latin typeface="HfW precursive" panose="00000500000000000000" pitchFamily="2" charset="0"/>
              </a:rPr>
            </a:br>
            <a:r>
              <a:rPr lang="en-GB" sz="3600" dirty="0">
                <a:latin typeface="HfW precursive" panose="00000500000000000000" pitchFamily="2" charset="0"/>
              </a:rPr>
              <a:t/>
            </a:r>
            <a:br>
              <a:rPr lang="en-GB" sz="3600" dirty="0">
                <a:latin typeface="HfW precursive" panose="00000500000000000000" pitchFamily="2" charset="0"/>
              </a:rPr>
            </a:br>
            <a:r>
              <a:rPr lang="en-GB" sz="3600" dirty="0">
                <a:latin typeface="HfW precursive" panose="00000500000000000000" pitchFamily="2" charset="0"/>
              </a:rPr>
              <a:t>The Foundation Stage team</a:t>
            </a:r>
          </a:p>
        </p:txBody>
      </p:sp>
    </p:spTree>
    <p:extLst>
      <p:ext uri="{BB962C8B-B14F-4D97-AF65-F5344CB8AC3E}">
        <p14:creationId xmlns:p14="http://schemas.microsoft.com/office/powerpoint/2010/main" val="12934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542945"/>
            <a:ext cx="8770571" cy="156071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fW precursive" panose="00000500000000000000" pitchFamily="2" charset="0"/>
              </a:rPr>
              <a:t>Our school vision</a:t>
            </a:r>
            <a:endParaRPr lang="en-GB" sz="5400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567" y="2429933"/>
            <a:ext cx="8770571" cy="3651504"/>
          </a:xfrm>
        </p:spPr>
        <p:txBody>
          <a:bodyPr>
            <a:normAutofit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This is what we want for our children, to flourish and be the best they can be when they leave us at the end of Year 6</a:t>
            </a:r>
          </a:p>
          <a:p>
            <a:r>
              <a:rPr lang="en-US" dirty="0">
                <a:latin typeface="HfW precursive" panose="00000500000000000000" pitchFamily="2" charset="0"/>
              </a:rPr>
              <a:t>It is underpinned by the story of King David which the children will come to know</a:t>
            </a:r>
          </a:p>
          <a:p>
            <a:r>
              <a:rPr lang="en-US" dirty="0">
                <a:latin typeface="HfW precursive" panose="00000500000000000000" pitchFamily="2" charset="0"/>
              </a:rPr>
              <a:t>King David has humble beginnings as a shepherd and he was known for his creativity and courage</a:t>
            </a:r>
          </a:p>
          <a:p>
            <a:r>
              <a:rPr lang="en-US" dirty="0">
                <a:latin typeface="HfW precursive" panose="00000500000000000000" pitchFamily="2" charset="0"/>
              </a:rPr>
              <a:t>He achieved great things through courage, compassion, patience and determination</a:t>
            </a:r>
          </a:p>
          <a:p>
            <a:r>
              <a:rPr lang="en-US" dirty="0">
                <a:latin typeface="HfW precursive" panose="00000500000000000000" pitchFamily="2" charset="0"/>
              </a:rPr>
              <a:t>He had to STANDOUT, BREAKOUT and SHOUTOUT to do this</a:t>
            </a:r>
            <a:endParaRPr lang="en-GB" dirty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fW precursive" panose="00000500000000000000" pitchFamily="2" charset="0"/>
              </a:rPr>
              <a:t>Welcome to Foundation Stage!</a:t>
            </a:r>
            <a:br>
              <a:rPr lang="en-US" dirty="0" smtClean="0">
                <a:latin typeface="HfW precursive" panose="00000500000000000000" pitchFamily="2" charset="0"/>
              </a:rPr>
            </a:br>
            <a:r>
              <a:rPr lang="en-US" sz="2400" dirty="0" smtClean="0">
                <a:latin typeface="HfW precursive" panose="00000500000000000000" pitchFamily="2" charset="0"/>
              </a:rPr>
              <a:t>(What is it?)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HfW precursive" panose="00000500000000000000" pitchFamily="2" charset="0"/>
              </a:rPr>
              <a:t>We are known as many different names; Foundation Stage, Reception, Early Years, FS (Foundation Stage) and EYFS (Early Years Foundation Stage</a:t>
            </a:r>
            <a:r>
              <a:rPr lang="en-GB" sz="3200" dirty="0" smtClean="0">
                <a:latin typeface="HfW precursive" panose="00000500000000000000" pitchFamily="2" charset="0"/>
              </a:rPr>
              <a:t>)</a:t>
            </a:r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dirty="0">
                <a:latin typeface="HfW precursive" panose="00000500000000000000" pitchFamily="2" charset="0"/>
              </a:rPr>
              <a:t>Transition between the nursery setting and formal school (Year 1 upwards)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8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11" y="323252"/>
            <a:ext cx="8770571" cy="1560716"/>
          </a:xfrm>
        </p:spPr>
        <p:txBody>
          <a:bodyPr/>
          <a:lstStyle/>
          <a:p>
            <a:pPr algn="ctr"/>
            <a:r>
              <a:rPr lang="en-GB" dirty="0">
                <a:latin typeface="HfW precursive" panose="00000500000000000000" pitchFamily="2" charset="0"/>
              </a:rPr>
              <a:t>EYFS areas of learning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85503"/>
              </p:ext>
            </p:extLst>
          </p:nvPr>
        </p:nvGraphicFramePr>
        <p:xfrm>
          <a:off x="1291511" y="1171136"/>
          <a:ext cx="9687094" cy="536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547">
                  <a:extLst>
                    <a:ext uri="{9D8B030D-6E8A-4147-A177-3AD203B41FA5}">
                      <a16:colId xmlns:a16="http://schemas.microsoft.com/office/drawing/2014/main" val="2642481608"/>
                    </a:ext>
                  </a:extLst>
                </a:gridCol>
                <a:gridCol w="4843547">
                  <a:extLst>
                    <a:ext uri="{9D8B030D-6E8A-4147-A177-3AD203B41FA5}">
                      <a16:colId xmlns:a16="http://schemas.microsoft.com/office/drawing/2014/main" val="771666881"/>
                    </a:ext>
                  </a:extLst>
                </a:gridCol>
              </a:tblGrid>
              <a:tr h="337183">
                <a:tc>
                  <a:txBody>
                    <a:bodyPr/>
                    <a:lstStyle/>
                    <a:p>
                      <a:r>
                        <a:rPr lang="en-US" sz="1600" dirty="0"/>
                        <a:t>Area of Learning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Subheadings</a:t>
                      </a:r>
                      <a:r>
                        <a:rPr lang="en-US" sz="1600" baseline="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700377"/>
                  </a:ext>
                </a:extLst>
              </a:tr>
              <a:tr h="759264"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Communication</a:t>
                      </a:r>
                      <a:r>
                        <a:rPr lang="en-US" sz="1600" baseline="0" dirty="0"/>
                        <a:t> and Language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Listening</a:t>
                      </a:r>
                      <a:r>
                        <a:rPr lang="en-US" sz="1600" baseline="0" dirty="0"/>
                        <a:t> and attention and understanding</a:t>
                      </a:r>
                    </a:p>
                    <a:p>
                      <a:r>
                        <a:rPr lang="en-US" sz="1600" baseline="0" dirty="0"/>
                        <a:t>- Speaking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10358"/>
                  </a:ext>
                </a:extLst>
              </a:tr>
              <a:tr h="759264">
                <a:tc>
                  <a:txBody>
                    <a:bodyPr/>
                    <a:lstStyle/>
                    <a:p>
                      <a:r>
                        <a:rPr lang="en-US" sz="1600" dirty="0"/>
                        <a:t>Personal, Social, Emotional development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Self-regulation</a:t>
                      </a:r>
                    </a:p>
                    <a:p>
                      <a:r>
                        <a:rPr lang="en-US" sz="1600" dirty="0"/>
                        <a:t>Managing</a:t>
                      </a:r>
                      <a:r>
                        <a:rPr lang="en-US" sz="1600" baseline="0" dirty="0"/>
                        <a:t> self</a:t>
                      </a:r>
                    </a:p>
                    <a:p>
                      <a:r>
                        <a:rPr lang="en-US" sz="1600" baseline="0" dirty="0"/>
                        <a:t>Building relationships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2695"/>
                  </a:ext>
                </a:extLst>
              </a:tr>
              <a:tr h="531485">
                <a:tc>
                  <a:txBody>
                    <a:bodyPr/>
                    <a:lstStyle/>
                    <a:p>
                      <a:r>
                        <a:rPr lang="en-US" sz="1600" dirty="0"/>
                        <a:t>Physical</a:t>
                      </a:r>
                      <a:r>
                        <a:rPr lang="en-US" sz="1600" baseline="0" dirty="0"/>
                        <a:t> development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Gross motor skills</a:t>
                      </a:r>
                    </a:p>
                    <a:p>
                      <a:r>
                        <a:rPr lang="en-US" sz="1600" dirty="0"/>
                        <a:t>Fine motor skills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84233"/>
                  </a:ext>
                </a:extLst>
              </a:tr>
              <a:tr h="759264">
                <a:tc>
                  <a:txBody>
                    <a:bodyPr/>
                    <a:lstStyle/>
                    <a:p>
                      <a:r>
                        <a:rPr lang="en-US" sz="1600" dirty="0"/>
                        <a:t>Literacy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Comprehension</a:t>
                      </a:r>
                    </a:p>
                    <a:p>
                      <a:r>
                        <a:rPr lang="en-US" sz="1600" dirty="0"/>
                        <a:t>Word reading</a:t>
                      </a:r>
                    </a:p>
                    <a:p>
                      <a:r>
                        <a:rPr lang="en-US" sz="1600" dirty="0"/>
                        <a:t>Writing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17164"/>
                  </a:ext>
                </a:extLst>
              </a:tr>
              <a:tr h="53148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</a:p>
                    <a:p>
                      <a:r>
                        <a:rPr lang="en-US" sz="1600" dirty="0"/>
                        <a:t>Numerical</a:t>
                      </a:r>
                      <a:r>
                        <a:rPr lang="en-US" sz="1600" baseline="0" dirty="0"/>
                        <a:t> patterns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53272"/>
                  </a:ext>
                </a:extLst>
              </a:tr>
              <a:tr h="531485">
                <a:tc>
                  <a:txBody>
                    <a:bodyPr/>
                    <a:lstStyle/>
                    <a:p>
                      <a:r>
                        <a:rPr lang="en-US" sz="1600" dirty="0"/>
                        <a:t>Expressive</a:t>
                      </a:r>
                      <a:r>
                        <a:rPr lang="en-US" sz="1600" baseline="0" dirty="0"/>
                        <a:t> Arts and Design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Creating</a:t>
                      </a:r>
                      <a:r>
                        <a:rPr lang="en-US" sz="1600" baseline="0" dirty="0"/>
                        <a:t> with materials</a:t>
                      </a:r>
                    </a:p>
                    <a:p>
                      <a:r>
                        <a:rPr lang="en-US" sz="1600" baseline="0" dirty="0"/>
                        <a:t>Being imaginative and expressive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00392"/>
                  </a:ext>
                </a:extLst>
              </a:tr>
              <a:tr h="759264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</a:t>
                      </a:r>
                      <a:r>
                        <a:rPr lang="en-US" sz="1600" baseline="0" dirty="0"/>
                        <a:t> the World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Past and present</a:t>
                      </a:r>
                    </a:p>
                    <a:p>
                      <a:r>
                        <a:rPr lang="en-US" sz="1600" dirty="0"/>
                        <a:t>People</a:t>
                      </a:r>
                      <a:r>
                        <a:rPr lang="en-US" sz="1600" baseline="0" dirty="0"/>
                        <a:t> and communities</a:t>
                      </a:r>
                    </a:p>
                    <a:p>
                      <a:r>
                        <a:rPr lang="en-US" sz="1600" baseline="0" dirty="0"/>
                        <a:t>The Natural World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1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3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HfW precursive" panose="00000500000000000000" pitchFamily="2" charset="0"/>
              </a:rPr>
              <a:t>Prime areas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2" cy="365150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HfW precursive" panose="00000500000000000000" pitchFamily="2" charset="0"/>
              </a:rPr>
              <a:t>This area consists of:</a:t>
            </a:r>
          </a:p>
          <a:p>
            <a:r>
              <a:rPr lang="en-US" sz="3200" dirty="0">
                <a:latin typeface="HfW precursive" panose="00000500000000000000" pitchFamily="2" charset="0"/>
              </a:rPr>
              <a:t>Communication and Language</a:t>
            </a:r>
          </a:p>
          <a:p>
            <a:r>
              <a:rPr lang="en-US" sz="3200" dirty="0">
                <a:latin typeface="HfW precursive" panose="00000500000000000000" pitchFamily="2" charset="0"/>
              </a:rPr>
              <a:t>Personal, social, emotional development</a:t>
            </a:r>
          </a:p>
          <a:p>
            <a:r>
              <a:rPr lang="en-US" sz="3200" dirty="0">
                <a:latin typeface="HfW precursive" panose="00000500000000000000" pitchFamily="2" charset="0"/>
              </a:rPr>
              <a:t>Physical development </a:t>
            </a:r>
            <a:endParaRPr lang="en-GB" sz="3200" dirty="0">
              <a:latin typeface="HfW precursive" panose="00000500000000000000" pitchFamily="2" charset="0"/>
            </a:endParaRPr>
          </a:p>
          <a:p>
            <a:endParaRPr lang="en-GB" sz="2400" dirty="0"/>
          </a:p>
        </p:txBody>
      </p:sp>
      <p:sp>
        <p:nvSpPr>
          <p:cNvPr id="6" name="AutoShape 6" descr="Image result for letters and sounds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HfW precursive" panose="00000500000000000000" pitchFamily="2" charset="0"/>
              </a:rPr>
              <a:t>Specific Areas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2" cy="365150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HfW precursive" panose="00000500000000000000" pitchFamily="2" charset="0"/>
              </a:rPr>
              <a:t>This area consists of: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Literacy</a:t>
            </a:r>
          </a:p>
          <a:p>
            <a:r>
              <a:rPr lang="en-US" sz="2800" dirty="0" smtClean="0">
                <a:latin typeface="HfW precursive" panose="00000500000000000000" pitchFamily="2" charset="0"/>
              </a:rPr>
              <a:t>Mathematics</a:t>
            </a:r>
            <a:endParaRPr lang="en-US" sz="2800" dirty="0">
              <a:latin typeface="HfW precursive" panose="00000500000000000000" pitchFamily="2" charset="0"/>
            </a:endParaRPr>
          </a:p>
          <a:p>
            <a:r>
              <a:rPr lang="en-US" sz="2800" dirty="0">
                <a:latin typeface="HfW precursive" panose="00000500000000000000" pitchFamily="2" charset="0"/>
              </a:rPr>
              <a:t>Expressive Arts and Design</a:t>
            </a:r>
          </a:p>
          <a:p>
            <a:r>
              <a:rPr lang="en-US" sz="2800" dirty="0">
                <a:latin typeface="HfW precursive" panose="00000500000000000000" pitchFamily="2" charset="0"/>
              </a:rPr>
              <a:t>Understanding the World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AutoShape 6" descr="Image result for letters and sounds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fW precursive" panose="00000500000000000000" pitchFamily="2" charset="0"/>
              </a:rPr>
              <a:t>GLD </a:t>
            </a:r>
            <a:br>
              <a:rPr lang="en-US" dirty="0" smtClean="0">
                <a:latin typeface="HfW precursive" panose="00000500000000000000" pitchFamily="2" charset="0"/>
              </a:rPr>
            </a:br>
            <a:r>
              <a:rPr lang="en-US" dirty="0" smtClean="0">
                <a:latin typeface="HfW precursive" panose="00000500000000000000" pitchFamily="2" charset="0"/>
              </a:rPr>
              <a:t>Good Level of Development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fW precursive" panose="00000500000000000000" pitchFamily="2" charset="0"/>
              </a:rPr>
              <a:t>End of year summative assessment against all 17 ELG (Early Learning Goals) </a:t>
            </a:r>
          </a:p>
          <a:p>
            <a:r>
              <a:rPr lang="en-US" dirty="0" smtClean="0">
                <a:latin typeface="HfW precursive" panose="00000500000000000000" pitchFamily="2" charset="0"/>
              </a:rPr>
              <a:t>Measures attainment, not progress!</a:t>
            </a:r>
          </a:p>
          <a:p>
            <a:r>
              <a:rPr lang="en-US" dirty="0" smtClean="0">
                <a:latin typeface="HfW precursive" panose="00000500000000000000" pitchFamily="2" charset="0"/>
              </a:rPr>
              <a:t>Teacher’s professional judgement of:</a:t>
            </a:r>
          </a:p>
          <a:p>
            <a:pPr marL="0" indent="0">
              <a:buNone/>
            </a:pPr>
            <a:r>
              <a:rPr lang="en-US" dirty="0" smtClean="0">
                <a:latin typeface="HfW precursive" panose="00000500000000000000" pitchFamily="2" charset="0"/>
              </a:rPr>
              <a:t>		1 = emerging or 2 = expected </a:t>
            </a:r>
            <a:endParaRPr lang="en-US" dirty="0">
              <a:latin typeface="HfW precursive" panose="00000500000000000000" pitchFamily="2" charset="0"/>
            </a:endParaRPr>
          </a:p>
          <a:p>
            <a:r>
              <a:rPr lang="en-US" dirty="0" smtClean="0">
                <a:latin typeface="HfW precursive" panose="00000500000000000000" pitchFamily="2" charset="0"/>
              </a:rPr>
              <a:t>We focus on your child’s progress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809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14" y="662610"/>
            <a:ext cx="8770571" cy="1560716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Learning </a:t>
            </a:r>
            <a:r>
              <a:rPr lang="en-GB" dirty="0">
                <a:latin typeface="HfW precursive" panose="00000500000000000000" pitchFamily="2" charset="0"/>
              </a:rPr>
              <a:t>through play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322" y="2323313"/>
            <a:ext cx="8770571" cy="420642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fW precursive" panose="00000500000000000000" pitchFamily="2" charset="0"/>
              </a:rPr>
              <a:t>In Foundation Stage, children are taught both through play and adult-led activities and gradually move onto more formal styles of learning throughout KS1.</a:t>
            </a:r>
          </a:p>
          <a:p>
            <a:r>
              <a:rPr lang="en-US" sz="2400" dirty="0">
                <a:latin typeface="HfW precursive" panose="00000500000000000000" pitchFamily="2" charset="0"/>
              </a:rPr>
              <a:t>Areas of provision across both classrooms</a:t>
            </a:r>
          </a:p>
          <a:p>
            <a:r>
              <a:rPr lang="en-US" sz="2400" dirty="0">
                <a:latin typeface="HfW precursive" panose="00000500000000000000" pitchFamily="2" charset="0"/>
              </a:rPr>
              <a:t>Areas of provision outside in EYFS playground</a:t>
            </a:r>
          </a:p>
          <a:p>
            <a:r>
              <a:rPr lang="en-US" sz="2400" dirty="0">
                <a:latin typeface="HfW precursive" panose="00000500000000000000" pitchFamily="2" charset="0"/>
              </a:rPr>
              <a:t>Adult focus activities </a:t>
            </a:r>
          </a:p>
          <a:p>
            <a:r>
              <a:rPr lang="en-US" sz="2400" dirty="0">
                <a:latin typeface="HfW precursive" panose="00000500000000000000" pitchFamily="2" charset="0"/>
              </a:rPr>
              <a:t>Whole class teaching </a:t>
            </a:r>
          </a:p>
        </p:txBody>
      </p:sp>
    </p:spTree>
    <p:extLst>
      <p:ext uri="{BB962C8B-B14F-4D97-AF65-F5344CB8AC3E}">
        <p14:creationId xmlns:p14="http://schemas.microsoft.com/office/powerpoint/2010/main" val="1153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2089</TotalTime>
  <Words>1026</Words>
  <Application>Microsoft Office PowerPoint</Application>
  <PresentationFormat>Widescreen</PresentationFormat>
  <Paragraphs>137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Schoolbook</vt:lpstr>
      <vt:lpstr>Corbel</vt:lpstr>
      <vt:lpstr>HfW precursive</vt:lpstr>
      <vt:lpstr>Feathered</vt:lpstr>
      <vt:lpstr>Foundation stage Curriculum meeting September 2025</vt:lpstr>
      <vt:lpstr>PowerPoint Presentation</vt:lpstr>
      <vt:lpstr>Our school vision</vt:lpstr>
      <vt:lpstr>Welcome to Foundation Stage! (What is it?)</vt:lpstr>
      <vt:lpstr>EYFS areas of learning </vt:lpstr>
      <vt:lpstr>Prime areas of learning</vt:lpstr>
      <vt:lpstr>Specific Areas of Learning</vt:lpstr>
      <vt:lpstr>GLD  Good Level of Development </vt:lpstr>
      <vt:lpstr>Learning through play </vt:lpstr>
      <vt:lpstr>Plan for EYFS</vt:lpstr>
      <vt:lpstr>How will your child be assessed?</vt:lpstr>
      <vt:lpstr>Phonics – what is phonics? </vt:lpstr>
      <vt:lpstr>Little Wandle sound mats</vt:lpstr>
      <vt:lpstr>Little Wandle sound mats</vt:lpstr>
      <vt:lpstr>Homework</vt:lpstr>
      <vt:lpstr>Reading books</vt:lpstr>
      <vt:lpstr>Helping your child to write</vt:lpstr>
      <vt:lpstr>Mathematics  </vt:lpstr>
      <vt:lpstr>Website documents </vt:lpstr>
      <vt:lpstr>What to expect at the end of Foundation Stage:</vt:lpstr>
      <vt:lpstr>School uniform reminder</vt:lpstr>
      <vt:lpstr>PowerPoint Presentation</vt:lpstr>
      <vt:lpstr>Smart phones and WhatsApp</vt:lpstr>
      <vt:lpstr>PowerPoint Presentation</vt:lpstr>
      <vt:lpstr>Reminders </vt:lpstr>
      <vt:lpstr>Important dates for your diary</vt:lpstr>
      <vt:lpstr>Thank you for your continued support  The Foundation Stage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stage Curriculum meeting</dc:title>
  <dc:creator>Bethany Varley</dc:creator>
  <cp:lastModifiedBy>Emma Wimpenny</cp:lastModifiedBy>
  <cp:revision>134</cp:revision>
  <cp:lastPrinted>2025-09-22T15:05:14Z</cp:lastPrinted>
  <dcterms:created xsi:type="dcterms:W3CDTF">2017-09-26T09:54:33Z</dcterms:created>
  <dcterms:modified xsi:type="dcterms:W3CDTF">2025-09-24T07:29:20Z</dcterms:modified>
</cp:coreProperties>
</file>