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60" r:id="rId4"/>
    <p:sldId id="285" r:id="rId5"/>
    <p:sldId id="292" r:id="rId6"/>
    <p:sldId id="293" r:id="rId7"/>
    <p:sldId id="294" r:id="rId8"/>
    <p:sldId id="295" r:id="rId9"/>
    <p:sldId id="296"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p:cViewPr varScale="1">
        <p:scale>
          <a:sx n="86" d="100"/>
          <a:sy n="86" d="100"/>
        </p:scale>
        <p:origin x="13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3470484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2625751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2242729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289944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2562253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330856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4094798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54767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2605897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2461072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5DDF0A-74E5-4F7E-9C4B-C93A8768B134}" type="datetimeFigureOut">
              <a:rPr lang="en-GB" smtClean="0"/>
              <a:t>12/07/2022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A28C34C-ACE5-44F7-B0E4-0E9097B38CA6}" type="slidenum">
              <a:rPr lang="en-GB" smtClean="0"/>
              <a:t>‹#›</a:t>
            </a:fld>
            <a:endParaRPr lang="en-GB" dirty="0"/>
          </a:p>
        </p:txBody>
      </p:sp>
    </p:spTree>
    <p:extLst>
      <p:ext uri="{BB962C8B-B14F-4D97-AF65-F5344CB8AC3E}">
        <p14:creationId xmlns:p14="http://schemas.microsoft.com/office/powerpoint/2010/main" val="1785147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DDF0A-74E5-4F7E-9C4B-C93A8768B134}" type="datetimeFigureOut">
              <a:rPr lang="en-GB" smtClean="0"/>
              <a:t>12/07/2022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28C34C-ACE5-44F7-B0E4-0E9097B38CA6}" type="slidenum">
              <a:rPr lang="en-GB" smtClean="0"/>
              <a:t>‹#›</a:t>
            </a:fld>
            <a:endParaRPr lang="en-GB" dirty="0"/>
          </a:p>
        </p:txBody>
      </p:sp>
    </p:spTree>
    <p:extLst>
      <p:ext uri="{BB962C8B-B14F-4D97-AF65-F5344CB8AC3E}">
        <p14:creationId xmlns:p14="http://schemas.microsoft.com/office/powerpoint/2010/main" val="3149804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D4D28E87-62D2-4602-B72F-5F74AA23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5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ctrTitle"/>
          </p:nvPr>
        </p:nvSpPr>
        <p:spPr>
          <a:xfrm>
            <a:off x="628649" y="291090"/>
            <a:ext cx="7886699" cy="932688"/>
          </a:xfrm>
        </p:spPr>
        <p:txBody>
          <a:bodyPr>
            <a:normAutofit fontScale="90000"/>
          </a:bodyPr>
          <a:lstStyle/>
          <a:p>
            <a:r>
              <a:rPr lang="en-GB" sz="4700" dirty="0">
                <a:solidFill>
                  <a:schemeClr val="bg1"/>
                </a:solidFill>
              </a:rPr>
              <a:t>PE and Sports Premium </a:t>
            </a:r>
            <a:br>
              <a:rPr lang="en-GB" sz="4700" dirty="0">
                <a:solidFill>
                  <a:schemeClr val="bg1"/>
                </a:solidFill>
              </a:rPr>
            </a:br>
            <a:endParaRPr lang="en-GB" sz="4700" dirty="0">
              <a:solidFill>
                <a:schemeClr val="bg1"/>
              </a:solidFill>
            </a:endParaRPr>
          </a:p>
        </p:txBody>
      </p:sp>
      <p:pic>
        <p:nvPicPr>
          <p:cNvPr id="1026" name="Picture 2" descr="PE and Sport Premium | Parkend Primary School">
            <a:extLst>
              <a:ext uri="{FF2B5EF4-FFF2-40B4-BE49-F238E27FC236}">
                <a16:creationId xmlns:a16="http://schemas.microsoft.com/office/drawing/2014/main" id="{4D7EBE08-959D-4C6F-86F8-5FD2A448561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5985" y="2139351"/>
            <a:ext cx="7372028" cy="4165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865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086" y="116632"/>
            <a:ext cx="8229600" cy="850106"/>
          </a:xfrm>
          <a:solidFill>
            <a:schemeClr val="tx2">
              <a:lumMod val="60000"/>
              <a:lumOff val="40000"/>
            </a:schemeClr>
          </a:solidFill>
        </p:spPr>
        <p:txBody>
          <a:bodyPr>
            <a:noAutofit/>
          </a:bodyPr>
          <a:lstStyle/>
          <a:p>
            <a:r>
              <a:rPr lang="en-GB" sz="2800" dirty="0"/>
              <a:t>Aims of the PE and Sport Premium</a:t>
            </a:r>
            <a:br>
              <a:rPr lang="en-GB" sz="2800" dirty="0"/>
            </a:br>
            <a:r>
              <a:rPr lang="en-GB" sz="2800" dirty="0"/>
              <a:t> 2021-2022</a:t>
            </a:r>
          </a:p>
        </p:txBody>
      </p:sp>
      <p:sp>
        <p:nvSpPr>
          <p:cNvPr id="4" name="TextBox 3">
            <a:extLst>
              <a:ext uri="{FF2B5EF4-FFF2-40B4-BE49-F238E27FC236}">
                <a16:creationId xmlns:a16="http://schemas.microsoft.com/office/drawing/2014/main" id="{F47BED38-A758-45CD-B281-93E6C5C6D1CE}"/>
              </a:ext>
            </a:extLst>
          </p:cNvPr>
          <p:cNvSpPr txBox="1"/>
          <p:nvPr/>
        </p:nvSpPr>
        <p:spPr>
          <a:xfrm>
            <a:off x="611560" y="1268760"/>
            <a:ext cx="7920880" cy="1754326"/>
          </a:xfrm>
          <a:prstGeom prst="rect">
            <a:avLst/>
          </a:prstGeom>
          <a:noFill/>
        </p:spPr>
        <p:txBody>
          <a:bodyPr wrap="square" rtlCol="0">
            <a:spAutoFit/>
          </a:bodyPr>
          <a:lstStyle/>
          <a:p>
            <a:endParaRPr lang="en-GB" dirty="0"/>
          </a:p>
          <a:p>
            <a:pPr algn="l"/>
            <a:r>
              <a:rPr lang="en-GB" dirty="0"/>
              <a:t> To </a:t>
            </a:r>
            <a:r>
              <a:rPr lang="en-GB" dirty="0">
                <a:solidFill>
                  <a:srgbClr val="0B0C0C"/>
                </a:solidFill>
                <a:latin typeface="nta"/>
              </a:rPr>
              <a:t>d</a:t>
            </a:r>
            <a:r>
              <a:rPr lang="en-GB" b="0" i="0" dirty="0">
                <a:solidFill>
                  <a:srgbClr val="0B0C0C"/>
                </a:solidFill>
                <a:effectLst/>
                <a:latin typeface="nta"/>
              </a:rPr>
              <a:t>evelop or add to the PE, physical activity and sport that is provided at Rivacre.</a:t>
            </a:r>
          </a:p>
          <a:p>
            <a:pPr algn="l">
              <a:buFont typeface="Arial" panose="020B0604020202020204" pitchFamily="34" charset="0"/>
              <a:buChar char="•"/>
            </a:pPr>
            <a:endParaRPr lang="en-GB" b="0" i="0" dirty="0">
              <a:solidFill>
                <a:srgbClr val="0B0C0C"/>
              </a:solidFill>
              <a:effectLst/>
              <a:latin typeface="nta"/>
            </a:endParaRPr>
          </a:p>
          <a:p>
            <a:pPr algn="l"/>
            <a:r>
              <a:rPr lang="en-GB" dirty="0">
                <a:solidFill>
                  <a:srgbClr val="0B0C0C"/>
                </a:solidFill>
                <a:latin typeface="nta"/>
              </a:rPr>
              <a:t> To </a:t>
            </a:r>
            <a:r>
              <a:rPr lang="en-GB" b="0" i="0" dirty="0">
                <a:solidFill>
                  <a:srgbClr val="0B0C0C"/>
                </a:solidFill>
                <a:effectLst/>
                <a:latin typeface="nta"/>
              </a:rPr>
              <a:t>build capacity and capability within the school to ensure that improvements made now will benefit pupils joining the school in future years</a:t>
            </a:r>
          </a:p>
          <a:p>
            <a:endParaRPr lang="en-GB" dirty="0"/>
          </a:p>
        </p:txBody>
      </p:sp>
      <p:sp>
        <p:nvSpPr>
          <p:cNvPr id="5" name="TextBox 4">
            <a:extLst>
              <a:ext uri="{FF2B5EF4-FFF2-40B4-BE49-F238E27FC236}">
                <a16:creationId xmlns:a16="http://schemas.microsoft.com/office/drawing/2014/main" id="{32E1104C-73D7-4980-872B-9CFCFC61D4B3}"/>
              </a:ext>
            </a:extLst>
          </p:cNvPr>
          <p:cNvSpPr txBox="1"/>
          <p:nvPr/>
        </p:nvSpPr>
        <p:spPr>
          <a:xfrm>
            <a:off x="683568" y="4293096"/>
            <a:ext cx="7560840" cy="2862322"/>
          </a:xfrm>
          <a:prstGeom prst="rect">
            <a:avLst/>
          </a:prstGeom>
          <a:noFill/>
        </p:spPr>
        <p:txBody>
          <a:bodyPr wrap="square" rtlCol="0">
            <a:spAutoFit/>
          </a:bodyPr>
          <a:lstStyle/>
          <a:p>
            <a:pPr marL="342900" indent="-342900">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Improved e</a:t>
            </a:r>
            <a:r>
              <a:rPr lang="en-GB" sz="1800" dirty="0">
                <a:effectLst/>
                <a:latin typeface="Calibri" panose="020F0502020204030204" pitchFamily="34" charset="0"/>
                <a:ea typeface="Calibri" panose="020F0502020204030204" pitchFamily="34" charset="0"/>
                <a:cs typeface="Times New Roman" panose="02020603050405020304" pitchFamily="18" charset="0"/>
              </a:rPr>
              <a:t>ngagement of all pupils in regular physical activity.</a:t>
            </a:r>
          </a:p>
          <a:p>
            <a:pPr marL="342900" indent="-3429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profile of PE and </a:t>
            </a:r>
            <a:r>
              <a:rPr lang="en-GB" dirty="0">
                <a:latin typeface="Calibri" panose="020F0502020204030204" pitchFamily="34" charset="0"/>
                <a:ea typeface="Calibri" panose="020F0502020204030204" pitchFamily="34" charset="0"/>
                <a:cs typeface="Times New Roman" panose="02020603050405020304" pitchFamily="18" charset="0"/>
              </a:rPr>
              <a:t>s</a:t>
            </a:r>
            <a:r>
              <a:rPr lang="en-GB" sz="1800" dirty="0">
                <a:effectLst/>
                <a:latin typeface="Calibri" panose="020F0502020204030204" pitchFamily="34" charset="0"/>
                <a:ea typeface="Calibri" panose="020F0502020204030204" pitchFamily="34" charset="0"/>
                <a:cs typeface="Times New Roman" panose="02020603050405020304" pitchFamily="18" charset="0"/>
              </a:rPr>
              <a:t>port being raised across the school.</a:t>
            </a:r>
          </a:p>
          <a:p>
            <a:pPr marL="342900" indent="-3429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confidence, knowledge and skills of all staff in teaching PE and sport</a:t>
            </a:r>
          </a:p>
          <a:p>
            <a:pPr marL="342900" indent="-3429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Broader experience of a range of sports and activities offered to all pupils</a:t>
            </a:r>
          </a:p>
          <a:p>
            <a:pPr marL="342900" indent="-3429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participation in competitive sport</a:t>
            </a:r>
          </a:p>
          <a:p>
            <a:pPr marL="342900" indent="-342900">
              <a:buFont typeface="+mj-lt"/>
              <a:buAutoNum type="arabicPeriod"/>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mj-lt"/>
              <a:buAutoNum type="arabicPeriod"/>
            </a:pPr>
            <a:endParaRPr lang="en-GB" dirty="0"/>
          </a:p>
          <a:p>
            <a:r>
              <a:rPr lang="en-GB" dirty="0"/>
              <a:t> </a:t>
            </a:r>
          </a:p>
          <a:p>
            <a:pPr marL="342900" indent="-342900">
              <a:buFont typeface="+mj-lt"/>
              <a:buAutoNum type="arabicPeriod"/>
            </a:pPr>
            <a:endParaRPr lang="en-GB" dirty="0"/>
          </a:p>
        </p:txBody>
      </p:sp>
      <p:sp>
        <p:nvSpPr>
          <p:cNvPr id="7" name="Title 1">
            <a:extLst>
              <a:ext uri="{FF2B5EF4-FFF2-40B4-BE49-F238E27FC236}">
                <a16:creationId xmlns:a16="http://schemas.microsoft.com/office/drawing/2014/main" id="{CDF229B9-104D-4D58-98EB-97709FEC7791}"/>
              </a:ext>
            </a:extLst>
          </p:cNvPr>
          <p:cNvSpPr txBox="1">
            <a:spLocks/>
          </p:cNvSpPr>
          <p:nvPr/>
        </p:nvSpPr>
        <p:spPr>
          <a:xfrm>
            <a:off x="425962" y="3010274"/>
            <a:ext cx="8229600" cy="1143000"/>
          </a:xfrm>
          <a:prstGeom prst="rect">
            <a:avLst/>
          </a:prstGeom>
          <a:solidFill>
            <a:schemeClr val="accent1">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800" dirty="0"/>
              <a:t>5 Key indictors for the PE and Sports Premium</a:t>
            </a:r>
          </a:p>
        </p:txBody>
      </p:sp>
    </p:spTree>
    <p:extLst>
      <p:ext uri="{BB962C8B-B14F-4D97-AF65-F5344CB8AC3E}">
        <p14:creationId xmlns:p14="http://schemas.microsoft.com/office/powerpoint/2010/main" val="1074556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553216" y="420081"/>
            <a:ext cx="8229600" cy="1143000"/>
          </a:xfrm>
          <a:prstGeom prst="rect">
            <a:avLst/>
          </a:prstGeom>
          <a:solidFill>
            <a:schemeClr val="accent1">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a:t>What school receives: </a:t>
            </a:r>
          </a:p>
        </p:txBody>
      </p:sp>
      <p:graphicFrame>
        <p:nvGraphicFramePr>
          <p:cNvPr id="7" name="Table 7">
            <a:extLst>
              <a:ext uri="{FF2B5EF4-FFF2-40B4-BE49-F238E27FC236}">
                <a16:creationId xmlns:a16="http://schemas.microsoft.com/office/drawing/2014/main" id="{D3DE04D3-3976-4666-9BB1-4DCC3A1A6438}"/>
              </a:ext>
            </a:extLst>
          </p:cNvPr>
          <p:cNvGraphicFramePr>
            <a:graphicFrameLocks noGrp="1"/>
          </p:cNvGraphicFramePr>
          <p:nvPr>
            <p:extLst>
              <p:ext uri="{D42A27DB-BD31-4B8C-83A1-F6EECF244321}">
                <p14:modId xmlns:p14="http://schemas.microsoft.com/office/powerpoint/2010/main" val="3506031091"/>
              </p:ext>
            </p:extLst>
          </p:nvPr>
        </p:nvGraphicFramePr>
        <p:xfrm>
          <a:off x="1043608" y="1916832"/>
          <a:ext cx="6840760" cy="4478738"/>
        </p:xfrm>
        <a:graphic>
          <a:graphicData uri="http://schemas.openxmlformats.org/drawingml/2006/table">
            <a:tbl>
              <a:tblPr firstRow="1" bandRow="1">
                <a:tableStyleId>{5C22544A-7EE6-4342-B048-85BDC9FD1C3A}</a:tableStyleId>
              </a:tblPr>
              <a:tblGrid>
                <a:gridCol w="3905212">
                  <a:extLst>
                    <a:ext uri="{9D8B030D-6E8A-4147-A177-3AD203B41FA5}">
                      <a16:colId xmlns:a16="http://schemas.microsoft.com/office/drawing/2014/main" val="2005806815"/>
                    </a:ext>
                  </a:extLst>
                </a:gridCol>
                <a:gridCol w="2935548">
                  <a:extLst>
                    <a:ext uri="{9D8B030D-6E8A-4147-A177-3AD203B41FA5}">
                      <a16:colId xmlns:a16="http://schemas.microsoft.com/office/drawing/2014/main" val="2705963411"/>
                    </a:ext>
                  </a:extLst>
                </a:gridCol>
              </a:tblGrid>
              <a:tr h="1260140">
                <a:tc>
                  <a:txBody>
                    <a:bodyPr/>
                    <a:lstStyle/>
                    <a:p>
                      <a:pPr algn="l">
                        <a:spcAft>
                          <a:spcPts val="0"/>
                        </a:spcAft>
                      </a:pPr>
                      <a:r>
                        <a:rPr lang="en-US" sz="2800" b="1" dirty="0">
                          <a:solidFill>
                            <a:schemeClr val="tx1"/>
                          </a:solidFill>
                          <a:effectLst/>
                          <a:latin typeface="Times New Roman"/>
                        </a:rPr>
                        <a:t>PE and Sports Premium </a:t>
                      </a:r>
                    </a:p>
                    <a:p>
                      <a:pPr algn="l">
                        <a:spcAft>
                          <a:spcPts val="0"/>
                        </a:spcAft>
                      </a:pPr>
                      <a:r>
                        <a:rPr lang="en-US" sz="2800" b="1" dirty="0">
                          <a:solidFill>
                            <a:schemeClr val="tx1"/>
                          </a:solidFill>
                          <a:effectLst/>
                          <a:latin typeface="Times New Roman"/>
                        </a:rPr>
                        <a:t>2021-2022</a:t>
                      </a:r>
                      <a:endParaRPr lang="en-GB" sz="2800" b="1" dirty="0">
                        <a:solidFill>
                          <a:schemeClr val="tx1"/>
                        </a:solidFill>
                        <a:effectLst/>
                        <a:latin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Times New Roman"/>
                          <a:cs typeface="+mn-cs"/>
                        </a:rPr>
                        <a:t>Carry Forward from 2020-2021</a:t>
                      </a:r>
                      <a:endParaRPr lang="en-GB" sz="2800" b="1" dirty="0">
                        <a:solidFill>
                          <a:schemeClr val="tx1"/>
                        </a:solidFill>
                      </a:endParaRPr>
                    </a:p>
                    <a:p>
                      <a:pPr algn="l"/>
                      <a:endParaRPr lang="en-GB" sz="28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tx1"/>
                          </a:solidFill>
                          <a:effectLst/>
                        </a:rPr>
                        <a:t>£18,069</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£3890.67</a:t>
                      </a:r>
                      <a:endParaRPr kumimoji="0" lang="en-GB" sz="2800" b="1" i="0" u="none" strike="noStrike" kern="1200" cap="none" spc="0" normalizeH="0" baseline="0" noProof="0" dirty="0">
                        <a:ln>
                          <a:noFill/>
                        </a:ln>
                        <a:solidFill>
                          <a:schemeClr val="tx1"/>
                        </a:solidFill>
                        <a:effectLst/>
                        <a:uLnTx/>
                        <a:uFillTx/>
                        <a:latin typeface="Times New Roman"/>
                        <a:cs typeface="+mn-cs"/>
                      </a:endParaRPr>
                    </a:p>
                    <a:p>
                      <a:pPr algn="l"/>
                      <a:endParaRPr lang="en-GB" sz="2800" b="1" dirty="0">
                        <a:solidFill>
                          <a:schemeClr val="tx1"/>
                        </a:solidFill>
                      </a:endParaRPr>
                    </a:p>
                  </a:txBody>
                  <a:tcPr/>
                </a:tc>
                <a:extLst>
                  <a:ext uri="{0D108BD9-81ED-4DB2-BD59-A6C34878D82A}">
                    <a16:rowId xmlns:a16="http://schemas.microsoft.com/office/drawing/2014/main" val="2565959164"/>
                  </a:ext>
                </a:extLst>
              </a:tr>
              <a:tr h="882098">
                <a:tc>
                  <a:txBody>
                    <a:bodyPr/>
                    <a:lstStyle/>
                    <a:p>
                      <a:pPr algn="l"/>
                      <a:r>
                        <a:rPr lang="en-GB" sz="2800" b="1" dirty="0">
                          <a:solidFill>
                            <a:schemeClr val="tx1"/>
                          </a:solidFill>
                        </a:rPr>
                        <a:t>Total Budget</a:t>
                      </a:r>
                    </a:p>
                  </a:txBody>
                  <a:tcPr/>
                </a:tc>
                <a:tc>
                  <a:txBody>
                    <a:bodyPr/>
                    <a:lstStyle/>
                    <a:p>
                      <a:pPr algn="l"/>
                      <a:r>
                        <a:rPr lang="en-GB" sz="2800" b="1" dirty="0">
                          <a:solidFill>
                            <a:schemeClr val="tx1"/>
                          </a:solidFill>
                        </a:rPr>
                        <a:t>£21,959.67</a:t>
                      </a:r>
                    </a:p>
                  </a:txBody>
                  <a:tcPr/>
                </a:tc>
                <a:extLst>
                  <a:ext uri="{0D108BD9-81ED-4DB2-BD59-A6C34878D82A}">
                    <a16:rowId xmlns:a16="http://schemas.microsoft.com/office/drawing/2014/main" val="3842343042"/>
                  </a:ext>
                </a:extLst>
              </a:tr>
              <a:tr h="8820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Times New Roman"/>
                          <a:cs typeface="+mn-cs"/>
                        </a:rPr>
                        <a:t>Budget Spent </a:t>
                      </a:r>
                      <a:endParaRPr kumimoji="0" lang="en-GB" sz="2800" b="1" i="0" u="none" strike="noStrike" kern="1200" cap="none" spc="0" normalizeH="0" baseline="0" noProof="0" dirty="0">
                        <a:ln>
                          <a:noFill/>
                        </a:ln>
                        <a:solidFill>
                          <a:schemeClr val="tx1"/>
                        </a:solidFill>
                        <a:effectLst/>
                        <a:uLnTx/>
                        <a:uFillTx/>
                        <a:latin typeface="Times New Roman"/>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1" i="0" u="none" strike="noStrike" kern="1200" cap="none" spc="0" normalizeH="0" baseline="0" noProof="0" dirty="0">
                        <a:ln>
                          <a:noFill/>
                        </a:ln>
                        <a:solidFill>
                          <a:schemeClr val="tx1"/>
                        </a:solidFill>
                        <a:effectLst/>
                        <a:uLnTx/>
                        <a:uFillTx/>
                        <a:latin typeface="Times New Roman"/>
                        <a:cs typeface="+mn-cs"/>
                      </a:endParaRPr>
                    </a:p>
                    <a:p>
                      <a:pPr algn="l"/>
                      <a:endParaRPr lang="en-GB" sz="2800" b="1" dirty="0">
                        <a:solidFill>
                          <a:schemeClr val="tx1"/>
                        </a:solidFill>
                      </a:endParaRPr>
                    </a:p>
                  </a:txBody>
                  <a:tcPr/>
                </a:tc>
                <a:tc>
                  <a:txBody>
                    <a:bodyPr/>
                    <a:lstStyle/>
                    <a:p>
                      <a:pPr algn="l"/>
                      <a:r>
                        <a:rPr lang="en-GB" sz="2400" b="1" dirty="0">
                          <a:solidFill>
                            <a:schemeClr val="tx1"/>
                          </a:solidFill>
                        </a:rPr>
                        <a:t>£13,811.35 +</a:t>
                      </a:r>
                    </a:p>
                    <a:p>
                      <a:pPr algn="l"/>
                      <a:r>
                        <a:rPr lang="en-GB" sz="2400" b="1" dirty="0">
                          <a:solidFill>
                            <a:schemeClr val="tx1"/>
                          </a:solidFill>
                        </a:rPr>
                        <a:t>£9,453.90 for project detailed below. </a:t>
                      </a:r>
                    </a:p>
                  </a:txBody>
                  <a:tcPr/>
                </a:tc>
                <a:extLst>
                  <a:ext uri="{0D108BD9-81ED-4DB2-BD59-A6C34878D82A}">
                    <a16:rowId xmlns:a16="http://schemas.microsoft.com/office/drawing/2014/main" val="3771092567"/>
                  </a:ext>
                </a:extLst>
              </a:tr>
            </a:tbl>
          </a:graphicData>
        </a:graphic>
      </p:graphicFrame>
    </p:spTree>
    <p:extLst>
      <p:ext uri="{BB962C8B-B14F-4D97-AF65-F5344CB8AC3E}">
        <p14:creationId xmlns:p14="http://schemas.microsoft.com/office/powerpoint/2010/main" val="4060637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208000" y="3275693"/>
            <a:ext cx="1460656" cy="369332"/>
          </a:xfrm>
          <a:prstGeom prst="rect">
            <a:avLst/>
          </a:prstGeom>
        </p:spPr>
        <p:txBody>
          <a:bodyPr wrap="none">
            <a:spAutoFit/>
          </a:bodyPr>
          <a:lstStyle/>
          <a:p>
            <a:r>
              <a:rPr lang="en-GB" b="1" dirty="0">
                <a:solidFill>
                  <a:srgbClr val="000000"/>
                </a:solidFill>
                <a:latin typeface="Times New Roman" panose="02020603050405020304" pitchFamily="18" charset="0"/>
              </a:rPr>
              <a:t>Cost: £4, 854</a:t>
            </a:r>
            <a:endParaRPr lang="en-GB" dirty="0"/>
          </a:p>
        </p:txBody>
      </p:sp>
      <p:sp>
        <p:nvSpPr>
          <p:cNvPr id="5" name="Title 1">
            <a:extLst>
              <a:ext uri="{FF2B5EF4-FFF2-40B4-BE49-F238E27FC236}">
                <a16:creationId xmlns:a16="http://schemas.microsoft.com/office/drawing/2014/main" id="{7B5F154F-4612-4F1C-8DEF-AC464A4FD15B}"/>
              </a:ext>
            </a:extLst>
          </p:cNvPr>
          <p:cNvSpPr txBox="1">
            <a:spLocks/>
          </p:cNvSpPr>
          <p:nvPr/>
        </p:nvSpPr>
        <p:spPr>
          <a:xfrm>
            <a:off x="251520" y="313186"/>
            <a:ext cx="8712968" cy="1010761"/>
          </a:xfrm>
          <a:prstGeom prst="rect">
            <a:avLst/>
          </a:prstGeom>
          <a:solidFill>
            <a:schemeClr val="accent3">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a:t>Key Indicator  1:</a:t>
            </a:r>
            <a:r>
              <a:rPr lang="en-GB" sz="1600" dirty="0"/>
              <a:t> </a:t>
            </a:r>
            <a:r>
              <a:rPr lang="en-GB" sz="1600" dirty="0">
                <a:latin typeface="Calibri" panose="020F0502020204030204" pitchFamily="34" charset="0"/>
                <a:ea typeface="Calibri" panose="020F0502020204030204" pitchFamily="34" charset="0"/>
                <a:cs typeface="Times New Roman" panose="02020603050405020304" pitchFamily="18" charset="0"/>
              </a:rPr>
              <a:t>Improved engagement of all pupils in regular physical activity</a:t>
            </a:r>
            <a:endParaRPr lang="en-GB" sz="2400" dirty="0"/>
          </a:p>
        </p:txBody>
      </p:sp>
      <p:sp>
        <p:nvSpPr>
          <p:cNvPr id="6" name="Content Placeholder 2">
            <a:extLst>
              <a:ext uri="{FF2B5EF4-FFF2-40B4-BE49-F238E27FC236}">
                <a16:creationId xmlns:a16="http://schemas.microsoft.com/office/drawing/2014/main" id="{C66B9A3C-FD00-4396-A83A-992E1BF5C594}"/>
              </a:ext>
            </a:extLst>
          </p:cNvPr>
          <p:cNvSpPr txBox="1">
            <a:spLocks/>
          </p:cNvSpPr>
          <p:nvPr/>
        </p:nvSpPr>
        <p:spPr>
          <a:xfrm>
            <a:off x="458396" y="1539972"/>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Reminder Email to staff about importance of children needing to be more active and less sedentary during the day ( Particularly as child have had far less opportunity’s  to be active over the last 6 months).. Link to BBC super movers,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gonoodle</a:t>
            </a:r>
            <a:r>
              <a:rPr lang="en-GB" sz="1800" dirty="0">
                <a:effectLst/>
                <a:latin typeface="Calibri" panose="020F0502020204030204" pitchFamily="34" charset="0"/>
                <a:ea typeface="Calibri" panose="020F0502020204030204" pitchFamily="34" charset="0"/>
                <a:cs typeface="Times New Roman" panose="02020603050405020304" pitchFamily="18" charset="0"/>
              </a:rPr>
              <a:t>, Cosmic Kids yoga, Just Dance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EtC</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n-GB" dirty="0"/>
          </a:p>
        </p:txBody>
      </p:sp>
      <p:sp>
        <p:nvSpPr>
          <p:cNvPr id="9" name="Content Placeholder 2">
            <a:extLst>
              <a:ext uri="{FF2B5EF4-FFF2-40B4-BE49-F238E27FC236}">
                <a16:creationId xmlns:a16="http://schemas.microsoft.com/office/drawing/2014/main" id="{8E9247DA-711C-41E8-9A35-AF4A349D34C0}"/>
              </a:ext>
            </a:extLst>
          </p:cNvPr>
          <p:cNvSpPr txBox="1">
            <a:spLocks/>
          </p:cNvSpPr>
          <p:nvPr/>
        </p:nvSpPr>
        <p:spPr>
          <a:xfrm>
            <a:off x="491738" y="4955597"/>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a:t>c</a:t>
            </a:r>
          </a:p>
        </p:txBody>
      </p:sp>
      <p:sp>
        <p:nvSpPr>
          <p:cNvPr id="8" name="Title 1">
            <a:extLst>
              <a:ext uri="{FF2B5EF4-FFF2-40B4-BE49-F238E27FC236}">
                <a16:creationId xmlns:a16="http://schemas.microsoft.com/office/drawing/2014/main" id="{CAA9C87E-D07C-4E0D-AC59-1AE3EB6EA321}"/>
              </a:ext>
            </a:extLst>
          </p:cNvPr>
          <p:cNvSpPr txBox="1">
            <a:spLocks/>
          </p:cNvSpPr>
          <p:nvPr/>
        </p:nvSpPr>
        <p:spPr>
          <a:xfrm>
            <a:off x="525010" y="3728811"/>
            <a:ext cx="8229600" cy="1010761"/>
          </a:xfrm>
          <a:prstGeom prst="rect">
            <a:avLst/>
          </a:prstGeom>
          <a:solidFill>
            <a:schemeClr val="accent6">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R="0" lvl="0" algn="l" defTabSz="914400" rtl="0" eaLnBrk="1" fontAlgn="auto" latinLnBrk="0" hangingPunct="1">
              <a:lnSpc>
                <a:spcPct val="100000"/>
              </a:lnSpc>
              <a:spcBef>
                <a:spcPts val="0"/>
              </a:spcBef>
              <a:spcAft>
                <a:spcPts val="0"/>
              </a:spcAft>
              <a:buClrTx/>
              <a:buSzTx/>
              <a:tabLst/>
              <a:defRPr/>
            </a:pPr>
            <a:r>
              <a:rPr lang="en-GB" sz="2400" dirty="0"/>
              <a:t>Key Indicator  2: </a:t>
            </a: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PE and sport being raised across the school as a tool for whole school improvement.</a:t>
            </a:r>
          </a:p>
          <a:p>
            <a:endParaRPr lang="en-GB" sz="2400" dirty="0"/>
          </a:p>
        </p:txBody>
      </p:sp>
      <p:sp>
        <p:nvSpPr>
          <p:cNvPr id="13" name="Content Placeholder 2">
            <a:extLst>
              <a:ext uri="{FF2B5EF4-FFF2-40B4-BE49-F238E27FC236}">
                <a16:creationId xmlns:a16="http://schemas.microsoft.com/office/drawing/2014/main" id="{F3170A25-A372-45DF-BEFF-E8309CB3D0A6}"/>
              </a:ext>
            </a:extLst>
          </p:cNvPr>
          <p:cNvSpPr txBox="1">
            <a:spLocks/>
          </p:cNvSpPr>
          <p:nvPr/>
        </p:nvSpPr>
        <p:spPr>
          <a:xfrm>
            <a:off x="560186" y="5248251"/>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dirty="0"/>
          </a:p>
        </p:txBody>
      </p:sp>
      <p:graphicFrame>
        <p:nvGraphicFramePr>
          <p:cNvPr id="16" name="Table 16">
            <a:extLst>
              <a:ext uri="{FF2B5EF4-FFF2-40B4-BE49-F238E27FC236}">
                <a16:creationId xmlns:a16="http://schemas.microsoft.com/office/drawing/2014/main" id="{06807C5E-69A2-409E-9E79-10C836AEAB91}"/>
              </a:ext>
            </a:extLst>
          </p:cNvPr>
          <p:cNvGraphicFramePr>
            <a:graphicFrameLocks noGrp="1"/>
          </p:cNvGraphicFramePr>
          <p:nvPr>
            <p:extLst>
              <p:ext uri="{D42A27DB-BD31-4B8C-83A1-F6EECF244321}">
                <p14:modId xmlns:p14="http://schemas.microsoft.com/office/powerpoint/2010/main" val="3149419696"/>
              </p:ext>
            </p:extLst>
          </p:nvPr>
        </p:nvGraphicFramePr>
        <p:xfrm>
          <a:off x="251520" y="1372436"/>
          <a:ext cx="8712968" cy="5527802"/>
        </p:xfrm>
        <a:graphic>
          <a:graphicData uri="http://schemas.openxmlformats.org/drawingml/2006/table">
            <a:tbl>
              <a:tblPr firstRow="1" bandRow="1">
                <a:tableStyleId>{5C22544A-7EE6-4342-B048-85BDC9FD1C3A}</a:tableStyleId>
              </a:tblPr>
              <a:tblGrid>
                <a:gridCol w="2844175">
                  <a:extLst>
                    <a:ext uri="{9D8B030D-6E8A-4147-A177-3AD203B41FA5}">
                      <a16:colId xmlns:a16="http://schemas.microsoft.com/office/drawing/2014/main" val="1828523958"/>
                    </a:ext>
                  </a:extLst>
                </a:gridCol>
                <a:gridCol w="2745787">
                  <a:extLst>
                    <a:ext uri="{9D8B030D-6E8A-4147-A177-3AD203B41FA5}">
                      <a16:colId xmlns:a16="http://schemas.microsoft.com/office/drawing/2014/main" val="2464252130"/>
                    </a:ext>
                  </a:extLst>
                </a:gridCol>
                <a:gridCol w="2183632">
                  <a:extLst>
                    <a:ext uri="{9D8B030D-6E8A-4147-A177-3AD203B41FA5}">
                      <a16:colId xmlns:a16="http://schemas.microsoft.com/office/drawing/2014/main" val="876204823"/>
                    </a:ext>
                  </a:extLst>
                </a:gridCol>
                <a:gridCol w="939374">
                  <a:extLst>
                    <a:ext uri="{9D8B030D-6E8A-4147-A177-3AD203B41FA5}">
                      <a16:colId xmlns:a16="http://schemas.microsoft.com/office/drawing/2014/main" val="3859518517"/>
                    </a:ext>
                  </a:extLst>
                </a:gridCol>
              </a:tblGrid>
              <a:tr h="133265">
                <a:tc>
                  <a:txBody>
                    <a:bodyPr/>
                    <a:lstStyle/>
                    <a:p>
                      <a:r>
                        <a:rPr lang="en-GB" sz="1200" dirty="0"/>
                        <a:t>Aim </a:t>
                      </a:r>
                    </a:p>
                  </a:txBody>
                  <a:tcPr/>
                </a:tc>
                <a:tc>
                  <a:txBody>
                    <a:bodyPr/>
                    <a:lstStyle/>
                    <a:p>
                      <a:r>
                        <a:rPr lang="en-GB" sz="1200" dirty="0"/>
                        <a:t>Actions </a:t>
                      </a:r>
                    </a:p>
                  </a:txBody>
                  <a:tcPr/>
                </a:tc>
                <a:tc>
                  <a:txBody>
                    <a:bodyPr/>
                    <a:lstStyle/>
                    <a:p>
                      <a:r>
                        <a:rPr lang="en-GB" sz="1200" dirty="0"/>
                        <a:t>Impact </a:t>
                      </a:r>
                    </a:p>
                  </a:txBody>
                  <a:tcPr/>
                </a:tc>
                <a:tc>
                  <a:txBody>
                    <a:bodyPr/>
                    <a:lstStyle/>
                    <a:p>
                      <a:r>
                        <a:rPr lang="en-GB" sz="1200" dirty="0"/>
                        <a:t>Cost </a:t>
                      </a:r>
                    </a:p>
                  </a:txBody>
                  <a:tcPr/>
                </a:tc>
                <a:extLst>
                  <a:ext uri="{0D108BD9-81ED-4DB2-BD59-A6C34878D82A}">
                    <a16:rowId xmlns:a16="http://schemas.microsoft.com/office/drawing/2014/main" val="3765734537"/>
                  </a:ext>
                </a:extLst>
              </a:tr>
              <a:tr h="1339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To improve the Activity levels of the children during Play time and Lunch time generally  the outdoor provision.</a:t>
                      </a:r>
                    </a:p>
                    <a:p>
                      <a:endParaRPr lang="en-GB" sz="1200" dirty="0"/>
                    </a:p>
                  </a:txBody>
                  <a:tcPr/>
                </a:tc>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Purchased Play </a:t>
                      </a:r>
                      <a:r>
                        <a:rPr lang="en-GB" sz="1200" dirty="0">
                          <a:latin typeface="Calibri" panose="020F0502020204030204" pitchFamily="34" charset="0"/>
                          <a:ea typeface="Calibri" panose="020F0502020204030204" pitchFamily="34" charset="0"/>
                          <a:cs typeface="Times New Roman" panose="02020603050405020304" pitchFamily="18" charset="0"/>
                        </a:rPr>
                        <a:t>T</a:t>
                      </a:r>
                      <a:r>
                        <a:rPr lang="en-GB" sz="1200" dirty="0">
                          <a:effectLst/>
                          <a:latin typeface="Calibri" panose="020F0502020204030204" pitchFamily="34" charset="0"/>
                          <a:ea typeface="Calibri" panose="020F0502020204030204" pitchFamily="34" charset="0"/>
                          <a:cs typeface="Times New Roman" panose="02020603050405020304" pitchFamily="18" charset="0"/>
                        </a:rPr>
                        <a:t>ime activities and equipment</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Teachers/ TA’s/MDA  encouraged to support  and motivate children when using the equipment.</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Training for MDS on supporting children with  skipping. </a:t>
                      </a:r>
                    </a:p>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Trim Trail to be added to the outdoor provision to help children build confident in gross movements  , build core movement skills and to learn how to take and mange low threat risks. </a:t>
                      </a:r>
                      <a:endParaRPr lang="en-GB" sz="1200" dirty="0"/>
                    </a:p>
                  </a:txBody>
                  <a:tcPr/>
                </a:tc>
                <a:tc>
                  <a:txBody>
                    <a:bodyPr/>
                    <a:lstStyle/>
                    <a:p>
                      <a:r>
                        <a:rPr lang="en-GB" sz="1200" dirty="0"/>
                        <a:t>Large increase in Activity levels at playtime  and lunch times. Noticeable impact on improvement in fundamentals  in Physical literacy such as balance coordination etc.</a:t>
                      </a:r>
                    </a:p>
                    <a:p>
                      <a:endParaRPr lang="en-GB" sz="1200" dirty="0"/>
                    </a:p>
                    <a:p>
                      <a:endParaRPr lang="en-GB" sz="1200" dirty="0"/>
                    </a:p>
                    <a:p>
                      <a:endParaRPr lang="en-GB" sz="1200" dirty="0"/>
                    </a:p>
                    <a:p>
                      <a:endParaRPr lang="en-GB" sz="1200" dirty="0"/>
                    </a:p>
                    <a:p>
                      <a:endParaRPr lang="en-GB" sz="1200" dirty="0"/>
                    </a:p>
                    <a:p>
                      <a:r>
                        <a:rPr lang="en-GB" sz="1200" dirty="0"/>
                        <a:t>Currently in the process of acquiring.</a:t>
                      </a:r>
                    </a:p>
                  </a:txBody>
                  <a:tcPr/>
                </a:tc>
                <a:tc>
                  <a:txBody>
                    <a:bodyPr/>
                    <a:lstStyle/>
                    <a:p>
                      <a:r>
                        <a:rPr lang="en-GB" sz="1200" dirty="0"/>
                        <a:t>£1272.02</a:t>
                      </a:r>
                    </a:p>
                    <a:p>
                      <a:endParaRPr lang="en-GB" sz="1200" dirty="0"/>
                    </a:p>
                    <a:p>
                      <a:endParaRPr lang="en-GB" sz="1200" dirty="0"/>
                    </a:p>
                    <a:p>
                      <a:endParaRPr lang="en-GB" sz="1200" dirty="0"/>
                    </a:p>
                    <a:p>
                      <a:endParaRPr lang="en-GB" sz="1200" dirty="0"/>
                    </a:p>
                    <a:p>
                      <a:endParaRPr lang="en-GB" sz="1200" dirty="0"/>
                    </a:p>
                    <a:p>
                      <a:endParaRPr lang="en-GB" sz="1200" dirty="0"/>
                    </a:p>
                    <a:p>
                      <a:r>
                        <a:rPr lang="en-GB" sz="1200" dirty="0"/>
                        <a:t>£84</a:t>
                      </a:r>
                    </a:p>
                    <a:p>
                      <a:endParaRPr lang="en-GB" sz="1200" dirty="0"/>
                    </a:p>
                    <a:p>
                      <a:endParaRPr lang="en-GB" sz="1200" dirty="0"/>
                    </a:p>
                    <a:p>
                      <a:endParaRPr lang="en-GB" sz="1200" dirty="0"/>
                    </a:p>
                    <a:p>
                      <a:r>
                        <a:rPr lang="en-GB" sz="1200" dirty="0"/>
                        <a:t>TBC </a:t>
                      </a:r>
                    </a:p>
                    <a:p>
                      <a:r>
                        <a:rPr lang="en-GB" sz="1200" dirty="0"/>
                        <a:t>£ </a:t>
                      </a:r>
                    </a:p>
                  </a:txBody>
                  <a:tcPr/>
                </a:tc>
                <a:extLst>
                  <a:ext uri="{0D108BD9-81ED-4DB2-BD59-A6C34878D82A}">
                    <a16:rowId xmlns:a16="http://schemas.microsoft.com/office/drawing/2014/main" val="240041136"/>
                  </a:ext>
                </a:extLst>
              </a:tr>
              <a:tr h="1683288">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To build in more active lesson into the daily routine</a:t>
                      </a:r>
                      <a:endParaRPr lang="en-GB" sz="1200" dirty="0"/>
                    </a:p>
                  </a:txBody>
                  <a:tcPr/>
                </a:tc>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Reminder Email to staff about importance of children needing to be more active and less sedentary during the day ( Particularly as children have had far less opportunity’s  to be active over the last 6 months).. Link to BBC super movers,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gonoodle</a:t>
                      </a:r>
                      <a:r>
                        <a:rPr lang="en-GB" sz="1200" dirty="0">
                          <a:effectLst/>
                          <a:latin typeface="Calibri" panose="020F0502020204030204" pitchFamily="34" charset="0"/>
                          <a:ea typeface="Calibri" panose="020F0502020204030204" pitchFamily="34" charset="0"/>
                          <a:cs typeface="Times New Roman" panose="02020603050405020304" pitchFamily="18" charset="0"/>
                        </a:rPr>
                        <a:t>, Cosmic Kids yoga, Just Dance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EtC</a:t>
                      </a:r>
                      <a:r>
                        <a:rPr lang="en-GB" sz="12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GB" sz="1200" dirty="0">
                        <a:effectLst/>
                        <a:latin typeface="Calibri" panose="020F0502020204030204" pitchFamily="34" charset="0"/>
                        <a:cs typeface="Times New Roman" panose="02020603050405020304" pitchFamily="18" charset="0"/>
                      </a:endParaRPr>
                    </a:p>
                  </a:txBody>
                  <a:tcPr/>
                </a:tc>
                <a:tc>
                  <a:txBody>
                    <a:bodyPr/>
                    <a:lstStyle/>
                    <a:p>
                      <a:r>
                        <a:rPr lang="en-GB" sz="1200" dirty="0"/>
                        <a:t>Classes across school have built in active brain brakes which has not only helped with getting the children more active but also helped with concentration  levels. </a:t>
                      </a:r>
                    </a:p>
                    <a:p>
                      <a:endParaRPr lang="en-GB" sz="1200" dirty="0"/>
                    </a:p>
                    <a:p>
                      <a:r>
                        <a:rPr lang="en-GB" sz="1200" dirty="0"/>
                        <a:t>This is something we will look to build on next year. </a:t>
                      </a:r>
                    </a:p>
                  </a:txBody>
                  <a:tcPr/>
                </a:tc>
                <a:tc>
                  <a:txBody>
                    <a:bodyPr/>
                    <a:lstStyle/>
                    <a:p>
                      <a:endParaRPr lang="en-GB" dirty="0"/>
                    </a:p>
                  </a:txBody>
                  <a:tcPr/>
                </a:tc>
                <a:extLst>
                  <a:ext uri="{0D108BD9-81ED-4DB2-BD59-A6C34878D82A}">
                    <a16:rowId xmlns:a16="http://schemas.microsoft.com/office/drawing/2014/main" val="2615755893"/>
                  </a:ext>
                </a:extLst>
              </a:tr>
              <a:tr h="133265">
                <a:tc>
                  <a:txBody>
                    <a:bodyPr/>
                    <a:lstStyle/>
                    <a:p>
                      <a:endParaRPr lang="en-GB" sz="1200" dirty="0"/>
                    </a:p>
                  </a:txBody>
                  <a:tcPr/>
                </a:tc>
                <a:tc>
                  <a:txBody>
                    <a:bodyPr/>
                    <a:lstStyle/>
                    <a:p>
                      <a:endParaRPr lang="en-GB" sz="1200"/>
                    </a:p>
                  </a:txBody>
                  <a:tcPr/>
                </a:tc>
                <a:tc>
                  <a:txBody>
                    <a:bodyPr/>
                    <a:lstStyle/>
                    <a:p>
                      <a:r>
                        <a:rPr lang="en-GB" sz="1200" dirty="0"/>
                        <a:t>Total </a:t>
                      </a:r>
                    </a:p>
                  </a:txBody>
                  <a:tcPr/>
                </a:tc>
                <a:tc>
                  <a:txBody>
                    <a:bodyPr/>
                    <a:lstStyle/>
                    <a:p>
                      <a:r>
                        <a:rPr lang="en-GB" sz="1200" dirty="0"/>
                        <a:t>£11,336.90</a:t>
                      </a:r>
                    </a:p>
                  </a:txBody>
                  <a:tcPr/>
                </a:tc>
                <a:extLst>
                  <a:ext uri="{0D108BD9-81ED-4DB2-BD59-A6C34878D82A}">
                    <a16:rowId xmlns:a16="http://schemas.microsoft.com/office/drawing/2014/main" val="1052179396"/>
                  </a:ext>
                </a:extLst>
              </a:tr>
            </a:tbl>
          </a:graphicData>
        </a:graphic>
      </p:graphicFrame>
    </p:spTree>
    <p:extLst>
      <p:ext uri="{BB962C8B-B14F-4D97-AF65-F5344CB8AC3E}">
        <p14:creationId xmlns:p14="http://schemas.microsoft.com/office/powerpoint/2010/main" val="2024358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B5F154F-4612-4F1C-8DEF-AC464A4FD15B}"/>
              </a:ext>
            </a:extLst>
          </p:cNvPr>
          <p:cNvSpPr txBox="1">
            <a:spLocks/>
          </p:cNvSpPr>
          <p:nvPr/>
        </p:nvSpPr>
        <p:spPr>
          <a:xfrm>
            <a:off x="473996" y="313186"/>
            <a:ext cx="8229600" cy="1010761"/>
          </a:xfrm>
          <a:prstGeom prst="rect">
            <a:avLst/>
          </a:prstGeom>
          <a:solidFill>
            <a:schemeClr val="accent3">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a:t>Key Indicator  1:</a:t>
            </a:r>
            <a:r>
              <a:rPr lang="en-GB" sz="1600" dirty="0"/>
              <a:t> </a:t>
            </a:r>
            <a:r>
              <a:rPr lang="en-GB" sz="1600" dirty="0">
                <a:latin typeface="Calibri" panose="020F0502020204030204" pitchFamily="34" charset="0"/>
                <a:ea typeface="Calibri" panose="020F0502020204030204" pitchFamily="34" charset="0"/>
                <a:cs typeface="Times New Roman" panose="02020603050405020304" pitchFamily="18" charset="0"/>
              </a:rPr>
              <a:t>Improved in engagement of all pupils in regular physical activity</a:t>
            </a:r>
            <a:endParaRPr lang="en-GB" sz="2400" dirty="0"/>
          </a:p>
        </p:txBody>
      </p:sp>
      <p:sp>
        <p:nvSpPr>
          <p:cNvPr id="9" name="Content Placeholder 2">
            <a:extLst>
              <a:ext uri="{FF2B5EF4-FFF2-40B4-BE49-F238E27FC236}">
                <a16:creationId xmlns:a16="http://schemas.microsoft.com/office/drawing/2014/main" id="{8E9247DA-711C-41E8-9A35-AF4A349D34C0}"/>
              </a:ext>
            </a:extLst>
          </p:cNvPr>
          <p:cNvSpPr txBox="1">
            <a:spLocks/>
          </p:cNvSpPr>
          <p:nvPr/>
        </p:nvSpPr>
        <p:spPr>
          <a:xfrm>
            <a:off x="491738" y="4955597"/>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dirty="0"/>
          </a:p>
        </p:txBody>
      </p:sp>
      <p:graphicFrame>
        <p:nvGraphicFramePr>
          <p:cNvPr id="16" name="Table 16">
            <a:extLst>
              <a:ext uri="{FF2B5EF4-FFF2-40B4-BE49-F238E27FC236}">
                <a16:creationId xmlns:a16="http://schemas.microsoft.com/office/drawing/2014/main" id="{06807C5E-69A2-409E-9E79-10C836AEAB91}"/>
              </a:ext>
            </a:extLst>
          </p:cNvPr>
          <p:cNvGraphicFramePr>
            <a:graphicFrameLocks noGrp="1"/>
          </p:cNvGraphicFramePr>
          <p:nvPr>
            <p:extLst>
              <p:ext uri="{D42A27DB-BD31-4B8C-83A1-F6EECF244321}">
                <p14:modId xmlns:p14="http://schemas.microsoft.com/office/powerpoint/2010/main" val="2256415100"/>
              </p:ext>
            </p:extLst>
          </p:nvPr>
        </p:nvGraphicFramePr>
        <p:xfrm>
          <a:off x="422127" y="1587250"/>
          <a:ext cx="8281469" cy="5094988"/>
        </p:xfrm>
        <a:graphic>
          <a:graphicData uri="http://schemas.openxmlformats.org/drawingml/2006/table">
            <a:tbl>
              <a:tblPr firstRow="1" bandRow="1">
                <a:tableStyleId>{5C22544A-7EE6-4342-B048-85BDC9FD1C3A}</a:tableStyleId>
              </a:tblPr>
              <a:tblGrid>
                <a:gridCol w="2683628">
                  <a:extLst>
                    <a:ext uri="{9D8B030D-6E8A-4147-A177-3AD203B41FA5}">
                      <a16:colId xmlns:a16="http://schemas.microsoft.com/office/drawing/2014/main" val="1828523958"/>
                    </a:ext>
                  </a:extLst>
                </a:gridCol>
                <a:gridCol w="2651124">
                  <a:extLst>
                    <a:ext uri="{9D8B030D-6E8A-4147-A177-3AD203B41FA5}">
                      <a16:colId xmlns:a16="http://schemas.microsoft.com/office/drawing/2014/main" val="2464252130"/>
                    </a:ext>
                  </a:extLst>
                </a:gridCol>
                <a:gridCol w="2060370">
                  <a:extLst>
                    <a:ext uri="{9D8B030D-6E8A-4147-A177-3AD203B41FA5}">
                      <a16:colId xmlns:a16="http://schemas.microsoft.com/office/drawing/2014/main" val="876204823"/>
                    </a:ext>
                  </a:extLst>
                </a:gridCol>
                <a:gridCol w="886347">
                  <a:extLst>
                    <a:ext uri="{9D8B030D-6E8A-4147-A177-3AD203B41FA5}">
                      <a16:colId xmlns:a16="http://schemas.microsoft.com/office/drawing/2014/main" val="3859518517"/>
                    </a:ext>
                  </a:extLst>
                </a:gridCol>
              </a:tblGrid>
              <a:tr h="255148">
                <a:tc>
                  <a:txBody>
                    <a:bodyPr/>
                    <a:lstStyle/>
                    <a:p>
                      <a:r>
                        <a:rPr lang="en-GB" sz="1200" dirty="0"/>
                        <a:t>Aim </a:t>
                      </a:r>
                    </a:p>
                  </a:txBody>
                  <a:tcPr/>
                </a:tc>
                <a:tc>
                  <a:txBody>
                    <a:bodyPr/>
                    <a:lstStyle/>
                    <a:p>
                      <a:r>
                        <a:rPr lang="en-GB" sz="1200" dirty="0"/>
                        <a:t>Actions </a:t>
                      </a:r>
                    </a:p>
                  </a:txBody>
                  <a:tcPr/>
                </a:tc>
                <a:tc>
                  <a:txBody>
                    <a:bodyPr/>
                    <a:lstStyle/>
                    <a:p>
                      <a:r>
                        <a:rPr lang="en-GB" sz="1200" dirty="0"/>
                        <a:t>Impact </a:t>
                      </a:r>
                    </a:p>
                  </a:txBody>
                  <a:tcPr/>
                </a:tc>
                <a:tc>
                  <a:txBody>
                    <a:bodyPr/>
                    <a:lstStyle/>
                    <a:p>
                      <a:r>
                        <a:rPr lang="en-GB" sz="1200" dirty="0"/>
                        <a:t>Cost </a:t>
                      </a:r>
                    </a:p>
                  </a:txBody>
                  <a:tcPr/>
                </a:tc>
                <a:extLst>
                  <a:ext uri="{0D108BD9-81ED-4DB2-BD59-A6C34878D82A}">
                    <a16:rowId xmlns:a16="http://schemas.microsoft.com/office/drawing/2014/main" val="3765734537"/>
                  </a:ext>
                </a:extLst>
              </a:tr>
              <a:tr h="2228116">
                <a:tc>
                  <a:txBody>
                    <a:bodyPr/>
                    <a:lstStyle/>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Ex-Olympic Athlete and cycling coach invited into school to help raise profile of sport and activity in conjunction with our ‘Wheelie Wicked Week’.</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tc>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-organised  and promoted the ‘wheelie wicked week’</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Promote  activate travel- children traveling to school on 2 wheels rather that 4. </a:t>
                      </a:r>
                    </a:p>
                    <a:p>
                      <a:endParaRPr lang="en-GB" sz="1200" dirty="0"/>
                    </a:p>
                  </a:txBody>
                  <a:tcPr/>
                </a:tc>
                <a:tc>
                  <a:txBody>
                    <a:bodyPr/>
                    <a:lstStyle/>
                    <a:p>
                      <a:r>
                        <a:rPr lang="en-GB" sz="1200" dirty="0"/>
                        <a:t>Children really enjoyed the experience. Profile  of being active raised.</a:t>
                      </a:r>
                    </a:p>
                    <a:p>
                      <a:endParaRPr lang="en-GB" sz="1200" dirty="0"/>
                    </a:p>
                    <a:p>
                      <a:r>
                        <a:rPr lang="en-GB" sz="1200" dirty="0"/>
                        <a:t>Improvement in core cycling skills.</a:t>
                      </a:r>
                    </a:p>
                    <a:p>
                      <a:endParaRPr lang="en-GB" sz="1200" dirty="0"/>
                    </a:p>
                    <a:p>
                      <a:r>
                        <a:rPr lang="en-GB" sz="1200" dirty="0"/>
                        <a:t>Profile  of active transport raised. Increase in number of children traveling to school on bike and scooter. </a:t>
                      </a:r>
                    </a:p>
                    <a:p>
                      <a:endParaRPr lang="en-GB" sz="1200" dirty="0"/>
                    </a:p>
                  </a:txBody>
                  <a:tcPr/>
                </a:tc>
                <a:tc>
                  <a:txBody>
                    <a:bodyPr/>
                    <a:lstStyle/>
                    <a:p>
                      <a:r>
                        <a:rPr lang="en-GB" sz="1200" dirty="0"/>
                        <a:t>£1,232</a:t>
                      </a:r>
                    </a:p>
                  </a:txBody>
                  <a:tcPr/>
                </a:tc>
                <a:extLst>
                  <a:ext uri="{0D108BD9-81ED-4DB2-BD59-A6C34878D82A}">
                    <a16:rowId xmlns:a16="http://schemas.microsoft.com/office/drawing/2014/main" val="240041136"/>
                  </a:ext>
                </a:extLst>
              </a:tr>
              <a:tr h="1264540">
                <a:tc>
                  <a:txBody>
                    <a:bodyPr/>
                    <a:lstStyle/>
                    <a:p>
                      <a:r>
                        <a:rPr lang="en-GB" sz="1200" dirty="0"/>
                        <a:t>Sports day to raise profile of sport </a:t>
                      </a:r>
                    </a:p>
                  </a:txBody>
                  <a:tcPr/>
                </a:tc>
                <a:tc>
                  <a:txBody>
                    <a:bodyPr/>
                    <a:lstStyle/>
                    <a:p>
                      <a:pPr>
                        <a:lnSpc>
                          <a:spcPct val="107000"/>
                        </a:lnSpc>
                        <a:spcAft>
                          <a:spcPts val="800"/>
                        </a:spcAft>
                      </a:pPr>
                      <a:r>
                        <a:rPr lang="en-GB" sz="1200" dirty="0">
                          <a:effectLst/>
                          <a:latin typeface="Calibri" panose="020F0502020204030204" pitchFamily="34" charset="0"/>
                          <a:cs typeface="Times New Roman" panose="02020603050405020304" pitchFamily="18" charset="0"/>
                        </a:rPr>
                        <a:t>-Organise Sports day</a:t>
                      </a:r>
                    </a:p>
                    <a:p>
                      <a:pPr>
                        <a:lnSpc>
                          <a:spcPct val="107000"/>
                        </a:lnSpc>
                        <a:spcAft>
                          <a:spcPts val="800"/>
                        </a:spcAft>
                      </a:pPr>
                      <a:r>
                        <a:rPr lang="en-GB" sz="1200" dirty="0">
                          <a:effectLst/>
                          <a:latin typeface="Calibri" panose="020F0502020204030204" pitchFamily="34" charset="0"/>
                          <a:cs typeface="Times New Roman" panose="02020603050405020304" pitchFamily="18" charset="0"/>
                        </a:rPr>
                        <a:t>-Provide awards</a:t>
                      </a:r>
                    </a:p>
                  </a:txBody>
                  <a:tcPr/>
                </a:tc>
                <a:tc>
                  <a:txBody>
                    <a:bodyPr/>
                    <a:lstStyle/>
                    <a:p>
                      <a:r>
                        <a:rPr lang="en-GB" sz="1200" dirty="0"/>
                        <a:t>Ongoing</a:t>
                      </a:r>
                    </a:p>
                  </a:txBody>
                  <a:tcPr/>
                </a:tc>
                <a:tc>
                  <a:txBody>
                    <a:bodyPr/>
                    <a:lstStyle/>
                    <a:p>
                      <a:r>
                        <a:rPr lang="en-GB" sz="1200" dirty="0"/>
                        <a:t>£503.08</a:t>
                      </a:r>
                    </a:p>
                  </a:txBody>
                  <a:tcPr/>
                </a:tc>
                <a:extLst>
                  <a:ext uri="{0D108BD9-81ED-4DB2-BD59-A6C34878D82A}">
                    <a16:rowId xmlns:a16="http://schemas.microsoft.com/office/drawing/2014/main" val="2615755893"/>
                  </a:ext>
                </a:extLst>
              </a:tr>
              <a:tr h="703390">
                <a:tc>
                  <a:txBody>
                    <a:bodyPr/>
                    <a:lstStyle/>
                    <a:p>
                      <a:endParaRPr lang="en-GB" sz="1200" dirty="0"/>
                    </a:p>
                  </a:txBody>
                  <a:tcPr/>
                </a:tc>
                <a:tc>
                  <a:txBody>
                    <a:bodyPr/>
                    <a:lstStyle/>
                    <a:p>
                      <a:pPr>
                        <a:lnSpc>
                          <a:spcPct val="107000"/>
                        </a:lnSpc>
                        <a:spcAft>
                          <a:spcPts val="800"/>
                        </a:spcAft>
                      </a:pPr>
                      <a:endParaRPr lang="en-GB" sz="1200" dirty="0">
                        <a:effectLst/>
                        <a:latin typeface="Calibri" panose="020F0502020204030204" pitchFamily="34" charset="0"/>
                        <a:cs typeface="Times New Roman" panose="02020603050405020304" pitchFamily="18" charset="0"/>
                      </a:endParaRPr>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585750210"/>
                  </a:ext>
                </a:extLst>
              </a:tr>
              <a:tr h="217593">
                <a:tc>
                  <a:txBody>
                    <a:bodyPr/>
                    <a:lstStyle/>
                    <a:p>
                      <a:endParaRPr lang="en-GB" sz="1200" dirty="0"/>
                    </a:p>
                  </a:txBody>
                  <a:tcPr/>
                </a:tc>
                <a:tc>
                  <a:txBody>
                    <a:bodyPr/>
                    <a:lstStyle/>
                    <a:p>
                      <a:pPr>
                        <a:lnSpc>
                          <a:spcPct val="107000"/>
                        </a:lnSpc>
                        <a:spcAft>
                          <a:spcPts val="800"/>
                        </a:spcAft>
                      </a:pPr>
                      <a:endParaRPr lang="en-GB" sz="1200" dirty="0">
                        <a:effectLst/>
                        <a:latin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Total </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£1735.08</a:t>
                      </a:r>
                    </a:p>
                    <a:p>
                      <a:endParaRPr lang="en-GB" sz="1200" dirty="0"/>
                    </a:p>
                  </a:txBody>
                  <a:tcPr/>
                </a:tc>
                <a:extLst>
                  <a:ext uri="{0D108BD9-81ED-4DB2-BD59-A6C34878D82A}">
                    <a16:rowId xmlns:a16="http://schemas.microsoft.com/office/drawing/2014/main" val="1487866103"/>
                  </a:ext>
                </a:extLst>
              </a:tr>
            </a:tbl>
          </a:graphicData>
        </a:graphic>
      </p:graphicFrame>
      <p:sp>
        <p:nvSpPr>
          <p:cNvPr id="10" name="Title 1">
            <a:extLst>
              <a:ext uri="{FF2B5EF4-FFF2-40B4-BE49-F238E27FC236}">
                <a16:creationId xmlns:a16="http://schemas.microsoft.com/office/drawing/2014/main" id="{140787FB-8D62-47D1-916E-C9D242CF3D39}"/>
              </a:ext>
            </a:extLst>
          </p:cNvPr>
          <p:cNvSpPr txBox="1">
            <a:spLocks noGrp="1"/>
          </p:cNvSpPr>
          <p:nvPr>
            <p:ph type="title"/>
          </p:nvPr>
        </p:nvSpPr>
        <p:spPr>
          <a:xfrm>
            <a:off x="457200" y="274638"/>
            <a:ext cx="8229600" cy="1143000"/>
          </a:xfrm>
          <a:prstGeom prst="rect">
            <a:avLst/>
          </a:prstGeom>
          <a:solidFill>
            <a:schemeClr val="accent6">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R="0" lvl="0" algn="l" defTabSz="914400" rtl="0" eaLnBrk="1" fontAlgn="auto" latinLnBrk="0" hangingPunct="1">
              <a:lnSpc>
                <a:spcPct val="100000"/>
              </a:lnSpc>
              <a:spcBef>
                <a:spcPts val="0"/>
              </a:spcBef>
              <a:spcAft>
                <a:spcPts val="0"/>
              </a:spcAft>
              <a:buClrTx/>
              <a:buSzTx/>
              <a:tabLst/>
              <a:defRPr/>
            </a:pPr>
            <a:r>
              <a:rPr lang="en-GB" sz="2400" dirty="0"/>
              <a:t>Key Indicator  2: </a:t>
            </a: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Profile of PE and sport being raised across the school.</a:t>
            </a:r>
            <a:endParaRPr lang="en-GB" sz="2400" dirty="0"/>
          </a:p>
        </p:txBody>
      </p:sp>
    </p:spTree>
    <p:extLst>
      <p:ext uri="{BB962C8B-B14F-4D97-AF65-F5344CB8AC3E}">
        <p14:creationId xmlns:p14="http://schemas.microsoft.com/office/powerpoint/2010/main" val="15766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8E9247DA-711C-41E8-9A35-AF4A349D34C0}"/>
              </a:ext>
            </a:extLst>
          </p:cNvPr>
          <p:cNvSpPr txBox="1">
            <a:spLocks/>
          </p:cNvSpPr>
          <p:nvPr/>
        </p:nvSpPr>
        <p:spPr>
          <a:xfrm>
            <a:off x="491738" y="4955597"/>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dirty="0"/>
          </a:p>
        </p:txBody>
      </p:sp>
      <p:graphicFrame>
        <p:nvGraphicFramePr>
          <p:cNvPr id="16" name="Table 16">
            <a:extLst>
              <a:ext uri="{FF2B5EF4-FFF2-40B4-BE49-F238E27FC236}">
                <a16:creationId xmlns:a16="http://schemas.microsoft.com/office/drawing/2014/main" id="{06807C5E-69A2-409E-9E79-10C836AEAB91}"/>
              </a:ext>
            </a:extLst>
          </p:cNvPr>
          <p:cNvGraphicFramePr>
            <a:graphicFrameLocks noGrp="1"/>
          </p:cNvGraphicFramePr>
          <p:nvPr>
            <p:extLst>
              <p:ext uri="{D42A27DB-BD31-4B8C-83A1-F6EECF244321}">
                <p14:modId xmlns:p14="http://schemas.microsoft.com/office/powerpoint/2010/main" val="3452361746"/>
              </p:ext>
            </p:extLst>
          </p:nvPr>
        </p:nvGraphicFramePr>
        <p:xfrm>
          <a:off x="422127" y="1587250"/>
          <a:ext cx="8281469" cy="3629561"/>
        </p:xfrm>
        <a:graphic>
          <a:graphicData uri="http://schemas.openxmlformats.org/drawingml/2006/table">
            <a:tbl>
              <a:tblPr firstRow="1" bandRow="1">
                <a:tableStyleId>{5C22544A-7EE6-4342-B048-85BDC9FD1C3A}</a:tableStyleId>
              </a:tblPr>
              <a:tblGrid>
                <a:gridCol w="2683628">
                  <a:extLst>
                    <a:ext uri="{9D8B030D-6E8A-4147-A177-3AD203B41FA5}">
                      <a16:colId xmlns:a16="http://schemas.microsoft.com/office/drawing/2014/main" val="1828523958"/>
                    </a:ext>
                  </a:extLst>
                </a:gridCol>
                <a:gridCol w="2651124">
                  <a:extLst>
                    <a:ext uri="{9D8B030D-6E8A-4147-A177-3AD203B41FA5}">
                      <a16:colId xmlns:a16="http://schemas.microsoft.com/office/drawing/2014/main" val="2464252130"/>
                    </a:ext>
                  </a:extLst>
                </a:gridCol>
                <a:gridCol w="2060370">
                  <a:extLst>
                    <a:ext uri="{9D8B030D-6E8A-4147-A177-3AD203B41FA5}">
                      <a16:colId xmlns:a16="http://schemas.microsoft.com/office/drawing/2014/main" val="876204823"/>
                    </a:ext>
                  </a:extLst>
                </a:gridCol>
                <a:gridCol w="886347">
                  <a:extLst>
                    <a:ext uri="{9D8B030D-6E8A-4147-A177-3AD203B41FA5}">
                      <a16:colId xmlns:a16="http://schemas.microsoft.com/office/drawing/2014/main" val="3859518517"/>
                    </a:ext>
                  </a:extLst>
                </a:gridCol>
              </a:tblGrid>
              <a:tr h="255148">
                <a:tc>
                  <a:txBody>
                    <a:bodyPr/>
                    <a:lstStyle/>
                    <a:p>
                      <a:r>
                        <a:rPr lang="en-GB" sz="1200" dirty="0"/>
                        <a:t>Aim </a:t>
                      </a:r>
                    </a:p>
                  </a:txBody>
                  <a:tcPr/>
                </a:tc>
                <a:tc>
                  <a:txBody>
                    <a:bodyPr/>
                    <a:lstStyle/>
                    <a:p>
                      <a:r>
                        <a:rPr lang="en-GB" sz="1200" dirty="0"/>
                        <a:t>Actions </a:t>
                      </a:r>
                    </a:p>
                  </a:txBody>
                  <a:tcPr/>
                </a:tc>
                <a:tc>
                  <a:txBody>
                    <a:bodyPr/>
                    <a:lstStyle/>
                    <a:p>
                      <a:r>
                        <a:rPr lang="en-GB" sz="1200" dirty="0"/>
                        <a:t>Impact </a:t>
                      </a:r>
                    </a:p>
                  </a:txBody>
                  <a:tcPr/>
                </a:tc>
                <a:tc>
                  <a:txBody>
                    <a:bodyPr/>
                    <a:lstStyle/>
                    <a:p>
                      <a:r>
                        <a:rPr lang="en-GB" sz="1200" dirty="0"/>
                        <a:t>Cost </a:t>
                      </a:r>
                    </a:p>
                  </a:txBody>
                  <a:tcPr/>
                </a:tc>
                <a:extLst>
                  <a:ext uri="{0D108BD9-81ED-4DB2-BD59-A6C34878D82A}">
                    <a16:rowId xmlns:a16="http://schemas.microsoft.com/office/drawing/2014/main" val="3765734537"/>
                  </a:ext>
                </a:extLst>
              </a:tr>
              <a:tr h="2228116">
                <a:tc>
                  <a:txBody>
                    <a:bodyPr/>
                    <a:lstStyle/>
                    <a:p>
                      <a:r>
                        <a:rPr lang="en-GB" sz="1200" kern="1200" dirty="0">
                          <a:solidFill>
                            <a:schemeClr val="dk1"/>
                          </a:solidFill>
                          <a:effectLst/>
                          <a:latin typeface="+mn-lt"/>
                          <a:ea typeface="+mn-ea"/>
                          <a:cs typeface="+mn-cs"/>
                        </a:rPr>
                        <a:t>Enhance staff confidence and skill level in a range of sports and physical activities.</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 Employment of Specialist teachers of Sport:</a:t>
                      </a:r>
                    </a:p>
                    <a:p>
                      <a:pPr marL="342900" lvl="0" indent="-342900">
                        <a:lnSpc>
                          <a:spcPct val="107000"/>
                        </a:lnSpc>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Dance</a:t>
                      </a:r>
                    </a:p>
                    <a:p>
                      <a:pPr marL="342900" lvl="0" indent="-342900">
                        <a:lnSpc>
                          <a:spcPct val="107000"/>
                        </a:lnSpc>
                        <a:spcAft>
                          <a:spcPts val="800"/>
                        </a:spcAft>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Gymnastics</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Staff engagement in these sessions to develop their confidence, knowledge, skills and understanding</a:t>
                      </a:r>
                    </a:p>
                    <a:p>
                      <a:pPr>
                        <a:lnSpc>
                          <a:spcPct val="107000"/>
                        </a:lnSpc>
                        <a:spcAft>
                          <a:spcPts val="800"/>
                        </a:spcAft>
                      </a:pPr>
                      <a:endParaRPr lang="en-GB" sz="1200" dirty="0"/>
                    </a:p>
                  </a:txBody>
                  <a:tcPr/>
                </a:tc>
                <a:tc>
                  <a:txBody>
                    <a:bodyPr/>
                    <a:lstStyle/>
                    <a:p>
                      <a:r>
                        <a:rPr lang="en-GB" sz="1200" dirty="0"/>
                        <a:t>Lessons taught by specialist teachers so children have direct benefit. </a:t>
                      </a:r>
                    </a:p>
                    <a:p>
                      <a:r>
                        <a:rPr lang="en-GB" sz="1200" dirty="0"/>
                        <a:t>CPD opportunity for Teachers to see how lesson are delivered by specialist  teachers.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£4,204.50</a:t>
                      </a:r>
                    </a:p>
                    <a:p>
                      <a:r>
                        <a:rPr lang="en-GB" sz="1200" dirty="0"/>
                        <a:t>£2462.50</a:t>
                      </a:r>
                    </a:p>
                  </a:txBody>
                  <a:tcPr/>
                </a:tc>
                <a:extLst>
                  <a:ext uri="{0D108BD9-81ED-4DB2-BD59-A6C34878D82A}">
                    <a16:rowId xmlns:a16="http://schemas.microsoft.com/office/drawing/2014/main" val="240041136"/>
                  </a:ext>
                </a:extLst>
              </a:tr>
              <a:tr h="217593">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To be member of sports association to support delivery of sport safely across the school</a:t>
                      </a:r>
                    </a:p>
                  </a:txBody>
                  <a:tcPr/>
                </a:tc>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-sign up to be a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AfPE</a:t>
                      </a:r>
                      <a:r>
                        <a:rPr lang="en-GB" sz="1200" dirty="0">
                          <a:effectLst/>
                          <a:latin typeface="Calibri" panose="020F0502020204030204" pitchFamily="34" charset="0"/>
                          <a:ea typeface="Calibri" panose="020F0502020204030204" pitchFamily="34" charset="0"/>
                          <a:cs typeface="Times New Roman" panose="02020603050405020304" pitchFamily="18" charset="0"/>
                        </a:rPr>
                        <a:t> member </a:t>
                      </a:r>
                    </a:p>
                  </a:txBody>
                  <a:tcPr/>
                </a:tc>
                <a:tc>
                  <a:txBody>
                    <a:bodyPr/>
                    <a:lstStyle/>
                    <a:p>
                      <a:endParaRPr lang="en-GB" sz="1200" dirty="0"/>
                    </a:p>
                  </a:txBody>
                  <a:tcPr/>
                </a:tc>
                <a:tc>
                  <a:txBody>
                    <a:bodyPr/>
                    <a:lstStyle/>
                    <a:p>
                      <a:r>
                        <a:rPr lang="en-GB" sz="1200" dirty="0"/>
                        <a:t>£95</a:t>
                      </a:r>
                    </a:p>
                  </a:txBody>
                  <a:tcPr/>
                </a:tc>
                <a:extLst>
                  <a:ext uri="{0D108BD9-81ED-4DB2-BD59-A6C34878D82A}">
                    <a16:rowId xmlns:a16="http://schemas.microsoft.com/office/drawing/2014/main" val="2615755893"/>
                  </a:ext>
                </a:extLst>
              </a:tr>
              <a:tr h="217593">
                <a:tc>
                  <a:txBody>
                    <a:bodyPr/>
                    <a:lstStyle/>
                    <a:p>
                      <a:endParaRPr lang="en-GB" sz="1200" dirty="0"/>
                    </a:p>
                  </a:txBody>
                  <a:tcPr/>
                </a:tc>
                <a:tc>
                  <a:txBody>
                    <a:bodyPr/>
                    <a:lstStyle/>
                    <a:p>
                      <a:pPr>
                        <a:lnSpc>
                          <a:spcPct val="107000"/>
                        </a:lnSpc>
                        <a:spcAft>
                          <a:spcPts val="800"/>
                        </a:spcAft>
                      </a:pPr>
                      <a:endParaRPr lang="en-GB" sz="1200" dirty="0">
                        <a:effectLst/>
                        <a:latin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Total </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£6762</a:t>
                      </a:r>
                    </a:p>
                    <a:p>
                      <a:endParaRPr lang="en-GB" sz="1200" dirty="0"/>
                    </a:p>
                  </a:txBody>
                  <a:tcPr/>
                </a:tc>
                <a:extLst>
                  <a:ext uri="{0D108BD9-81ED-4DB2-BD59-A6C34878D82A}">
                    <a16:rowId xmlns:a16="http://schemas.microsoft.com/office/drawing/2014/main" val="1487866103"/>
                  </a:ext>
                </a:extLst>
              </a:tr>
            </a:tbl>
          </a:graphicData>
        </a:graphic>
      </p:graphicFrame>
      <p:sp>
        <p:nvSpPr>
          <p:cNvPr id="8" name="Title 1">
            <a:extLst>
              <a:ext uri="{FF2B5EF4-FFF2-40B4-BE49-F238E27FC236}">
                <a16:creationId xmlns:a16="http://schemas.microsoft.com/office/drawing/2014/main" id="{30E07FF0-D62D-4607-A021-B7053711C291}"/>
              </a:ext>
            </a:extLst>
          </p:cNvPr>
          <p:cNvSpPr txBox="1">
            <a:spLocks/>
          </p:cNvSpPr>
          <p:nvPr/>
        </p:nvSpPr>
        <p:spPr>
          <a:xfrm>
            <a:off x="448061" y="456727"/>
            <a:ext cx="8229600" cy="794480"/>
          </a:xfrm>
          <a:prstGeom prst="rect">
            <a:avLst/>
          </a:prstGeom>
          <a:solidFill>
            <a:schemeClr val="accent5">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a:t>Key Indicator  3:</a:t>
            </a:r>
            <a:r>
              <a:rPr lang="en-GB" sz="1600" dirty="0"/>
              <a:t> </a:t>
            </a:r>
            <a:r>
              <a:rPr lang="en-GB" sz="1600" dirty="0">
                <a:effectLst/>
                <a:latin typeface="Calibri" panose="020F0502020204030204" pitchFamily="34" charset="0"/>
                <a:ea typeface="Calibri" panose="020F0502020204030204" pitchFamily="34" charset="0"/>
                <a:cs typeface="Times New Roman" panose="02020603050405020304" pitchFamily="18" charset="0"/>
              </a:rPr>
              <a:t>Increased confidence, knowledge and skills of all staff in teaching PE and sport</a:t>
            </a:r>
          </a:p>
        </p:txBody>
      </p:sp>
    </p:spTree>
    <p:extLst>
      <p:ext uri="{BB962C8B-B14F-4D97-AF65-F5344CB8AC3E}">
        <p14:creationId xmlns:p14="http://schemas.microsoft.com/office/powerpoint/2010/main" val="1342068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8E9247DA-711C-41E8-9A35-AF4A349D34C0}"/>
              </a:ext>
            </a:extLst>
          </p:cNvPr>
          <p:cNvSpPr txBox="1">
            <a:spLocks/>
          </p:cNvSpPr>
          <p:nvPr/>
        </p:nvSpPr>
        <p:spPr>
          <a:xfrm>
            <a:off x="491738" y="4955597"/>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dirty="0"/>
          </a:p>
        </p:txBody>
      </p:sp>
      <p:graphicFrame>
        <p:nvGraphicFramePr>
          <p:cNvPr id="16" name="Table 16">
            <a:extLst>
              <a:ext uri="{FF2B5EF4-FFF2-40B4-BE49-F238E27FC236}">
                <a16:creationId xmlns:a16="http://schemas.microsoft.com/office/drawing/2014/main" id="{06807C5E-69A2-409E-9E79-10C836AEAB91}"/>
              </a:ext>
            </a:extLst>
          </p:cNvPr>
          <p:cNvGraphicFramePr>
            <a:graphicFrameLocks noGrp="1"/>
          </p:cNvGraphicFramePr>
          <p:nvPr>
            <p:extLst>
              <p:ext uri="{D42A27DB-BD31-4B8C-83A1-F6EECF244321}">
                <p14:modId xmlns:p14="http://schemas.microsoft.com/office/powerpoint/2010/main" val="455061478"/>
              </p:ext>
            </p:extLst>
          </p:nvPr>
        </p:nvGraphicFramePr>
        <p:xfrm>
          <a:off x="422127" y="1587250"/>
          <a:ext cx="8281469" cy="4663440"/>
        </p:xfrm>
        <a:graphic>
          <a:graphicData uri="http://schemas.openxmlformats.org/drawingml/2006/table">
            <a:tbl>
              <a:tblPr firstRow="1" bandRow="1">
                <a:tableStyleId>{5C22544A-7EE6-4342-B048-85BDC9FD1C3A}</a:tableStyleId>
              </a:tblPr>
              <a:tblGrid>
                <a:gridCol w="2683628">
                  <a:extLst>
                    <a:ext uri="{9D8B030D-6E8A-4147-A177-3AD203B41FA5}">
                      <a16:colId xmlns:a16="http://schemas.microsoft.com/office/drawing/2014/main" val="1828523958"/>
                    </a:ext>
                  </a:extLst>
                </a:gridCol>
                <a:gridCol w="2651124">
                  <a:extLst>
                    <a:ext uri="{9D8B030D-6E8A-4147-A177-3AD203B41FA5}">
                      <a16:colId xmlns:a16="http://schemas.microsoft.com/office/drawing/2014/main" val="2464252130"/>
                    </a:ext>
                  </a:extLst>
                </a:gridCol>
                <a:gridCol w="2060370">
                  <a:extLst>
                    <a:ext uri="{9D8B030D-6E8A-4147-A177-3AD203B41FA5}">
                      <a16:colId xmlns:a16="http://schemas.microsoft.com/office/drawing/2014/main" val="876204823"/>
                    </a:ext>
                  </a:extLst>
                </a:gridCol>
                <a:gridCol w="886347">
                  <a:extLst>
                    <a:ext uri="{9D8B030D-6E8A-4147-A177-3AD203B41FA5}">
                      <a16:colId xmlns:a16="http://schemas.microsoft.com/office/drawing/2014/main" val="3859518517"/>
                    </a:ext>
                  </a:extLst>
                </a:gridCol>
              </a:tblGrid>
              <a:tr h="219585">
                <a:tc>
                  <a:txBody>
                    <a:bodyPr/>
                    <a:lstStyle/>
                    <a:p>
                      <a:r>
                        <a:rPr lang="en-GB" sz="1200" dirty="0"/>
                        <a:t>Aim </a:t>
                      </a:r>
                    </a:p>
                  </a:txBody>
                  <a:tcPr/>
                </a:tc>
                <a:tc>
                  <a:txBody>
                    <a:bodyPr/>
                    <a:lstStyle/>
                    <a:p>
                      <a:r>
                        <a:rPr lang="en-GB" sz="1200" dirty="0"/>
                        <a:t>Actions </a:t>
                      </a:r>
                    </a:p>
                  </a:txBody>
                  <a:tcPr/>
                </a:tc>
                <a:tc>
                  <a:txBody>
                    <a:bodyPr/>
                    <a:lstStyle/>
                    <a:p>
                      <a:r>
                        <a:rPr lang="en-GB" sz="1200" dirty="0"/>
                        <a:t>Impact </a:t>
                      </a:r>
                    </a:p>
                  </a:txBody>
                  <a:tcPr/>
                </a:tc>
                <a:tc>
                  <a:txBody>
                    <a:bodyPr/>
                    <a:lstStyle/>
                    <a:p>
                      <a:r>
                        <a:rPr lang="en-GB" sz="1200" dirty="0"/>
                        <a:t>Cost </a:t>
                      </a:r>
                    </a:p>
                  </a:txBody>
                  <a:tcPr/>
                </a:tc>
                <a:extLst>
                  <a:ext uri="{0D108BD9-81ED-4DB2-BD59-A6C34878D82A}">
                    <a16:rowId xmlns:a16="http://schemas.microsoft.com/office/drawing/2014/main" val="3765734537"/>
                  </a:ext>
                </a:extLst>
              </a:tr>
              <a:tr h="1976269">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To continue to offer wider range of activities both within and outside the curriculum in order to get more pupils engaged. </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tc>
                <a:tc>
                  <a:txBody>
                    <a:bodyPr/>
                    <a:lstStyle/>
                    <a:p>
                      <a:pPr>
                        <a:lnSpc>
                          <a:spcPct val="107000"/>
                        </a:lnSpc>
                        <a:spcAft>
                          <a:spcPts val="800"/>
                        </a:spcAft>
                      </a:pPr>
                      <a:r>
                        <a:rPr lang="en-GB" sz="1200" dirty="0">
                          <a:effectLst/>
                          <a:latin typeface="Calibri" panose="020F0502020204030204" pitchFamily="34" charset="0"/>
                          <a:cs typeface="Times New Roman" panose="02020603050405020304" pitchFamily="18" charset="0"/>
                        </a:rPr>
                        <a:t>Provided ‘wheelie wicked week’</a:t>
                      </a:r>
                    </a:p>
                    <a:p>
                      <a:pPr>
                        <a:lnSpc>
                          <a:spcPct val="107000"/>
                        </a:lnSpc>
                        <a:spcAft>
                          <a:spcPts val="800"/>
                        </a:spcAft>
                      </a:pPr>
                      <a:endParaRPr lang="en-GB" sz="1200" dirty="0">
                        <a:effectLst/>
                        <a:latin typeface="Calibri" panose="020F0502020204030204" pitchFamily="34" charset="0"/>
                        <a:cs typeface="Times New Roman" panose="02020603050405020304" pitchFamily="18" charset="0"/>
                      </a:endParaRPr>
                    </a:p>
                    <a:p>
                      <a:pPr>
                        <a:lnSpc>
                          <a:spcPct val="100000"/>
                        </a:lnSpc>
                        <a:spcAft>
                          <a:spcPts val="0"/>
                        </a:spcAft>
                      </a:pPr>
                      <a:r>
                        <a:rPr lang="en-GB" sz="1200" dirty="0" err="1">
                          <a:effectLst/>
                          <a:latin typeface="Calibri" panose="020F0502020204030204" pitchFamily="34" charset="0"/>
                          <a:cs typeface="Times New Roman" panose="02020603050405020304" pitchFamily="18" charset="0"/>
                        </a:rPr>
                        <a:t>Drumz</a:t>
                      </a:r>
                      <a:r>
                        <a:rPr lang="en-GB" sz="1200" dirty="0">
                          <a:effectLst/>
                          <a:latin typeface="Calibri" panose="020F0502020204030204" pitchFamily="34" charset="0"/>
                          <a:cs typeface="Times New Roman" panose="02020603050405020304" pitchFamily="18" charset="0"/>
                        </a:rPr>
                        <a:t> Aloud- Across whole school </a:t>
                      </a:r>
                    </a:p>
                    <a:p>
                      <a:pPr>
                        <a:lnSpc>
                          <a:spcPct val="100000"/>
                        </a:lnSpc>
                        <a:spcAft>
                          <a:spcPts val="0"/>
                        </a:spcAft>
                      </a:pPr>
                      <a:endParaRPr lang="en-GB" sz="1200" dirty="0">
                        <a:effectLst/>
                        <a:latin typeface="Calibri" panose="020F0502020204030204" pitchFamily="34" charset="0"/>
                        <a:cs typeface="Times New Roman" panose="02020603050405020304" pitchFamily="18" charset="0"/>
                      </a:endParaRPr>
                    </a:p>
                    <a:p>
                      <a:pPr>
                        <a:lnSpc>
                          <a:spcPct val="100000"/>
                        </a:lnSpc>
                        <a:spcAft>
                          <a:spcPts val="0"/>
                        </a:spcAft>
                      </a:pPr>
                      <a:r>
                        <a:rPr lang="en-GB" sz="1200" dirty="0">
                          <a:effectLst/>
                          <a:latin typeface="Calibri" panose="020F0502020204030204" pitchFamily="34" charset="0"/>
                          <a:cs typeface="Times New Roman" panose="02020603050405020304" pitchFamily="18" charset="0"/>
                        </a:rPr>
                        <a:t>Dan the skipping man- Across whole school</a:t>
                      </a:r>
                    </a:p>
                    <a:p>
                      <a:pPr>
                        <a:lnSpc>
                          <a:spcPct val="100000"/>
                        </a:lnSpc>
                        <a:spcAft>
                          <a:spcPts val="0"/>
                        </a:spcAft>
                      </a:pPr>
                      <a:endParaRPr lang="en-GB" sz="1200" dirty="0">
                        <a:effectLst/>
                        <a:latin typeface="Calibri" panose="020F0502020204030204" pitchFamily="34" charset="0"/>
                        <a:cs typeface="Times New Roman" panose="02020603050405020304" pitchFamily="18" charset="0"/>
                      </a:endParaRPr>
                    </a:p>
                    <a:p>
                      <a:pPr marL="0" indent="0">
                        <a:lnSpc>
                          <a:spcPct val="100000"/>
                        </a:lnSpc>
                        <a:spcAft>
                          <a:spcPts val="0"/>
                        </a:spcAft>
                        <a:buFontTx/>
                        <a:buNone/>
                      </a:pPr>
                      <a:r>
                        <a:rPr lang="en-GB" sz="1200" dirty="0">
                          <a:effectLst/>
                          <a:latin typeface="Calibri" panose="020F0502020204030204" pitchFamily="34" charset="0"/>
                          <a:cs typeface="Times New Roman" panose="02020603050405020304" pitchFamily="18" charset="0"/>
                        </a:rPr>
                        <a:t>Dance/cheer Leading club</a:t>
                      </a:r>
                    </a:p>
                    <a:p>
                      <a:pPr marL="0" indent="0">
                        <a:lnSpc>
                          <a:spcPct val="100000"/>
                        </a:lnSpc>
                        <a:spcAft>
                          <a:spcPts val="0"/>
                        </a:spcAft>
                        <a:buFontTx/>
                        <a:buNone/>
                      </a:pPr>
                      <a:r>
                        <a:rPr lang="en-GB" sz="1200" dirty="0">
                          <a:effectLst/>
                          <a:latin typeface="Calibri" panose="020F0502020204030204" pitchFamily="34" charset="0"/>
                          <a:cs typeface="Times New Roman" panose="02020603050405020304" pitchFamily="18" charset="0"/>
                        </a:rPr>
                        <a:t> </a:t>
                      </a:r>
                    </a:p>
                    <a:p>
                      <a:pPr marL="0" indent="0">
                        <a:lnSpc>
                          <a:spcPct val="100000"/>
                        </a:lnSpc>
                        <a:spcAft>
                          <a:spcPts val="0"/>
                        </a:spcAft>
                        <a:buFontTx/>
                        <a:buNone/>
                      </a:pPr>
                      <a:r>
                        <a:rPr lang="en-GB" sz="1200" dirty="0">
                          <a:effectLst/>
                          <a:latin typeface="Calibri" panose="020F0502020204030204" pitchFamily="34" charset="0"/>
                          <a:cs typeface="Times New Roman" panose="02020603050405020304" pitchFamily="18" charset="0"/>
                        </a:rPr>
                        <a:t>Basketball club</a:t>
                      </a:r>
                    </a:p>
                    <a:p>
                      <a:pPr marL="0" indent="0">
                        <a:lnSpc>
                          <a:spcPct val="100000"/>
                        </a:lnSpc>
                        <a:spcAft>
                          <a:spcPts val="0"/>
                        </a:spcAft>
                        <a:buFontTx/>
                        <a:buNone/>
                      </a:pPr>
                      <a:endParaRPr lang="en-GB" sz="1200" dirty="0">
                        <a:effectLst/>
                        <a:latin typeface="Calibri" panose="020F0502020204030204" pitchFamily="34" charset="0"/>
                        <a:cs typeface="Times New Roman" panose="02020603050405020304" pitchFamily="18" charset="0"/>
                      </a:endParaRPr>
                    </a:p>
                    <a:p>
                      <a:pPr marL="0" indent="0">
                        <a:lnSpc>
                          <a:spcPct val="100000"/>
                        </a:lnSpc>
                        <a:spcAft>
                          <a:spcPts val="0"/>
                        </a:spcAft>
                        <a:buFontTx/>
                        <a:buNone/>
                      </a:pPr>
                      <a:r>
                        <a:rPr lang="en-GB" sz="1200" dirty="0">
                          <a:effectLst/>
                          <a:latin typeface="Calibri" panose="020F0502020204030204" pitchFamily="34" charset="0"/>
                          <a:cs typeface="Times New Roman" panose="02020603050405020304" pitchFamily="18" charset="0"/>
                        </a:rPr>
                        <a:t>Quidditch club </a:t>
                      </a:r>
                    </a:p>
                    <a:p>
                      <a:pPr marL="0" indent="0">
                        <a:lnSpc>
                          <a:spcPct val="100000"/>
                        </a:lnSpc>
                        <a:spcAft>
                          <a:spcPts val="0"/>
                        </a:spcAft>
                        <a:buFontTx/>
                        <a:buNone/>
                      </a:pPr>
                      <a:endParaRPr lang="en-GB" sz="1200" dirty="0">
                        <a:effectLst/>
                        <a:latin typeface="Calibri" panose="020F0502020204030204" pitchFamily="34" charset="0"/>
                        <a:cs typeface="Times New Roman" panose="02020603050405020304" pitchFamily="18" charset="0"/>
                      </a:endParaRPr>
                    </a:p>
                    <a:p>
                      <a:pPr marL="0" indent="0">
                        <a:lnSpc>
                          <a:spcPct val="100000"/>
                        </a:lnSpc>
                        <a:spcAft>
                          <a:spcPts val="0"/>
                        </a:spcAft>
                        <a:buFontTx/>
                        <a:buNone/>
                      </a:pPr>
                      <a:r>
                        <a:rPr lang="en-GB" sz="1200" dirty="0">
                          <a:effectLst/>
                          <a:latin typeface="Calibri" panose="020F0502020204030204" pitchFamily="34" charset="0"/>
                          <a:cs typeface="Times New Roman" panose="02020603050405020304" pitchFamily="18" charset="0"/>
                        </a:rPr>
                        <a:t>Football club</a:t>
                      </a:r>
                    </a:p>
                    <a:p>
                      <a:pPr marL="0" indent="0">
                        <a:lnSpc>
                          <a:spcPct val="100000"/>
                        </a:lnSpc>
                        <a:spcAft>
                          <a:spcPts val="0"/>
                        </a:spcAft>
                        <a:buFontTx/>
                        <a:buNone/>
                      </a:pPr>
                      <a:endParaRPr lang="en-GB" sz="1200" dirty="0">
                        <a:effectLst/>
                        <a:latin typeface="Calibri" panose="020F0502020204030204" pitchFamily="34" charset="0"/>
                        <a:cs typeface="Times New Roman" panose="02020603050405020304" pitchFamily="18" charset="0"/>
                      </a:endParaRPr>
                    </a:p>
                    <a:p>
                      <a:pPr marL="0" indent="0">
                        <a:lnSpc>
                          <a:spcPct val="100000"/>
                        </a:lnSpc>
                        <a:spcAft>
                          <a:spcPts val="0"/>
                        </a:spcAft>
                        <a:buFontTx/>
                        <a:buNone/>
                      </a:pPr>
                      <a:r>
                        <a:rPr lang="en-GB" sz="1200" dirty="0">
                          <a:effectLst/>
                          <a:latin typeface="Calibri" panose="020F0502020204030204" pitchFamily="34" charset="0"/>
                          <a:cs typeface="Times New Roman" panose="02020603050405020304" pitchFamily="18" charset="0"/>
                        </a:rPr>
                        <a:t>Rugby Club</a:t>
                      </a:r>
                    </a:p>
                    <a:p>
                      <a:pPr marL="0" indent="0">
                        <a:lnSpc>
                          <a:spcPct val="107000"/>
                        </a:lnSpc>
                        <a:spcAft>
                          <a:spcPts val="800"/>
                        </a:spcAft>
                        <a:buFontTx/>
                        <a:buNone/>
                      </a:pPr>
                      <a:endParaRPr lang="en-GB" sz="1200" dirty="0">
                        <a:effectLst/>
                        <a:latin typeface="Calibri" panose="020F0502020204030204" pitchFamily="34" charset="0"/>
                        <a:cs typeface="Times New Roman" panose="02020603050405020304" pitchFamily="18" charset="0"/>
                      </a:endParaRPr>
                    </a:p>
                  </a:txBody>
                  <a:tcPr/>
                </a:tc>
                <a:tc>
                  <a:txBody>
                    <a:bodyPr/>
                    <a:lstStyle/>
                    <a:p>
                      <a:r>
                        <a:rPr lang="en-GB" sz="1200" dirty="0"/>
                        <a:t>See above </a:t>
                      </a:r>
                    </a:p>
                    <a:p>
                      <a:endParaRPr lang="en-GB" sz="1200" dirty="0"/>
                    </a:p>
                    <a:p>
                      <a:r>
                        <a:rPr lang="en-GB" sz="1200" dirty="0" err="1"/>
                        <a:t>Drumz</a:t>
                      </a:r>
                      <a:r>
                        <a:rPr lang="en-GB" sz="1200" dirty="0"/>
                        <a:t> Aloud and Quidditch Club have been particularly successful   in providing an opportunity  to engage those children who are less active in a way that is highly inclusive and is low threat.  </a:t>
                      </a:r>
                      <a:r>
                        <a:rPr lang="en-GB" sz="1200" dirty="0" err="1"/>
                        <a:t>Drumz</a:t>
                      </a:r>
                      <a:r>
                        <a:rPr lang="en-GB" sz="1200" dirty="0"/>
                        <a:t> aloud was also  received hugely well by children and staff alike.</a:t>
                      </a:r>
                    </a:p>
                    <a:p>
                      <a:r>
                        <a:rPr lang="en-GB" sz="1200" dirty="0"/>
                        <a:t> </a:t>
                      </a:r>
                    </a:p>
                    <a:p>
                      <a:r>
                        <a:rPr lang="en-GB" sz="1200" dirty="0"/>
                        <a:t>Dan the skipping Man</a:t>
                      </a:r>
                    </a:p>
                    <a:p>
                      <a:r>
                        <a:rPr lang="en-GB" sz="1200" dirty="0"/>
                        <a:t>Increased interest and engagement in skipping both at home and during play times. A number of children self esteem boosted as the confidence and skills increased.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Costed above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£840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dirty="0"/>
                        <a:t>£785</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£975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£660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£1355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txBody>
                  <a:tcPr/>
                </a:tc>
                <a:extLst>
                  <a:ext uri="{0D108BD9-81ED-4DB2-BD59-A6C34878D82A}">
                    <a16:rowId xmlns:a16="http://schemas.microsoft.com/office/drawing/2014/main" val="240041136"/>
                  </a:ext>
                </a:extLst>
              </a:tr>
              <a:tr h="365976">
                <a:tc>
                  <a:txBody>
                    <a:bodyPr/>
                    <a:lstStyle/>
                    <a:p>
                      <a:pPr>
                        <a:lnSpc>
                          <a:spcPct val="107000"/>
                        </a:lnSpc>
                        <a:spcAft>
                          <a:spcPts val="800"/>
                        </a:spcAft>
                      </a:pPr>
                      <a:endParaRPr lang="en-GB" sz="1200" dirty="0"/>
                    </a:p>
                  </a:txBody>
                  <a:tcPr/>
                </a:tc>
                <a:tc>
                  <a:txBody>
                    <a:bodyPr/>
                    <a:lstStyle/>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Total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£ 4,825</a:t>
                      </a:r>
                    </a:p>
                    <a:p>
                      <a:endParaRPr lang="en-GB" sz="1200" dirty="0"/>
                    </a:p>
                  </a:txBody>
                  <a:tcPr/>
                </a:tc>
                <a:extLst>
                  <a:ext uri="{0D108BD9-81ED-4DB2-BD59-A6C34878D82A}">
                    <a16:rowId xmlns:a16="http://schemas.microsoft.com/office/drawing/2014/main" val="2615755893"/>
                  </a:ext>
                </a:extLst>
              </a:tr>
            </a:tbl>
          </a:graphicData>
        </a:graphic>
      </p:graphicFrame>
      <p:sp>
        <p:nvSpPr>
          <p:cNvPr id="5" name="Title 1">
            <a:extLst>
              <a:ext uri="{FF2B5EF4-FFF2-40B4-BE49-F238E27FC236}">
                <a16:creationId xmlns:a16="http://schemas.microsoft.com/office/drawing/2014/main" id="{CCBB211B-6C37-4618-8BFE-317547E82751}"/>
              </a:ext>
            </a:extLst>
          </p:cNvPr>
          <p:cNvSpPr txBox="1">
            <a:spLocks/>
          </p:cNvSpPr>
          <p:nvPr/>
        </p:nvSpPr>
        <p:spPr>
          <a:xfrm>
            <a:off x="457200" y="332656"/>
            <a:ext cx="8229600" cy="1010761"/>
          </a:xfrm>
          <a:prstGeom prst="rect">
            <a:avLst/>
          </a:prstGeom>
          <a:solidFill>
            <a:schemeClr val="accent2">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R="0" lvl="0" algn="l" defTabSz="914400" rtl="0" eaLnBrk="1" fontAlgn="auto" latinLnBrk="0" hangingPunct="1">
              <a:lnSpc>
                <a:spcPct val="100000"/>
              </a:lnSpc>
              <a:spcBef>
                <a:spcPts val="0"/>
              </a:spcBef>
              <a:spcAft>
                <a:spcPts val="0"/>
              </a:spcAft>
              <a:buClrTx/>
              <a:buSzTx/>
              <a:tabLst/>
              <a:defRPr/>
            </a:pPr>
            <a:r>
              <a:rPr lang="en-GB" sz="2400" dirty="0"/>
              <a:t>Key Indicator  4: </a:t>
            </a: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Broader experience of a range of sports and activities offered to all pupils</a:t>
            </a:r>
          </a:p>
          <a:p>
            <a:endParaRPr lang="en-GB" sz="2400" dirty="0"/>
          </a:p>
        </p:txBody>
      </p:sp>
    </p:spTree>
    <p:extLst>
      <p:ext uri="{BB962C8B-B14F-4D97-AF65-F5344CB8AC3E}">
        <p14:creationId xmlns:p14="http://schemas.microsoft.com/office/powerpoint/2010/main" val="3691971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8E9247DA-711C-41E8-9A35-AF4A349D34C0}"/>
              </a:ext>
            </a:extLst>
          </p:cNvPr>
          <p:cNvSpPr txBox="1">
            <a:spLocks/>
          </p:cNvSpPr>
          <p:nvPr/>
        </p:nvSpPr>
        <p:spPr>
          <a:xfrm>
            <a:off x="491738" y="4955597"/>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dirty="0"/>
          </a:p>
        </p:txBody>
      </p:sp>
      <p:graphicFrame>
        <p:nvGraphicFramePr>
          <p:cNvPr id="16" name="Table 16">
            <a:extLst>
              <a:ext uri="{FF2B5EF4-FFF2-40B4-BE49-F238E27FC236}">
                <a16:creationId xmlns:a16="http://schemas.microsoft.com/office/drawing/2014/main" id="{06807C5E-69A2-409E-9E79-10C836AEAB91}"/>
              </a:ext>
            </a:extLst>
          </p:cNvPr>
          <p:cNvGraphicFramePr>
            <a:graphicFrameLocks noGrp="1"/>
          </p:cNvGraphicFramePr>
          <p:nvPr>
            <p:extLst>
              <p:ext uri="{D42A27DB-BD31-4B8C-83A1-F6EECF244321}">
                <p14:modId xmlns:p14="http://schemas.microsoft.com/office/powerpoint/2010/main" val="607921185"/>
              </p:ext>
            </p:extLst>
          </p:nvPr>
        </p:nvGraphicFramePr>
        <p:xfrm>
          <a:off x="323528" y="1107667"/>
          <a:ext cx="8640958" cy="5532120"/>
        </p:xfrm>
        <a:graphic>
          <a:graphicData uri="http://schemas.openxmlformats.org/drawingml/2006/table">
            <a:tbl>
              <a:tblPr firstRow="1" bandRow="1">
                <a:tableStyleId>{5C22544A-7EE6-4342-B048-85BDC9FD1C3A}</a:tableStyleId>
              </a:tblPr>
              <a:tblGrid>
                <a:gridCol w="2800121">
                  <a:extLst>
                    <a:ext uri="{9D8B030D-6E8A-4147-A177-3AD203B41FA5}">
                      <a16:colId xmlns:a16="http://schemas.microsoft.com/office/drawing/2014/main" val="1828523958"/>
                    </a:ext>
                  </a:extLst>
                </a:gridCol>
                <a:gridCol w="2766207">
                  <a:extLst>
                    <a:ext uri="{9D8B030D-6E8A-4147-A177-3AD203B41FA5}">
                      <a16:colId xmlns:a16="http://schemas.microsoft.com/office/drawing/2014/main" val="2464252130"/>
                    </a:ext>
                  </a:extLst>
                </a:gridCol>
                <a:gridCol w="2149808">
                  <a:extLst>
                    <a:ext uri="{9D8B030D-6E8A-4147-A177-3AD203B41FA5}">
                      <a16:colId xmlns:a16="http://schemas.microsoft.com/office/drawing/2014/main" val="876204823"/>
                    </a:ext>
                  </a:extLst>
                </a:gridCol>
                <a:gridCol w="924822">
                  <a:extLst>
                    <a:ext uri="{9D8B030D-6E8A-4147-A177-3AD203B41FA5}">
                      <a16:colId xmlns:a16="http://schemas.microsoft.com/office/drawing/2014/main" val="3859518517"/>
                    </a:ext>
                  </a:extLst>
                </a:gridCol>
              </a:tblGrid>
              <a:tr h="219585">
                <a:tc>
                  <a:txBody>
                    <a:bodyPr/>
                    <a:lstStyle/>
                    <a:p>
                      <a:r>
                        <a:rPr lang="en-GB" sz="1200" dirty="0"/>
                        <a:t>Aim </a:t>
                      </a:r>
                    </a:p>
                  </a:txBody>
                  <a:tcPr/>
                </a:tc>
                <a:tc>
                  <a:txBody>
                    <a:bodyPr/>
                    <a:lstStyle/>
                    <a:p>
                      <a:r>
                        <a:rPr lang="en-GB" sz="1200" dirty="0"/>
                        <a:t>Actions </a:t>
                      </a:r>
                    </a:p>
                  </a:txBody>
                  <a:tcPr/>
                </a:tc>
                <a:tc>
                  <a:txBody>
                    <a:bodyPr/>
                    <a:lstStyle/>
                    <a:p>
                      <a:r>
                        <a:rPr lang="en-GB" sz="1200" dirty="0"/>
                        <a:t>Impact </a:t>
                      </a:r>
                    </a:p>
                  </a:txBody>
                  <a:tcPr/>
                </a:tc>
                <a:tc>
                  <a:txBody>
                    <a:bodyPr/>
                    <a:lstStyle/>
                    <a:p>
                      <a:r>
                        <a:rPr lang="en-GB" sz="1200" dirty="0"/>
                        <a:t>Cost </a:t>
                      </a:r>
                    </a:p>
                  </a:txBody>
                  <a:tcPr/>
                </a:tc>
                <a:extLst>
                  <a:ext uri="{0D108BD9-81ED-4DB2-BD59-A6C34878D82A}">
                    <a16:rowId xmlns:a16="http://schemas.microsoft.com/office/drawing/2014/main" val="3765734537"/>
                  </a:ext>
                </a:extLst>
              </a:tr>
              <a:tr h="1976269">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To continue to re-engage pupils in competitive sport.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tc>
                <a:tc>
                  <a: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-Sign up to the Ellesmere Port C of E College  School Sports Partnership</a:t>
                      </a:r>
                    </a:p>
                    <a:p>
                      <a:pPr>
                        <a:lnSpc>
                          <a:spcPct val="107000"/>
                        </a:lnSpc>
                        <a:spcAft>
                          <a:spcPts val="800"/>
                        </a:spcAft>
                      </a:pPr>
                      <a:endParaRPr lang="en-GB" sz="1200" dirty="0"/>
                    </a:p>
                  </a:txBody>
                  <a:tcPr/>
                </a:tc>
                <a:tc>
                  <a:txBody>
                    <a:bodyPr/>
                    <a:lstStyle/>
                    <a:p>
                      <a:r>
                        <a:rPr lang="en-GB" sz="1100" dirty="0"/>
                        <a:t>CPD opportunity's for staff </a:t>
                      </a:r>
                    </a:p>
                    <a:p>
                      <a:r>
                        <a:rPr lang="en-GB" sz="1100" dirty="0"/>
                        <a:t>Clusters meetings</a:t>
                      </a:r>
                    </a:p>
                    <a:p>
                      <a:endParaRPr lang="en-GB" sz="1100" dirty="0"/>
                    </a:p>
                    <a:p>
                      <a:r>
                        <a:rPr lang="en-GB" sz="1100" dirty="0"/>
                        <a:t>Children have started to reengage with school competitions both intra and inter competitions. </a:t>
                      </a:r>
                    </a:p>
                    <a:p>
                      <a:endParaRPr lang="en-GB" sz="1100" dirty="0"/>
                    </a:p>
                    <a:p>
                      <a:r>
                        <a:rPr lang="en-GB" sz="1100" dirty="0"/>
                        <a:t>We have held </a:t>
                      </a:r>
                    </a:p>
                    <a:p>
                      <a:r>
                        <a:rPr lang="en-GB" sz="1100" dirty="0"/>
                        <a:t>Intra rugby, football and quidditch competitions  as part of out clubs and have held a Y6 V staff rounders competition. </a:t>
                      </a:r>
                    </a:p>
                    <a:p>
                      <a:endParaRPr lang="en-GB" sz="1100" dirty="0"/>
                    </a:p>
                    <a:p>
                      <a:r>
                        <a:rPr lang="en-GB" sz="1100" dirty="0"/>
                        <a:t>Inter </a:t>
                      </a:r>
                      <a:r>
                        <a:rPr lang="en-GB" sz="1100" dirty="0" err="1"/>
                        <a:t>compeitions</a:t>
                      </a:r>
                      <a:r>
                        <a:rPr lang="en-GB" sz="1100" dirty="0"/>
                        <a:t>/festivals </a:t>
                      </a:r>
                    </a:p>
                    <a:p>
                      <a:r>
                        <a:rPr lang="en-GB" sz="1100" dirty="0"/>
                        <a:t>Orienteering at the Zoo</a:t>
                      </a:r>
                    </a:p>
                    <a:p>
                      <a:r>
                        <a:rPr lang="en-GB" sz="1100" dirty="0"/>
                        <a:t>Rugby Mega fest Y5/6</a:t>
                      </a:r>
                    </a:p>
                    <a:p>
                      <a:r>
                        <a:rPr lang="en-GB" sz="1100" dirty="0"/>
                        <a:t>Rugby Mega fest y3/4</a:t>
                      </a:r>
                    </a:p>
                    <a:p>
                      <a:r>
                        <a:rPr lang="en-GB" sz="1100" dirty="0"/>
                        <a:t>Top up swimming</a:t>
                      </a:r>
                    </a:p>
                    <a:p>
                      <a:endParaRPr lang="en-GB" sz="1100" dirty="0"/>
                    </a:p>
                    <a:p>
                      <a:r>
                        <a:rPr lang="en-GB" sz="1100" dirty="0"/>
                        <a:t>Moving forward this in area that we will look to continue to re introduce opportunities  for.  With the aim being that all children  will have the opportunity  to and partake in a competitions festivals and represent the school at least once whilst by the time they leave us  at the end of year </a:t>
                      </a:r>
                      <a:r>
                        <a:rPr lang="en-GB" sz="1200" dirty="0"/>
                        <a:t>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Free of charge this year </a:t>
                      </a:r>
                    </a:p>
                  </a:txBody>
                  <a:tcPr/>
                </a:tc>
                <a:extLst>
                  <a:ext uri="{0D108BD9-81ED-4DB2-BD59-A6C34878D82A}">
                    <a16:rowId xmlns:a16="http://schemas.microsoft.com/office/drawing/2014/main" val="240041136"/>
                  </a:ext>
                </a:extLst>
              </a:tr>
              <a:tr h="365976">
                <a:tc>
                  <a:txBody>
                    <a:bodyPr/>
                    <a:lstStyle/>
                    <a:p>
                      <a:pPr>
                        <a:lnSpc>
                          <a:spcPct val="107000"/>
                        </a:lnSpc>
                        <a:spcAft>
                          <a:spcPts val="800"/>
                        </a:spcAft>
                      </a:pPr>
                      <a:endParaRPr lang="en-GB" sz="1200" dirty="0"/>
                    </a:p>
                  </a:txBody>
                  <a:tcPr/>
                </a:tc>
                <a:tc>
                  <a:txBody>
                    <a:bodyPr/>
                    <a:lstStyle/>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Total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t>
                      </a:r>
                    </a:p>
                    <a:p>
                      <a:endParaRPr lang="en-GB" sz="1200" dirty="0"/>
                    </a:p>
                  </a:txBody>
                  <a:tcPr/>
                </a:tc>
                <a:extLst>
                  <a:ext uri="{0D108BD9-81ED-4DB2-BD59-A6C34878D82A}">
                    <a16:rowId xmlns:a16="http://schemas.microsoft.com/office/drawing/2014/main" val="2615755893"/>
                  </a:ext>
                </a:extLst>
              </a:tr>
            </a:tbl>
          </a:graphicData>
        </a:graphic>
      </p:graphicFrame>
      <p:sp>
        <p:nvSpPr>
          <p:cNvPr id="6" name="Title 1">
            <a:extLst>
              <a:ext uri="{FF2B5EF4-FFF2-40B4-BE49-F238E27FC236}">
                <a16:creationId xmlns:a16="http://schemas.microsoft.com/office/drawing/2014/main" id="{01783550-CA8E-41BE-BF1D-A3ABEF916E3D}"/>
              </a:ext>
            </a:extLst>
          </p:cNvPr>
          <p:cNvSpPr txBox="1">
            <a:spLocks/>
          </p:cNvSpPr>
          <p:nvPr/>
        </p:nvSpPr>
        <p:spPr>
          <a:xfrm>
            <a:off x="323528" y="313187"/>
            <a:ext cx="8640958" cy="794480"/>
          </a:xfrm>
          <a:prstGeom prst="rect">
            <a:avLst/>
          </a:prstGeom>
          <a:solidFill>
            <a:schemeClr val="accent5">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a:t>Key Indicator  5:</a:t>
            </a:r>
            <a:r>
              <a:rPr lang="en-GB" sz="1600" dirty="0"/>
              <a:t> </a:t>
            </a:r>
            <a:r>
              <a:rPr lang="en-GB" sz="1600" dirty="0">
                <a:effectLst/>
                <a:latin typeface="Calibri" panose="020F0502020204030204" pitchFamily="34" charset="0"/>
                <a:ea typeface="Calibri" panose="020F0502020204030204" pitchFamily="34" charset="0"/>
                <a:cs typeface="Times New Roman" panose="02020603050405020304" pitchFamily="18" charset="0"/>
              </a:rPr>
              <a:t>Increased participation in competitive sport</a:t>
            </a:r>
          </a:p>
        </p:txBody>
      </p:sp>
    </p:spTree>
    <p:extLst>
      <p:ext uri="{BB962C8B-B14F-4D97-AF65-F5344CB8AC3E}">
        <p14:creationId xmlns:p14="http://schemas.microsoft.com/office/powerpoint/2010/main" val="1789961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8E9247DA-711C-41E8-9A35-AF4A349D34C0}"/>
              </a:ext>
            </a:extLst>
          </p:cNvPr>
          <p:cNvSpPr txBox="1">
            <a:spLocks/>
          </p:cNvSpPr>
          <p:nvPr/>
        </p:nvSpPr>
        <p:spPr>
          <a:xfrm>
            <a:off x="491738" y="4955597"/>
            <a:ext cx="8229600" cy="17565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dirty="0"/>
          </a:p>
        </p:txBody>
      </p:sp>
      <p:sp>
        <p:nvSpPr>
          <p:cNvPr id="6" name="Title 1">
            <a:extLst>
              <a:ext uri="{FF2B5EF4-FFF2-40B4-BE49-F238E27FC236}">
                <a16:creationId xmlns:a16="http://schemas.microsoft.com/office/drawing/2014/main" id="{01783550-CA8E-41BE-BF1D-A3ABEF916E3D}"/>
              </a:ext>
            </a:extLst>
          </p:cNvPr>
          <p:cNvSpPr txBox="1">
            <a:spLocks/>
          </p:cNvSpPr>
          <p:nvPr/>
        </p:nvSpPr>
        <p:spPr>
          <a:xfrm>
            <a:off x="473996" y="313187"/>
            <a:ext cx="8229600" cy="794480"/>
          </a:xfrm>
          <a:prstGeom prst="rect">
            <a:avLst/>
          </a:prstGeom>
          <a:solidFill>
            <a:schemeClr val="accent5">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400" dirty="0"/>
              <a:t>Swimming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3">
            <a:extLst>
              <a:ext uri="{FF2B5EF4-FFF2-40B4-BE49-F238E27FC236}">
                <a16:creationId xmlns:a16="http://schemas.microsoft.com/office/drawing/2014/main" id="{34D6D480-A65F-47FF-BEEE-F93402B9F114}"/>
              </a:ext>
            </a:extLst>
          </p:cNvPr>
          <p:cNvGraphicFramePr>
            <a:graphicFrameLocks noGrp="1"/>
          </p:cNvGraphicFramePr>
          <p:nvPr>
            <p:extLst>
              <p:ext uri="{D42A27DB-BD31-4B8C-83A1-F6EECF244321}">
                <p14:modId xmlns:p14="http://schemas.microsoft.com/office/powerpoint/2010/main" val="1645762163"/>
              </p:ext>
            </p:extLst>
          </p:nvPr>
        </p:nvGraphicFramePr>
        <p:xfrm>
          <a:off x="473996" y="1340768"/>
          <a:ext cx="8229600" cy="3614829"/>
        </p:xfrm>
        <a:graphic>
          <a:graphicData uri="http://schemas.openxmlformats.org/drawingml/2006/table">
            <a:tbl>
              <a:tblPr firstRow="1" bandRow="1">
                <a:tableStyleId>{5C22544A-7EE6-4342-B048-85BDC9FD1C3A}</a:tableStyleId>
              </a:tblPr>
              <a:tblGrid>
                <a:gridCol w="5178124">
                  <a:extLst>
                    <a:ext uri="{9D8B030D-6E8A-4147-A177-3AD203B41FA5}">
                      <a16:colId xmlns:a16="http://schemas.microsoft.com/office/drawing/2014/main" val="1307462340"/>
                    </a:ext>
                  </a:extLst>
                </a:gridCol>
                <a:gridCol w="3051476">
                  <a:extLst>
                    <a:ext uri="{9D8B030D-6E8A-4147-A177-3AD203B41FA5}">
                      <a16:colId xmlns:a16="http://schemas.microsoft.com/office/drawing/2014/main" val="2829361951"/>
                    </a:ext>
                  </a:extLst>
                </a:gridCol>
              </a:tblGrid>
              <a:tr h="683412">
                <a:tc>
                  <a:txBody>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National curriculum requirements for swimming and water safety</a:t>
                      </a:r>
                    </a:p>
                  </a:txBody>
                  <a:tcPr marL="68580" marR="68580" marT="0" marB="0"/>
                </a:tc>
                <a:tc>
                  <a:txBody>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Percentage of 2020-2021 Year 6 children meeting target </a:t>
                      </a:r>
                    </a:p>
                  </a:txBody>
                  <a:tcPr marL="68580" marR="68580" marT="0" marB="0"/>
                </a:tc>
                <a:extLst>
                  <a:ext uri="{0D108BD9-81ED-4DB2-BD59-A6C34878D82A}">
                    <a16:rowId xmlns:a16="http://schemas.microsoft.com/office/drawing/2014/main" val="1642809707"/>
                  </a:ext>
                </a:extLst>
              </a:tr>
              <a:tr h="977139">
                <a:tc>
                  <a:txBody>
                    <a:bodyPr/>
                    <a:lstStyle/>
                    <a:p>
                      <a:pPr>
                        <a:lnSpc>
                          <a:spcPct val="107000"/>
                        </a:lnSpc>
                        <a:spcAft>
                          <a:spcPts val="800"/>
                        </a:spcAft>
                      </a:pPr>
                      <a:r>
                        <a:rPr lang="en-GB" sz="1800">
                          <a:effectLst/>
                          <a:latin typeface="Calibri" panose="020F0502020204030204" pitchFamily="34" charset="0"/>
                          <a:ea typeface="Calibri" panose="020F0502020204030204" pitchFamily="34" charset="0"/>
                          <a:cs typeface="Times New Roman" panose="02020603050405020304" pitchFamily="18" charset="0"/>
                        </a:rPr>
                        <a:t>What percentage of your current Year 6 cohort swim competently, confidently and proficiently over a distance of at least 25 metres?</a:t>
                      </a:r>
                    </a:p>
                  </a:txBody>
                  <a:tcPr marL="68580" marR="68580" marT="0" marB="0"/>
                </a:tc>
                <a:tc>
                  <a:txBody>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86%</a:t>
                      </a:r>
                    </a:p>
                  </a:txBody>
                  <a:tcPr marL="68580" marR="68580" marT="0" marB="0"/>
                </a:tc>
                <a:extLst>
                  <a:ext uri="{0D108BD9-81ED-4DB2-BD59-A6C34878D82A}">
                    <a16:rowId xmlns:a16="http://schemas.microsoft.com/office/drawing/2014/main" val="3344021694"/>
                  </a:ext>
                </a:extLst>
              </a:tr>
              <a:tr h="977139">
                <a:tc>
                  <a:txBody>
                    <a:bodyPr/>
                    <a:lstStyle/>
                    <a:p>
                      <a:pPr>
                        <a:lnSpc>
                          <a:spcPct val="107000"/>
                        </a:lnSpc>
                        <a:spcAft>
                          <a:spcPts val="800"/>
                        </a:spcAft>
                      </a:pPr>
                      <a:r>
                        <a:rPr lang="en-GB" sz="1800">
                          <a:effectLst/>
                          <a:latin typeface="Calibri" panose="020F0502020204030204" pitchFamily="34" charset="0"/>
                          <a:ea typeface="Calibri" panose="020F0502020204030204" pitchFamily="34" charset="0"/>
                          <a:cs typeface="Times New Roman" panose="02020603050405020304" pitchFamily="18" charset="0"/>
                        </a:rPr>
                        <a:t>What percentage of your current Year 6 cohort use a range of strokes effectively [for example, front crawl, backstroke and breaststroke]?</a:t>
                      </a:r>
                    </a:p>
                  </a:txBody>
                  <a:tcPr marL="68580" marR="68580" marT="0" marB="0"/>
                </a:tc>
                <a:tc>
                  <a:txBody>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86%</a:t>
                      </a:r>
                    </a:p>
                  </a:txBody>
                  <a:tcPr marL="68580" marR="68580" marT="0" marB="0"/>
                </a:tc>
                <a:extLst>
                  <a:ext uri="{0D108BD9-81ED-4DB2-BD59-A6C34878D82A}">
                    <a16:rowId xmlns:a16="http://schemas.microsoft.com/office/drawing/2014/main" val="3316949888"/>
                  </a:ext>
                </a:extLst>
              </a:tr>
              <a:tr h="977139">
                <a:tc>
                  <a:txBody>
                    <a:bodyPr/>
                    <a:lstStyle/>
                    <a:p>
                      <a:pPr>
                        <a:lnSpc>
                          <a:spcPct val="107000"/>
                        </a:lnSpc>
                        <a:spcAft>
                          <a:spcPts val="800"/>
                        </a:spcAft>
                      </a:pPr>
                      <a:r>
                        <a:rPr lang="en-GB" sz="1800">
                          <a:effectLst/>
                          <a:latin typeface="Calibri" panose="020F0502020204030204" pitchFamily="34" charset="0"/>
                          <a:ea typeface="Calibri" panose="020F0502020204030204" pitchFamily="34" charset="0"/>
                          <a:cs typeface="Times New Roman" panose="02020603050405020304" pitchFamily="18" charset="0"/>
                        </a:rPr>
                        <a:t>What percentage of your current Year 6 cohort perform safe self-rescue in different water-based situations?</a:t>
                      </a:r>
                    </a:p>
                  </a:txBody>
                  <a:tcPr marL="68580" marR="68580" marT="0" marB="0"/>
                </a:tc>
                <a:tc>
                  <a:txBody>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86%</a:t>
                      </a:r>
                    </a:p>
                  </a:txBody>
                  <a:tcPr marL="68580" marR="68580" marT="0" marB="0"/>
                </a:tc>
                <a:extLst>
                  <a:ext uri="{0D108BD9-81ED-4DB2-BD59-A6C34878D82A}">
                    <a16:rowId xmlns:a16="http://schemas.microsoft.com/office/drawing/2014/main" val="2134513825"/>
                  </a:ext>
                </a:extLst>
              </a:tr>
            </a:tbl>
          </a:graphicData>
        </a:graphic>
      </p:graphicFrame>
    </p:spTree>
    <p:extLst>
      <p:ext uri="{BB962C8B-B14F-4D97-AF65-F5344CB8AC3E}">
        <p14:creationId xmlns:p14="http://schemas.microsoft.com/office/powerpoint/2010/main" val="2688300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2324</TotalTime>
  <Words>1188</Words>
  <Application>Microsoft Office PowerPoint</Application>
  <PresentationFormat>On-screen Show (4:3)</PresentationFormat>
  <Paragraphs>212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nta</vt:lpstr>
      <vt:lpstr>Symbol</vt:lpstr>
      <vt:lpstr>Times New Roman</vt:lpstr>
      <vt:lpstr>Office Theme</vt:lpstr>
      <vt:lpstr>PE and Sports Premium  </vt:lpstr>
      <vt:lpstr>Aims of the PE and Sport Premium  2021-2022</vt:lpstr>
      <vt:lpstr>PowerPoint Presentation</vt:lpstr>
      <vt:lpstr>PowerPoint Presentation</vt:lpstr>
      <vt:lpstr>Key Indicator  2: The Profile of PE and sport being raised across the school.</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Pupil Premium</dc:title>
  <dc:creator>Steph</dc:creator>
  <cp:lastModifiedBy>Jed Denham</cp:lastModifiedBy>
  <cp:revision>62</cp:revision>
  <cp:lastPrinted>2019-06-20T14:53:23Z</cp:lastPrinted>
  <dcterms:created xsi:type="dcterms:W3CDTF">2019-02-13T11:05:57Z</dcterms:created>
  <dcterms:modified xsi:type="dcterms:W3CDTF">2022-07-12T20:36:43Z</dcterms:modified>
</cp:coreProperties>
</file>