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ms-office.chartcolorstyle+xml" PartName="/ppt/charts/colors1.xml"/>
  <Override ContentType="application/vnd.openxmlformats-officedocument.theme+xml" PartName="/ppt/theme/theme1.xml"/>
  <Override ContentType="application/vnd.openxmlformats-officedocument.theme+xml" PartName="/ppt/theme/theme2.xml"/>
  <Override ContentType="application/vnd.openxmlformats-officedocument.drawingml.chart+xml" PartName="/ppt/charts/chart1.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ms-office.chartstyle+xml" PartName="/ppt/charts/style1.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Lst>
  <p:sldSz cy="6858000" cx="12192000"/>
  <p:notesSz cx="6858000" cy="9144000"/>
  <p:embeddedFontLst>
    <p:embeddedFont>
      <p:font typeface="Play"/>
      <p:regular r:id="rId26"/>
      <p:bold r:id="rId27"/>
    </p:embeddedFont>
    <p:embeddedFont>
      <p:font typeface="Roboto"/>
      <p:regular r:id="rId28"/>
      <p:bold r:id="rId29"/>
      <p:italic r:id="rId30"/>
      <p:boldItalic r:id="rId31"/>
    </p:embeddedFont>
    <p:embeddedFont>
      <p:font typeface="Montserrat"/>
      <p:regular r:id="rId32"/>
      <p:bold r:id="rId33"/>
      <p:italic r:id="rId34"/>
      <p:boldItalic r:id="rId35"/>
    </p:embeddedFont>
    <p:embeddedFont>
      <p:font typeface="Oi"/>
      <p:regular r:id="rId36"/>
    </p:embeddedFont>
    <p:embeddedFont>
      <p:font typeface="Open Sans"/>
      <p:regular r:id="rId37"/>
      <p:bold r:id="rId38"/>
      <p:italic r:id="rId39"/>
      <p:boldItalic r:id="rId4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41" roundtripDataSignature="AMtx7mgKFQR7f+bNdgjV2COQp8XCYkSGEg=="/>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font" Target="fonts/OpenSans-boldItalic.fntdata"/><Relationship Id="rId20" Type="http://schemas.openxmlformats.org/officeDocument/2006/relationships/slide" Target="slides/slide16.xml"/><Relationship Id="rId41"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Play-regular.fntdata"/><Relationship Id="rId25" Type="http://schemas.openxmlformats.org/officeDocument/2006/relationships/slide" Target="slides/slide21.xml"/><Relationship Id="rId28" Type="http://schemas.openxmlformats.org/officeDocument/2006/relationships/font" Target="fonts/Roboto-regular.fntdata"/><Relationship Id="rId27" Type="http://schemas.openxmlformats.org/officeDocument/2006/relationships/font" Target="fonts/Play-bold.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Roboto-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Roboto-boldItalic.fntdata"/><Relationship Id="rId30" Type="http://schemas.openxmlformats.org/officeDocument/2006/relationships/font" Target="fonts/Roboto-italic.fntdata"/><Relationship Id="rId11" Type="http://schemas.openxmlformats.org/officeDocument/2006/relationships/slide" Target="slides/slide7.xml"/><Relationship Id="rId33" Type="http://schemas.openxmlformats.org/officeDocument/2006/relationships/font" Target="fonts/Montserrat-bold.fntdata"/><Relationship Id="rId10" Type="http://schemas.openxmlformats.org/officeDocument/2006/relationships/slide" Target="slides/slide6.xml"/><Relationship Id="rId32" Type="http://schemas.openxmlformats.org/officeDocument/2006/relationships/font" Target="fonts/Montserrat-regular.fntdata"/><Relationship Id="rId13" Type="http://schemas.openxmlformats.org/officeDocument/2006/relationships/slide" Target="slides/slide9.xml"/><Relationship Id="rId35" Type="http://schemas.openxmlformats.org/officeDocument/2006/relationships/font" Target="fonts/Montserrat-boldItalic.fntdata"/><Relationship Id="rId12" Type="http://schemas.openxmlformats.org/officeDocument/2006/relationships/slide" Target="slides/slide8.xml"/><Relationship Id="rId34" Type="http://schemas.openxmlformats.org/officeDocument/2006/relationships/font" Target="fonts/Montserrat-italic.fntdata"/><Relationship Id="rId15" Type="http://schemas.openxmlformats.org/officeDocument/2006/relationships/slide" Target="slides/slide11.xml"/><Relationship Id="rId37" Type="http://schemas.openxmlformats.org/officeDocument/2006/relationships/font" Target="fonts/OpenSans-regular.fntdata"/><Relationship Id="rId14" Type="http://schemas.openxmlformats.org/officeDocument/2006/relationships/slide" Target="slides/slide10.xml"/><Relationship Id="rId36" Type="http://schemas.openxmlformats.org/officeDocument/2006/relationships/font" Target="fonts/Oi-regular.fntdata"/><Relationship Id="rId17" Type="http://schemas.openxmlformats.org/officeDocument/2006/relationships/slide" Target="slides/slide13.xml"/><Relationship Id="rId39" Type="http://schemas.openxmlformats.org/officeDocument/2006/relationships/font" Target="fonts/OpenSans-italic.fntdata"/><Relationship Id="rId16" Type="http://schemas.openxmlformats.org/officeDocument/2006/relationships/slide" Target="slides/slide12.xml"/><Relationship Id="rId38" Type="http://schemas.openxmlformats.org/officeDocument/2006/relationships/font" Target="fonts/OpenSans-bold.fntdata"/><Relationship Id="rId19" Type="http://schemas.openxmlformats.org/officeDocument/2006/relationships/slide" Target="slides/slide15.xml"/><Relationship Id="rId18" Type="http://schemas.openxmlformats.org/officeDocument/2006/relationships/slide" Target="slides/slide14.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t>Proportion of children who have their own mobile phone</a:t>
            </a:r>
          </a:p>
        </c:rich>
      </c:tx>
      <c:layout>
        <c:manualLayout>
          <c:xMode val="edge"/>
          <c:yMode val="edge"/>
          <c:x val="0.11888888888888889"/>
          <c:y val="4.6296296296296294E-3"/>
        </c:manualLayout>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lineChart>
        <c:grouping val="standard"/>
        <c:varyColors val="0"/>
        <c:ser>
          <c:idx val="0"/>
          <c:order val="0"/>
          <c:tx>
            <c:strRef>
              <c:f>Sheet1!$A$3</c:f>
              <c:strCache>
                <c:ptCount val="1"/>
                <c:pt idx="0">
                  <c:v>Proportion fo children who have their own mobile phone</c:v>
                </c:pt>
              </c:strCache>
            </c:strRef>
          </c:tx>
          <c:spPr>
            <a:ln w="34925" cap="rnd">
              <a:solidFill>
                <a:schemeClr val="accent1"/>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Sheet1!$B$2:$G$2</c:f>
              <c:strCache>
                <c:ptCount val="6"/>
                <c:pt idx="0">
                  <c:v>3 - 5</c:v>
                </c:pt>
                <c:pt idx="1">
                  <c:v>6 - 7</c:v>
                </c:pt>
                <c:pt idx="2">
                  <c:v>8 - 9</c:v>
                </c:pt>
                <c:pt idx="3">
                  <c:v>10 - 12</c:v>
                </c:pt>
                <c:pt idx="4">
                  <c:v>13 - 15</c:v>
                </c:pt>
                <c:pt idx="5">
                  <c:v>16 - 17</c:v>
                </c:pt>
              </c:strCache>
            </c:strRef>
          </c:cat>
          <c:val>
            <c:numRef>
              <c:f>Sheet1!$B$3:$G$3</c:f>
              <c:numCache>
                <c:formatCode>0%</c:formatCode>
                <c:ptCount val="6"/>
                <c:pt idx="0">
                  <c:v>0.19</c:v>
                </c:pt>
                <c:pt idx="1">
                  <c:v>0.28000000000000003</c:v>
                </c:pt>
                <c:pt idx="2">
                  <c:v>0.4</c:v>
                </c:pt>
                <c:pt idx="3">
                  <c:v>0.82</c:v>
                </c:pt>
                <c:pt idx="4">
                  <c:v>0.98</c:v>
                </c:pt>
                <c:pt idx="5">
                  <c:v>0.99</c:v>
                </c:pt>
              </c:numCache>
            </c:numRef>
          </c:val>
          <c:smooth val="0"/>
          <c:extLst>
            <c:ext xmlns:c16="http://schemas.microsoft.com/office/drawing/2014/chart" uri="{C3380CC4-5D6E-409C-BE32-E72D297353CC}">
              <c16:uniqueId val="{00000000-9BB9-4CC5-92E5-F5180A0A35DA}"/>
            </c:ext>
          </c:extLst>
        </c:ser>
        <c:dLbls>
          <c:dLblPos val="ctr"/>
          <c:showLegendKey val="0"/>
          <c:showVal val="1"/>
          <c:showCatName val="0"/>
          <c:showSerName val="0"/>
          <c:showPercent val="0"/>
          <c:showBubbleSize val="0"/>
        </c:dLbls>
        <c:smooth val="0"/>
        <c:axId val="1132119359"/>
        <c:axId val="1132116479"/>
      </c:lineChart>
      <c:catAx>
        <c:axId val="1132119359"/>
        <c:scaling>
          <c:orientation val="minMax"/>
        </c:scaling>
        <c:delete val="0"/>
        <c:axPos val="b"/>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32116479"/>
        <c:crosses val="autoZero"/>
        <c:auto val="1"/>
        <c:lblAlgn val="ctr"/>
        <c:lblOffset val="100"/>
        <c:noMultiLvlLbl val="0"/>
      </c:catAx>
      <c:valAx>
        <c:axId val="1132116479"/>
        <c:scaling>
          <c:orientation val="minMax"/>
          <c:max val="1"/>
        </c:scaling>
        <c:delete val="0"/>
        <c:axPos val="l"/>
        <c:majorGridlines>
          <c:spPr>
            <a:ln w="9525" cap="flat" cmpd="sng" algn="ctr">
              <a:solidFill>
                <a:schemeClr val="lt1">
                  <a:lumMod val="95000"/>
                  <a:alpha val="10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32119359"/>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33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GB" sz="3300" u="none" cap="none" strike="noStrike">
                <a:solidFill>
                  <a:schemeClr val="dk1"/>
                </a:solidFill>
                <a:latin typeface="Calibri"/>
                <a:ea typeface="Calibri"/>
                <a:cs typeface="Calibri"/>
                <a:sym typeface="Calibri"/>
              </a:rPr>
              <a:t>‹#›</a:t>
            </a:fld>
            <a:endParaRPr b="0" i="0" sz="33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internetmatters.org/parental-controls/smartphones-and-other-devices/google-family-link/" TargetMode="External"/><Relationship Id="rId3" Type="http://schemas.openxmlformats.org/officeDocument/2006/relationships/hyperlink" Target="https://www.internetmatters.org/parental-controls/smartphones-and-other-devices/apple-iphone-and-ipad-parental-control-guide/" TargetMode="External"/><Relationship Id="rId4" Type="http://schemas.openxmlformats.org/officeDocument/2006/relationships/hyperlink" Target="https://www.internetmatters.org/parental-controls/smartphones-and-other-devices/windows-11-parental-controls/"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 name="Shape 47"/>
        <p:cNvGrpSpPr/>
        <p:nvPr/>
      </p:nvGrpSpPr>
      <p:grpSpPr>
        <a:xfrm>
          <a:off x="0" y="0"/>
          <a:ext cx="0" cy="0"/>
          <a:chOff x="0" y="0"/>
          <a:chExt cx="0" cy="0"/>
        </a:xfrm>
      </p:grpSpPr>
      <p:sp>
        <p:nvSpPr>
          <p:cNvPr id="48" name="Google Shape;48;g39b35b611b3_0_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49" name="Google Shape;49;g39b35b611b3_0_5: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 name="Google Shape;50;g39b35b611b3_0_5: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p4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3" name="Google Shape;153;p41: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400"/>
              <a:t>TELL</a:t>
            </a:r>
            <a:r>
              <a:rPr lang="en-GB" sz="1400"/>
              <a:t> - This behaviour is considered ‘risky’ because they enable the child to conceal their online activity, preventing a parent or appropriate adult to ensure they are keeping safe online.</a:t>
            </a:r>
            <a:endParaRPr/>
          </a:p>
        </p:txBody>
      </p:sp>
      <p:sp>
        <p:nvSpPr>
          <p:cNvPr id="154" name="Google Shape;154;p41: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p5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p5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Arial"/>
              <a:buNone/>
            </a:pPr>
            <a:r>
              <a:t/>
            </a:r>
            <a:endParaRPr b="0" i="0">
              <a:solidFill>
                <a:srgbClr val="202124"/>
              </a:solidFill>
              <a:latin typeface="arial"/>
              <a:ea typeface="arial"/>
              <a:cs typeface="arial"/>
              <a:sym typeface="arial"/>
            </a:endParaRPr>
          </a:p>
        </p:txBody>
      </p:sp>
      <p:sp>
        <p:nvSpPr>
          <p:cNvPr id="167" name="Google Shape;167;p5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6" name="Shape 176"/>
        <p:cNvGrpSpPr/>
        <p:nvPr/>
      </p:nvGrpSpPr>
      <p:grpSpPr>
        <a:xfrm>
          <a:off x="0" y="0"/>
          <a:ext cx="0" cy="0"/>
          <a:chOff x="0" y="0"/>
          <a:chExt cx="0" cy="0"/>
        </a:xfrm>
      </p:grpSpPr>
      <p:sp>
        <p:nvSpPr>
          <p:cNvPr id="177" name="Google Shape;177;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8" name="Google Shape;178;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GB" sz="1400"/>
              <a:t>By the age of 11 nine in ten (91%) children aged 3-17 own their own mobile phone. in the period before they progress to secondary school, children become more likely to use a mobile phone to go online, while younger children (those aged 10 and under) are more likely to use a tablet.</a:t>
            </a:r>
            <a:endParaRPr b="1" sz="1400"/>
          </a:p>
          <a:p>
            <a:pPr indent="0" lvl="0" marL="0" marR="0" rtl="0" algn="l">
              <a:spcBef>
                <a:spcPts val="0"/>
              </a:spcBef>
              <a:spcAft>
                <a:spcPts val="0"/>
              </a:spcAft>
              <a:buNone/>
            </a:pPr>
            <a:r>
              <a:t/>
            </a:r>
            <a:endParaRPr b="1" sz="1400"/>
          </a:p>
          <a:p>
            <a:pPr indent="0" lvl="0" marL="0" marR="0" rtl="0" algn="l">
              <a:spcBef>
                <a:spcPts val="0"/>
              </a:spcBef>
              <a:spcAft>
                <a:spcPts val="0"/>
              </a:spcAft>
              <a:buNone/>
            </a:pPr>
            <a:r>
              <a:rPr b="1" lang="en-GB" sz="1400"/>
              <a:t>TELL</a:t>
            </a:r>
            <a:r>
              <a:rPr lang="en-GB" sz="1400"/>
              <a:t> - </a:t>
            </a:r>
            <a:r>
              <a:rPr lang="en-GB" sz="1400">
                <a:solidFill>
                  <a:srgbClr val="000000"/>
                </a:solidFill>
                <a:latin typeface="Arial"/>
                <a:ea typeface="Arial"/>
                <a:cs typeface="Arial"/>
                <a:sym typeface="Arial"/>
              </a:rPr>
              <a:t>A common debate is about the age at which children should be able to use smartphones. These are mobile phones that can access the internet and have apps installed on them. Some parents have opted for non-smart’ phones, which are mobiles that usually only have text and call capabilities.</a:t>
            </a:r>
            <a:endParaRPr sz="1400">
              <a:solidFill>
                <a:srgbClr val="000000"/>
              </a:solidFill>
              <a:latin typeface="Arial"/>
              <a:ea typeface="Arial"/>
              <a:cs typeface="Arial"/>
              <a:sym typeface="Arial"/>
            </a:endParaRPr>
          </a:p>
          <a:p>
            <a:pPr indent="0" lvl="0" marL="0" marR="0" rtl="0" algn="l">
              <a:spcBef>
                <a:spcPts val="0"/>
              </a:spcBef>
              <a:spcAft>
                <a:spcPts val="0"/>
              </a:spcAft>
              <a:buNone/>
            </a:pPr>
            <a:r>
              <a:rPr lang="en-GB" sz="1400">
                <a:solidFill>
                  <a:srgbClr val="000000"/>
                </a:solidFill>
                <a:latin typeface="Arial"/>
                <a:ea typeface="Arial"/>
                <a:cs typeface="Arial"/>
                <a:sym typeface="Arial"/>
              </a:rPr>
              <a:t> </a:t>
            </a:r>
            <a:endParaRPr sz="14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sz="1400"/>
          </a:p>
        </p:txBody>
      </p:sp>
      <p:sp>
        <p:nvSpPr>
          <p:cNvPr id="179" name="Google Shape;179;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1" name="Google Shape;19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GB" sz="1400">
                <a:solidFill>
                  <a:srgbClr val="000000"/>
                </a:solidFill>
                <a:latin typeface="Arial"/>
                <a:ea typeface="Arial"/>
                <a:cs typeface="Arial"/>
                <a:sym typeface="Arial"/>
              </a:rPr>
              <a:t>ASK THEM TO CONSIDER:</a:t>
            </a:r>
            <a:endParaRPr sz="1400">
              <a:solidFill>
                <a:srgbClr val="000000"/>
              </a:solidFill>
              <a:latin typeface="Arial"/>
              <a:ea typeface="Arial"/>
              <a:cs typeface="Arial"/>
              <a:sym typeface="Arial"/>
            </a:endParaRPr>
          </a:p>
          <a:p>
            <a:pPr indent="-171450" lvl="0" marL="171450" marR="0" rtl="0" algn="l">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How will they reduce any risks?</a:t>
            </a:r>
            <a:endParaRPr/>
          </a:p>
          <a:p>
            <a:pPr indent="-171450" lvl="0" marL="171450" marR="0" rtl="0" algn="l">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What does their child need the mobile for? Is it simply to stay in touch with you - then a ‘non-smart’ phone might be enough. But if you want them to access homework or learning on their mobile, then a smartphone might be better.</a:t>
            </a:r>
            <a:endParaRPr/>
          </a:p>
          <a:p>
            <a:pPr indent="-171450" lvl="0" marL="171450" marR="0" rtl="0" algn="l">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How you can help them child learn the basic skills to use it safely e.g. to send a message, take part in a group chat, manage their timings etc. Children need our support with developing these skills. You wouldn’t give your child a knife without guidance and support, similarly a phone can cause harm and so need to think about this.</a:t>
            </a:r>
            <a:endParaRPr sz="1400">
              <a:solidFill>
                <a:srgbClr val="000000"/>
              </a:solidFill>
              <a:latin typeface="Arial"/>
              <a:ea typeface="Arial"/>
              <a:cs typeface="Arial"/>
              <a:sym typeface="Arial"/>
            </a:endParaRPr>
          </a:p>
          <a:p>
            <a:pPr indent="-171450" lvl="0" marL="171450" marR="0" rtl="0" algn="l">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Whatever they decide, communication is key - involve the child in the process to establish shared expectations.</a:t>
            </a:r>
            <a:endParaRPr/>
          </a:p>
          <a:p>
            <a:pPr indent="-171450" lvl="0" marL="171450" marR="0" rtl="0" algn="l">
              <a:spcBef>
                <a:spcPts val="0"/>
              </a:spcBef>
              <a:spcAft>
                <a:spcPts val="0"/>
              </a:spcAft>
              <a:buClr>
                <a:srgbClr val="000000"/>
              </a:buClr>
              <a:buSzPts val="1400"/>
              <a:buFont typeface="Arial"/>
              <a:buChar char="•"/>
            </a:pPr>
            <a:r>
              <a:rPr lang="en-GB" sz="1400">
                <a:solidFill>
                  <a:srgbClr val="000000"/>
                </a:solidFill>
                <a:latin typeface="Arial"/>
                <a:ea typeface="Arial"/>
                <a:cs typeface="Arial"/>
                <a:sym typeface="Arial"/>
              </a:rPr>
              <a:t>Remember to set up parental control settings or use a parental controls app to help them stay safe.</a:t>
            </a:r>
            <a:endParaRPr sz="1400">
              <a:solidFill>
                <a:srgbClr val="000000"/>
              </a:solidFill>
              <a:latin typeface="Arial"/>
              <a:ea typeface="Arial"/>
              <a:cs typeface="Arial"/>
              <a:sym typeface="Arial"/>
            </a:endParaRPr>
          </a:p>
          <a:p>
            <a:pPr indent="0" lvl="0" marL="0" marR="0" rtl="0" algn="l">
              <a:spcBef>
                <a:spcPts val="0"/>
              </a:spcBef>
              <a:spcAft>
                <a:spcPts val="0"/>
              </a:spcAft>
              <a:buNone/>
            </a:pPr>
            <a:r>
              <a:t/>
            </a:r>
            <a:endParaRPr sz="1400">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1400"/>
              <a:buFont typeface="Arial"/>
              <a:buNone/>
            </a:pPr>
            <a:r>
              <a:t/>
            </a:r>
            <a:endParaRPr sz="1400"/>
          </a:p>
        </p:txBody>
      </p:sp>
      <p:sp>
        <p:nvSpPr>
          <p:cNvPr id="192" name="Google Shape;19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p8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5" name="Google Shape;205;p8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GB" sz="1400">
                <a:latin typeface="Calibri"/>
                <a:ea typeface="Calibri"/>
                <a:cs typeface="Calibri"/>
                <a:sym typeface="Calibri"/>
              </a:rPr>
              <a:t>Last year, just under one in ten 12-15s said they often saw ‘hateful content’ online For the purposes of our survey, ‘hateful content’ was described as anything that had been directed at a particular group of people based on, for instance, their gender, religion, disability, sexuality, or gender identity. Overall, half of 12-15s said they had encountered this type of content online in the past year, with 8% saying that they had seen it often. </a:t>
            </a:r>
            <a:endParaRPr/>
          </a:p>
        </p:txBody>
      </p:sp>
      <p:sp>
        <p:nvSpPr>
          <p:cNvPr id="206" name="Google Shape;206;p8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g39b35b611b3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15" name="Google Shape;215;g39b35b611b3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g39b35b611b3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g39b35b611b3_0_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21" name="Google Shape;221;g39b35b611b3_0_1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2" name="Google Shape;222;g39b35b611b3_0_1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7" name="Google Shape;227;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212121"/>
              </a:buClr>
              <a:buSzPts val="1400"/>
              <a:buFont typeface="Oi"/>
              <a:buNone/>
            </a:pPr>
            <a:r>
              <a:rPr b="1" i="0" lang="en-GB" sz="1400">
                <a:solidFill>
                  <a:srgbClr val="212121"/>
                </a:solidFill>
                <a:latin typeface="Oi"/>
                <a:ea typeface="Oi"/>
                <a:cs typeface="Oi"/>
                <a:sym typeface="Oi"/>
              </a:rPr>
              <a:t>TELL</a:t>
            </a:r>
            <a:r>
              <a:rPr b="0" i="0" lang="en-GB" sz="1400">
                <a:solidFill>
                  <a:srgbClr val="212121"/>
                </a:solidFill>
                <a:latin typeface="Oi"/>
                <a:ea typeface="Oi"/>
                <a:cs typeface="Oi"/>
                <a:sym typeface="Oi"/>
              </a:rPr>
              <a:t> - It's never easy to know how to keep our children safe, especially if we don't know what's happening in their lives or on their devices! Who are they talking to, what are they doing, are they okay? Don't despair though... We’ve created a dedicated website for parents and carers - simply scroll through ParentSafe for help or click a button to go straight to a particular topics. We will look at some of these resources and tips shortly</a:t>
            </a:r>
            <a:endParaRPr sz="1400"/>
          </a:p>
          <a:p>
            <a:pPr indent="0" lvl="0" marL="0" rtl="0" algn="l">
              <a:spcBef>
                <a:spcPts val="0"/>
              </a:spcBef>
              <a:spcAft>
                <a:spcPts val="0"/>
              </a:spcAft>
              <a:buClr>
                <a:schemeClr val="dk1"/>
              </a:buClr>
              <a:buSzPts val="1400"/>
              <a:buFont typeface="Calibri"/>
              <a:buNone/>
            </a:pPr>
            <a:r>
              <a:t/>
            </a:r>
            <a:endParaRPr sz="1400"/>
          </a:p>
        </p:txBody>
      </p:sp>
      <p:sp>
        <p:nvSpPr>
          <p:cNvPr id="228" name="Google Shape;228;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38" name="Google Shape;238;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b="1" i="0" lang="en-GB" sz="1400">
                <a:solidFill>
                  <a:schemeClr val="dk1"/>
                </a:solidFill>
                <a:latin typeface="Calibri"/>
                <a:ea typeface="Calibri"/>
                <a:cs typeface="Calibri"/>
                <a:sym typeface="Calibri"/>
              </a:rPr>
              <a:t>TELL</a:t>
            </a:r>
            <a:r>
              <a:rPr b="0" i="0" lang="en-GB" sz="1400">
                <a:solidFill>
                  <a:schemeClr val="dk1"/>
                </a:solidFill>
                <a:latin typeface="Calibri"/>
                <a:ea typeface="Calibri"/>
                <a:cs typeface="Calibri"/>
                <a:sym typeface="Calibri"/>
              </a:rPr>
              <a:t> – They can use this great page to find out how to set up controls on any smartphone, broadband, social media site/app and games console</a:t>
            </a:r>
            <a:endParaRPr/>
          </a:p>
          <a:p>
            <a:pPr indent="0" lvl="0" marL="0" rtl="0" algn="l">
              <a:spcBef>
                <a:spcPts val="0"/>
              </a:spcBef>
              <a:spcAft>
                <a:spcPts val="0"/>
              </a:spcAft>
              <a:buNone/>
            </a:pPr>
            <a:r>
              <a:t/>
            </a:r>
            <a:endParaRPr b="0" i="0" sz="1400">
              <a:solidFill>
                <a:schemeClr val="dk1"/>
              </a:solidFill>
              <a:latin typeface="Calibri"/>
              <a:ea typeface="Calibri"/>
              <a:cs typeface="Calibri"/>
              <a:sym typeface="Calibri"/>
            </a:endParaRPr>
          </a:p>
          <a:p>
            <a:pPr indent="0" lvl="0" marL="0" rtl="0" algn="l">
              <a:spcBef>
                <a:spcPts val="0"/>
              </a:spcBef>
              <a:spcAft>
                <a:spcPts val="0"/>
              </a:spcAft>
              <a:buNone/>
            </a:pPr>
            <a:r>
              <a:rPr b="1" i="0" lang="en-GB" sz="1400">
                <a:solidFill>
                  <a:schemeClr val="dk1"/>
                </a:solidFill>
                <a:latin typeface="Calibri"/>
                <a:ea typeface="Calibri"/>
                <a:cs typeface="Calibri"/>
                <a:sym typeface="Calibri"/>
              </a:rPr>
              <a:t>REMIND</a:t>
            </a:r>
            <a:r>
              <a:rPr b="0" i="0" lang="en-GB" sz="1400">
                <a:solidFill>
                  <a:schemeClr val="dk1"/>
                </a:solidFill>
                <a:latin typeface="Calibri"/>
                <a:ea typeface="Calibri"/>
                <a:cs typeface="Calibri"/>
                <a:sym typeface="Calibri"/>
              </a:rPr>
              <a:t> - They need to set up parental controls on each of these individually</a:t>
            </a:r>
            <a:endParaRPr/>
          </a:p>
        </p:txBody>
      </p:sp>
      <p:sp>
        <p:nvSpPr>
          <p:cNvPr id="239" name="Google Shape;239;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6" name="Shape 246"/>
        <p:cNvGrpSpPr/>
        <p:nvPr/>
      </p:nvGrpSpPr>
      <p:grpSpPr>
        <a:xfrm>
          <a:off x="0" y="0"/>
          <a:ext cx="0" cy="0"/>
          <a:chOff x="0" y="0"/>
          <a:chExt cx="0" cy="0"/>
        </a:xfrm>
      </p:grpSpPr>
      <p:sp>
        <p:nvSpPr>
          <p:cNvPr id="247" name="Google Shape;247;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8" name="Google Shape;248;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3B3A39"/>
              </a:buClr>
              <a:buSzPts val="1400"/>
              <a:buFont typeface="Arial"/>
              <a:buNone/>
            </a:pPr>
            <a:r>
              <a:rPr b="1" i="0" lang="en-GB" sz="1400">
                <a:solidFill>
                  <a:srgbClr val="3B3A39"/>
                </a:solidFill>
                <a:latin typeface="Montserrat"/>
                <a:ea typeface="Montserrat"/>
                <a:cs typeface="Montserrat"/>
                <a:sym typeface="Montserrat"/>
              </a:rPr>
              <a:t>EXPLAIN</a:t>
            </a:r>
            <a:r>
              <a:rPr b="0" i="0" lang="en-GB" sz="1400">
                <a:solidFill>
                  <a:srgbClr val="3B3A39"/>
                </a:solidFill>
                <a:latin typeface="Montserrat"/>
                <a:ea typeface="Montserrat"/>
                <a:cs typeface="Montserrat"/>
                <a:sym typeface="Montserrat"/>
              </a:rPr>
              <a:t> - As well as setting controls on your broadband, device, apps, games etc, </a:t>
            </a:r>
            <a:r>
              <a:rPr b="1" i="0" lang="en-GB" sz="1400">
                <a:solidFill>
                  <a:srgbClr val="3B3A39"/>
                </a:solidFill>
                <a:latin typeface="Montserrat"/>
                <a:ea typeface="Montserrat"/>
                <a:cs typeface="Montserrat"/>
                <a:sym typeface="Montserrat"/>
              </a:rPr>
              <a:t>Parental Control Apps </a:t>
            </a:r>
            <a:r>
              <a:rPr b="0" i="0" lang="en-GB" sz="1400">
                <a:solidFill>
                  <a:srgbClr val="3B3A39"/>
                </a:solidFill>
                <a:latin typeface="Montserrat"/>
                <a:ea typeface="Montserrat"/>
                <a:cs typeface="Montserrat"/>
                <a:sym typeface="Montserrat"/>
              </a:rPr>
              <a:t>like </a:t>
            </a:r>
            <a:r>
              <a:rPr b="0" i="0" lang="en-GB" sz="1400" u="sng" strike="noStrike">
                <a:solidFill>
                  <a:srgbClr val="FF3365"/>
                </a:solidFill>
                <a:latin typeface="Montserrat"/>
                <a:ea typeface="Montserrat"/>
                <a:cs typeface="Montserrat"/>
                <a:sym typeface="Montserrat"/>
                <a:hlinkClick r:id="rId2">
                  <a:extLst>
                    <a:ext uri="{A12FA001-AC4F-418D-AE19-62706E023703}">
                      <ahyp:hlinkClr val="tx"/>
                    </a:ext>
                  </a:extLst>
                </a:hlinkClick>
              </a:rPr>
              <a:t>Google Family Link</a:t>
            </a:r>
            <a:r>
              <a:rPr b="0" i="0" lang="en-GB" sz="1400">
                <a:solidFill>
                  <a:srgbClr val="3B3A39"/>
                </a:solidFill>
                <a:latin typeface="Montserrat"/>
                <a:ea typeface="Montserrat"/>
                <a:cs typeface="Montserrat"/>
                <a:sym typeface="Montserrat"/>
              </a:rPr>
              <a:t>, </a:t>
            </a:r>
            <a:r>
              <a:rPr b="0" i="0" lang="en-GB" sz="1400" u="sng" strike="noStrike">
                <a:solidFill>
                  <a:srgbClr val="FF3365"/>
                </a:solidFill>
                <a:latin typeface="Montserrat"/>
                <a:ea typeface="Montserrat"/>
                <a:cs typeface="Montserrat"/>
                <a:sym typeface="Montserrat"/>
                <a:hlinkClick r:id="rId3">
                  <a:extLst>
                    <a:ext uri="{A12FA001-AC4F-418D-AE19-62706E023703}">
                      <ahyp:hlinkClr val="tx"/>
                    </a:ext>
                  </a:extLst>
                </a:hlinkClick>
              </a:rPr>
              <a:t>Screen Time</a:t>
            </a:r>
            <a:r>
              <a:rPr b="0" i="0" lang="en-GB" sz="1400">
                <a:solidFill>
                  <a:srgbClr val="3B3A39"/>
                </a:solidFill>
                <a:latin typeface="Montserrat"/>
                <a:ea typeface="Montserrat"/>
                <a:cs typeface="Montserrat"/>
                <a:sym typeface="Montserrat"/>
              </a:rPr>
              <a:t> and </a:t>
            </a:r>
            <a:r>
              <a:rPr b="0" i="0" lang="en-GB" sz="1400" u="sng" strike="noStrike">
                <a:solidFill>
                  <a:srgbClr val="FF3365"/>
                </a:solidFill>
                <a:latin typeface="Montserrat"/>
                <a:ea typeface="Montserrat"/>
                <a:cs typeface="Montserrat"/>
                <a:sym typeface="Montserrat"/>
                <a:hlinkClick r:id="rId4">
                  <a:extLst>
                    <a:ext uri="{A12FA001-AC4F-418D-AE19-62706E023703}">
                      <ahyp:hlinkClr val="tx"/>
                    </a:ext>
                  </a:extLst>
                </a:hlinkClick>
              </a:rPr>
              <a:t>Microsoft Family</a:t>
            </a:r>
            <a:r>
              <a:rPr b="0" i="0" lang="en-GB" sz="1400">
                <a:solidFill>
                  <a:srgbClr val="3B3A39"/>
                </a:solidFill>
                <a:latin typeface="Montserrat"/>
                <a:ea typeface="Montserrat"/>
                <a:cs typeface="Montserrat"/>
                <a:sym typeface="Montserrat"/>
              </a:rPr>
              <a:t> can further enhance safety by letting you set limits across devices, apps and platforms without needing to access these spaces separately. You can manage screen time, app access, inappropriate content restrictions and more.</a:t>
            </a:r>
            <a:endParaRPr b="0" i="0" sz="1400">
              <a:solidFill>
                <a:srgbClr val="1D1D1F"/>
              </a:solidFill>
              <a:latin typeface="Play"/>
              <a:ea typeface="Play"/>
              <a:cs typeface="Play"/>
              <a:sym typeface="Play"/>
            </a:endParaRPr>
          </a:p>
          <a:p>
            <a:pPr indent="-171450" lvl="0" marL="171450" rtl="0" algn="l">
              <a:spcBef>
                <a:spcPts val="0"/>
              </a:spcBef>
              <a:spcAft>
                <a:spcPts val="0"/>
              </a:spcAft>
              <a:buClr>
                <a:srgbClr val="1D1D1F"/>
              </a:buClr>
              <a:buSzPts val="1400"/>
              <a:buFont typeface="Arial"/>
              <a:buChar char="•"/>
            </a:pPr>
            <a:r>
              <a:rPr b="0" i="0" lang="en-GB" sz="1400">
                <a:solidFill>
                  <a:srgbClr val="1D1D1F"/>
                </a:solidFill>
                <a:latin typeface="Play"/>
                <a:ea typeface="Play"/>
                <a:cs typeface="Play"/>
                <a:sym typeface="Play"/>
              </a:rPr>
              <a:t>Screen Time shows you how much time you spend on apps, websites and more. You can also set limits and restrictions for what you want to manage – on your own device or a child's device.</a:t>
            </a:r>
            <a:endParaRPr b="0" i="0" sz="1400">
              <a:solidFill>
                <a:schemeClr val="dk1"/>
              </a:solidFill>
              <a:latin typeface="Calibri"/>
              <a:ea typeface="Calibri"/>
              <a:cs typeface="Calibri"/>
              <a:sym typeface="Calibri"/>
            </a:endParaRPr>
          </a:p>
          <a:p>
            <a:pPr indent="-171450" lvl="0" marL="171450" rtl="0" algn="l">
              <a:spcBef>
                <a:spcPts val="0"/>
              </a:spcBef>
              <a:spcAft>
                <a:spcPts val="0"/>
              </a:spcAft>
              <a:buClr>
                <a:schemeClr val="dk1"/>
              </a:buClr>
              <a:buSzPts val="1400"/>
              <a:buFont typeface="Arial"/>
              <a:buChar char="•"/>
            </a:pPr>
            <a:r>
              <a:rPr b="0" i="0" lang="en-GB" sz="1400">
                <a:solidFill>
                  <a:schemeClr val="dk1"/>
                </a:solidFill>
                <a:latin typeface="Calibri"/>
                <a:ea typeface="Calibri"/>
                <a:cs typeface="Calibri"/>
                <a:sym typeface="Calibri"/>
              </a:rPr>
              <a:t>Family link can run on Android devices, e.g. Samsung… Parents can access and manage their child’s account and settings, and delete it if necessary</a:t>
            </a:r>
            <a:endParaRPr/>
          </a:p>
          <a:p>
            <a:pPr indent="0" lvl="0" marL="0" marR="0" rtl="0" algn="l">
              <a:lnSpc>
                <a:spcPct val="100000"/>
              </a:lnSpc>
              <a:spcBef>
                <a:spcPts val="0"/>
              </a:spcBef>
              <a:spcAft>
                <a:spcPts val="0"/>
              </a:spcAft>
              <a:buClr>
                <a:schemeClr val="dk1"/>
              </a:buClr>
              <a:buSzPts val="1400"/>
              <a:buFont typeface="Arial"/>
              <a:buNone/>
            </a:pPr>
            <a:r>
              <a:t/>
            </a:r>
            <a:endParaRPr b="0" i="0" sz="1400">
              <a:solidFill>
                <a:srgbClr val="3B3A39"/>
              </a:solidFill>
              <a:latin typeface="Montserrat"/>
              <a:ea typeface="Montserrat"/>
              <a:cs typeface="Montserrat"/>
              <a:sym typeface="Montserrat"/>
            </a:endParaRPr>
          </a:p>
          <a:p>
            <a:pPr indent="0" lvl="0" marL="0" rtl="0" algn="l">
              <a:spcBef>
                <a:spcPts val="0"/>
              </a:spcBef>
              <a:spcAft>
                <a:spcPts val="0"/>
              </a:spcAft>
              <a:buClr>
                <a:schemeClr val="dk1"/>
              </a:buClr>
              <a:buSzPts val="1400"/>
              <a:buFont typeface="Arial"/>
              <a:buNone/>
            </a:pPr>
            <a:r>
              <a:rPr b="1" i="0" lang="en-GB" sz="1400">
                <a:solidFill>
                  <a:schemeClr val="dk1"/>
                </a:solidFill>
                <a:latin typeface="Calibri"/>
                <a:ea typeface="Calibri"/>
                <a:cs typeface="Calibri"/>
                <a:sym typeface="Calibri"/>
              </a:rPr>
              <a:t>TIP </a:t>
            </a:r>
            <a:r>
              <a:rPr b="0" i="0" lang="en-GB" sz="1400">
                <a:solidFill>
                  <a:schemeClr val="dk1"/>
                </a:solidFill>
                <a:latin typeface="Calibri"/>
                <a:ea typeface="Calibri"/>
                <a:cs typeface="Calibri"/>
                <a:sym typeface="Calibri"/>
              </a:rPr>
              <a:t>– Why not run a </a:t>
            </a:r>
            <a:r>
              <a:rPr b="0" i="0" lang="en-GB" sz="1400">
                <a:solidFill>
                  <a:srgbClr val="3B3A39"/>
                </a:solidFill>
                <a:latin typeface="Montserrat"/>
                <a:ea typeface="Montserrat"/>
                <a:cs typeface="Montserrat"/>
                <a:sym typeface="Montserrat"/>
              </a:rPr>
              <a:t>‘Bring your device and we’ll show you….’ pupil-led workshop to help parents with this at school?</a:t>
            </a:r>
            <a:endParaRPr b="0" i="0" sz="1400">
              <a:solidFill>
                <a:schemeClr val="dk1"/>
              </a:solidFill>
              <a:latin typeface="Calibri"/>
              <a:ea typeface="Calibri"/>
              <a:cs typeface="Calibri"/>
              <a:sym typeface="Calibri"/>
            </a:endParaRPr>
          </a:p>
          <a:p>
            <a:pPr indent="-82550" lvl="0" marL="171450" rtl="0" algn="l">
              <a:spcBef>
                <a:spcPts val="0"/>
              </a:spcBef>
              <a:spcAft>
                <a:spcPts val="0"/>
              </a:spcAft>
              <a:buClr>
                <a:schemeClr val="dk1"/>
              </a:buClr>
              <a:buSzPts val="1400"/>
              <a:buFont typeface="Arial"/>
              <a:buNone/>
            </a:pPr>
            <a:r>
              <a:t/>
            </a:r>
            <a:endParaRPr b="0" i="0" sz="1400">
              <a:solidFill>
                <a:schemeClr val="dk1"/>
              </a:solidFill>
              <a:latin typeface="Calibri"/>
              <a:ea typeface="Calibri"/>
              <a:cs typeface="Calibri"/>
              <a:sym typeface="Calibri"/>
            </a:endParaRPr>
          </a:p>
        </p:txBody>
      </p:sp>
      <p:sp>
        <p:nvSpPr>
          <p:cNvPr id="249" name="Google Shape;249;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 name="Google Shape;55;p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3300"/>
              <a:buFont typeface="Calibri"/>
              <a:buNone/>
            </a:pPr>
            <a:r>
              <a:t/>
            </a:r>
            <a:endParaRPr/>
          </a:p>
        </p:txBody>
      </p:sp>
      <p:sp>
        <p:nvSpPr>
          <p:cNvPr id="56" name="Google Shape;56;p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7" name="Shape 257"/>
        <p:cNvGrpSpPr/>
        <p:nvPr/>
      </p:nvGrpSpPr>
      <p:grpSpPr>
        <a:xfrm>
          <a:off x="0" y="0"/>
          <a:ext cx="0" cy="0"/>
          <a:chOff x="0" y="0"/>
          <a:chExt cx="0" cy="0"/>
        </a:xfrm>
      </p:grpSpPr>
      <p:sp>
        <p:nvSpPr>
          <p:cNvPr id="258" name="Google Shape;258;p4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9" name="Google Shape;259;p4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t/>
            </a:r>
            <a:endParaRPr b="1" sz="1400"/>
          </a:p>
          <a:p>
            <a:pPr indent="0" lvl="0" marL="0" marR="0" rtl="0" algn="l">
              <a:lnSpc>
                <a:spcPct val="100000"/>
              </a:lnSpc>
              <a:spcBef>
                <a:spcPts val="0"/>
              </a:spcBef>
              <a:spcAft>
                <a:spcPts val="0"/>
              </a:spcAft>
              <a:buClr>
                <a:schemeClr val="dk1"/>
              </a:buClr>
              <a:buSzPts val="1400"/>
              <a:buFont typeface="Arial"/>
              <a:buNone/>
            </a:pPr>
            <a:r>
              <a:rPr b="1" lang="en-GB" sz="1400"/>
              <a:t>REMIND – </a:t>
            </a:r>
            <a:r>
              <a:rPr b="0" lang="en-GB" sz="1400"/>
              <a:t>they don’t need to be experts, but they can empower themselves by finding out about the suitability of the games/apps their child uses</a:t>
            </a:r>
            <a:endParaRPr/>
          </a:p>
          <a:p>
            <a:pPr indent="0" lvl="0" marL="0" marR="0" rtl="0" algn="l">
              <a:lnSpc>
                <a:spcPct val="100000"/>
              </a:lnSpc>
              <a:spcBef>
                <a:spcPts val="0"/>
              </a:spcBef>
              <a:spcAft>
                <a:spcPts val="0"/>
              </a:spcAft>
              <a:buClr>
                <a:schemeClr val="dk1"/>
              </a:buClr>
              <a:buSzPts val="1400"/>
              <a:buFont typeface="Arial"/>
              <a:buNone/>
            </a:pPr>
            <a:r>
              <a:rPr b="1" lang="en-GB" sz="1400"/>
              <a:t>SHOW</a:t>
            </a:r>
            <a:r>
              <a:rPr lang="en-GB" sz="1400"/>
              <a:t> – the Common Sense Media page and pick an app or game to show how easy it is to find a review</a:t>
            </a:r>
            <a:endParaRPr/>
          </a:p>
        </p:txBody>
      </p:sp>
      <p:sp>
        <p:nvSpPr>
          <p:cNvPr id="260" name="Google Shape;260;p4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g39c2f7968ed_0_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
        <p:nvSpPr>
          <p:cNvPr id="274" name="Google Shape;274;g39c2f7968ed_0_0:notes"/>
          <p:cNvSpPr txBox="1"/>
          <p:nvPr>
            <p:ph idx="1" type="body"/>
          </p:nvPr>
        </p:nvSpPr>
        <p:spPr>
          <a:xfrm>
            <a:off x="685800" y="4400550"/>
            <a:ext cx="5486400" cy="36006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5" name="Google Shape;275;g39c2f7968ed_0_0:notes"/>
          <p:cNvSpPr txBox="1"/>
          <p:nvPr>
            <p:ph idx="12" type="sldNum"/>
          </p:nvPr>
        </p:nvSpPr>
        <p:spPr>
          <a:xfrm>
            <a:off x="3884613" y="8685213"/>
            <a:ext cx="2971800" cy="458700"/>
          </a:xfrm>
          <a:prstGeom prst="rect">
            <a:avLst/>
          </a:prstGeom>
        </p:spPr>
        <p:txBody>
          <a:bodyPr anchorCtr="0" anchor="b" bIns="45700" lIns="91425" spcFirstLastPara="1" rIns="91425" wrap="square" tIns="45700">
            <a:noAutofit/>
          </a:bodyPr>
          <a:lstStyle/>
          <a:p>
            <a:pPr indent="0" lvl="0" marL="0" rtl="0" algn="r">
              <a:spcBef>
                <a:spcPts val="0"/>
              </a:spcBef>
              <a:spcAft>
                <a:spcPts val="0"/>
              </a:spcAft>
              <a:buClr>
                <a:srgbClr val="000000"/>
              </a:buClr>
              <a:buFont typeface="Arial"/>
              <a:buNone/>
            </a:pPr>
            <a:fld id="{00000000-1234-1234-1234-123412341234}" type="slidenum">
              <a:rPr lang="en-GB"/>
              <a:t>‹#›</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4" name="Google Shape;64;p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400"/>
              <a:t>ASK</a:t>
            </a:r>
            <a:r>
              <a:rPr lang="en-GB" sz="1400"/>
              <a:t>: Find out what parents are currently worried about</a:t>
            </a:r>
            <a:endParaRPr/>
          </a:p>
          <a:p>
            <a:pPr indent="0" lvl="0" marL="0" marR="0" rtl="0" algn="l">
              <a:lnSpc>
                <a:spcPct val="100000"/>
              </a:lnSpc>
              <a:spcBef>
                <a:spcPts val="0"/>
              </a:spcBef>
              <a:spcAft>
                <a:spcPts val="0"/>
              </a:spcAft>
              <a:buClr>
                <a:schemeClr val="dk1"/>
              </a:buClr>
              <a:buSzPts val="1400"/>
              <a:buFont typeface="Arial"/>
              <a:buNone/>
            </a:pPr>
            <a:r>
              <a:t/>
            </a:r>
            <a:endParaRPr sz="1400"/>
          </a:p>
          <a:p>
            <a:pPr indent="0" lvl="0" marL="0" marR="0" rtl="0" algn="l">
              <a:lnSpc>
                <a:spcPct val="100000"/>
              </a:lnSpc>
              <a:spcBef>
                <a:spcPts val="0"/>
              </a:spcBef>
              <a:spcAft>
                <a:spcPts val="0"/>
              </a:spcAft>
              <a:buClr>
                <a:schemeClr val="dk1"/>
              </a:buClr>
              <a:buSzPts val="1400"/>
              <a:buFont typeface="Arial"/>
              <a:buNone/>
            </a:pPr>
            <a:r>
              <a:rPr b="1" lang="en-GB" sz="1400"/>
              <a:t>TELL</a:t>
            </a:r>
            <a:r>
              <a:rPr lang="en-GB" sz="1400"/>
              <a:t>: Despite the positive finding that over seven in ten (72%) 8-17-year-olds who use messaging/social media sites or apps feel safe when using these apps/online sites, either all or most of the time, the online space is a risky environment for children.</a:t>
            </a:r>
            <a:endParaRPr/>
          </a:p>
          <a:p>
            <a:pPr indent="0" lvl="0" marL="0" marR="0" rtl="0" algn="l">
              <a:lnSpc>
                <a:spcPct val="100000"/>
              </a:lnSpc>
              <a:spcBef>
                <a:spcPts val="0"/>
              </a:spcBef>
              <a:spcAft>
                <a:spcPts val="0"/>
              </a:spcAft>
              <a:buClr>
                <a:schemeClr val="dk1"/>
              </a:buClr>
              <a:buSzPts val="1400"/>
              <a:buFont typeface="Arial"/>
              <a:buNone/>
            </a:pPr>
            <a:r>
              <a:t/>
            </a:r>
            <a:endParaRPr sz="1400"/>
          </a:p>
        </p:txBody>
      </p:sp>
      <p:sp>
        <p:nvSpPr>
          <p:cNvPr id="65" name="Google Shape;65;p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74" name="Google Shape;74;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chemeClr val="dk1"/>
              </a:buClr>
              <a:buSzPts val="1400"/>
              <a:buFont typeface="Calibri"/>
              <a:buNone/>
            </a:pPr>
            <a:r>
              <a:rPr b="1" lang="en-GB" sz="1400"/>
              <a:t>Many parents indicate that they have concerns around various aspects of their children’s online activities.</a:t>
            </a:r>
            <a:endParaRPr/>
          </a:p>
          <a:p>
            <a:pPr indent="-171450" lvl="0" marL="171450" rtl="0" algn="l">
              <a:spcBef>
                <a:spcPts val="0"/>
              </a:spcBef>
              <a:spcAft>
                <a:spcPts val="0"/>
              </a:spcAft>
              <a:buClr>
                <a:schemeClr val="dk1"/>
              </a:buClr>
              <a:buSzPts val="1400"/>
              <a:buFont typeface="Arial"/>
              <a:buChar char="•"/>
            </a:pPr>
            <a:r>
              <a:rPr lang="en-GB" sz="1400"/>
              <a:t>The primary worry of all parents of online 3-17s continues to be potential exposure to age inappropriate content - three-quarters of parents said they were either fairly or very concerned about their child seeing content which is not appropriate for their age (76%) and the same proportion were concerned about them seeing ‘adult’ or sexual content (74%).</a:t>
            </a:r>
            <a:endParaRPr/>
          </a:p>
          <a:p>
            <a:pPr indent="-171450" lvl="0" marL="171450" rtl="0" algn="l">
              <a:spcBef>
                <a:spcPts val="0"/>
              </a:spcBef>
              <a:spcAft>
                <a:spcPts val="0"/>
              </a:spcAft>
              <a:buClr>
                <a:schemeClr val="dk1"/>
              </a:buClr>
              <a:buSzPts val="1400"/>
              <a:buFont typeface="Arial"/>
              <a:buChar char="•"/>
            </a:pPr>
            <a:r>
              <a:rPr lang="en-GB" sz="1400"/>
              <a:t>72% were concerned their child not knowing how to tell if something is real or fake online.</a:t>
            </a:r>
            <a:endParaRPr/>
          </a:p>
          <a:p>
            <a:pPr indent="-171450" lvl="0" marL="171450" rtl="0" algn="l">
              <a:spcBef>
                <a:spcPts val="0"/>
              </a:spcBef>
              <a:spcAft>
                <a:spcPts val="0"/>
              </a:spcAft>
              <a:buClr>
                <a:schemeClr val="dk1"/>
              </a:buClr>
              <a:buSzPts val="1400"/>
              <a:buFont typeface="Arial"/>
              <a:buChar char="•"/>
            </a:pPr>
            <a:r>
              <a:rPr lang="en-GB" sz="1400"/>
              <a:t>Seven in ten (69%) parents fear their child might be bullied online,</a:t>
            </a:r>
            <a:endParaRPr/>
          </a:p>
          <a:p>
            <a:pPr indent="-171450" lvl="0" marL="171450" rtl="0" algn="l">
              <a:spcBef>
                <a:spcPts val="0"/>
              </a:spcBef>
              <a:spcAft>
                <a:spcPts val="0"/>
              </a:spcAft>
              <a:buClr>
                <a:schemeClr val="dk1"/>
              </a:buClr>
              <a:buSzPts val="1400"/>
              <a:buFont typeface="Arial"/>
              <a:buChar char="•"/>
            </a:pPr>
            <a:r>
              <a:rPr lang="en-GB" sz="1400"/>
              <a:t>A similar proportion (68%) are worried about them seeing content that encourages them to hurt themselves. </a:t>
            </a:r>
            <a:endParaRPr/>
          </a:p>
          <a:p>
            <a:pPr indent="-171450" lvl="0" marL="171450" rtl="0" algn="l">
              <a:spcBef>
                <a:spcPts val="0"/>
              </a:spcBef>
              <a:spcAft>
                <a:spcPts val="0"/>
              </a:spcAft>
              <a:buClr>
                <a:schemeClr val="dk1"/>
              </a:buClr>
              <a:buSzPts val="1400"/>
              <a:buFont typeface="Arial"/>
              <a:buChar char="•"/>
            </a:pPr>
            <a:r>
              <a:rPr lang="en-GB" sz="1400"/>
              <a:t>61% of parents are concerned about their child being influenced by extreme views,</a:t>
            </a:r>
            <a:endParaRPr/>
          </a:p>
          <a:p>
            <a:pPr indent="-171450" lvl="0" marL="171450" rtl="0" algn="l">
              <a:spcBef>
                <a:spcPts val="0"/>
              </a:spcBef>
              <a:spcAft>
                <a:spcPts val="0"/>
              </a:spcAft>
              <a:buClr>
                <a:schemeClr val="dk1"/>
              </a:buClr>
              <a:buSzPts val="1400"/>
              <a:buFont typeface="Arial"/>
              <a:buChar char="•"/>
            </a:pPr>
            <a:r>
              <a:rPr lang="en-GB" sz="1400"/>
              <a:t>51% worry about the pressure to spend money online.</a:t>
            </a:r>
            <a:endParaRPr/>
          </a:p>
          <a:p>
            <a:pPr indent="-82550" lvl="0" marL="171450" rtl="0" algn="l">
              <a:spcBef>
                <a:spcPts val="0"/>
              </a:spcBef>
              <a:spcAft>
                <a:spcPts val="0"/>
              </a:spcAft>
              <a:buClr>
                <a:schemeClr val="dk1"/>
              </a:buClr>
              <a:buSzPts val="1400"/>
              <a:buFont typeface="Arial"/>
              <a:buNone/>
            </a:pPr>
            <a:r>
              <a:t/>
            </a:r>
            <a:endParaRPr sz="1400"/>
          </a:p>
          <a:p>
            <a:pPr indent="0" lvl="0" marL="0" rtl="0" algn="l">
              <a:spcBef>
                <a:spcPts val="0"/>
              </a:spcBef>
              <a:spcAft>
                <a:spcPts val="0"/>
              </a:spcAft>
              <a:buClr>
                <a:schemeClr val="dk1"/>
              </a:buClr>
              <a:buSzPts val="1400"/>
              <a:buFont typeface="Arial"/>
              <a:buNone/>
            </a:pPr>
            <a:r>
              <a:rPr lang="en-GB" sz="1400"/>
              <a:t>Unsurprisingly, there are many concerns which are more prominent among parents of younger (3- 12-year-old) children who go online.:</a:t>
            </a:r>
            <a:endParaRPr/>
          </a:p>
          <a:p>
            <a:pPr indent="0" lvl="0" marL="0" rtl="0" algn="l">
              <a:spcBef>
                <a:spcPts val="0"/>
              </a:spcBef>
              <a:spcAft>
                <a:spcPts val="0"/>
              </a:spcAft>
              <a:buClr>
                <a:schemeClr val="dk1"/>
              </a:buClr>
              <a:buSzPts val="1400"/>
              <a:buFont typeface="Arial"/>
              <a:buNone/>
            </a:pPr>
            <a:r>
              <a:rPr lang="en-GB" sz="1400"/>
              <a:t>For example, a higher proportion of these parents compared to their counterparts (parents of teenagers) are concerned about their child being exposed to age inappropriate content (79% vs 69%), their child not being able to tell what is real or fake online (77% vs 64%), their child seeing content which encourages them to harm themselves (70% vs 63%), the 36 child giving out personal details to inappropriate people (67% vs 60%) and the possibility of their child being influenced by extreme views online (64% vs 57%). </a:t>
            </a:r>
            <a:endParaRPr/>
          </a:p>
        </p:txBody>
      </p:sp>
      <p:sp>
        <p:nvSpPr>
          <p:cNvPr id="75" name="Google Shape;75;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84" name="Google Shape;84;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400"/>
              <a:t>TELL:</a:t>
            </a:r>
            <a:endParaRPr/>
          </a:p>
          <a:p>
            <a:pPr indent="-171450" lvl="0" marL="171450" marR="0" rtl="0" algn="l">
              <a:lnSpc>
                <a:spcPct val="100000"/>
              </a:lnSpc>
              <a:spcBef>
                <a:spcPts val="0"/>
              </a:spcBef>
              <a:spcAft>
                <a:spcPts val="0"/>
              </a:spcAft>
              <a:buClr>
                <a:schemeClr val="dk1"/>
              </a:buClr>
              <a:buSzPts val="1400"/>
              <a:buFont typeface="Arial"/>
              <a:buChar char="•"/>
            </a:pPr>
            <a:r>
              <a:rPr b="0" lang="en-GB" sz="1400"/>
              <a:t>We will be looking at 3–17-year-olds patterns of media use, how they access different sources of media online, and the types of online activities they are participating in. This includes their behaviours and habits in terms of viewing, playing, learning, and interacting</a:t>
            </a:r>
            <a:endParaRPr/>
          </a:p>
          <a:p>
            <a:pPr indent="-171450" lvl="0" marL="171450" marR="0" rtl="0" algn="l">
              <a:lnSpc>
                <a:spcPct val="100000"/>
              </a:lnSpc>
              <a:spcBef>
                <a:spcPts val="0"/>
              </a:spcBef>
              <a:spcAft>
                <a:spcPts val="0"/>
              </a:spcAft>
              <a:buClr>
                <a:schemeClr val="dk1"/>
              </a:buClr>
              <a:buSzPts val="1400"/>
              <a:buFont typeface="Arial"/>
              <a:buChar char="•"/>
            </a:pPr>
            <a:r>
              <a:rPr lang="en-GB" sz="1400"/>
              <a:t>Almost all children from aged 5yrs (96%) went online in 2023, highlighting the centrality of the internet in children’s lives. </a:t>
            </a:r>
            <a:endParaRPr/>
          </a:p>
          <a:p>
            <a:pPr indent="-171450" lvl="0" marL="171450" marR="0" rtl="0" algn="l">
              <a:lnSpc>
                <a:spcPct val="100000"/>
              </a:lnSpc>
              <a:spcBef>
                <a:spcPts val="0"/>
              </a:spcBef>
              <a:spcAft>
                <a:spcPts val="0"/>
              </a:spcAft>
              <a:buClr>
                <a:schemeClr val="dk1"/>
              </a:buClr>
              <a:buSzPts val="1400"/>
              <a:buFont typeface="Arial"/>
              <a:buChar char="•"/>
            </a:pPr>
            <a:r>
              <a:rPr lang="en-GB" sz="1400"/>
              <a:t>And we mustn’t forget that being online does create a lot of opportunity and joy for most of us. So, let’s think about how we can minimise risk and reduce their exposure to harm.</a:t>
            </a:r>
            <a:endParaRPr/>
          </a:p>
        </p:txBody>
      </p:sp>
      <p:sp>
        <p:nvSpPr>
          <p:cNvPr id="85" name="Google Shape;85;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p3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7" name="Google Shape;97;p3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1400"/>
              <a:t>YouTube continues to be universally popular, and the appeal of other social media platforms increases with age . nearly half (48%) of 16-17s use all of the top five apps/ sites that we asked about (YouTube, WhatsApp, TikTok, Snapchat and Instagram).</a:t>
            </a:r>
            <a:endParaRPr/>
          </a:p>
          <a:p>
            <a:pPr indent="0" lvl="0" marL="0" marR="0" rtl="0" algn="l">
              <a:lnSpc>
                <a:spcPct val="100000"/>
              </a:lnSpc>
              <a:spcBef>
                <a:spcPts val="0"/>
              </a:spcBef>
              <a:spcAft>
                <a:spcPts val="0"/>
              </a:spcAft>
              <a:buClr>
                <a:schemeClr val="dk1"/>
              </a:buClr>
              <a:buSzPts val="1400"/>
              <a:buFont typeface="Arial"/>
              <a:buNone/>
            </a:pPr>
            <a:r>
              <a:t/>
            </a:r>
            <a:endParaRPr b="1" sz="1400"/>
          </a:p>
          <a:p>
            <a:pPr indent="0" lvl="0" marL="0" marR="0" rtl="0" algn="l">
              <a:lnSpc>
                <a:spcPct val="100000"/>
              </a:lnSpc>
              <a:spcBef>
                <a:spcPts val="0"/>
              </a:spcBef>
              <a:spcAft>
                <a:spcPts val="0"/>
              </a:spcAft>
              <a:buClr>
                <a:schemeClr val="dk1"/>
              </a:buClr>
              <a:buSzPts val="1400"/>
              <a:buFont typeface="Arial"/>
              <a:buNone/>
            </a:pPr>
            <a:r>
              <a:rPr b="1" lang="en-GB" sz="1400"/>
              <a:t>REMIND</a:t>
            </a:r>
            <a:r>
              <a:rPr lang="en-GB" sz="1400"/>
              <a:t> – </a:t>
            </a:r>
            <a:r>
              <a:rPr b="1" lang="en-GB" sz="1400"/>
              <a:t>your children need to be 13+ to use these platforms </a:t>
            </a:r>
            <a:r>
              <a:rPr b="0" lang="en-GB" sz="1400"/>
              <a:t>(See slide 39) </a:t>
            </a:r>
            <a:endParaRPr/>
          </a:p>
        </p:txBody>
      </p:sp>
      <p:sp>
        <p:nvSpPr>
          <p:cNvPr id="98" name="Google Shape;98;p3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4" name="Google Shape;114;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lang="en-GB" sz="1400"/>
              <a:t>As in previous years, the point at which it becomes more likely that a child will go online using a mobile rather than a tablet closely correlates with the age at which mobile phone ownership among children becomes almost universal. </a:t>
            </a:r>
            <a:endParaRPr/>
          </a:p>
        </p:txBody>
      </p:sp>
      <p:sp>
        <p:nvSpPr>
          <p:cNvPr id="115" name="Google Shape;115;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3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24" name="Google Shape;124;p3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400"/>
              <a:t>ASK </a:t>
            </a:r>
            <a:r>
              <a:rPr lang="en-GB" sz="1400"/>
              <a:t>– What kinds of risks do you think children could be exposed to? Can you give examples? (See slide 48 for a summary of related risks)</a:t>
            </a:r>
            <a:endParaRPr/>
          </a:p>
        </p:txBody>
      </p:sp>
      <p:sp>
        <p:nvSpPr>
          <p:cNvPr id="125" name="Google Shape;125;p3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p4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p4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400"/>
              <a:buFont typeface="Arial"/>
              <a:buNone/>
            </a:pPr>
            <a:r>
              <a:rPr b="1" lang="en-GB" sz="1400"/>
              <a:t>TELL</a:t>
            </a:r>
            <a:r>
              <a:rPr lang="en-GB" sz="1400"/>
              <a:t> - This demonstrates that at least some children feel the need to present distinct aspects of themselves on social media, depending on the audience.</a:t>
            </a:r>
            <a:endParaRPr/>
          </a:p>
        </p:txBody>
      </p:sp>
      <p:sp>
        <p:nvSpPr>
          <p:cNvPr id="140" name="Google Shape;140;p4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p:cSld name="1_Title and Content">
    <p:spTree>
      <p:nvGrpSpPr>
        <p:cNvPr id="15" name="Shape 15"/>
        <p:cNvGrpSpPr/>
        <p:nvPr/>
      </p:nvGrpSpPr>
      <p:grpSpPr>
        <a:xfrm>
          <a:off x="0" y="0"/>
          <a:ext cx="0" cy="0"/>
          <a:chOff x="0" y="0"/>
          <a:chExt cx="0" cy="0"/>
        </a:xfrm>
      </p:grpSpPr>
      <p:pic>
        <p:nvPicPr>
          <p:cNvPr descr="A red and black rectangular sign with white text&#10;&#10;Description automatically generated with low confidence" id="16" name="Google Shape;16;p105"/>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p:cSld name="Title and Content">
    <p:spTree>
      <p:nvGrpSpPr>
        <p:cNvPr id="17" name="Shape 17"/>
        <p:cNvGrpSpPr/>
        <p:nvPr/>
      </p:nvGrpSpPr>
      <p:grpSpPr>
        <a:xfrm>
          <a:off x="0" y="0"/>
          <a:ext cx="0" cy="0"/>
          <a:chOff x="0" y="0"/>
          <a:chExt cx="0" cy="0"/>
        </a:xfrm>
      </p:grpSpPr>
      <p:pic>
        <p:nvPicPr>
          <p:cNvPr descr="A red and black rectangular sign with white text&#10;&#10;Description automatically generated with low confidence" id="18" name="Google Shape;18;p106"/>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Title and Content">
  <p:cSld name="2_Title and Content">
    <p:spTree>
      <p:nvGrpSpPr>
        <p:cNvPr id="19" name="Shape 19"/>
        <p:cNvGrpSpPr/>
        <p:nvPr/>
      </p:nvGrpSpPr>
      <p:grpSpPr>
        <a:xfrm>
          <a:off x="0" y="0"/>
          <a:ext cx="0" cy="0"/>
          <a:chOff x="0" y="0"/>
          <a:chExt cx="0" cy="0"/>
        </a:xfrm>
      </p:grpSpPr>
      <p:sp>
        <p:nvSpPr>
          <p:cNvPr id="20" name="Google Shape;20;p107"/>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algn="l">
              <a:lnSpc>
                <a:spcPct val="90000"/>
              </a:lnSpc>
              <a:spcBef>
                <a:spcPts val="1000"/>
              </a:spcBef>
              <a:spcAft>
                <a:spcPts val="0"/>
              </a:spcAft>
              <a:buClr>
                <a:srgbClr val="3F3F3F"/>
              </a:buClr>
              <a:buSzPts val="2800"/>
              <a:buChar char="•"/>
              <a:defRPr>
                <a:solidFill>
                  <a:srgbClr val="3F3F3F"/>
                </a:solidFill>
              </a:defRPr>
            </a:lvl1pPr>
            <a:lvl2pPr indent="-381000" lvl="1" marL="914400" algn="l">
              <a:lnSpc>
                <a:spcPct val="90000"/>
              </a:lnSpc>
              <a:spcBef>
                <a:spcPts val="500"/>
              </a:spcBef>
              <a:spcAft>
                <a:spcPts val="0"/>
              </a:spcAft>
              <a:buClr>
                <a:srgbClr val="3F3F3F"/>
              </a:buClr>
              <a:buSzPts val="2400"/>
              <a:buChar char="•"/>
              <a:defRPr>
                <a:solidFill>
                  <a:srgbClr val="3F3F3F"/>
                </a:solidFill>
              </a:defRPr>
            </a:lvl2pPr>
            <a:lvl3pPr indent="-355600" lvl="2" marL="1371600" algn="l">
              <a:lnSpc>
                <a:spcPct val="90000"/>
              </a:lnSpc>
              <a:spcBef>
                <a:spcPts val="500"/>
              </a:spcBef>
              <a:spcAft>
                <a:spcPts val="0"/>
              </a:spcAft>
              <a:buClr>
                <a:srgbClr val="3F3F3F"/>
              </a:buClr>
              <a:buSzPts val="2000"/>
              <a:buChar char="•"/>
              <a:defRPr>
                <a:solidFill>
                  <a:srgbClr val="3F3F3F"/>
                </a:solidFill>
              </a:defRPr>
            </a:lvl3pPr>
            <a:lvl4pPr indent="-342900" lvl="3" marL="1828800" algn="l">
              <a:lnSpc>
                <a:spcPct val="90000"/>
              </a:lnSpc>
              <a:spcBef>
                <a:spcPts val="500"/>
              </a:spcBef>
              <a:spcAft>
                <a:spcPts val="0"/>
              </a:spcAft>
              <a:buClr>
                <a:srgbClr val="3F3F3F"/>
              </a:buClr>
              <a:buSzPts val="1800"/>
              <a:buChar char="•"/>
              <a:defRPr>
                <a:solidFill>
                  <a:srgbClr val="3F3F3F"/>
                </a:solidFill>
              </a:defRPr>
            </a:lvl4pPr>
            <a:lvl5pPr indent="-342900" lvl="4" marL="2286000" algn="l">
              <a:lnSpc>
                <a:spcPct val="90000"/>
              </a:lnSpc>
              <a:spcBef>
                <a:spcPts val="500"/>
              </a:spcBef>
              <a:spcAft>
                <a:spcPts val="0"/>
              </a:spcAft>
              <a:buClr>
                <a:srgbClr val="3F3F3F"/>
              </a:buClr>
              <a:buSzPts val="1800"/>
              <a:buChar char="•"/>
              <a:defRPr>
                <a:solidFill>
                  <a:srgbClr val="3F3F3F"/>
                </a:solidFill>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 name="Google Shape;21;p10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107"/>
          <p:cNvSpPr txBox="1"/>
          <p:nvPr>
            <p:ph idx="11" type="ftr"/>
          </p:nvPr>
        </p:nvSpPr>
        <p:spPr>
          <a:xfrm>
            <a:off x="432000" y="6365893"/>
            <a:ext cx="4114800" cy="226714"/>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10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ctr">
              <a:spcBef>
                <a:spcPts val="0"/>
              </a:spcBef>
              <a:buNone/>
              <a:defRPr/>
            </a:lvl1pPr>
            <a:lvl2pPr indent="0" lvl="1" marL="0" algn="ctr">
              <a:spcBef>
                <a:spcPts val="0"/>
              </a:spcBef>
              <a:buNone/>
              <a:defRPr/>
            </a:lvl2pPr>
            <a:lvl3pPr indent="0" lvl="2" marL="0" algn="ctr">
              <a:spcBef>
                <a:spcPts val="0"/>
              </a:spcBef>
              <a:buNone/>
              <a:defRPr/>
            </a:lvl3pPr>
            <a:lvl4pPr indent="0" lvl="3" marL="0" algn="ctr">
              <a:spcBef>
                <a:spcPts val="0"/>
              </a:spcBef>
              <a:buNone/>
              <a:defRPr/>
            </a:lvl4pPr>
            <a:lvl5pPr indent="0" lvl="4" marL="0" algn="ctr">
              <a:spcBef>
                <a:spcPts val="0"/>
              </a:spcBef>
              <a:buNone/>
              <a:defRPr/>
            </a:lvl5pPr>
            <a:lvl6pPr indent="0" lvl="5" marL="0" algn="ctr">
              <a:spcBef>
                <a:spcPts val="0"/>
              </a:spcBef>
              <a:buNone/>
              <a:defRPr/>
            </a:lvl6pPr>
            <a:lvl7pPr indent="0" lvl="6" marL="0" algn="ctr">
              <a:spcBef>
                <a:spcPts val="0"/>
              </a:spcBef>
              <a:buNone/>
              <a:defRPr/>
            </a:lvl7pPr>
            <a:lvl8pPr indent="0" lvl="7" marL="0" algn="ctr">
              <a:spcBef>
                <a:spcPts val="0"/>
              </a:spcBef>
              <a:buNone/>
              <a:defRPr/>
            </a:lvl8pPr>
            <a:lvl9pPr indent="0" lvl="8" marL="0" algn="ctr">
              <a:spcBef>
                <a:spcPts val="0"/>
              </a:spcBef>
              <a:buNone/>
              <a:defRPr/>
            </a:lvl9pPr>
          </a:lstStyle>
          <a:p>
            <a:pPr indent="0" lvl="0" marL="0" rtl="0" algn="ctr">
              <a:spcBef>
                <a:spcPts val="0"/>
              </a:spcBef>
              <a:spcAft>
                <a:spcPts val="0"/>
              </a:spcAft>
              <a:buNone/>
            </a:pPr>
            <a:fld id="{00000000-1234-1234-1234-123412341234}" type="slidenum">
              <a:rPr lang="en-GB"/>
              <a:t>‹#›</a:t>
            </a:fld>
            <a:endParaRPr/>
          </a:p>
        </p:txBody>
      </p:sp>
      <p:sp>
        <p:nvSpPr>
          <p:cNvPr id="24" name="Google Shape;24;p107"/>
          <p:cNvSpPr txBox="1"/>
          <p:nvPr/>
        </p:nvSpPr>
        <p:spPr>
          <a:xfrm>
            <a:off x="6003634" y="127000"/>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sp>
        <p:nvSpPr>
          <p:cNvPr id="25" name="Google Shape;25;p107"/>
          <p:cNvSpPr txBox="1"/>
          <p:nvPr/>
        </p:nvSpPr>
        <p:spPr>
          <a:xfrm>
            <a:off x="6003634" y="6361668"/>
            <a:ext cx="184731"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Clr>
                <a:schemeClr val="dk1"/>
              </a:buClr>
              <a:buSzPts val="1800"/>
              <a:buFont typeface="Calibri"/>
              <a:buNone/>
            </a:pPr>
            <a:r>
              <a:t/>
            </a:r>
            <a:endParaRPr sz="1800">
              <a:solidFill>
                <a:schemeClr val="dk1"/>
              </a:solidFill>
              <a:latin typeface="Calibri"/>
              <a:ea typeface="Calibri"/>
              <a:cs typeface="Calibri"/>
              <a:sym typeface="Calibri"/>
            </a:endParaRPr>
          </a:p>
        </p:txBody>
      </p:sp>
      <p:pic>
        <p:nvPicPr>
          <p:cNvPr descr="A red and black rectangular sign with white text&#10;&#10;Description automatically generated with low confidence" id="26" name="Google Shape;26;p107"/>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7" name="Shape 27"/>
        <p:cNvGrpSpPr/>
        <p:nvPr/>
      </p:nvGrpSpPr>
      <p:grpSpPr>
        <a:xfrm>
          <a:off x="0" y="0"/>
          <a:ext cx="0" cy="0"/>
          <a:chOff x="0" y="0"/>
          <a:chExt cx="0" cy="0"/>
        </a:xfrm>
      </p:grpSpPr>
      <p:sp>
        <p:nvSpPr>
          <p:cNvPr id="28" name="Google Shape;28;p108"/>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108"/>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30" name="Google Shape;30;p10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10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2" name="Google Shape;32;p10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A red and black rectangular sign with white text&#10;&#10;Description automatically generated with low confidence" id="33" name="Google Shape;33;p108"/>
          <p:cNvPicPr preferRelativeResize="0"/>
          <p:nvPr/>
        </p:nvPicPr>
        <p:blipFill rotWithShape="1">
          <a:blip r:embed="rId2">
            <a:alphaModFix/>
          </a:blip>
          <a:srcRect b="0" l="0" r="0" t="0"/>
          <a:stretch/>
        </p:blipFill>
        <p:spPr>
          <a:xfrm>
            <a:off x="173003" y="5931016"/>
            <a:ext cx="1138484" cy="80135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4" name="Shape 34"/>
        <p:cNvGrpSpPr/>
        <p:nvPr/>
      </p:nvGrpSpPr>
      <p:grpSpPr>
        <a:xfrm>
          <a:off x="0" y="0"/>
          <a:ext cx="0" cy="0"/>
          <a:chOff x="0" y="0"/>
          <a:chExt cx="0" cy="0"/>
        </a:xfrm>
      </p:grpSpPr>
      <p:sp>
        <p:nvSpPr>
          <p:cNvPr id="35" name="Google Shape;35;p109"/>
          <p:cNvSpPr txBox="1"/>
          <p:nvPr>
            <p:ph type="title"/>
          </p:nvPr>
        </p:nvSpPr>
        <p:spPr>
          <a:xfrm>
            <a:off x="838200" y="1171471"/>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109"/>
          <p:cNvSpPr txBox="1"/>
          <p:nvPr>
            <p:ph idx="1" type="body"/>
          </p:nvPr>
        </p:nvSpPr>
        <p:spPr>
          <a:xfrm>
            <a:off x="838200" y="2585257"/>
            <a:ext cx="5181600" cy="3591705"/>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109"/>
          <p:cNvSpPr txBox="1"/>
          <p:nvPr>
            <p:ph idx="2" type="body"/>
          </p:nvPr>
        </p:nvSpPr>
        <p:spPr>
          <a:xfrm>
            <a:off x="6172200" y="2585257"/>
            <a:ext cx="5181600" cy="3591706"/>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8" name="Google Shape;38;p10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10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0" name="Google Shape;40;p10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GB"/>
              <a:t>‹#›</a:t>
            </a:fld>
            <a:endParaRPr/>
          </a:p>
        </p:txBody>
      </p:sp>
      <p:pic>
        <p:nvPicPr>
          <p:cNvPr descr="Text&#10;&#10;Description automatically generated" id="41" name="Google Shape;41;p109"/>
          <p:cNvPicPr preferRelativeResize="0"/>
          <p:nvPr/>
        </p:nvPicPr>
        <p:blipFill rotWithShape="1">
          <a:blip r:embed="rId2">
            <a:alphaModFix/>
          </a:blip>
          <a:srcRect b="0" l="0" r="0" t="0"/>
          <a:stretch/>
        </p:blipFill>
        <p:spPr>
          <a:xfrm>
            <a:off x="0" y="0"/>
            <a:ext cx="12192000" cy="68580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Title and Content">
  <p:cSld name="3_Title and Content">
    <p:bg>
      <p:bgPr>
        <a:solidFill>
          <a:srgbClr val="E5E5E5"/>
        </a:solidFill>
      </p:bgPr>
    </p:bg>
    <p:spTree>
      <p:nvGrpSpPr>
        <p:cNvPr id="42" name="Shape 42"/>
        <p:cNvGrpSpPr/>
        <p:nvPr/>
      </p:nvGrpSpPr>
      <p:grpSpPr>
        <a:xfrm>
          <a:off x="0" y="0"/>
          <a:ext cx="0" cy="0"/>
          <a:chOff x="0" y="0"/>
          <a:chExt cx="0" cy="0"/>
        </a:xfrm>
      </p:grpSpPr>
      <p:sp>
        <p:nvSpPr>
          <p:cNvPr id="43" name="Google Shape;43;p110"/>
          <p:cNvSpPr txBox="1"/>
          <p:nvPr>
            <p:ph type="title"/>
          </p:nvPr>
        </p:nvSpPr>
        <p:spPr>
          <a:xfrm>
            <a:off x="496037" y="424118"/>
            <a:ext cx="11202383"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Open Sans"/>
              <a:buNone/>
              <a:defRPr b="1" sz="4400">
                <a:latin typeface="Open Sans"/>
                <a:ea typeface="Open Sans"/>
                <a:cs typeface="Open Sans"/>
                <a:sym typeface="Open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4" name="Google Shape;44;p110"/>
          <p:cNvSpPr txBox="1"/>
          <p:nvPr>
            <p:ph idx="1" type="body"/>
          </p:nvPr>
        </p:nvSpPr>
        <p:spPr>
          <a:xfrm>
            <a:off x="2873930" y="6196626"/>
            <a:ext cx="7678463" cy="458788"/>
          </a:xfrm>
          <a:prstGeom prst="rect">
            <a:avLst/>
          </a:prstGeom>
          <a:noFill/>
          <a:ln>
            <a:noFill/>
          </a:ln>
        </p:spPr>
        <p:txBody>
          <a:bodyPr anchorCtr="0" anchor="t" bIns="45700" lIns="91425" spcFirstLastPara="1" rIns="91425" wrap="square" tIns="45700">
            <a:normAutofit/>
          </a:bodyPr>
          <a:lstStyle>
            <a:lvl1pPr indent="-228600" lvl="0" marL="457200" algn="ctr">
              <a:lnSpc>
                <a:spcPct val="90000"/>
              </a:lnSpc>
              <a:spcBef>
                <a:spcPts val="1000"/>
              </a:spcBef>
              <a:spcAft>
                <a:spcPts val="0"/>
              </a:spcAft>
              <a:buClr>
                <a:srgbClr val="ED1C24"/>
              </a:buClr>
              <a:buSzPts val="2200"/>
              <a:buNone/>
              <a:defRPr b="1" sz="2200">
                <a:solidFill>
                  <a:srgbClr val="ED1C24"/>
                </a:solidFill>
              </a:defRPr>
            </a:lvl1pPr>
            <a:lvl2pPr indent="-228600" lvl="1" marL="914400" algn="l">
              <a:lnSpc>
                <a:spcPct val="90000"/>
              </a:lnSpc>
              <a:spcBef>
                <a:spcPts val="500"/>
              </a:spcBef>
              <a:spcAft>
                <a:spcPts val="0"/>
              </a:spcAft>
              <a:buClr>
                <a:schemeClr val="dk1"/>
              </a:buClr>
              <a:buSzPts val="2400"/>
              <a:buNone/>
              <a:defRPr/>
            </a:lvl2pPr>
            <a:lvl3pPr indent="-228600" lvl="2" marL="1371600" algn="l">
              <a:lnSpc>
                <a:spcPct val="90000"/>
              </a:lnSpc>
              <a:spcBef>
                <a:spcPts val="500"/>
              </a:spcBef>
              <a:spcAft>
                <a:spcPts val="0"/>
              </a:spcAft>
              <a:buClr>
                <a:schemeClr val="dk1"/>
              </a:buClr>
              <a:buSzPts val="2000"/>
              <a:buNone/>
              <a:defRPr/>
            </a:lvl3pPr>
            <a:lvl4pPr indent="-228600" lvl="3" marL="1828800" algn="l">
              <a:lnSpc>
                <a:spcPct val="90000"/>
              </a:lnSpc>
              <a:spcBef>
                <a:spcPts val="500"/>
              </a:spcBef>
              <a:spcAft>
                <a:spcPts val="0"/>
              </a:spcAft>
              <a:buClr>
                <a:schemeClr val="dk1"/>
              </a:buClr>
              <a:buSzPts val="1800"/>
              <a:buNone/>
              <a:defRPr/>
            </a:lvl4pPr>
            <a:lvl5pPr indent="-228600" lvl="4" marL="2286000" algn="l">
              <a:lnSpc>
                <a:spcPct val="90000"/>
              </a:lnSpc>
              <a:spcBef>
                <a:spcPts val="500"/>
              </a:spcBef>
              <a:spcAft>
                <a:spcPts val="0"/>
              </a:spcAft>
              <a:buClr>
                <a:schemeClr val="dk1"/>
              </a:buClr>
              <a:buSzPts val="1800"/>
              <a:buNone/>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pic>
        <p:nvPicPr>
          <p:cNvPr descr="A red and black rectangular sign with white text&#10;&#10;Description automatically generated with low confidence" id="45" name="Google Shape;45;p110"/>
          <p:cNvPicPr preferRelativeResize="0"/>
          <p:nvPr/>
        </p:nvPicPr>
        <p:blipFill rotWithShape="1">
          <a:blip r:embed="rId2">
            <a:alphaModFix/>
          </a:blip>
          <a:srcRect b="0" l="0" r="0" t="0"/>
          <a:stretch/>
        </p:blipFill>
        <p:spPr>
          <a:xfrm>
            <a:off x="276881" y="5822419"/>
            <a:ext cx="1138599" cy="801436"/>
          </a:xfrm>
          <a:prstGeom prst="rect">
            <a:avLst/>
          </a:prstGeom>
          <a:noFill/>
          <a:ln>
            <a:noFill/>
          </a:ln>
        </p:spPr>
      </p:pic>
      <p:pic>
        <p:nvPicPr>
          <p:cNvPr descr="A group of people hugging&#10;&#10;Description automatically generated" id="46" name="Google Shape;46;p110"/>
          <p:cNvPicPr preferRelativeResize="0"/>
          <p:nvPr/>
        </p:nvPicPr>
        <p:blipFill rotWithShape="1">
          <a:blip r:embed="rId3">
            <a:alphaModFix/>
          </a:blip>
          <a:srcRect b="0" l="0" r="0" t="0"/>
          <a:stretch/>
        </p:blipFill>
        <p:spPr>
          <a:xfrm>
            <a:off x="10331332" y="5361813"/>
            <a:ext cx="1714872" cy="1370529"/>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0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0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0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10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10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7.png"/><Relationship Id="rId4" Type="http://schemas.openxmlformats.org/officeDocument/2006/relationships/image" Target="../media/image12.pn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4.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jpg"/><Relationship Id="rId4" Type="http://schemas.openxmlformats.org/officeDocument/2006/relationships/chart" Target="../charts/chart1.xml"/><Relationship Id="rId5" Type="http://schemas.openxmlformats.org/officeDocument/2006/relationships/image" Target="../media/image1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0.png"/><Relationship Id="rId4" Type="http://schemas.openxmlformats.org/officeDocument/2006/relationships/image" Target="../media/image1.jpg"/><Relationship Id="rId5"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hyperlink" Target="https://goingtoofar.lgfl.org.uk/default.html" TargetMode="Externa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2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www.youtube.com/watch?v=rFsiYAsgx7U" TargetMode="External"/><Relationship Id="rId4" Type="http://schemas.openxmlformats.org/officeDocument/2006/relationships/image" Target="../media/image22.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8.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hyperlink" Target="http://www.internetmatters.org/parental-controls/" TargetMode="External"/><Relationship Id="rId4" Type="http://schemas.openxmlformats.org/officeDocument/2006/relationships/image" Target="../media/image27.png"/><Relationship Id="rId5" Type="http://schemas.openxmlformats.org/officeDocument/2006/relationships/image" Target="../media/image1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9.png"/><Relationship Id="rId4" Type="http://schemas.openxmlformats.org/officeDocument/2006/relationships/hyperlink" Target="https://parentsafe.lgfl.net/" TargetMode="External"/><Relationship Id="rId5" Type="http://schemas.openxmlformats.org/officeDocument/2006/relationships/hyperlink" Target="https://www.internetmatters.org/parental-controls/smartphones-and-other-devices/google-family-link/" TargetMode="External"/><Relationship Id="rId6" Type="http://schemas.openxmlformats.org/officeDocument/2006/relationships/hyperlink" Target="https://www.internetmatters.org/parental-controls/smartphones-and-other-devices/apple-iphone-and-ipad-parental-control-guide/" TargetMode="External"/><Relationship Id="rId7" Type="http://schemas.openxmlformats.org/officeDocument/2006/relationships/hyperlink" Target="https://www.internetmatters.org/parental-controls/smartphones-and-other-devices/windows-11-parental-controls/" TargetMode="External"/><Relationship Id="rId8"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8.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31.png"/><Relationship Id="rId4" Type="http://schemas.openxmlformats.org/officeDocument/2006/relationships/image" Target="../media/image21.png"/><Relationship Id="rId5" Type="http://schemas.openxmlformats.org/officeDocument/2006/relationships/image" Target="../media/image24.png"/><Relationship Id="rId6" Type="http://schemas.openxmlformats.org/officeDocument/2006/relationships/hyperlink" Target="http://www.commonsensemedia.org/" TargetMode="External"/><Relationship Id="rId7" Type="http://schemas.openxmlformats.org/officeDocument/2006/relationships/image" Target="../media/image5.png"/><Relationship Id="rId8"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3.png"/><Relationship Id="rId4" Type="http://schemas.openxmlformats.org/officeDocument/2006/relationships/image" Target="../media/image2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7.jpg"/><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jpg"/><Relationship Id="rId4" Type="http://schemas.openxmlformats.org/officeDocument/2006/relationships/image" Target="../media/image12.png"/><Relationship Id="rId5" Type="http://schemas.openxmlformats.org/officeDocument/2006/relationships/image" Target="../media/image20.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www.lgfl.net/online-safety/resource-centre?s=32" TargetMode="External"/><Relationship Id="rId4" Type="http://schemas.openxmlformats.org/officeDocument/2006/relationships/image" Target="../media/image1.jpg"/><Relationship Id="rId5" Type="http://schemas.openxmlformats.org/officeDocument/2006/relationships/image" Target="../media/image9.png"/><Relationship Id="rId6"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15.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8.jp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 name="Shape 51"/>
        <p:cNvGrpSpPr/>
        <p:nvPr/>
      </p:nvGrpSpPr>
      <p:grpSpPr>
        <a:xfrm>
          <a:off x="0" y="0"/>
          <a:ext cx="0" cy="0"/>
          <a:chOff x="0" y="0"/>
          <a:chExt cx="0" cy="0"/>
        </a:xfrm>
      </p:grpSpPr>
      <p:pic>
        <p:nvPicPr>
          <p:cNvPr id="52" name="Google Shape;52;g39b35b611b3_0_5"/>
          <p:cNvPicPr preferRelativeResize="0"/>
          <p:nvPr/>
        </p:nvPicPr>
        <p:blipFill>
          <a:blip r:embed="rId3">
            <a:alphaModFix/>
          </a:blip>
          <a:stretch>
            <a:fillRect/>
          </a:stretch>
        </p:blipFill>
        <p:spPr>
          <a:xfrm>
            <a:off x="152400" y="152400"/>
            <a:ext cx="11887200" cy="67055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cxnSp>
        <p:nvCxnSpPr>
          <p:cNvPr id="156" name="Google Shape;156;p4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57" name="Google Shape;157;p41"/>
          <p:cNvSpPr/>
          <p:nvPr/>
        </p:nvSpPr>
        <p:spPr>
          <a:xfrm>
            <a:off x="4397147" y="4696480"/>
            <a:ext cx="7204200" cy="196440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58" name="Google Shape;158;p41"/>
          <p:cNvSpPr txBox="1"/>
          <p:nvPr/>
        </p:nvSpPr>
        <p:spPr>
          <a:xfrm>
            <a:off x="8905674" y="6289284"/>
            <a:ext cx="3176100" cy="49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159" name="Google Shape;159;p41"/>
          <p:cNvSpPr txBox="1"/>
          <p:nvPr/>
        </p:nvSpPr>
        <p:spPr>
          <a:xfrm>
            <a:off x="2430109" y="530087"/>
            <a:ext cx="7788900" cy="584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FF0000"/>
                </a:solidFill>
                <a:latin typeface="Calibri"/>
                <a:ea typeface="Calibri"/>
                <a:cs typeface="Calibri"/>
                <a:sym typeface="Calibri"/>
              </a:rPr>
              <a:t>WHY</a:t>
            </a:r>
            <a:r>
              <a:rPr b="1" lang="en-GB" sz="3200">
                <a:solidFill>
                  <a:schemeClr val="dk1"/>
                </a:solidFill>
                <a:latin typeface="Calibri"/>
                <a:ea typeface="Calibri"/>
                <a:cs typeface="Calibri"/>
                <a:sym typeface="Calibri"/>
              </a:rPr>
              <a:t> is this ‘</a:t>
            </a:r>
            <a:r>
              <a:rPr b="1" lang="en-GB" sz="3200">
                <a:solidFill>
                  <a:srgbClr val="FF0000"/>
                </a:solidFill>
                <a:latin typeface="Calibri"/>
                <a:ea typeface="Calibri"/>
                <a:cs typeface="Calibri"/>
                <a:sym typeface="Calibri"/>
              </a:rPr>
              <a:t>RISKY</a:t>
            </a:r>
            <a:r>
              <a:rPr b="1" lang="en-GB" sz="3200">
                <a:solidFill>
                  <a:schemeClr val="dk1"/>
                </a:solidFill>
                <a:latin typeface="Calibri"/>
                <a:ea typeface="Calibri"/>
                <a:cs typeface="Calibri"/>
                <a:sym typeface="Calibri"/>
              </a:rPr>
              <a:t>’? </a:t>
            </a:r>
            <a:endParaRPr/>
          </a:p>
        </p:txBody>
      </p:sp>
      <p:pic>
        <p:nvPicPr>
          <p:cNvPr id="160" name="Google Shape;160;p41"/>
          <p:cNvPicPr preferRelativeResize="0"/>
          <p:nvPr/>
        </p:nvPicPr>
        <p:blipFill rotWithShape="1">
          <a:blip r:embed="rId3">
            <a:alphaModFix/>
          </a:blip>
          <a:srcRect b="0" l="0" r="0" t="1931"/>
          <a:stretch/>
        </p:blipFill>
        <p:spPr>
          <a:xfrm>
            <a:off x="457200" y="2034076"/>
            <a:ext cx="11402309" cy="3010499"/>
          </a:xfrm>
          <a:prstGeom prst="rect">
            <a:avLst/>
          </a:prstGeom>
          <a:noFill/>
          <a:ln>
            <a:noFill/>
          </a:ln>
        </p:spPr>
      </p:pic>
      <p:pic>
        <p:nvPicPr>
          <p:cNvPr descr="Free did you know speech balloon message illustration" id="161" name="Google Shape;161;p41"/>
          <p:cNvPicPr preferRelativeResize="0"/>
          <p:nvPr/>
        </p:nvPicPr>
        <p:blipFill rotWithShape="1">
          <a:blip r:embed="rId4">
            <a:alphaModFix/>
          </a:blip>
          <a:srcRect b="0" l="0" r="0" t="0"/>
          <a:stretch/>
        </p:blipFill>
        <p:spPr>
          <a:xfrm>
            <a:off x="8703382" y="-33493"/>
            <a:ext cx="3031418" cy="3031418"/>
          </a:xfrm>
          <a:prstGeom prst="rect">
            <a:avLst/>
          </a:prstGeom>
          <a:noFill/>
          <a:ln>
            <a:noFill/>
          </a:ln>
        </p:spPr>
      </p:pic>
      <p:sp>
        <p:nvSpPr>
          <p:cNvPr id="162" name="Google Shape;162;p41"/>
          <p:cNvSpPr txBox="1"/>
          <p:nvPr/>
        </p:nvSpPr>
        <p:spPr>
          <a:xfrm>
            <a:off x="4025016" y="5447867"/>
            <a:ext cx="5136900" cy="4617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40% had engaged in ‘risky’ behaviour!</a:t>
            </a:r>
            <a:endParaRPr/>
          </a:p>
        </p:txBody>
      </p:sp>
      <p:pic>
        <p:nvPicPr>
          <p:cNvPr descr="Free speech bubble talking chat illustration" id="163" name="Google Shape;163;p41"/>
          <p:cNvPicPr preferRelativeResize="0"/>
          <p:nvPr/>
        </p:nvPicPr>
        <p:blipFill rotWithShape="1">
          <a:blip r:embed="rId5">
            <a:alphaModFix/>
          </a:blip>
          <a:srcRect b="0" l="0" r="0" t="0"/>
          <a:stretch/>
        </p:blipFill>
        <p:spPr>
          <a:xfrm>
            <a:off x="757068" y="209136"/>
            <a:ext cx="1437600" cy="1437600"/>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cxnSp>
        <p:nvCxnSpPr>
          <p:cNvPr id="169" name="Google Shape;169;p5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id="170" name="Google Shape;170;p54"/>
          <p:cNvPicPr preferRelativeResize="0"/>
          <p:nvPr/>
        </p:nvPicPr>
        <p:blipFill rotWithShape="1">
          <a:blip r:embed="rId3">
            <a:alphaModFix/>
          </a:blip>
          <a:srcRect b="0" l="0" r="0" t="0"/>
          <a:stretch/>
        </p:blipFill>
        <p:spPr>
          <a:xfrm>
            <a:off x="10789028" y="212619"/>
            <a:ext cx="1624844" cy="1327440"/>
          </a:xfrm>
          <a:prstGeom prst="rect">
            <a:avLst/>
          </a:prstGeom>
          <a:noFill/>
          <a:ln>
            <a:noFill/>
          </a:ln>
        </p:spPr>
      </p:pic>
      <p:sp>
        <p:nvSpPr>
          <p:cNvPr id="171" name="Google Shape;171;p54"/>
          <p:cNvSpPr txBox="1"/>
          <p:nvPr/>
        </p:nvSpPr>
        <p:spPr>
          <a:xfrm>
            <a:off x="1470990" y="5515747"/>
            <a:ext cx="9852539" cy="92333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Clr>
                <a:schemeClr val="dk1"/>
              </a:buClr>
              <a:buSzPts val="1800"/>
              <a:buFont typeface="Arial"/>
              <a:buNone/>
            </a:pPr>
            <a:r>
              <a:rPr lang="en-GB" sz="1800">
                <a:solidFill>
                  <a:schemeClr val="dk1"/>
                </a:solidFill>
                <a:highlight>
                  <a:srgbClr val="FFFF00"/>
                </a:highlight>
                <a:latin typeface="Calibri"/>
                <a:ea typeface="Calibri"/>
                <a:cs typeface="Calibri"/>
                <a:sym typeface="Calibri"/>
              </a:rPr>
              <a:t>Despite there being a minimum age requirement of 13 for using most social media apps, over half of</a:t>
            </a:r>
            <a:endParaRPr/>
          </a:p>
          <a:p>
            <a:pPr indent="0" lvl="0" marL="0" marR="0" rtl="0" algn="l">
              <a:spcBef>
                <a:spcPts val="0"/>
              </a:spcBef>
              <a:spcAft>
                <a:spcPts val="0"/>
              </a:spcAft>
              <a:buClr>
                <a:schemeClr val="dk1"/>
              </a:buClr>
              <a:buSzPts val="1800"/>
              <a:buFont typeface="Arial"/>
              <a:buNone/>
            </a:pPr>
            <a:r>
              <a:rPr lang="en-GB" sz="1800">
                <a:solidFill>
                  <a:schemeClr val="dk1"/>
                </a:solidFill>
                <a:highlight>
                  <a:srgbClr val="FFFF00"/>
                </a:highlight>
                <a:latin typeface="Calibri"/>
                <a:ea typeface="Calibri"/>
                <a:cs typeface="Calibri"/>
                <a:sym typeface="Calibri"/>
              </a:rPr>
              <a:t>3-12-year olds (55%) were reported as using at least one social media app or site, an increase on last</a:t>
            </a:r>
            <a:endParaRPr/>
          </a:p>
          <a:p>
            <a:pPr indent="0" lvl="0" marL="0" marR="0" rtl="0" algn="l">
              <a:spcBef>
                <a:spcPts val="0"/>
              </a:spcBef>
              <a:spcAft>
                <a:spcPts val="0"/>
              </a:spcAft>
              <a:buClr>
                <a:schemeClr val="dk1"/>
              </a:buClr>
              <a:buSzPts val="1800"/>
              <a:buFont typeface="Arial"/>
              <a:buNone/>
            </a:pPr>
            <a:r>
              <a:rPr lang="en-GB" sz="1800">
                <a:solidFill>
                  <a:schemeClr val="dk1"/>
                </a:solidFill>
                <a:highlight>
                  <a:srgbClr val="FFFF00"/>
                </a:highlight>
                <a:latin typeface="Calibri"/>
                <a:ea typeface="Calibri"/>
                <a:cs typeface="Calibri"/>
                <a:sym typeface="Calibri"/>
              </a:rPr>
              <a:t>year, when 51% of these children did so.</a:t>
            </a:r>
            <a:endParaRPr b="0" i="0" sz="1800">
              <a:solidFill>
                <a:srgbClr val="202124"/>
              </a:solidFill>
              <a:highlight>
                <a:srgbClr val="FFFF00"/>
              </a:highlight>
              <a:latin typeface="arial"/>
              <a:ea typeface="arial"/>
              <a:cs typeface="arial"/>
              <a:sym typeface="arial"/>
            </a:endParaRPr>
          </a:p>
        </p:txBody>
      </p:sp>
      <p:sp>
        <p:nvSpPr>
          <p:cNvPr id="172" name="Google Shape;172;p54"/>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173" name="Google Shape;173;p54"/>
          <p:cNvSpPr/>
          <p:nvPr/>
        </p:nvSpPr>
        <p:spPr>
          <a:xfrm>
            <a:off x="426307" y="212619"/>
            <a:ext cx="6237962" cy="2880986"/>
          </a:xfrm>
          <a:prstGeom prst="wedgeRoundRectCallout">
            <a:avLst>
              <a:gd fmla="val -5849" name="adj1"/>
              <a:gd fmla="val 65441" name="adj2"/>
              <a:gd fmla="val 16667" name="adj3"/>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600">
                <a:solidFill>
                  <a:srgbClr val="FF0000"/>
                </a:solidFill>
                <a:latin typeface="Calibri"/>
                <a:ea typeface="Calibri"/>
                <a:cs typeface="Calibri"/>
                <a:sym typeface="Calibri"/>
              </a:rPr>
              <a:t>Four in ten under-13s </a:t>
            </a:r>
            <a:r>
              <a:rPr b="1" lang="en-GB" sz="3600">
                <a:solidFill>
                  <a:schemeClr val="dk1"/>
                </a:solidFill>
                <a:latin typeface="Calibri"/>
                <a:ea typeface="Calibri"/>
                <a:cs typeface="Calibri"/>
                <a:sym typeface="Calibri"/>
              </a:rPr>
              <a:t>have a </a:t>
            </a:r>
            <a:r>
              <a:rPr b="1" lang="en-GB" sz="3600">
                <a:solidFill>
                  <a:srgbClr val="FF0000"/>
                </a:solidFill>
                <a:latin typeface="Calibri"/>
                <a:ea typeface="Calibri"/>
                <a:cs typeface="Calibri"/>
                <a:sym typeface="Calibri"/>
              </a:rPr>
              <a:t>profile</a:t>
            </a:r>
            <a:r>
              <a:rPr b="1" lang="en-GB" sz="3600">
                <a:solidFill>
                  <a:schemeClr val="dk1"/>
                </a:solidFill>
                <a:latin typeface="Calibri"/>
                <a:ea typeface="Calibri"/>
                <a:cs typeface="Calibri"/>
                <a:sym typeface="Calibri"/>
              </a:rPr>
              <a:t> on </a:t>
            </a:r>
            <a:r>
              <a:rPr b="1" lang="en-GB" sz="3600">
                <a:solidFill>
                  <a:srgbClr val="FF0000"/>
                </a:solidFill>
                <a:latin typeface="Calibri"/>
                <a:ea typeface="Calibri"/>
                <a:cs typeface="Calibri"/>
                <a:sym typeface="Calibri"/>
              </a:rPr>
              <a:t>social media </a:t>
            </a:r>
            <a:r>
              <a:rPr b="1" lang="en-GB" sz="3600">
                <a:solidFill>
                  <a:schemeClr val="dk1"/>
                </a:solidFill>
                <a:latin typeface="Calibri"/>
                <a:ea typeface="Calibri"/>
                <a:cs typeface="Calibri"/>
                <a:sym typeface="Calibri"/>
              </a:rPr>
              <a:t>apps or sites…</a:t>
            </a:r>
            <a:endParaRPr/>
          </a:p>
        </p:txBody>
      </p:sp>
      <p:sp>
        <p:nvSpPr>
          <p:cNvPr id="174" name="Google Shape;174;p54"/>
          <p:cNvSpPr/>
          <p:nvPr/>
        </p:nvSpPr>
        <p:spPr>
          <a:xfrm>
            <a:off x="4450699" y="3277274"/>
            <a:ext cx="7185980" cy="1796922"/>
          </a:xfrm>
          <a:prstGeom prst="rect">
            <a:avLst/>
          </a:prstGeom>
          <a:noFill/>
          <a:ln>
            <a:noFill/>
          </a:ln>
        </p:spPr>
        <p:txBody>
          <a:bodyPr anchorCtr="0" anchor="ctr" bIns="45700" lIns="91425" spcFirstLastPara="1" rIns="91425" wrap="square" tIns="45700">
            <a:noAutofit/>
          </a:bodyPr>
          <a:lstStyle/>
          <a:p>
            <a:pPr indent="-285750" lvl="0" marL="28575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 YouTube/YouTube Kids </a:t>
            </a:r>
            <a:r>
              <a:rPr b="1" lang="en-GB" sz="2400">
                <a:solidFill>
                  <a:srgbClr val="FF0000"/>
                </a:solidFill>
                <a:latin typeface="Calibri"/>
                <a:ea typeface="Calibri"/>
                <a:cs typeface="Calibri"/>
                <a:sym typeface="Calibri"/>
              </a:rPr>
              <a:t>(44%)</a:t>
            </a:r>
            <a:endParaRPr/>
          </a:p>
          <a:p>
            <a:pPr indent="-285750" lvl="0" marL="28575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 WhatsApp </a:t>
            </a:r>
            <a:r>
              <a:rPr b="1" lang="en-GB" sz="2400">
                <a:solidFill>
                  <a:srgbClr val="FF0000"/>
                </a:solidFill>
                <a:latin typeface="Calibri"/>
                <a:ea typeface="Calibri"/>
                <a:cs typeface="Calibri"/>
                <a:sym typeface="Calibri"/>
              </a:rPr>
              <a:t>(23%) </a:t>
            </a:r>
            <a:endParaRPr/>
          </a:p>
          <a:p>
            <a:pPr indent="-285750" lvl="0" marL="285750" marR="0" rtl="0" algn="l">
              <a:spcBef>
                <a:spcPts val="0"/>
              </a:spcBef>
              <a:spcAft>
                <a:spcPts val="0"/>
              </a:spcAft>
              <a:buClr>
                <a:schemeClr val="dk1"/>
              </a:buClr>
              <a:buSzPts val="2400"/>
              <a:buFont typeface="Arial"/>
              <a:buChar char="•"/>
            </a:pPr>
            <a:r>
              <a:rPr b="1" lang="en-GB" sz="2400">
                <a:solidFill>
                  <a:schemeClr val="dk1"/>
                </a:solidFill>
                <a:latin typeface="Calibri"/>
                <a:ea typeface="Calibri"/>
                <a:cs typeface="Calibri"/>
                <a:sym typeface="Calibri"/>
              </a:rPr>
              <a:t> TikTok </a:t>
            </a:r>
            <a:r>
              <a:rPr b="1" lang="en-GB" sz="2400">
                <a:solidFill>
                  <a:srgbClr val="FF0000"/>
                </a:solidFill>
                <a:latin typeface="Calibri"/>
                <a:ea typeface="Calibri"/>
                <a:cs typeface="Calibri"/>
                <a:sym typeface="Calibri"/>
              </a:rPr>
              <a:t>(23%)</a:t>
            </a:r>
            <a:endParaRPr/>
          </a:p>
          <a:p>
            <a:pPr indent="-285750" lvl="0" marL="285750" marR="0" rtl="0" algn="l">
              <a:spcBef>
                <a:spcPts val="0"/>
              </a:spcBef>
              <a:spcAft>
                <a:spcPts val="0"/>
              </a:spcAft>
              <a:buClr>
                <a:schemeClr val="dk1"/>
              </a:buClr>
              <a:buSzPts val="2400"/>
              <a:buFont typeface="Arial"/>
              <a:buChar char="•"/>
            </a:pPr>
            <a:r>
              <a:rPr lang="en-GB" sz="2400">
                <a:solidFill>
                  <a:schemeClr val="dk1"/>
                </a:solidFill>
                <a:latin typeface="Calibri"/>
                <a:ea typeface="Calibri"/>
                <a:cs typeface="Calibri"/>
                <a:sym typeface="Calibri"/>
              </a:rPr>
              <a:t>The proportion </a:t>
            </a:r>
            <a:r>
              <a:rPr lang="en-GB" sz="2400">
                <a:solidFill>
                  <a:srgbClr val="FF0000"/>
                </a:solidFill>
                <a:latin typeface="Calibri"/>
                <a:ea typeface="Calibri"/>
                <a:cs typeface="Calibri"/>
                <a:sym typeface="Calibri"/>
              </a:rPr>
              <a:t>of 8-9s with an </a:t>
            </a:r>
            <a:r>
              <a:rPr b="1" lang="en-GB" sz="2400">
                <a:solidFill>
                  <a:srgbClr val="FF0000"/>
                </a:solidFill>
                <a:latin typeface="Calibri"/>
                <a:ea typeface="Calibri"/>
                <a:cs typeface="Calibri"/>
                <a:sym typeface="Calibri"/>
              </a:rPr>
              <a:t>Instagram</a:t>
            </a:r>
            <a:r>
              <a:rPr lang="en-GB" sz="2400">
                <a:solidFill>
                  <a:srgbClr val="FF0000"/>
                </a:solidFill>
                <a:latin typeface="Calibri"/>
                <a:ea typeface="Calibri"/>
                <a:cs typeface="Calibri"/>
                <a:sym typeface="Calibri"/>
              </a:rPr>
              <a:t> profile increased from 8% in 2023 to 14% in 2024</a:t>
            </a:r>
            <a:endParaRPr b="1" sz="2400">
              <a:solidFill>
                <a:schemeClr val="dk1"/>
              </a:solidFill>
              <a:latin typeface="Calibri"/>
              <a:ea typeface="Calibri"/>
              <a:cs typeface="Calibri"/>
              <a:sym typeface="Calibri"/>
            </a:endParaRPr>
          </a:p>
        </p:txBody>
      </p:sp>
      <p:pic>
        <p:nvPicPr>
          <p:cNvPr descr="Free did you know speech balloon message illustration" id="175" name="Google Shape;175;p54"/>
          <p:cNvPicPr preferRelativeResize="0"/>
          <p:nvPr/>
        </p:nvPicPr>
        <p:blipFill rotWithShape="1">
          <a:blip r:embed="rId4">
            <a:alphaModFix/>
          </a:blip>
          <a:srcRect b="0" l="0" r="0" t="0"/>
          <a:stretch/>
        </p:blipFill>
        <p:spPr>
          <a:xfrm>
            <a:off x="7290570" y="-214285"/>
            <a:ext cx="2306425" cy="23064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cxnSp>
        <p:nvCxnSpPr>
          <p:cNvPr id="181" name="Google Shape;181;p1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82" name="Google Shape;182;p15"/>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83" name="Google Shape;183;p15"/>
          <p:cNvSpPr/>
          <p:nvPr/>
        </p:nvSpPr>
        <p:spPr>
          <a:xfrm>
            <a:off x="2105010" y="790328"/>
            <a:ext cx="8805647" cy="1732493"/>
          </a:xfrm>
          <a:prstGeom prst="rect">
            <a:avLst/>
          </a:prstGeom>
          <a:noFill/>
          <a:ln>
            <a:noFill/>
          </a:ln>
        </p:spPr>
        <p:txBody>
          <a:bodyPr anchorCtr="0" anchor="b" bIns="45700" lIns="91425" spcFirstLastPara="1" rIns="91425" wrap="square" tIns="45700">
            <a:noAutofit/>
          </a:bodyPr>
          <a:lstStyle/>
          <a:p>
            <a:pPr indent="0" lvl="0" marL="0" marR="0" rtl="0" algn="l">
              <a:lnSpc>
                <a:spcPct val="90000"/>
              </a:lnSpc>
              <a:spcBef>
                <a:spcPts val="0"/>
              </a:spcBef>
              <a:spcAft>
                <a:spcPts val="0"/>
              </a:spcAft>
              <a:buNone/>
            </a:pPr>
            <a:r>
              <a:rPr b="1" lang="en-GB" sz="2800">
                <a:solidFill>
                  <a:schemeClr val="dk1"/>
                </a:solidFill>
                <a:latin typeface="Calibri"/>
                <a:ea typeface="Calibri"/>
                <a:cs typeface="Calibri"/>
                <a:sym typeface="Calibri"/>
              </a:rPr>
              <a:t>Does your child have their </a:t>
            </a:r>
            <a:r>
              <a:rPr b="1" lang="en-GB" sz="2800">
                <a:solidFill>
                  <a:srgbClr val="FF0000"/>
                </a:solidFill>
                <a:latin typeface="Calibri"/>
                <a:ea typeface="Calibri"/>
                <a:cs typeface="Calibri"/>
                <a:sym typeface="Calibri"/>
              </a:rPr>
              <a:t>OWN MOBILE PHONE?</a:t>
            </a:r>
            <a:r>
              <a:rPr b="1" lang="en-GB" sz="2800">
                <a:solidFill>
                  <a:schemeClr val="dk1"/>
                </a:solidFill>
                <a:latin typeface="Calibri"/>
                <a:ea typeface="Calibri"/>
                <a:cs typeface="Calibri"/>
                <a:sym typeface="Calibri"/>
              </a:rPr>
              <a:t> If so, is it a</a:t>
            </a:r>
            <a:r>
              <a:rPr b="1" lang="en-GB" sz="2800">
                <a:solidFill>
                  <a:srgbClr val="FF0000"/>
                </a:solidFill>
                <a:latin typeface="Calibri"/>
                <a:ea typeface="Calibri"/>
                <a:cs typeface="Calibri"/>
                <a:sym typeface="Calibri"/>
              </a:rPr>
              <a:t> SMART PHONE?</a:t>
            </a:r>
            <a:endParaRPr b="1" sz="2800">
              <a:solidFill>
                <a:schemeClr val="dk1"/>
              </a:solidFill>
              <a:latin typeface="Calibri"/>
              <a:ea typeface="Calibri"/>
              <a:cs typeface="Calibri"/>
              <a:sym typeface="Calibri"/>
            </a:endParaRPr>
          </a:p>
          <a:p>
            <a:pPr indent="0" lvl="0" marL="0" marR="0" rtl="0" algn="l">
              <a:lnSpc>
                <a:spcPct val="90000"/>
              </a:lnSpc>
              <a:spcBef>
                <a:spcPts val="600"/>
              </a:spcBef>
              <a:spcAft>
                <a:spcPts val="0"/>
              </a:spcAft>
              <a:buNone/>
            </a:pPr>
            <a:r>
              <a:t/>
            </a:r>
            <a:endParaRPr b="1" sz="2800">
              <a:solidFill>
                <a:srgbClr val="FF0000"/>
              </a:solidFill>
              <a:latin typeface="Calibri"/>
              <a:ea typeface="Calibri"/>
              <a:cs typeface="Calibri"/>
              <a:sym typeface="Calibri"/>
            </a:endParaRPr>
          </a:p>
          <a:p>
            <a:pPr indent="0" lvl="0" marL="0" marR="0" rtl="0" algn="l">
              <a:lnSpc>
                <a:spcPct val="90000"/>
              </a:lnSpc>
              <a:spcBef>
                <a:spcPts val="600"/>
              </a:spcBef>
              <a:spcAft>
                <a:spcPts val="0"/>
              </a:spcAft>
              <a:buNone/>
            </a:pPr>
            <a:r>
              <a:rPr b="1" lang="en-GB" sz="2800">
                <a:solidFill>
                  <a:schemeClr val="dk1"/>
                </a:solidFill>
                <a:latin typeface="Calibri"/>
                <a:ea typeface="Calibri"/>
                <a:cs typeface="Calibri"/>
                <a:sym typeface="Calibri"/>
              </a:rPr>
              <a:t>                            What </a:t>
            </a:r>
            <a:r>
              <a:rPr b="1" lang="en-GB" sz="2800">
                <a:solidFill>
                  <a:srgbClr val="FF0000"/>
                </a:solidFill>
                <a:latin typeface="Calibri"/>
                <a:ea typeface="Calibri"/>
                <a:cs typeface="Calibri"/>
                <a:sym typeface="Calibri"/>
              </a:rPr>
              <a:t>AGE</a:t>
            </a:r>
            <a:r>
              <a:rPr b="1" lang="en-GB" sz="2800">
                <a:solidFill>
                  <a:schemeClr val="dk1"/>
                </a:solidFill>
                <a:latin typeface="Calibri"/>
                <a:ea typeface="Calibri"/>
                <a:cs typeface="Calibri"/>
                <a:sym typeface="Calibri"/>
              </a:rPr>
              <a:t> do you think is appropriate? </a:t>
            </a:r>
            <a:endParaRPr b="1" sz="2800">
              <a:solidFill>
                <a:srgbClr val="FF0000"/>
              </a:solidFill>
              <a:latin typeface="Calibri"/>
              <a:ea typeface="Calibri"/>
              <a:cs typeface="Calibri"/>
              <a:sym typeface="Calibri"/>
            </a:endParaRPr>
          </a:p>
        </p:txBody>
      </p:sp>
      <p:sp>
        <p:nvSpPr>
          <p:cNvPr id="184" name="Google Shape;184;p15"/>
          <p:cNvSpPr txBox="1"/>
          <p:nvPr/>
        </p:nvSpPr>
        <p:spPr>
          <a:xfrm>
            <a:off x="7653403" y="6550223"/>
            <a:ext cx="4415825" cy="30777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pic>
        <p:nvPicPr>
          <p:cNvPr descr="Free speech bubble talking chat illustration" id="185" name="Google Shape;185;p15"/>
          <p:cNvPicPr preferRelativeResize="0"/>
          <p:nvPr/>
        </p:nvPicPr>
        <p:blipFill rotWithShape="1">
          <a:blip r:embed="rId3">
            <a:alphaModFix/>
          </a:blip>
          <a:srcRect b="0" l="0" r="0" t="0"/>
          <a:stretch/>
        </p:blipFill>
        <p:spPr>
          <a:xfrm>
            <a:off x="562595" y="483267"/>
            <a:ext cx="1437496" cy="1437496"/>
          </a:xfrm>
          <a:prstGeom prst="ellipse">
            <a:avLst/>
          </a:prstGeom>
          <a:noFill/>
          <a:ln>
            <a:noFill/>
          </a:ln>
          <a:effectLst>
            <a:outerShdw blurRad="50800" rotWithShape="0" dir="16200000" dist="38100">
              <a:srgbClr val="000000">
                <a:alpha val="40000"/>
              </a:srgbClr>
            </a:outerShdw>
          </a:effectLst>
        </p:spPr>
      </p:pic>
      <p:pic>
        <p:nvPicPr>
          <p:cNvPr descr="Free speech bubble talking chat illustration" id="186" name="Google Shape;186;p15"/>
          <p:cNvPicPr preferRelativeResize="0"/>
          <p:nvPr/>
        </p:nvPicPr>
        <p:blipFill rotWithShape="1">
          <a:blip r:embed="rId3">
            <a:alphaModFix/>
          </a:blip>
          <a:srcRect b="0" l="0" r="0" t="0"/>
          <a:stretch/>
        </p:blipFill>
        <p:spPr>
          <a:xfrm>
            <a:off x="3304771" y="1575725"/>
            <a:ext cx="1092376" cy="1092376"/>
          </a:xfrm>
          <a:prstGeom prst="ellipse">
            <a:avLst/>
          </a:prstGeom>
          <a:noFill/>
          <a:ln>
            <a:noFill/>
          </a:ln>
          <a:effectLst>
            <a:outerShdw blurRad="50800" rotWithShape="0" dir="16200000" dist="38100">
              <a:srgbClr val="000000">
                <a:alpha val="40000"/>
              </a:srgbClr>
            </a:outerShdw>
          </a:effectLst>
        </p:spPr>
      </p:pic>
      <p:graphicFrame>
        <p:nvGraphicFramePr>
          <p:cNvPr id="187" name="Google Shape;187;p15"/>
          <p:cNvGraphicFramePr/>
          <p:nvPr/>
        </p:nvGraphicFramePr>
        <p:xfrm>
          <a:off x="3304771" y="2933909"/>
          <a:ext cx="6389577" cy="3616314"/>
        </p:xfrm>
        <a:graphic>
          <a:graphicData uri="http://schemas.openxmlformats.org/drawingml/2006/chart">
            <c:chart r:id="rId4"/>
          </a:graphicData>
        </a:graphic>
      </p:graphicFrame>
      <p:pic>
        <p:nvPicPr>
          <p:cNvPr descr="Free did you know speech balloon message illustration" id="188" name="Google Shape;188;p15"/>
          <p:cNvPicPr preferRelativeResize="0"/>
          <p:nvPr/>
        </p:nvPicPr>
        <p:blipFill rotWithShape="1">
          <a:blip r:embed="rId5">
            <a:alphaModFix/>
          </a:blip>
          <a:srcRect b="0" l="0" r="0" t="0"/>
          <a:stretch/>
        </p:blipFill>
        <p:spPr>
          <a:xfrm>
            <a:off x="10162126" y="1283454"/>
            <a:ext cx="1924833" cy="192483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3" name="Shape 193"/>
        <p:cNvGrpSpPr/>
        <p:nvPr/>
      </p:nvGrpSpPr>
      <p:grpSpPr>
        <a:xfrm>
          <a:off x="0" y="0"/>
          <a:ext cx="0" cy="0"/>
          <a:chOff x="0" y="0"/>
          <a:chExt cx="0" cy="0"/>
        </a:xfrm>
      </p:grpSpPr>
      <p:sp>
        <p:nvSpPr>
          <p:cNvPr id="194" name="Google Shape;194;p16"/>
          <p:cNvSpPr txBox="1"/>
          <p:nvPr/>
        </p:nvSpPr>
        <p:spPr>
          <a:xfrm>
            <a:off x="7442187" y="4262798"/>
            <a:ext cx="3719639" cy="1600438"/>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NO internet access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Some games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Anytime phone calls and texts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Limited parental controls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cxnSp>
        <p:nvCxnSpPr>
          <p:cNvPr id="195" name="Google Shape;195;p1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96" name="Google Shape;196;p16"/>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97" name="Google Shape;197;p16"/>
          <p:cNvSpPr/>
          <p:nvPr/>
        </p:nvSpPr>
        <p:spPr>
          <a:xfrm>
            <a:off x="2110400" y="720267"/>
            <a:ext cx="7479323" cy="520026"/>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GB" sz="2800">
                <a:solidFill>
                  <a:srgbClr val="FF0000"/>
                </a:solidFill>
                <a:latin typeface="Calibri"/>
                <a:ea typeface="Calibri"/>
                <a:cs typeface="Calibri"/>
                <a:sym typeface="Calibri"/>
              </a:rPr>
              <a:t>SMARTPHONE </a:t>
            </a:r>
            <a:r>
              <a:rPr b="1" lang="en-GB" sz="2800">
                <a:solidFill>
                  <a:schemeClr val="dk1"/>
                </a:solidFill>
                <a:latin typeface="Calibri"/>
                <a:ea typeface="Calibri"/>
                <a:cs typeface="Calibri"/>
                <a:sym typeface="Calibri"/>
              </a:rPr>
              <a:t>or </a:t>
            </a:r>
            <a:r>
              <a:rPr b="1" lang="en-GB" sz="2800">
                <a:solidFill>
                  <a:srgbClr val="FF0000"/>
                </a:solidFill>
                <a:latin typeface="Calibri"/>
                <a:ea typeface="Calibri"/>
                <a:cs typeface="Calibri"/>
                <a:sym typeface="Calibri"/>
              </a:rPr>
              <a:t>‘NON’-SMART / BRICK </a:t>
            </a:r>
            <a:r>
              <a:rPr b="1" lang="en-GB" sz="2800">
                <a:solidFill>
                  <a:schemeClr val="dk1"/>
                </a:solidFill>
                <a:latin typeface="Calibri"/>
                <a:ea typeface="Calibri"/>
                <a:cs typeface="Calibri"/>
                <a:sym typeface="Calibri"/>
              </a:rPr>
              <a:t>phone?</a:t>
            </a:r>
            <a:endParaRPr/>
          </a:p>
        </p:txBody>
      </p:sp>
      <p:pic>
        <p:nvPicPr>
          <p:cNvPr descr="Free slider cellphone cellular illustration" id="198" name="Google Shape;198;p16"/>
          <p:cNvPicPr preferRelativeResize="0"/>
          <p:nvPr/>
        </p:nvPicPr>
        <p:blipFill rotWithShape="1">
          <a:blip r:embed="rId3">
            <a:alphaModFix/>
          </a:blip>
          <a:srcRect b="0" l="0" r="0" t="0"/>
          <a:stretch/>
        </p:blipFill>
        <p:spPr>
          <a:xfrm rot="993661">
            <a:off x="4971076" y="4646826"/>
            <a:ext cx="3512760" cy="2063747"/>
          </a:xfrm>
          <a:prstGeom prst="rect">
            <a:avLst/>
          </a:prstGeom>
          <a:noFill/>
          <a:ln>
            <a:noFill/>
          </a:ln>
        </p:spPr>
      </p:pic>
      <p:sp>
        <p:nvSpPr>
          <p:cNvPr id="199" name="Google Shape;199;p16"/>
          <p:cNvSpPr txBox="1"/>
          <p:nvPr/>
        </p:nvSpPr>
        <p:spPr>
          <a:xfrm>
            <a:off x="494140" y="2321004"/>
            <a:ext cx="3479744" cy="2215991"/>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Internet access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Social media, apps and games</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Notifications </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Anytime connection</a:t>
            </a:r>
            <a:endParaRPr/>
          </a:p>
          <a:p>
            <a:pPr indent="-285750" lvl="0" marL="28575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Parental controls</a:t>
            </a:r>
            <a:endParaRPr/>
          </a:p>
          <a:p>
            <a:pPr indent="-171450" lvl="0" marL="285750" marR="0" rtl="0" algn="l">
              <a:spcBef>
                <a:spcPts val="0"/>
              </a:spcBef>
              <a:spcAft>
                <a:spcPts val="0"/>
              </a:spcAft>
              <a:buClr>
                <a:schemeClr val="dk1"/>
              </a:buClr>
              <a:buSzPts val="1800"/>
              <a:buFont typeface="Arial"/>
              <a:buNone/>
            </a:pPr>
            <a:r>
              <a:t/>
            </a:r>
            <a:endParaRPr sz="1800">
              <a:solidFill>
                <a:schemeClr val="dk1"/>
              </a:solidFill>
              <a:latin typeface="Calibri"/>
              <a:ea typeface="Calibri"/>
              <a:cs typeface="Calibri"/>
              <a:sym typeface="Calibri"/>
            </a:endParaRPr>
          </a:p>
        </p:txBody>
      </p:sp>
      <p:sp>
        <p:nvSpPr>
          <p:cNvPr id="200" name="Google Shape;200;p16"/>
          <p:cNvSpPr/>
          <p:nvPr/>
        </p:nvSpPr>
        <p:spPr>
          <a:xfrm>
            <a:off x="6096000" y="1654056"/>
            <a:ext cx="5240952" cy="1685523"/>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400">
                <a:solidFill>
                  <a:schemeClr val="dk1"/>
                </a:solidFill>
                <a:latin typeface="Arial"/>
                <a:ea typeface="Arial"/>
                <a:cs typeface="Arial"/>
                <a:sym typeface="Arial"/>
              </a:rPr>
              <a:t>REMEMBER IT’S </a:t>
            </a:r>
            <a:r>
              <a:rPr b="1" lang="en-GB" sz="2400" u="sng">
                <a:solidFill>
                  <a:schemeClr val="dk1"/>
                </a:solidFill>
                <a:latin typeface="Arial"/>
                <a:ea typeface="Arial"/>
                <a:cs typeface="Arial"/>
                <a:sym typeface="Arial"/>
              </a:rPr>
              <a:t>YOUR CHOICE </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Every child and situation is unique,</a:t>
            </a:r>
            <a:endParaRPr/>
          </a:p>
          <a:p>
            <a:pPr indent="0" lvl="0" marL="0" marR="0" rtl="0" algn="ctr">
              <a:spcBef>
                <a:spcPts val="0"/>
              </a:spcBef>
              <a:spcAft>
                <a:spcPts val="0"/>
              </a:spcAft>
              <a:buNone/>
            </a:pPr>
            <a:r>
              <a:rPr lang="en-GB" sz="1800">
                <a:solidFill>
                  <a:schemeClr val="dk1"/>
                </a:solidFill>
                <a:latin typeface="Arial"/>
                <a:ea typeface="Arial"/>
                <a:cs typeface="Arial"/>
                <a:sym typeface="Arial"/>
              </a:rPr>
              <a:t> and you are  best placed to know their needs</a:t>
            </a:r>
            <a:endParaRPr sz="1800">
              <a:solidFill>
                <a:schemeClr val="dk1"/>
              </a:solidFill>
              <a:latin typeface="Calibri"/>
              <a:ea typeface="Calibri"/>
              <a:cs typeface="Calibri"/>
              <a:sym typeface="Calibri"/>
            </a:endParaRPr>
          </a:p>
        </p:txBody>
      </p:sp>
      <p:pic>
        <p:nvPicPr>
          <p:cNvPr descr="Free speech bubble talking chat illustration" id="201" name="Google Shape;201;p16"/>
          <p:cNvPicPr preferRelativeResize="0"/>
          <p:nvPr/>
        </p:nvPicPr>
        <p:blipFill rotWithShape="1">
          <a:blip r:embed="rId4">
            <a:alphaModFix/>
          </a:blip>
          <a:srcRect b="0" l="0" r="0" t="0"/>
          <a:stretch/>
        </p:blipFill>
        <p:spPr>
          <a:xfrm>
            <a:off x="594040" y="305981"/>
            <a:ext cx="1437496" cy="1437496"/>
          </a:xfrm>
          <a:prstGeom prst="ellipse">
            <a:avLst/>
          </a:prstGeom>
          <a:noFill/>
          <a:ln>
            <a:noFill/>
          </a:ln>
          <a:effectLst>
            <a:outerShdw blurRad="50800" rotWithShape="0" dir="16200000" dist="38100">
              <a:srgbClr val="000000">
                <a:alpha val="40000"/>
              </a:srgbClr>
            </a:outerShdw>
          </a:effectLst>
        </p:spPr>
      </p:pic>
      <p:pic>
        <p:nvPicPr>
          <p:cNvPr descr="Free iphone cellphone smartphone illustration" id="202" name="Google Shape;202;p16"/>
          <p:cNvPicPr preferRelativeResize="0"/>
          <p:nvPr/>
        </p:nvPicPr>
        <p:blipFill rotWithShape="1">
          <a:blip r:embed="rId5">
            <a:alphaModFix/>
          </a:blip>
          <a:srcRect b="0" l="0" r="0" t="0"/>
          <a:stretch/>
        </p:blipFill>
        <p:spPr>
          <a:xfrm>
            <a:off x="2681141" y="2597194"/>
            <a:ext cx="2817465" cy="287588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86"/>
          <p:cNvSpPr txBox="1"/>
          <p:nvPr/>
        </p:nvSpPr>
        <p:spPr>
          <a:xfrm>
            <a:off x="2113575" y="4926771"/>
            <a:ext cx="7650900" cy="1477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Visit </a:t>
            </a:r>
            <a:r>
              <a:rPr lang="en-GB" sz="1800" u="sng">
                <a:solidFill>
                  <a:schemeClr val="dk1"/>
                </a:solidFill>
                <a:latin typeface="Calibri"/>
                <a:ea typeface="Calibri"/>
                <a:cs typeface="Calibri"/>
                <a:sym typeface="Calibri"/>
                <a:hlinkClick r:id="rId3">
                  <a:extLst>
                    <a:ext uri="{A12FA001-AC4F-418D-AE19-62706E023703}">
                      <ahyp:hlinkClr val="tx"/>
                    </a:ext>
                  </a:extLst>
                </a:hlinkClick>
              </a:rPr>
              <a:t>goingtoofar.lgfl.net </a:t>
            </a:r>
            <a:r>
              <a:rPr lang="en-GB" sz="1800">
                <a:solidFill>
                  <a:schemeClr val="dk1"/>
                </a:solidFill>
                <a:latin typeface="Calibri"/>
                <a:ea typeface="Calibri"/>
                <a:cs typeface="Calibri"/>
                <a:sym typeface="Calibri"/>
              </a:rPr>
              <a:t>to find out how to help children:</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recognise extremist behaviour and content on social media/apps/games</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understand actions likely to attract police investigation</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get help</a:t>
            </a:r>
            <a:endParaRPr/>
          </a:p>
          <a:p>
            <a:pPr indent="-285750" lvl="1" marL="742950" marR="0" rtl="0" algn="l">
              <a:spcBef>
                <a:spcPts val="0"/>
              </a:spcBef>
              <a:spcAft>
                <a:spcPts val="0"/>
              </a:spcAft>
              <a:buClr>
                <a:schemeClr val="dk1"/>
              </a:buClr>
              <a:buSzPts val="1800"/>
              <a:buFont typeface="Arial"/>
              <a:buChar char="•"/>
            </a:pPr>
            <a:r>
              <a:rPr b="0" i="0" lang="en-GB" sz="1800" u="none" cap="none" strike="noStrike">
                <a:solidFill>
                  <a:schemeClr val="dk1"/>
                </a:solidFill>
                <a:latin typeface="Calibri"/>
                <a:ea typeface="Calibri"/>
                <a:cs typeface="Calibri"/>
                <a:sym typeface="Calibri"/>
              </a:rPr>
              <a:t>report concerns</a:t>
            </a:r>
            <a:endParaRPr/>
          </a:p>
        </p:txBody>
      </p:sp>
      <p:sp>
        <p:nvSpPr>
          <p:cNvPr id="209" name="Google Shape;209;p86"/>
          <p:cNvSpPr txBox="1"/>
          <p:nvPr/>
        </p:nvSpPr>
        <p:spPr>
          <a:xfrm>
            <a:off x="8905674" y="6289284"/>
            <a:ext cx="3176100" cy="49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a:t>
            </a:r>
            <a:endParaRPr sz="1400">
              <a:solidFill>
                <a:schemeClr val="dk1"/>
              </a:solidFill>
              <a:latin typeface="Calibri"/>
              <a:ea typeface="Calibri"/>
              <a:cs typeface="Calibri"/>
              <a:sym typeface="Calibri"/>
            </a:endParaRPr>
          </a:p>
        </p:txBody>
      </p:sp>
      <p:sp>
        <p:nvSpPr>
          <p:cNvPr id="210" name="Google Shape;210;p86"/>
          <p:cNvSpPr/>
          <p:nvPr/>
        </p:nvSpPr>
        <p:spPr>
          <a:xfrm>
            <a:off x="1189608" y="501003"/>
            <a:ext cx="4660800" cy="3036300"/>
          </a:xfrm>
          <a:prstGeom prst="wedgeRoundRectCallout">
            <a:avLst>
              <a:gd fmla="val -8262" name="adj1"/>
              <a:gd fmla="val 64254" name="adj2"/>
              <a:gd fmla="val 16667" name="adj3"/>
            </a:avLst>
          </a:prstGeom>
          <a:noFill/>
          <a:ln cap="flat" cmpd="sng" w="9525">
            <a:solidFill>
              <a:schemeClr val="accent2"/>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accent2"/>
                </a:solidFill>
                <a:latin typeface="Calibri"/>
                <a:ea typeface="Calibri"/>
                <a:cs typeface="Calibri"/>
                <a:sym typeface="Calibri"/>
              </a:rPr>
              <a:t>32% of 8-17s </a:t>
            </a:r>
            <a:r>
              <a:rPr lang="en-GB" sz="3200">
                <a:solidFill>
                  <a:schemeClr val="accent2"/>
                </a:solidFill>
                <a:latin typeface="Calibri"/>
                <a:ea typeface="Calibri"/>
                <a:cs typeface="Calibri"/>
                <a:sym typeface="Calibri"/>
              </a:rPr>
              <a:t>had seen something they found </a:t>
            </a:r>
            <a:r>
              <a:rPr b="1" lang="en-GB" sz="3200" u="sng">
                <a:solidFill>
                  <a:schemeClr val="accent2"/>
                </a:solidFill>
                <a:latin typeface="Calibri"/>
                <a:ea typeface="Calibri"/>
                <a:cs typeface="Calibri"/>
                <a:sym typeface="Calibri"/>
              </a:rPr>
              <a:t>worrying or nasty </a:t>
            </a:r>
            <a:r>
              <a:rPr lang="en-GB" sz="3200">
                <a:solidFill>
                  <a:schemeClr val="accent2"/>
                </a:solidFill>
                <a:latin typeface="Calibri"/>
                <a:ea typeface="Calibri"/>
                <a:cs typeface="Calibri"/>
                <a:sym typeface="Calibri"/>
              </a:rPr>
              <a:t>online in the past 12 months</a:t>
            </a:r>
            <a:endParaRPr sz="3200">
              <a:solidFill>
                <a:schemeClr val="accent2"/>
              </a:solidFill>
              <a:latin typeface="Calibri"/>
              <a:ea typeface="Calibri"/>
              <a:cs typeface="Calibri"/>
              <a:sym typeface="Calibri"/>
            </a:endParaRPr>
          </a:p>
        </p:txBody>
      </p:sp>
      <p:sp>
        <p:nvSpPr>
          <p:cNvPr id="211" name="Google Shape;211;p86"/>
          <p:cNvSpPr/>
          <p:nvPr/>
        </p:nvSpPr>
        <p:spPr>
          <a:xfrm>
            <a:off x="6805121" y="1192565"/>
            <a:ext cx="4660800" cy="3036300"/>
          </a:xfrm>
          <a:prstGeom prst="wedgeRoundRectCallout">
            <a:avLst>
              <a:gd fmla="val -29214" name="adj1"/>
              <a:gd fmla="val 66301" name="adj2"/>
              <a:gd fmla="val 16667" name="adj3"/>
            </a:avLst>
          </a:prstGeom>
          <a:noFill/>
          <a:ln cap="flat" cmpd="sng" w="9525">
            <a:solidFill>
              <a:schemeClr val="accen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3200">
                <a:solidFill>
                  <a:schemeClr val="accent1"/>
                </a:solidFill>
                <a:latin typeface="Calibri"/>
                <a:ea typeface="Calibri"/>
                <a:cs typeface="Calibri"/>
                <a:sym typeface="Calibri"/>
              </a:rPr>
              <a:t>59% of parents </a:t>
            </a:r>
            <a:r>
              <a:rPr b="0" lang="en-GB" sz="3200">
                <a:solidFill>
                  <a:schemeClr val="accent1"/>
                </a:solidFill>
                <a:latin typeface="Calibri"/>
                <a:ea typeface="Calibri"/>
                <a:cs typeface="Calibri"/>
                <a:sym typeface="Calibri"/>
              </a:rPr>
              <a:t>were concerned about them being influenced by </a:t>
            </a:r>
            <a:r>
              <a:rPr b="1" lang="en-GB" sz="3200" u="sng">
                <a:solidFill>
                  <a:schemeClr val="accent1"/>
                </a:solidFill>
                <a:latin typeface="Calibri"/>
                <a:ea typeface="Calibri"/>
                <a:cs typeface="Calibri"/>
                <a:sym typeface="Calibri"/>
              </a:rPr>
              <a:t>extremist</a:t>
            </a:r>
            <a:r>
              <a:rPr b="0" lang="en-GB" sz="3200">
                <a:solidFill>
                  <a:schemeClr val="accent1"/>
                </a:solidFill>
                <a:latin typeface="Calibri"/>
                <a:ea typeface="Calibri"/>
                <a:cs typeface="Calibri"/>
                <a:sym typeface="Calibri"/>
              </a:rPr>
              <a:t> content</a:t>
            </a:r>
            <a:endParaRPr/>
          </a:p>
        </p:txBody>
      </p:sp>
      <p:pic>
        <p:nvPicPr>
          <p:cNvPr descr="Free dialog tip advice illustration" id="212" name="Google Shape;212;p86"/>
          <p:cNvPicPr preferRelativeResize="0"/>
          <p:nvPr/>
        </p:nvPicPr>
        <p:blipFill rotWithShape="1">
          <a:blip r:embed="rId4">
            <a:alphaModFix/>
          </a:blip>
          <a:srcRect b="0" l="0" r="0" t="0"/>
          <a:stretch/>
        </p:blipFill>
        <p:spPr>
          <a:xfrm rot="-2435286">
            <a:off x="751359" y="4238490"/>
            <a:ext cx="1611591" cy="114574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pic>
        <p:nvPicPr>
          <p:cNvPr id="218" name="Google Shape;218;g39b35b611b3_0_0"/>
          <p:cNvPicPr preferRelativeResize="0"/>
          <p:nvPr/>
        </p:nvPicPr>
        <p:blipFill>
          <a:blip r:embed="rId3">
            <a:alphaModFix/>
          </a:blip>
          <a:stretch>
            <a:fillRect/>
          </a:stretch>
        </p:blipFill>
        <p:spPr>
          <a:xfrm>
            <a:off x="152400" y="152400"/>
            <a:ext cx="11887200" cy="67055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pic>
        <p:nvPicPr>
          <p:cNvPr descr="A powerful new video from Smartphone Free Childhood&#10;&#10;Got friends who are on the fence about kids and smartphones? This film is for them.&#10;&#10;We’ve teamed up with Anish, a former Facebook engineer turned SFC advocate, to create our very first explainer video – a deep, eye-opening look at the dilemma facing today’s parents.&#10;&#10;In 10 minutes that pack a punch, Anish unpacks how smartphones and social media are designed to keep kids hooked, the secret techniques tech companies use to pull them in, and the impossible choice this leaves parents facing.&#10;&#10;But this isn’t just about the problem. It’s about the solution too.&#10;&#10;This video shows how change is already happening – with parents across the UK coming together to support one another, delay smartphones, and build a healthier childhood. The Smartphone Free Childhood movement is growing fast – and you can be part of it.&#10;&#10;Thoughtful, clear, and made to be shared. Let’s get this message out there. 💥&#10;&#10;See our alternatives to smartphones for kids at: https://smartphonefreechildhood.co.uk/alternatives&#10;&#10;-------------------------------------&#10;0:00 - The Smartphone Dilemma - and how to solve it - Intro&#10;1:11 - Smartphone Free Childhood &#10;1:25 - Part 1. How we got here&#10;4:46 - Part 2. The evidence &#10;7:11 - So what we can we do about it?&#10;8:15 - Part 3. Steps to solve it&#10;9:43 - Smartphone Free Childhood - Get involved" id="224" name="Google Shape;224;g39b35b611b3_0_10" title="The Smartphone Dilemma – and how to solve it">
            <a:hlinkClick r:id="rId3"/>
          </p:cNvPr>
          <p:cNvPicPr preferRelativeResize="0"/>
          <p:nvPr/>
        </p:nvPicPr>
        <p:blipFill>
          <a:blip r:embed="rId4">
            <a:alphaModFix/>
          </a:blip>
          <a:stretch>
            <a:fillRect/>
          </a:stretch>
        </p:blipFill>
        <p:spPr>
          <a:xfrm>
            <a:off x="152400" y="152400"/>
            <a:ext cx="11784275" cy="66286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4"/>
                                        </p:tgtEl>
                                        <p:attrNameLst>
                                          <p:attrName>style.visibility</p:attrName>
                                        </p:attrNameLst>
                                      </p:cBhvr>
                                      <p:to>
                                        <p:strVal val="visible"/>
                                      </p:to>
                                    </p:set>
                                    <p:animEffect filter="fade" transition="in">
                                      <p:cBhvr>
                                        <p:cTn dur="1000"/>
                                        <p:tgtEl>
                                          <p:spTgt spid="22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9" name="Shape 229"/>
        <p:cNvGrpSpPr/>
        <p:nvPr/>
      </p:nvGrpSpPr>
      <p:grpSpPr>
        <a:xfrm>
          <a:off x="0" y="0"/>
          <a:ext cx="0" cy="0"/>
          <a:chOff x="0" y="0"/>
          <a:chExt cx="0" cy="0"/>
        </a:xfrm>
      </p:grpSpPr>
      <p:cxnSp>
        <p:nvCxnSpPr>
          <p:cNvPr id="230" name="Google Shape;230;p11"/>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31" name="Google Shape;231;p11"/>
          <p:cNvSpPr/>
          <p:nvPr/>
        </p:nvSpPr>
        <p:spPr>
          <a:xfrm>
            <a:off x="10043410" y="260261"/>
            <a:ext cx="2038344" cy="2452959"/>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32" name="Google Shape;232;p11"/>
          <p:cNvSpPr txBox="1"/>
          <p:nvPr/>
        </p:nvSpPr>
        <p:spPr>
          <a:xfrm>
            <a:off x="5086316" y="5928944"/>
            <a:ext cx="3176080" cy="40011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000">
                <a:solidFill>
                  <a:srgbClr val="FF0000"/>
                </a:solidFill>
                <a:latin typeface="Calibri"/>
                <a:ea typeface="Calibri"/>
                <a:cs typeface="Calibri"/>
                <a:sym typeface="Calibri"/>
              </a:rPr>
              <a:t>parentsafe.lgfl.net</a:t>
            </a:r>
            <a:endParaRPr/>
          </a:p>
        </p:txBody>
      </p:sp>
      <p:pic>
        <p:nvPicPr>
          <p:cNvPr id="233" name="Google Shape;233;p11"/>
          <p:cNvPicPr preferRelativeResize="0"/>
          <p:nvPr/>
        </p:nvPicPr>
        <p:blipFill rotWithShape="1">
          <a:blip r:embed="rId3">
            <a:alphaModFix/>
          </a:blip>
          <a:srcRect b="5782" l="4196" r="3156" t="0"/>
          <a:stretch/>
        </p:blipFill>
        <p:spPr>
          <a:xfrm>
            <a:off x="1313969" y="591671"/>
            <a:ext cx="9689567" cy="5094514"/>
          </a:xfrm>
          <a:prstGeom prst="rect">
            <a:avLst/>
          </a:prstGeom>
          <a:noFill/>
          <a:ln>
            <a:noFill/>
          </a:ln>
          <a:effectLst>
            <a:outerShdw blurRad="292100" rotWithShape="0" algn="tl" dir="2700000" dist="139700">
              <a:srgbClr val="333333">
                <a:alpha val="64705"/>
              </a:srgbClr>
            </a:outerShdw>
          </a:effectLst>
        </p:spPr>
      </p:pic>
      <p:sp>
        <p:nvSpPr>
          <p:cNvPr id="234" name="Google Shape;234;p11"/>
          <p:cNvSpPr/>
          <p:nvPr/>
        </p:nvSpPr>
        <p:spPr>
          <a:xfrm>
            <a:off x="8644539" y="4253867"/>
            <a:ext cx="2358998" cy="986643"/>
          </a:xfrm>
          <a:prstGeom prst="ellipse">
            <a:avLst/>
          </a:prstGeom>
          <a:noFill/>
          <a:ln cap="flat" cmpd="sng" w="762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35" name="Google Shape;235;p11"/>
          <p:cNvCxnSpPr/>
          <p:nvPr/>
        </p:nvCxnSpPr>
        <p:spPr>
          <a:xfrm flipH="1">
            <a:off x="10350393" y="3044630"/>
            <a:ext cx="1498387" cy="1100151"/>
          </a:xfrm>
          <a:prstGeom prst="straightConnector1">
            <a:avLst/>
          </a:prstGeom>
          <a:noFill/>
          <a:ln cap="flat" cmpd="sng" w="57150">
            <a:solidFill>
              <a:srgbClr val="FF0000"/>
            </a:solidFill>
            <a:prstDash val="solid"/>
            <a:miter lim="800000"/>
            <a:headEnd len="sm" w="sm" type="none"/>
            <a:tailEnd len="med" w="med" type="triangle"/>
          </a:ln>
        </p:spPr>
      </p:cxn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cxnSp>
        <p:nvCxnSpPr>
          <p:cNvPr id="241" name="Google Shape;241;p2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42" name="Google Shape;242;p28"/>
          <p:cNvSpPr/>
          <p:nvPr/>
        </p:nvSpPr>
        <p:spPr>
          <a:xfrm>
            <a:off x="10178321" y="224852"/>
            <a:ext cx="1873771" cy="2503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3" name="Google Shape;243;p28"/>
          <p:cNvSpPr txBox="1"/>
          <p:nvPr/>
        </p:nvSpPr>
        <p:spPr>
          <a:xfrm>
            <a:off x="234489" y="382946"/>
            <a:ext cx="11817603" cy="46166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Visit </a:t>
            </a:r>
            <a:r>
              <a:rPr lang="en-GB" sz="2400" u="sng">
                <a:solidFill>
                  <a:schemeClr val="dk1"/>
                </a:solidFill>
                <a:latin typeface="Calibri"/>
                <a:ea typeface="Calibri"/>
                <a:cs typeface="Calibri"/>
                <a:sym typeface="Calibri"/>
                <a:hlinkClick r:id="rId3">
                  <a:extLst>
                    <a:ext uri="{A12FA001-AC4F-418D-AE19-62706E023703}">
                      <ahyp:hlinkClr val="tx"/>
                    </a:ext>
                  </a:extLst>
                </a:hlinkClick>
              </a:rPr>
              <a:t>internetmatters.org/parental-controls</a:t>
            </a:r>
            <a:r>
              <a:rPr lang="en-GB" sz="2400">
                <a:solidFill>
                  <a:schemeClr val="dk1"/>
                </a:solidFill>
                <a:latin typeface="Calibri"/>
                <a:ea typeface="Calibri"/>
                <a:cs typeface="Calibri"/>
                <a:sym typeface="Calibri"/>
              </a:rPr>
              <a:t> to find out how to set controls on devices:</a:t>
            </a:r>
            <a:endParaRPr/>
          </a:p>
        </p:txBody>
      </p:sp>
      <p:pic>
        <p:nvPicPr>
          <p:cNvPr id="244" name="Google Shape;244;p28"/>
          <p:cNvPicPr preferRelativeResize="0"/>
          <p:nvPr/>
        </p:nvPicPr>
        <p:blipFill rotWithShape="1">
          <a:blip r:embed="rId4">
            <a:alphaModFix/>
          </a:blip>
          <a:srcRect b="0" l="0" r="0" t="0"/>
          <a:stretch/>
        </p:blipFill>
        <p:spPr>
          <a:xfrm>
            <a:off x="3197642" y="1002704"/>
            <a:ext cx="8759870" cy="5426712"/>
          </a:xfrm>
          <a:prstGeom prst="rect">
            <a:avLst/>
          </a:prstGeom>
          <a:noFill/>
          <a:ln>
            <a:noFill/>
          </a:ln>
        </p:spPr>
      </p:pic>
      <p:pic>
        <p:nvPicPr>
          <p:cNvPr id="245" name="Google Shape;245;p28"/>
          <p:cNvPicPr preferRelativeResize="0"/>
          <p:nvPr/>
        </p:nvPicPr>
        <p:blipFill rotWithShape="1">
          <a:blip r:embed="rId5">
            <a:alphaModFix/>
          </a:blip>
          <a:srcRect b="0" l="0" r="0" t="0"/>
          <a:stretch/>
        </p:blipFill>
        <p:spPr>
          <a:xfrm>
            <a:off x="136472" y="1059504"/>
            <a:ext cx="2883282" cy="2739358"/>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cxnSp>
        <p:nvCxnSpPr>
          <p:cNvPr id="251" name="Google Shape;251;p2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52" name="Google Shape;252;p29"/>
          <p:cNvSpPr/>
          <p:nvPr/>
        </p:nvSpPr>
        <p:spPr>
          <a:xfrm>
            <a:off x="10178321" y="224852"/>
            <a:ext cx="1873771" cy="250335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53" name="Google Shape;253;p29"/>
          <p:cNvPicPr preferRelativeResize="0"/>
          <p:nvPr/>
        </p:nvPicPr>
        <p:blipFill rotWithShape="1">
          <a:blip r:embed="rId3">
            <a:alphaModFix/>
          </a:blip>
          <a:srcRect b="0" l="0" r="0" t="0"/>
          <a:stretch/>
        </p:blipFill>
        <p:spPr>
          <a:xfrm>
            <a:off x="2854900" y="1132460"/>
            <a:ext cx="8862004" cy="5151895"/>
          </a:xfrm>
          <a:prstGeom prst="rect">
            <a:avLst/>
          </a:prstGeom>
          <a:noFill/>
          <a:ln>
            <a:noFill/>
          </a:ln>
        </p:spPr>
      </p:pic>
      <p:sp>
        <p:nvSpPr>
          <p:cNvPr id="254" name="Google Shape;254;p29"/>
          <p:cNvSpPr txBox="1"/>
          <p:nvPr/>
        </p:nvSpPr>
        <p:spPr>
          <a:xfrm>
            <a:off x="2884748" y="6263816"/>
            <a:ext cx="8832156"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Visit </a:t>
            </a:r>
            <a:r>
              <a:rPr lang="en-GB" sz="1800" u="sng">
                <a:solidFill>
                  <a:schemeClr val="dk1"/>
                </a:solidFill>
                <a:latin typeface="Calibri"/>
                <a:ea typeface="Calibri"/>
                <a:cs typeface="Calibri"/>
                <a:sym typeface="Calibri"/>
                <a:hlinkClick r:id="rId4">
                  <a:extLst>
                    <a:ext uri="{A12FA001-AC4F-418D-AE19-62706E023703}">
                      <ahyp:hlinkClr val="tx"/>
                    </a:ext>
                  </a:extLst>
                </a:hlinkClick>
              </a:rPr>
              <a:t>parentsafe.lgfl.net/</a:t>
            </a:r>
            <a:r>
              <a:rPr lang="en-GB" sz="1800">
                <a:solidFill>
                  <a:schemeClr val="dk1"/>
                </a:solidFill>
                <a:latin typeface="Calibri"/>
                <a:ea typeface="Calibri"/>
                <a:cs typeface="Calibri"/>
                <a:sym typeface="Calibri"/>
              </a:rPr>
              <a:t> for additional advice and tips on settings and controls for all devices</a:t>
            </a:r>
            <a:endParaRPr sz="1800">
              <a:solidFill>
                <a:schemeClr val="dk1"/>
              </a:solidFill>
              <a:latin typeface="Calibri"/>
              <a:ea typeface="Calibri"/>
              <a:cs typeface="Calibri"/>
              <a:sym typeface="Calibri"/>
            </a:endParaRPr>
          </a:p>
        </p:txBody>
      </p:sp>
      <p:sp>
        <p:nvSpPr>
          <p:cNvPr id="255" name="Google Shape;255;p29"/>
          <p:cNvSpPr txBox="1"/>
          <p:nvPr/>
        </p:nvSpPr>
        <p:spPr>
          <a:xfrm>
            <a:off x="1913958" y="279844"/>
            <a:ext cx="9884464" cy="707886"/>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GB" sz="2000">
                <a:solidFill>
                  <a:srgbClr val="3B3A39"/>
                </a:solidFill>
                <a:highlight>
                  <a:srgbClr val="FFFFFF"/>
                </a:highlight>
                <a:latin typeface="Calibri"/>
                <a:ea typeface="Calibri"/>
                <a:cs typeface="Calibri"/>
                <a:sym typeface="Calibri"/>
              </a:rPr>
              <a:t>Parental control apps like </a:t>
            </a:r>
            <a:r>
              <a:rPr b="1" i="0" lang="en-GB" sz="2000" u="sng" strike="noStrike">
                <a:solidFill>
                  <a:srgbClr val="FF3365"/>
                </a:solidFill>
                <a:highlight>
                  <a:srgbClr val="FFFFFF"/>
                </a:highlight>
                <a:latin typeface="Calibri"/>
                <a:ea typeface="Calibri"/>
                <a:cs typeface="Calibri"/>
                <a:sym typeface="Calibri"/>
                <a:hlinkClick r:id="rId5">
                  <a:extLst>
                    <a:ext uri="{A12FA001-AC4F-418D-AE19-62706E023703}">
                      <ahyp:hlinkClr val="tx"/>
                    </a:ext>
                  </a:extLst>
                </a:hlinkClick>
              </a:rPr>
              <a:t>Google Family Link</a:t>
            </a:r>
            <a:r>
              <a:rPr b="1" i="0" lang="en-GB" sz="2000">
                <a:solidFill>
                  <a:srgbClr val="3B3A39"/>
                </a:solidFill>
                <a:highlight>
                  <a:srgbClr val="FFFFFF"/>
                </a:highlight>
                <a:latin typeface="Calibri"/>
                <a:ea typeface="Calibri"/>
                <a:cs typeface="Calibri"/>
                <a:sym typeface="Calibri"/>
              </a:rPr>
              <a:t>, </a:t>
            </a:r>
            <a:r>
              <a:rPr b="1" i="0" lang="en-GB" sz="2000" u="sng" strike="noStrike">
                <a:solidFill>
                  <a:srgbClr val="FF3365"/>
                </a:solidFill>
                <a:highlight>
                  <a:srgbClr val="FFFFFF"/>
                </a:highlight>
                <a:latin typeface="Calibri"/>
                <a:ea typeface="Calibri"/>
                <a:cs typeface="Calibri"/>
                <a:sym typeface="Calibri"/>
                <a:hlinkClick r:id="rId6">
                  <a:extLst>
                    <a:ext uri="{A12FA001-AC4F-418D-AE19-62706E023703}">
                      <ahyp:hlinkClr val="tx"/>
                    </a:ext>
                  </a:extLst>
                </a:hlinkClick>
              </a:rPr>
              <a:t>Screen Time</a:t>
            </a:r>
            <a:r>
              <a:rPr b="1" i="0" lang="en-GB" sz="2000">
                <a:solidFill>
                  <a:srgbClr val="3B3A39"/>
                </a:solidFill>
                <a:highlight>
                  <a:srgbClr val="FFFFFF"/>
                </a:highlight>
                <a:latin typeface="Calibri"/>
                <a:ea typeface="Calibri"/>
                <a:cs typeface="Calibri"/>
                <a:sym typeface="Calibri"/>
              </a:rPr>
              <a:t> and </a:t>
            </a:r>
            <a:r>
              <a:rPr b="1" i="0" lang="en-GB" sz="2000" u="sng" strike="noStrike">
                <a:solidFill>
                  <a:srgbClr val="FF3365"/>
                </a:solidFill>
                <a:highlight>
                  <a:srgbClr val="FFFFFF"/>
                </a:highlight>
                <a:latin typeface="Calibri"/>
                <a:ea typeface="Calibri"/>
                <a:cs typeface="Calibri"/>
                <a:sym typeface="Calibri"/>
                <a:hlinkClick r:id="rId7">
                  <a:extLst>
                    <a:ext uri="{A12FA001-AC4F-418D-AE19-62706E023703}">
                      <ahyp:hlinkClr val="tx"/>
                    </a:ext>
                  </a:extLst>
                </a:hlinkClick>
              </a:rPr>
              <a:t>Microsoft Family</a:t>
            </a:r>
            <a:r>
              <a:rPr b="1" i="0" lang="en-GB" sz="2000">
                <a:solidFill>
                  <a:srgbClr val="3B3A39"/>
                </a:solidFill>
                <a:highlight>
                  <a:srgbClr val="FFFFFF"/>
                </a:highlight>
                <a:latin typeface="Calibri"/>
                <a:ea typeface="Calibri"/>
                <a:cs typeface="Calibri"/>
                <a:sym typeface="Calibri"/>
              </a:rPr>
              <a:t> can let you set limits across devices, apps and platforms </a:t>
            </a:r>
            <a:endParaRPr b="1" sz="2000">
              <a:solidFill>
                <a:schemeClr val="dk1"/>
              </a:solidFill>
              <a:latin typeface="Calibri"/>
              <a:ea typeface="Calibri"/>
              <a:cs typeface="Calibri"/>
              <a:sym typeface="Calibri"/>
            </a:endParaRPr>
          </a:p>
        </p:txBody>
      </p:sp>
      <p:pic>
        <p:nvPicPr>
          <p:cNvPr descr="Free did you know speech balloon message illustration" id="256" name="Google Shape;256;p29"/>
          <p:cNvPicPr preferRelativeResize="0"/>
          <p:nvPr/>
        </p:nvPicPr>
        <p:blipFill rotWithShape="1">
          <a:blip r:embed="rId8">
            <a:alphaModFix/>
          </a:blip>
          <a:srcRect b="0" l="0" r="0" t="0"/>
          <a:stretch/>
        </p:blipFill>
        <p:spPr>
          <a:xfrm>
            <a:off x="139908" y="40507"/>
            <a:ext cx="1872901" cy="18729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cxnSp>
        <p:nvCxnSpPr>
          <p:cNvPr id="58" name="Google Shape;58;p6"/>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59" name="Google Shape;59;p6"/>
          <p:cNvSpPr/>
          <p:nvPr/>
        </p:nvSpPr>
        <p:spPr>
          <a:xfrm>
            <a:off x="10238283" y="217357"/>
            <a:ext cx="1843472" cy="2565063"/>
          </a:xfrm>
          <a:prstGeom prst="rect">
            <a:avLst/>
          </a:prstGeom>
          <a:solidFill>
            <a:schemeClr val="lt1"/>
          </a:solidFill>
          <a:ln cap="flat" cmpd="sng" w="1270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Parental Supervision on Children's Device Usage and Gaming – Azadeh  Forghani, PhD" id="60" name="Google Shape;60;p6"/>
          <p:cNvPicPr preferRelativeResize="0"/>
          <p:nvPr/>
        </p:nvPicPr>
        <p:blipFill rotWithShape="1">
          <a:blip r:embed="rId3">
            <a:alphaModFix amt="20000"/>
          </a:blip>
          <a:srcRect b="0" l="0" r="0" t="0"/>
          <a:stretch/>
        </p:blipFill>
        <p:spPr>
          <a:xfrm>
            <a:off x="0" y="1"/>
            <a:ext cx="12192000" cy="6850306"/>
          </a:xfrm>
          <a:prstGeom prst="rect">
            <a:avLst/>
          </a:prstGeom>
          <a:noFill/>
          <a:ln>
            <a:noFill/>
          </a:ln>
        </p:spPr>
      </p:pic>
      <p:sp>
        <p:nvSpPr>
          <p:cNvPr id="61" name="Google Shape;61;p6"/>
          <p:cNvSpPr txBox="1"/>
          <p:nvPr/>
        </p:nvSpPr>
        <p:spPr>
          <a:xfrm>
            <a:off x="2596854" y="2447140"/>
            <a:ext cx="6815400" cy="30477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ctr">
              <a:spcBef>
                <a:spcPts val="0"/>
              </a:spcBef>
              <a:spcAft>
                <a:spcPts val="0"/>
              </a:spcAft>
              <a:buNone/>
            </a:pPr>
            <a:r>
              <a:rPr b="1" lang="en-GB" sz="4800">
                <a:solidFill>
                  <a:schemeClr val="dk1"/>
                </a:solidFill>
                <a:latin typeface="Calibri"/>
                <a:ea typeface="Calibri"/>
                <a:cs typeface="Calibri"/>
                <a:sym typeface="Calibri"/>
              </a:rPr>
              <a:t>Online Safety </a:t>
            </a:r>
            <a:endParaRPr b="1" sz="4800">
              <a:solidFill>
                <a:schemeClr val="dk1"/>
              </a:solidFill>
              <a:latin typeface="Calibri"/>
              <a:ea typeface="Calibri"/>
              <a:cs typeface="Calibri"/>
              <a:sym typeface="Calibri"/>
            </a:endParaRPr>
          </a:p>
          <a:p>
            <a:pPr indent="0" lvl="0" marL="0" marR="0" rtl="0" algn="ctr">
              <a:spcBef>
                <a:spcPts val="0"/>
              </a:spcBef>
              <a:spcAft>
                <a:spcPts val="0"/>
              </a:spcAft>
              <a:buNone/>
            </a:pPr>
            <a:r>
              <a:rPr b="1" lang="en-GB" sz="4800">
                <a:solidFill>
                  <a:schemeClr val="dk1"/>
                </a:solidFill>
                <a:latin typeface="Calibri"/>
                <a:ea typeface="Calibri"/>
                <a:cs typeface="Calibri"/>
                <a:sym typeface="Calibri"/>
              </a:rPr>
              <a:t>Parent Coffee Morning </a:t>
            </a:r>
            <a:endParaRPr b="1" sz="4800">
              <a:solidFill>
                <a:schemeClr val="dk1"/>
              </a:solidFill>
              <a:latin typeface="Calibri"/>
              <a:ea typeface="Calibri"/>
              <a:cs typeface="Calibri"/>
              <a:sym typeface="Calibri"/>
            </a:endParaRPr>
          </a:p>
          <a:p>
            <a:pPr indent="0" lvl="0" marL="0" marR="0" rtl="0" algn="ctr">
              <a:spcBef>
                <a:spcPts val="0"/>
              </a:spcBef>
              <a:spcAft>
                <a:spcPts val="0"/>
              </a:spcAft>
              <a:buNone/>
            </a:pPr>
            <a:r>
              <a:rPr b="1" lang="en-GB" sz="4800">
                <a:solidFill>
                  <a:schemeClr val="dk1"/>
                </a:solidFill>
                <a:latin typeface="Calibri"/>
                <a:ea typeface="Calibri"/>
                <a:cs typeface="Calibri"/>
                <a:sym typeface="Calibri"/>
              </a:rPr>
              <a:t>Digital Citizenship Week </a:t>
            </a:r>
            <a:endParaRPr b="1" sz="4800">
              <a:solidFill>
                <a:schemeClr val="dk1"/>
              </a:solidFill>
              <a:latin typeface="Calibri"/>
              <a:ea typeface="Calibri"/>
              <a:cs typeface="Calibri"/>
              <a:sym typeface="Calibri"/>
            </a:endParaRPr>
          </a:p>
          <a:p>
            <a:pPr indent="0" lvl="0" marL="0" marR="0" rtl="0" algn="ctr">
              <a:spcBef>
                <a:spcPts val="0"/>
              </a:spcBef>
              <a:spcAft>
                <a:spcPts val="0"/>
              </a:spcAft>
              <a:buNone/>
            </a:pPr>
            <a:r>
              <a:rPr b="1" lang="en-GB" sz="4800">
                <a:solidFill>
                  <a:schemeClr val="dk1"/>
                </a:solidFill>
                <a:latin typeface="Calibri"/>
                <a:ea typeface="Calibri"/>
                <a:cs typeface="Calibri"/>
                <a:sym typeface="Calibri"/>
              </a:rPr>
              <a:t>2025</a:t>
            </a:r>
            <a:endParaRPr b="1" sz="480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cxnSp>
        <p:nvCxnSpPr>
          <p:cNvPr id="262" name="Google Shape;262;p45"/>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263" name="Google Shape;263;p45"/>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id="264" name="Google Shape;264;p45"/>
          <p:cNvPicPr preferRelativeResize="0"/>
          <p:nvPr/>
        </p:nvPicPr>
        <p:blipFill rotWithShape="1">
          <a:blip r:embed="rId3">
            <a:alphaModFix/>
          </a:blip>
          <a:srcRect b="76536" l="19570" r="42692" t="9393"/>
          <a:stretch/>
        </p:blipFill>
        <p:spPr>
          <a:xfrm>
            <a:off x="2860235" y="934892"/>
            <a:ext cx="7706073" cy="3290879"/>
          </a:xfrm>
          <a:prstGeom prst="rect">
            <a:avLst/>
          </a:prstGeom>
          <a:noFill/>
          <a:ln cap="flat" cmpd="sng" w="9525">
            <a:solidFill>
              <a:schemeClr val="dk1"/>
            </a:solidFill>
            <a:prstDash val="solid"/>
            <a:round/>
            <a:headEnd len="sm" w="sm" type="none"/>
            <a:tailEnd len="sm" w="sm" type="none"/>
          </a:ln>
        </p:spPr>
      </p:pic>
      <p:pic>
        <p:nvPicPr>
          <p:cNvPr id="265" name="Google Shape;265;p45"/>
          <p:cNvPicPr preferRelativeResize="0"/>
          <p:nvPr/>
        </p:nvPicPr>
        <p:blipFill rotWithShape="1">
          <a:blip r:embed="rId4">
            <a:alphaModFix/>
          </a:blip>
          <a:srcRect b="0" l="0" r="0" t="0"/>
          <a:stretch/>
        </p:blipFill>
        <p:spPr>
          <a:xfrm>
            <a:off x="3603812" y="4659421"/>
            <a:ext cx="7858875" cy="1328169"/>
          </a:xfrm>
          <a:prstGeom prst="rect">
            <a:avLst/>
          </a:prstGeom>
          <a:noFill/>
          <a:ln>
            <a:noFill/>
          </a:ln>
        </p:spPr>
      </p:pic>
      <p:pic>
        <p:nvPicPr>
          <p:cNvPr id="266" name="Google Shape;266;p45"/>
          <p:cNvPicPr preferRelativeResize="0"/>
          <p:nvPr/>
        </p:nvPicPr>
        <p:blipFill rotWithShape="1">
          <a:blip r:embed="rId5">
            <a:alphaModFix/>
          </a:blip>
          <a:srcRect b="0" l="0" r="0" t="0"/>
          <a:stretch/>
        </p:blipFill>
        <p:spPr>
          <a:xfrm>
            <a:off x="3603811" y="5680172"/>
            <a:ext cx="7858875" cy="1196057"/>
          </a:xfrm>
          <a:prstGeom prst="rect">
            <a:avLst/>
          </a:prstGeom>
          <a:noFill/>
          <a:ln>
            <a:noFill/>
          </a:ln>
        </p:spPr>
      </p:pic>
      <p:sp>
        <p:nvSpPr>
          <p:cNvPr id="267" name="Google Shape;267;p45"/>
          <p:cNvSpPr txBox="1"/>
          <p:nvPr/>
        </p:nvSpPr>
        <p:spPr>
          <a:xfrm>
            <a:off x="310474" y="378183"/>
            <a:ext cx="10578379"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Find ratings and reviews for parents on apps, games and social media at </a:t>
            </a:r>
            <a:r>
              <a:rPr b="1" lang="en-GB" sz="1800" u="sng">
                <a:solidFill>
                  <a:schemeClr val="dk1"/>
                </a:solidFill>
                <a:latin typeface="Calibri"/>
                <a:ea typeface="Calibri"/>
                <a:cs typeface="Calibri"/>
                <a:sym typeface="Calibri"/>
                <a:hlinkClick r:id="rId6">
                  <a:extLst>
                    <a:ext uri="{A12FA001-AC4F-418D-AE19-62706E023703}">
                      <ahyp:hlinkClr val="tx"/>
                    </a:ext>
                  </a:extLst>
                </a:hlinkClick>
              </a:rPr>
              <a:t>commonsensemedia.org</a:t>
            </a:r>
            <a:r>
              <a:rPr b="1" lang="en-GB" sz="1800">
                <a:solidFill>
                  <a:schemeClr val="dk1"/>
                </a:solidFill>
                <a:latin typeface="Calibri"/>
                <a:ea typeface="Calibri"/>
                <a:cs typeface="Calibri"/>
                <a:sym typeface="Calibri"/>
              </a:rPr>
              <a:t>  </a:t>
            </a:r>
            <a:endParaRPr/>
          </a:p>
        </p:txBody>
      </p:sp>
      <p:pic>
        <p:nvPicPr>
          <p:cNvPr descr="A red and black rectangular sign with white text&#10;&#10;Description automatically generated with low confidence" id="268" name="Google Shape;268;p45"/>
          <p:cNvPicPr preferRelativeResize="0"/>
          <p:nvPr/>
        </p:nvPicPr>
        <p:blipFill rotWithShape="1">
          <a:blip r:embed="rId7">
            <a:alphaModFix/>
          </a:blip>
          <a:srcRect b="0" l="0" r="0" t="0"/>
          <a:stretch/>
        </p:blipFill>
        <p:spPr>
          <a:xfrm>
            <a:off x="173003" y="5931016"/>
            <a:ext cx="1138484" cy="801355"/>
          </a:xfrm>
          <a:prstGeom prst="rect">
            <a:avLst/>
          </a:prstGeom>
          <a:noFill/>
          <a:ln>
            <a:noFill/>
          </a:ln>
        </p:spPr>
      </p:pic>
      <p:sp>
        <p:nvSpPr>
          <p:cNvPr id="269" name="Google Shape;269;p45"/>
          <p:cNvSpPr/>
          <p:nvPr/>
        </p:nvSpPr>
        <p:spPr>
          <a:xfrm>
            <a:off x="10530179" y="3089212"/>
            <a:ext cx="771635" cy="1793757"/>
          </a:xfrm>
          <a:prstGeom prst="downArrow">
            <a:avLst>
              <a:gd fmla="val 50000" name="adj1"/>
              <a:gd fmla="val 50000" name="adj2"/>
            </a:avLst>
          </a:prstGeom>
          <a:solidFill>
            <a:srgbClr val="FF0000"/>
          </a:solidFill>
          <a:ln cap="flat" cmpd="sng" w="12700">
            <a:solidFill>
              <a:srgbClr val="1C305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70" name="Google Shape;270;p45"/>
          <p:cNvSpPr/>
          <p:nvPr/>
        </p:nvSpPr>
        <p:spPr>
          <a:xfrm>
            <a:off x="7170881" y="182933"/>
            <a:ext cx="2723817" cy="805097"/>
          </a:xfrm>
          <a:prstGeom prst="ellipse">
            <a:avLst/>
          </a:prstGeom>
          <a:noFill/>
          <a:ln cap="flat" cmpd="sng" w="1905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descr="Free dialog tip advice illustration" id="271" name="Google Shape;271;p45"/>
          <p:cNvPicPr preferRelativeResize="0"/>
          <p:nvPr/>
        </p:nvPicPr>
        <p:blipFill rotWithShape="1">
          <a:blip r:embed="rId8">
            <a:alphaModFix/>
          </a:blip>
          <a:srcRect b="0" l="0" r="0" t="0"/>
          <a:stretch/>
        </p:blipFill>
        <p:spPr>
          <a:xfrm>
            <a:off x="310474" y="1544718"/>
            <a:ext cx="2172474" cy="1544494"/>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6" name="Shape 276"/>
        <p:cNvGrpSpPr/>
        <p:nvPr/>
      </p:nvGrpSpPr>
      <p:grpSpPr>
        <a:xfrm>
          <a:off x="0" y="0"/>
          <a:ext cx="0" cy="0"/>
          <a:chOff x="0" y="0"/>
          <a:chExt cx="0" cy="0"/>
        </a:xfrm>
      </p:grpSpPr>
      <p:pic>
        <p:nvPicPr>
          <p:cNvPr id="277" name="Google Shape;277;g39c2f7968ed_0_0"/>
          <p:cNvPicPr preferRelativeResize="0"/>
          <p:nvPr/>
        </p:nvPicPr>
        <p:blipFill>
          <a:blip r:embed="rId3">
            <a:alphaModFix/>
          </a:blip>
          <a:stretch>
            <a:fillRect/>
          </a:stretch>
        </p:blipFill>
        <p:spPr>
          <a:xfrm>
            <a:off x="152400" y="152400"/>
            <a:ext cx="6462924" cy="6553200"/>
          </a:xfrm>
          <a:prstGeom prst="rect">
            <a:avLst/>
          </a:prstGeom>
          <a:noFill/>
          <a:ln>
            <a:noFill/>
          </a:ln>
        </p:spPr>
      </p:pic>
      <p:pic>
        <p:nvPicPr>
          <p:cNvPr id="278" name="Google Shape;278;g39c2f7968ed_0_0"/>
          <p:cNvPicPr preferRelativeResize="0"/>
          <p:nvPr/>
        </p:nvPicPr>
        <p:blipFill>
          <a:blip r:embed="rId4">
            <a:alphaModFix/>
          </a:blip>
          <a:stretch>
            <a:fillRect/>
          </a:stretch>
        </p:blipFill>
        <p:spPr>
          <a:xfrm>
            <a:off x="6714050" y="501225"/>
            <a:ext cx="5331825" cy="56460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cxnSp>
        <p:nvCxnSpPr>
          <p:cNvPr id="67" name="Google Shape;67;p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68" name="Google Shape;68;p7"/>
          <p:cNvSpPr/>
          <p:nvPr/>
        </p:nvSpPr>
        <p:spPr>
          <a:xfrm>
            <a:off x="4397147" y="4696480"/>
            <a:ext cx="7204200" cy="196440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pic>
        <p:nvPicPr>
          <p:cNvPr descr="Free network social abstract illustration" id="69" name="Google Shape;69;p7"/>
          <p:cNvPicPr preferRelativeResize="0"/>
          <p:nvPr/>
        </p:nvPicPr>
        <p:blipFill rotWithShape="1">
          <a:blip r:embed="rId3">
            <a:alphaModFix/>
          </a:blip>
          <a:srcRect b="0" l="0" r="0" t="0"/>
          <a:stretch/>
        </p:blipFill>
        <p:spPr>
          <a:xfrm>
            <a:off x="1687905" y="268364"/>
            <a:ext cx="9096798" cy="6069272"/>
          </a:xfrm>
          <a:prstGeom prst="rect">
            <a:avLst/>
          </a:prstGeom>
          <a:noFill/>
          <a:ln>
            <a:noFill/>
          </a:ln>
        </p:spPr>
      </p:pic>
      <p:sp>
        <p:nvSpPr>
          <p:cNvPr id="70" name="Google Shape;70;p7"/>
          <p:cNvSpPr/>
          <p:nvPr/>
        </p:nvSpPr>
        <p:spPr>
          <a:xfrm>
            <a:off x="1898865" y="761999"/>
            <a:ext cx="10128900" cy="647700"/>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GB" sz="2800">
                <a:solidFill>
                  <a:schemeClr val="dk1"/>
                </a:solidFill>
                <a:latin typeface="Calibri"/>
                <a:ea typeface="Calibri"/>
                <a:cs typeface="Calibri"/>
                <a:sym typeface="Calibri"/>
              </a:rPr>
              <a:t>What are you most </a:t>
            </a:r>
            <a:r>
              <a:rPr b="1" lang="en-GB" sz="2800">
                <a:solidFill>
                  <a:srgbClr val="FF0000"/>
                </a:solidFill>
                <a:latin typeface="Calibri"/>
                <a:ea typeface="Calibri"/>
                <a:cs typeface="Calibri"/>
                <a:sym typeface="Calibri"/>
              </a:rPr>
              <a:t>WORRIED</a:t>
            </a:r>
            <a:r>
              <a:rPr b="1" lang="en-GB" sz="2800">
                <a:solidFill>
                  <a:schemeClr val="dk1"/>
                </a:solidFill>
                <a:latin typeface="Calibri"/>
                <a:ea typeface="Calibri"/>
                <a:cs typeface="Calibri"/>
                <a:sym typeface="Calibri"/>
              </a:rPr>
              <a:t> about when your child is </a:t>
            </a:r>
            <a:r>
              <a:rPr b="1" lang="en-GB" sz="2800">
                <a:solidFill>
                  <a:srgbClr val="FF0000"/>
                </a:solidFill>
                <a:latin typeface="Calibri"/>
                <a:ea typeface="Calibri"/>
                <a:cs typeface="Calibri"/>
                <a:sym typeface="Calibri"/>
              </a:rPr>
              <a:t>ONLINE</a:t>
            </a:r>
            <a:r>
              <a:rPr b="1" lang="en-GB" sz="2800">
                <a:solidFill>
                  <a:schemeClr val="dk1"/>
                </a:solidFill>
                <a:latin typeface="Calibri"/>
                <a:ea typeface="Calibri"/>
                <a:cs typeface="Calibri"/>
                <a:sym typeface="Calibri"/>
              </a:rPr>
              <a:t>?</a:t>
            </a:r>
            <a:endParaRPr b="1" sz="2800">
              <a:solidFill>
                <a:srgbClr val="FF0000"/>
              </a:solidFill>
              <a:latin typeface="Calibri"/>
              <a:ea typeface="Calibri"/>
              <a:cs typeface="Calibri"/>
              <a:sym typeface="Calibri"/>
            </a:endParaRPr>
          </a:p>
        </p:txBody>
      </p:sp>
      <p:pic>
        <p:nvPicPr>
          <p:cNvPr descr="Free speech bubble talking chat illustration" id="71" name="Google Shape;71;p7"/>
          <p:cNvPicPr preferRelativeResize="0"/>
          <p:nvPr/>
        </p:nvPicPr>
        <p:blipFill rotWithShape="1">
          <a:blip r:embed="rId4">
            <a:alphaModFix/>
          </a:blip>
          <a:srcRect b="0" l="0" r="0" t="0"/>
          <a:stretch/>
        </p:blipFill>
        <p:spPr>
          <a:xfrm>
            <a:off x="444783" y="374812"/>
            <a:ext cx="1437600" cy="1437600"/>
          </a:xfrm>
          <a:prstGeom prst="ellipse">
            <a:avLst/>
          </a:prstGeom>
          <a:noFill/>
          <a:ln>
            <a:noFill/>
          </a:ln>
          <a:effectLst>
            <a:outerShdw blurRad="50800" rotWithShape="0" dir="16200000" dist="38100">
              <a:srgbClr val="000000">
                <a:alpha val="40000"/>
              </a:srgbClr>
            </a:outerShdw>
          </a:effectLst>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cxnSp>
        <p:nvCxnSpPr>
          <p:cNvPr id="77" name="Google Shape;77;p8"/>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78" name="Google Shape;78;p8"/>
          <p:cNvSpPr/>
          <p:nvPr/>
        </p:nvSpPr>
        <p:spPr>
          <a:xfrm>
            <a:off x="10215796" y="239843"/>
            <a:ext cx="1865957" cy="2420911"/>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9" name="Google Shape;79;p8"/>
          <p:cNvSpPr txBox="1"/>
          <p:nvPr/>
        </p:nvSpPr>
        <p:spPr>
          <a:xfrm>
            <a:off x="8750639" y="445229"/>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80" name="Google Shape;80;p8"/>
          <p:cNvSpPr txBox="1"/>
          <p:nvPr/>
        </p:nvSpPr>
        <p:spPr>
          <a:xfrm>
            <a:off x="265281" y="352897"/>
            <a:ext cx="8157029" cy="584775"/>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3200">
                <a:solidFill>
                  <a:srgbClr val="C00000"/>
                </a:solidFill>
                <a:latin typeface="Calibri"/>
                <a:ea typeface="Calibri"/>
                <a:cs typeface="Calibri"/>
                <a:sym typeface="Calibri"/>
              </a:rPr>
              <a:t>Summary of parental concerns </a:t>
            </a:r>
            <a:r>
              <a:rPr lang="en-GB" sz="3200">
                <a:solidFill>
                  <a:schemeClr val="dk1"/>
                </a:solidFill>
                <a:latin typeface="Calibri"/>
                <a:ea typeface="Calibri"/>
                <a:cs typeface="Calibri"/>
                <a:sym typeface="Calibri"/>
              </a:rPr>
              <a:t>(3 – 17 yr-olds)</a:t>
            </a:r>
            <a:endParaRPr/>
          </a:p>
        </p:txBody>
      </p:sp>
      <p:pic>
        <p:nvPicPr>
          <p:cNvPr id="81" name="Google Shape;81;p8"/>
          <p:cNvPicPr preferRelativeResize="0"/>
          <p:nvPr/>
        </p:nvPicPr>
        <p:blipFill rotWithShape="1">
          <a:blip r:embed="rId3">
            <a:alphaModFix/>
          </a:blip>
          <a:srcRect b="0" l="0" r="0" t="0"/>
          <a:stretch/>
        </p:blipFill>
        <p:spPr>
          <a:xfrm>
            <a:off x="2655786" y="937672"/>
            <a:ext cx="7560010" cy="575923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cxnSp>
        <p:nvCxnSpPr>
          <p:cNvPr id="87" name="Google Shape;87;p14"/>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88" name="Google Shape;88;p14"/>
          <p:cNvSpPr/>
          <p:nvPr/>
        </p:nvSpPr>
        <p:spPr>
          <a:xfrm>
            <a:off x="4397147" y="4696480"/>
            <a:ext cx="7204303" cy="196444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89" name="Google Shape;89;p14"/>
          <p:cNvSpPr/>
          <p:nvPr/>
        </p:nvSpPr>
        <p:spPr>
          <a:xfrm>
            <a:off x="1949495" y="523646"/>
            <a:ext cx="8908043" cy="607978"/>
          </a:xfrm>
          <a:prstGeom prst="rect">
            <a:avLst/>
          </a:prstGeom>
          <a:noFill/>
          <a:ln>
            <a:noFill/>
          </a:ln>
        </p:spPr>
        <p:txBody>
          <a:bodyPr anchorCtr="0" anchor="b" bIns="45700" lIns="91425" spcFirstLastPara="1" rIns="91425" wrap="square" tIns="45700">
            <a:normAutofit/>
          </a:bodyPr>
          <a:lstStyle/>
          <a:p>
            <a:pPr indent="0" lvl="0" marL="0" marR="0" rtl="0" algn="l">
              <a:lnSpc>
                <a:spcPct val="90000"/>
              </a:lnSpc>
              <a:spcBef>
                <a:spcPts val="0"/>
              </a:spcBef>
              <a:spcAft>
                <a:spcPts val="0"/>
              </a:spcAft>
              <a:buNone/>
            </a:pPr>
            <a:r>
              <a:rPr b="1" lang="en-GB" sz="2800">
                <a:solidFill>
                  <a:srgbClr val="FF0000"/>
                </a:solidFill>
                <a:latin typeface="Calibri"/>
                <a:ea typeface="Calibri"/>
                <a:cs typeface="Calibri"/>
                <a:sym typeface="Calibri"/>
              </a:rPr>
              <a:t>HOW MUCH DO YOU KNOW </a:t>
            </a:r>
            <a:r>
              <a:rPr b="1" lang="en-GB" sz="2800">
                <a:solidFill>
                  <a:schemeClr val="dk1"/>
                </a:solidFill>
                <a:latin typeface="Calibri"/>
                <a:ea typeface="Calibri"/>
                <a:cs typeface="Calibri"/>
                <a:sym typeface="Calibri"/>
              </a:rPr>
              <a:t>about</a:t>
            </a:r>
            <a:r>
              <a:rPr b="1" lang="en-GB" sz="2800">
                <a:solidFill>
                  <a:srgbClr val="FF0000"/>
                </a:solidFill>
                <a:latin typeface="Calibri"/>
                <a:ea typeface="Calibri"/>
                <a:cs typeface="Calibri"/>
                <a:sym typeface="Calibri"/>
              </a:rPr>
              <a:t> </a:t>
            </a:r>
            <a:r>
              <a:rPr b="1" lang="en-GB" sz="2800">
                <a:solidFill>
                  <a:schemeClr val="dk1"/>
                </a:solidFill>
                <a:latin typeface="Calibri"/>
                <a:ea typeface="Calibri"/>
                <a:cs typeface="Calibri"/>
                <a:sym typeface="Calibri"/>
              </a:rPr>
              <a:t>your child’s life online? </a:t>
            </a:r>
            <a:endParaRPr/>
          </a:p>
        </p:txBody>
      </p:sp>
      <p:sp>
        <p:nvSpPr>
          <p:cNvPr id="90" name="Google Shape;90;p14"/>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91" name="Google Shape;91;p14"/>
          <p:cNvSpPr txBox="1"/>
          <p:nvPr/>
        </p:nvSpPr>
        <p:spPr>
          <a:xfrm>
            <a:off x="1180730" y="4506550"/>
            <a:ext cx="10901024" cy="15696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400">
                <a:solidFill>
                  <a:schemeClr val="dk1"/>
                </a:solidFill>
                <a:latin typeface="Calibri"/>
                <a:ea typeface="Calibri"/>
                <a:cs typeface="Calibri"/>
                <a:sym typeface="Calibri"/>
              </a:rPr>
              <a:t>Almost all children (96%) aged 3 – 17 went online in 2024</a:t>
            </a:r>
            <a:r>
              <a:rPr lang="en-GB" sz="2400">
                <a:solidFill>
                  <a:schemeClr val="dk1"/>
                </a:solidFill>
                <a:latin typeface="Calibri"/>
                <a:ea typeface="Calibri"/>
                <a:cs typeface="Calibri"/>
                <a:sym typeface="Calibri"/>
              </a:rPr>
              <a:t>, highlighting the centrality of the internet in their lives:</a:t>
            </a:r>
            <a:endParaRPr/>
          </a:p>
          <a:p>
            <a:pPr indent="-285750" lvl="2" marL="120015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Younger children commonly use </a:t>
            </a:r>
            <a:r>
              <a:rPr b="1" i="0" lang="en-GB" sz="2400" u="none" cap="none" strike="noStrike">
                <a:solidFill>
                  <a:schemeClr val="dk1"/>
                </a:solidFill>
                <a:latin typeface="Calibri"/>
                <a:ea typeface="Calibri"/>
                <a:cs typeface="Calibri"/>
                <a:sym typeface="Calibri"/>
              </a:rPr>
              <a:t>tablets</a:t>
            </a:r>
            <a:r>
              <a:rPr b="0" i="0" lang="en-GB" sz="2400" u="none" cap="none" strike="noStrike">
                <a:solidFill>
                  <a:schemeClr val="dk1"/>
                </a:solidFill>
                <a:latin typeface="Calibri"/>
                <a:ea typeface="Calibri"/>
                <a:cs typeface="Calibri"/>
                <a:sym typeface="Calibri"/>
              </a:rPr>
              <a:t> to go online</a:t>
            </a:r>
            <a:endParaRPr/>
          </a:p>
          <a:p>
            <a:pPr indent="-285750" lvl="2" marL="1200150" marR="0" rtl="0" algn="l">
              <a:spcBef>
                <a:spcPts val="0"/>
              </a:spcBef>
              <a:spcAft>
                <a:spcPts val="0"/>
              </a:spcAft>
              <a:buClr>
                <a:schemeClr val="dk1"/>
              </a:buClr>
              <a:buSzPts val="2400"/>
              <a:buFont typeface="Arial"/>
              <a:buChar char="•"/>
            </a:pPr>
            <a:r>
              <a:rPr b="0" i="0" lang="en-GB" sz="2400" u="none" cap="none" strike="noStrike">
                <a:solidFill>
                  <a:schemeClr val="dk1"/>
                </a:solidFill>
                <a:latin typeface="Calibri"/>
                <a:ea typeface="Calibri"/>
                <a:cs typeface="Calibri"/>
                <a:sym typeface="Calibri"/>
              </a:rPr>
              <a:t>Older children are more likely to use </a:t>
            </a:r>
            <a:r>
              <a:rPr b="1" i="0" lang="en-GB" sz="2400" u="none" cap="none" strike="noStrike">
                <a:solidFill>
                  <a:schemeClr val="dk1"/>
                </a:solidFill>
                <a:latin typeface="Calibri"/>
                <a:ea typeface="Calibri"/>
                <a:cs typeface="Calibri"/>
                <a:sym typeface="Calibri"/>
              </a:rPr>
              <a:t>mobile phones</a:t>
            </a:r>
            <a:endParaRPr/>
          </a:p>
        </p:txBody>
      </p:sp>
      <p:pic>
        <p:nvPicPr>
          <p:cNvPr descr="Free speech bubble talking chat illustration" id="92" name="Google Shape;92;p14"/>
          <p:cNvPicPr preferRelativeResize="0"/>
          <p:nvPr/>
        </p:nvPicPr>
        <p:blipFill rotWithShape="1">
          <a:blip r:embed="rId3">
            <a:alphaModFix/>
          </a:blip>
          <a:srcRect b="0" l="0" r="0" t="0"/>
          <a:stretch/>
        </p:blipFill>
        <p:spPr>
          <a:xfrm>
            <a:off x="461982" y="294326"/>
            <a:ext cx="1437496" cy="1437496"/>
          </a:xfrm>
          <a:prstGeom prst="ellipse">
            <a:avLst/>
          </a:prstGeom>
          <a:noFill/>
          <a:ln>
            <a:noFill/>
          </a:ln>
          <a:effectLst>
            <a:outerShdw blurRad="50800" rotWithShape="0" dir="16200000" dist="38100">
              <a:srgbClr val="000000">
                <a:alpha val="40000"/>
              </a:srgbClr>
            </a:outerShdw>
          </a:effectLst>
        </p:spPr>
      </p:pic>
      <p:pic>
        <p:nvPicPr>
          <p:cNvPr descr="Free did you know speech balloon message illustration" id="93" name="Google Shape;93;p14"/>
          <p:cNvPicPr preferRelativeResize="0"/>
          <p:nvPr/>
        </p:nvPicPr>
        <p:blipFill rotWithShape="1">
          <a:blip r:embed="rId4">
            <a:alphaModFix/>
          </a:blip>
          <a:srcRect b="0" l="0" r="0" t="0"/>
          <a:stretch/>
        </p:blipFill>
        <p:spPr>
          <a:xfrm rot="1247984">
            <a:off x="9138942" y="4758470"/>
            <a:ext cx="1635271" cy="1635271"/>
          </a:xfrm>
          <a:prstGeom prst="rect">
            <a:avLst/>
          </a:prstGeom>
          <a:noFill/>
          <a:ln>
            <a:noFill/>
          </a:ln>
        </p:spPr>
      </p:pic>
      <p:pic>
        <p:nvPicPr>
          <p:cNvPr id="94" name="Google Shape;94;p14"/>
          <p:cNvPicPr preferRelativeResize="0"/>
          <p:nvPr/>
        </p:nvPicPr>
        <p:blipFill rotWithShape="1">
          <a:blip r:embed="rId5">
            <a:alphaModFix/>
          </a:blip>
          <a:srcRect b="0" l="0" r="0" t="0"/>
          <a:stretch/>
        </p:blipFill>
        <p:spPr>
          <a:xfrm>
            <a:off x="914400" y="1944896"/>
            <a:ext cx="10520265" cy="213027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cxnSp>
        <p:nvCxnSpPr>
          <p:cNvPr id="100" name="Google Shape;100;p3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01" name="Google Shape;101;p37"/>
          <p:cNvSpPr/>
          <p:nvPr/>
        </p:nvSpPr>
        <p:spPr>
          <a:xfrm>
            <a:off x="4397147" y="4696480"/>
            <a:ext cx="7204200" cy="196440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02" name="Google Shape;102;p37"/>
          <p:cNvSpPr txBox="1"/>
          <p:nvPr/>
        </p:nvSpPr>
        <p:spPr>
          <a:xfrm>
            <a:off x="8905674" y="6289284"/>
            <a:ext cx="3176100" cy="49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103" name="Google Shape;103;p37"/>
          <p:cNvSpPr txBox="1"/>
          <p:nvPr/>
        </p:nvSpPr>
        <p:spPr>
          <a:xfrm>
            <a:off x="1782165" y="988243"/>
            <a:ext cx="9441300" cy="3693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1800">
                <a:solidFill>
                  <a:schemeClr val="dk1"/>
                </a:solidFill>
                <a:latin typeface="Calibri"/>
                <a:ea typeface="Calibri"/>
                <a:cs typeface="Calibri"/>
                <a:sym typeface="Calibri"/>
              </a:rPr>
              <a:t>YouTube</a:t>
            </a:r>
            <a:r>
              <a:rPr lang="en-GB" sz="1800">
                <a:solidFill>
                  <a:schemeClr val="dk1"/>
                </a:solidFill>
                <a:latin typeface="Calibri"/>
                <a:ea typeface="Calibri"/>
                <a:cs typeface="Calibri"/>
                <a:sym typeface="Calibri"/>
              </a:rPr>
              <a:t> is the most popular, but the appeal of many social media platforms varies by age</a:t>
            </a:r>
            <a:endParaRPr/>
          </a:p>
        </p:txBody>
      </p:sp>
      <p:sp>
        <p:nvSpPr>
          <p:cNvPr id="104" name="Google Shape;104;p37"/>
          <p:cNvSpPr txBox="1"/>
          <p:nvPr/>
        </p:nvSpPr>
        <p:spPr>
          <a:xfrm>
            <a:off x="1782165" y="412878"/>
            <a:ext cx="104097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dk1"/>
                </a:solidFill>
                <a:latin typeface="Calibri"/>
                <a:ea typeface="Calibri"/>
                <a:cs typeface="Calibri"/>
                <a:sym typeface="Calibri"/>
              </a:rPr>
              <a:t>Are you </a:t>
            </a:r>
            <a:r>
              <a:rPr b="1" lang="en-GB" sz="2800">
                <a:solidFill>
                  <a:srgbClr val="FF0000"/>
                </a:solidFill>
                <a:latin typeface="Calibri"/>
                <a:ea typeface="Calibri"/>
                <a:cs typeface="Calibri"/>
                <a:sym typeface="Calibri"/>
              </a:rPr>
              <a:t>FAMILIAR WITH THE APPS </a:t>
            </a:r>
            <a:r>
              <a:rPr b="1" lang="en-GB" sz="2800">
                <a:solidFill>
                  <a:schemeClr val="dk1"/>
                </a:solidFill>
                <a:latin typeface="Calibri"/>
                <a:ea typeface="Calibri"/>
                <a:cs typeface="Calibri"/>
                <a:sym typeface="Calibri"/>
              </a:rPr>
              <a:t>and</a:t>
            </a:r>
            <a:r>
              <a:rPr b="1" lang="en-GB" sz="2800">
                <a:solidFill>
                  <a:srgbClr val="FF0000"/>
                </a:solidFill>
                <a:latin typeface="Calibri"/>
                <a:ea typeface="Calibri"/>
                <a:cs typeface="Calibri"/>
                <a:sym typeface="Calibri"/>
              </a:rPr>
              <a:t> GAMES </a:t>
            </a:r>
            <a:r>
              <a:rPr b="1" lang="en-GB" sz="2800">
                <a:solidFill>
                  <a:schemeClr val="dk1"/>
                </a:solidFill>
                <a:latin typeface="Calibri"/>
                <a:ea typeface="Calibri"/>
                <a:cs typeface="Calibri"/>
                <a:sym typeface="Calibri"/>
              </a:rPr>
              <a:t>your child is on? </a:t>
            </a:r>
            <a:endParaRPr/>
          </a:p>
        </p:txBody>
      </p:sp>
      <p:sp>
        <p:nvSpPr>
          <p:cNvPr id="105" name="Google Shape;105;p37"/>
          <p:cNvSpPr txBox="1"/>
          <p:nvPr/>
        </p:nvSpPr>
        <p:spPr>
          <a:xfrm>
            <a:off x="8843386" y="1628455"/>
            <a:ext cx="2998200" cy="12003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Arial"/>
              <a:buChar char="•"/>
            </a:pPr>
            <a:r>
              <a:rPr lang="en-GB" sz="1800">
                <a:solidFill>
                  <a:srgbClr val="000000"/>
                </a:solidFill>
                <a:latin typeface="Calibri"/>
                <a:ea typeface="Calibri"/>
                <a:cs typeface="Calibri"/>
                <a:sym typeface="Calibri"/>
              </a:rPr>
              <a:t>The two most popular apps for 3 – 7 yr-olds are </a:t>
            </a:r>
            <a:r>
              <a:rPr b="1" lang="en-GB" sz="1800">
                <a:solidFill>
                  <a:srgbClr val="000000"/>
                </a:solidFill>
                <a:latin typeface="Calibri"/>
                <a:ea typeface="Calibri"/>
                <a:cs typeface="Calibri"/>
                <a:sym typeface="Calibri"/>
              </a:rPr>
              <a:t>WhatsApp</a:t>
            </a:r>
            <a:r>
              <a:rPr lang="en-GB" sz="1800">
                <a:solidFill>
                  <a:srgbClr val="000000"/>
                </a:solidFill>
                <a:latin typeface="Calibri"/>
                <a:ea typeface="Calibri"/>
                <a:cs typeface="Calibri"/>
                <a:sym typeface="Calibri"/>
              </a:rPr>
              <a:t> (2 in 10) and </a:t>
            </a:r>
            <a:r>
              <a:rPr b="1" lang="en-GB" sz="1800">
                <a:solidFill>
                  <a:srgbClr val="000000"/>
                </a:solidFill>
                <a:latin typeface="Calibri"/>
                <a:ea typeface="Calibri"/>
                <a:cs typeface="Calibri"/>
                <a:sym typeface="Calibri"/>
              </a:rPr>
              <a:t>Snapchat</a:t>
            </a:r>
            <a:r>
              <a:rPr lang="en-GB" sz="1800">
                <a:solidFill>
                  <a:srgbClr val="000000"/>
                </a:solidFill>
                <a:latin typeface="Calibri"/>
                <a:ea typeface="Calibri"/>
                <a:cs typeface="Calibri"/>
                <a:sym typeface="Calibri"/>
              </a:rPr>
              <a:t> (3 in 10)</a:t>
            </a:r>
            <a:endParaRPr/>
          </a:p>
        </p:txBody>
      </p:sp>
      <p:sp>
        <p:nvSpPr>
          <p:cNvPr id="106" name="Google Shape;106;p37"/>
          <p:cNvSpPr txBox="1"/>
          <p:nvPr/>
        </p:nvSpPr>
        <p:spPr>
          <a:xfrm>
            <a:off x="8843386" y="4478371"/>
            <a:ext cx="2998200" cy="12003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13-17s are most likely to have profiles on </a:t>
            </a:r>
            <a:r>
              <a:rPr b="1" lang="en-GB" sz="1800">
                <a:solidFill>
                  <a:schemeClr val="dk1"/>
                </a:solidFill>
                <a:latin typeface="Calibri"/>
                <a:ea typeface="Calibri"/>
                <a:cs typeface="Calibri"/>
                <a:sym typeface="Calibri"/>
              </a:rPr>
              <a:t>WhatsApp</a:t>
            </a:r>
            <a:endParaRPr/>
          </a:p>
          <a:p>
            <a:pPr indent="-285750" lvl="0" marL="285750" marR="0" rtl="0" algn="l">
              <a:spcBef>
                <a:spcPts val="0"/>
              </a:spcBef>
              <a:spcAft>
                <a:spcPts val="0"/>
              </a:spcAft>
              <a:buClr>
                <a:schemeClr val="dk1"/>
              </a:buClr>
              <a:buSzPts val="1800"/>
              <a:buFont typeface="Arial"/>
              <a:buChar char="•"/>
            </a:pPr>
            <a:r>
              <a:rPr lang="en-GB" sz="1800">
                <a:solidFill>
                  <a:schemeClr val="dk1"/>
                </a:solidFill>
                <a:latin typeface="Calibri"/>
                <a:ea typeface="Calibri"/>
                <a:cs typeface="Calibri"/>
                <a:sym typeface="Calibri"/>
              </a:rPr>
              <a:t>(62%), </a:t>
            </a:r>
            <a:r>
              <a:rPr b="1" lang="en-GB" sz="1800">
                <a:solidFill>
                  <a:schemeClr val="dk1"/>
                </a:solidFill>
                <a:latin typeface="Calibri"/>
                <a:ea typeface="Calibri"/>
                <a:cs typeface="Calibri"/>
                <a:sym typeface="Calibri"/>
              </a:rPr>
              <a:t>Snapchat</a:t>
            </a:r>
            <a:r>
              <a:rPr lang="en-GB" sz="1800">
                <a:solidFill>
                  <a:schemeClr val="dk1"/>
                </a:solidFill>
                <a:latin typeface="Calibri"/>
                <a:ea typeface="Calibri"/>
                <a:cs typeface="Calibri"/>
                <a:sym typeface="Calibri"/>
              </a:rPr>
              <a:t> (62%) or </a:t>
            </a:r>
            <a:r>
              <a:rPr b="1" lang="en-GB" sz="1800">
                <a:solidFill>
                  <a:schemeClr val="dk1"/>
                </a:solidFill>
                <a:latin typeface="Calibri"/>
                <a:ea typeface="Calibri"/>
                <a:cs typeface="Calibri"/>
                <a:sym typeface="Calibri"/>
              </a:rPr>
              <a:t>TikTok</a:t>
            </a:r>
            <a:r>
              <a:rPr lang="en-GB" sz="1800">
                <a:solidFill>
                  <a:schemeClr val="dk1"/>
                </a:solidFill>
                <a:latin typeface="Calibri"/>
                <a:ea typeface="Calibri"/>
                <a:cs typeface="Calibri"/>
                <a:sym typeface="Calibri"/>
              </a:rPr>
              <a:t> (61%)</a:t>
            </a:r>
            <a:endParaRPr b="1" sz="1800">
              <a:solidFill>
                <a:schemeClr val="dk1"/>
              </a:solidFill>
              <a:latin typeface="Calibri"/>
              <a:ea typeface="Calibri"/>
              <a:cs typeface="Calibri"/>
              <a:sym typeface="Calibri"/>
            </a:endParaRPr>
          </a:p>
        </p:txBody>
      </p:sp>
      <p:sp>
        <p:nvSpPr>
          <p:cNvPr id="107" name="Google Shape;107;p37"/>
          <p:cNvSpPr txBox="1"/>
          <p:nvPr/>
        </p:nvSpPr>
        <p:spPr>
          <a:xfrm>
            <a:off x="1796893" y="6303322"/>
            <a:ext cx="6099000" cy="369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800">
                <a:solidFill>
                  <a:schemeClr val="dk1"/>
                </a:solidFill>
                <a:latin typeface="Calibri"/>
                <a:ea typeface="Calibri"/>
                <a:cs typeface="Calibri"/>
                <a:sym typeface="Calibri"/>
              </a:rPr>
              <a:t>Go to </a:t>
            </a:r>
            <a:r>
              <a:rPr lang="en-GB" sz="1800" u="sng">
                <a:solidFill>
                  <a:schemeClr val="dk1"/>
                </a:solidFill>
                <a:latin typeface="Calibri"/>
                <a:ea typeface="Calibri"/>
                <a:cs typeface="Calibri"/>
                <a:sym typeface="Calibri"/>
                <a:hlinkClick r:id="rId3">
                  <a:extLst>
                    <a:ext uri="{A12FA001-AC4F-418D-AE19-62706E023703}">
                      <ahyp:hlinkClr val="tx"/>
                    </a:ext>
                  </a:extLst>
                </a:hlinkClick>
              </a:rPr>
              <a:t>apps.lgfl.net </a:t>
            </a:r>
            <a:r>
              <a:rPr lang="en-GB" sz="1800">
                <a:solidFill>
                  <a:schemeClr val="dk1"/>
                </a:solidFill>
                <a:latin typeface="Calibri"/>
                <a:ea typeface="Calibri"/>
                <a:cs typeface="Calibri"/>
                <a:sym typeface="Calibri"/>
              </a:rPr>
              <a:t>for guidance on apps and social media sites </a:t>
            </a:r>
            <a:endParaRPr/>
          </a:p>
        </p:txBody>
      </p:sp>
      <p:pic>
        <p:nvPicPr>
          <p:cNvPr descr="Free speech bubble talking chat illustration" id="108" name="Google Shape;108;p37"/>
          <p:cNvPicPr preferRelativeResize="0"/>
          <p:nvPr/>
        </p:nvPicPr>
        <p:blipFill rotWithShape="1">
          <a:blip r:embed="rId4">
            <a:alphaModFix/>
          </a:blip>
          <a:srcRect b="0" l="0" r="0" t="0"/>
          <a:stretch/>
        </p:blipFill>
        <p:spPr>
          <a:xfrm>
            <a:off x="234423" y="190959"/>
            <a:ext cx="1437600" cy="1437600"/>
          </a:xfrm>
          <a:prstGeom prst="ellipse">
            <a:avLst/>
          </a:prstGeom>
          <a:noFill/>
          <a:ln>
            <a:noFill/>
          </a:ln>
          <a:effectLst>
            <a:outerShdw blurRad="50800" rotWithShape="0" dir="16200000" dist="38100">
              <a:srgbClr val="000000">
                <a:alpha val="40000"/>
              </a:srgbClr>
            </a:outerShdw>
          </a:effectLst>
        </p:spPr>
      </p:pic>
      <p:pic>
        <p:nvPicPr>
          <p:cNvPr id="109" name="Google Shape;109;p37"/>
          <p:cNvPicPr preferRelativeResize="0"/>
          <p:nvPr/>
        </p:nvPicPr>
        <p:blipFill rotWithShape="1">
          <a:blip r:embed="rId5">
            <a:alphaModFix/>
          </a:blip>
          <a:srcRect b="0" l="0" r="0" t="0"/>
          <a:stretch/>
        </p:blipFill>
        <p:spPr>
          <a:xfrm>
            <a:off x="590550" y="2094385"/>
            <a:ext cx="7982711" cy="3634233"/>
          </a:xfrm>
          <a:prstGeom prst="rect">
            <a:avLst/>
          </a:prstGeom>
          <a:noFill/>
          <a:ln>
            <a:noFill/>
          </a:ln>
        </p:spPr>
      </p:pic>
      <p:pic>
        <p:nvPicPr>
          <p:cNvPr descr="Free did you know speech balloon message illustration" id="110" name="Google Shape;110;p37"/>
          <p:cNvPicPr preferRelativeResize="0"/>
          <p:nvPr/>
        </p:nvPicPr>
        <p:blipFill rotWithShape="1">
          <a:blip r:embed="rId6">
            <a:alphaModFix/>
          </a:blip>
          <a:srcRect b="0" l="0" r="0" t="0"/>
          <a:stretch/>
        </p:blipFill>
        <p:spPr>
          <a:xfrm rot="926500">
            <a:off x="6693931" y="1127288"/>
            <a:ext cx="1661371" cy="1661371"/>
          </a:xfrm>
          <a:prstGeom prst="rect">
            <a:avLst/>
          </a:prstGeom>
          <a:noFill/>
          <a:ln>
            <a:noFill/>
          </a:ln>
        </p:spPr>
      </p:pic>
      <p:sp>
        <p:nvSpPr>
          <p:cNvPr id="111" name="Google Shape;111;p37"/>
          <p:cNvSpPr txBox="1"/>
          <p:nvPr/>
        </p:nvSpPr>
        <p:spPr>
          <a:xfrm>
            <a:off x="8843386" y="3075589"/>
            <a:ext cx="2998200" cy="12003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t" bIns="45700" lIns="91425" spcFirstLastPara="1" rIns="91425" wrap="square" tIns="45700">
            <a:spAutoFit/>
          </a:bodyPr>
          <a:lstStyle/>
          <a:p>
            <a:pPr indent="-285750" lvl="0" marL="285750" marR="0" rtl="0" algn="l">
              <a:spcBef>
                <a:spcPts val="0"/>
              </a:spcBef>
              <a:spcAft>
                <a:spcPts val="0"/>
              </a:spcAft>
              <a:buClr>
                <a:srgbClr val="000000"/>
              </a:buClr>
              <a:buSzPts val="1800"/>
              <a:buFont typeface="Arial"/>
              <a:buChar char="•"/>
            </a:pPr>
            <a:r>
              <a:rPr lang="en-GB" sz="1800">
                <a:solidFill>
                  <a:srgbClr val="000000"/>
                </a:solidFill>
                <a:latin typeface="Calibri"/>
                <a:ea typeface="Calibri"/>
                <a:cs typeface="Calibri"/>
                <a:sym typeface="Calibri"/>
              </a:rPr>
              <a:t>The proportion of 8-9s with an </a:t>
            </a:r>
            <a:r>
              <a:rPr b="1" lang="en-GB" sz="1800">
                <a:solidFill>
                  <a:srgbClr val="000000"/>
                </a:solidFill>
                <a:latin typeface="Calibri"/>
                <a:ea typeface="Calibri"/>
                <a:cs typeface="Calibri"/>
                <a:sym typeface="Calibri"/>
              </a:rPr>
              <a:t>Instagram</a:t>
            </a:r>
            <a:r>
              <a:rPr lang="en-GB" sz="1800">
                <a:solidFill>
                  <a:srgbClr val="000000"/>
                </a:solidFill>
                <a:latin typeface="Calibri"/>
                <a:ea typeface="Calibri"/>
                <a:cs typeface="Calibri"/>
                <a:sym typeface="Calibri"/>
              </a:rPr>
              <a:t> profile increased from 8% in 2023 to 14% in 2024</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cxnSp>
        <p:nvCxnSpPr>
          <p:cNvPr id="117" name="Google Shape;117;p17"/>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18" name="Google Shape;118;p17"/>
          <p:cNvSpPr txBox="1"/>
          <p:nvPr/>
        </p:nvSpPr>
        <p:spPr>
          <a:xfrm>
            <a:off x="8905674" y="6289284"/>
            <a:ext cx="3176080" cy="492443"/>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119" name="Google Shape;119;p17"/>
          <p:cNvSpPr txBox="1"/>
          <p:nvPr/>
        </p:nvSpPr>
        <p:spPr>
          <a:xfrm>
            <a:off x="1031495" y="5161223"/>
            <a:ext cx="10485617" cy="707886"/>
          </a:xfrm>
          <a:prstGeom prst="rect">
            <a:avLst/>
          </a:prstGeom>
          <a:noFill/>
          <a:ln>
            <a:noFill/>
          </a:ln>
        </p:spPr>
        <p:txBody>
          <a:bodyPr anchorCtr="0" anchor="t" bIns="45700" lIns="91425" spcFirstLastPara="1" rIns="91425" wrap="square" tIns="45700">
            <a:spAutoFit/>
          </a:bodyPr>
          <a:lstStyle/>
          <a:p>
            <a:pPr indent="-342900" lvl="0" marL="342900" marR="0" rtl="0" algn="l">
              <a:spcBef>
                <a:spcPts val="0"/>
              </a:spcBef>
              <a:spcAft>
                <a:spcPts val="0"/>
              </a:spcAft>
              <a:buClr>
                <a:schemeClr val="dk1"/>
              </a:buClr>
              <a:buSzPts val="2000"/>
              <a:buFont typeface="Arial"/>
              <a:buChar char="•"/>
            </a:pPr>
            <a:r>
              <a:rPr b="1" lang="en-GB" sz="2000">
                <a:solidFill>
                  <a:schemeClr val="dk1"/>
                </a:solidFill>
                <a:latin typeface="Calibri"/>
                <a:ea typeface="Calibri"/>
                <a:cs typeface="Calibri"/>
                <a:sym typeface="Calibri"/>
              </a:rPr>
              <a:t>By age 11, nine in ten children own their own mobile phone</a:t>
            </a:r>
            <a:r>
              <a:rPr lang="en-GB" sz="2000">
                <a:solidFill>
                  <a:schemeClr val="dk1"/>
                </a:solidFill>
                <a:latin typeface="Calibri"/>
                <a:ea typeface="Calibri"/>
                <a:cs typeface="Calibri"/>
                <a:sym typeface="Calibri"/>
              </a:rPr>
              <a:t>, distinct from using a family device</a:t>
            </a:r>
            <a:endParaRPr/>
          </a:p>
          <a:p>
            <a:pPr indent="-342900" lvl="0" marL="342900" marR="0" rtl="0" algn="l">
              <a:spcBef>
                <a:spcPts val="0"/>
              </a:spcBef>
              <a:spcAft>
                <a:spcPts val="0"/>
              </a:spcAft>
              <a:buClr>
                <a:schemeClr val="dk1"/>
              </a:buClr>
              <a:buSzPts val="2000"/>
              <a:buFont typeface="Arial"/>
              <a:buChar char="•"/>
            </a:pPr>
            <a:r>
              <a:rPr lang="en-GB" sz="2000">
                <a:solidFill>
                  <a:schemeClr val="dk1"/>
                </a:solidFill>
                <a:latin typeface="Calibri"/>
                <a:ea typeface="Calibri"/>
                <a:cs typeface="Calibri"/>
                <a:sym typeface="Calibri"/>
              </a:rPr>
              <a:t>This correlates with </a:t>
            </a:r>
            <a:r>
              <a:rPr b="1" lang="en-GB" sz="2000">
                <a:solidFill>
                  <a:schemeClr val="dk1"/>
                </a:solidFill>
                <a:latin typeface="Calibri"/>
                <a:ea typeface="Calibri"/>
                <a:cs typeface="Calibri"/>
                <a:sym typeface="Calibri"/>
              </a:rPr>
              <a:t>transition from primary to secondary school</a:t>
            </a:r>
            <a:r>
              <a:rPr lang="en-GB" sz="2000">
                <a:solidFill>
                  <a:schemeClr val="dk1"/>
                </a:solidFill>
                <a:latin typeface="Calibri"/>
                <a:ea typeface="Calibri"/>
                <a:cs typeface="Calibri"/>
                <a:sym typeface="Calibri"/>
              </a:rPr>
              <a:t>. </a:t>
            </a:r>
            <a:endParaRPr b="1" sz="2000">
              <a:solidFill>
                <a:schemeClr val="dk1"/>
              </a:solidFill>
              <a:latin typeface="Calibri"/>
              <a:ea typeface="Calibri"/>
              <a:cs typeface="Calibri"/>
              <a:sym typeface="Calibri"/>
            </a:endParaRPr>
          </a:p>
        </p:txBody>
      </p:sp>
      <p:pic>
        <p:nvPicPr>
          <p:cNvPr descr="Free did you know speech balloon message illustration" id="120" name="Google Shape;120;p17"/>
          <p:cNvPicPr preferRelativeResize="0"/>
          <p:nvPr/>
        </p:nvPicPr>
        <p:blipFill rotWithShape="1">
          <a:blip r:embed="rId3">
            <a:alphaModFix/>
          </a:blip>
          <a:srcRect b="0" l="0" r="0" t="0"/>
          <a:stretch/>
        </p:blipFill>
        <p:spPr>
          <a:xfrm>
            <a:off x="9244165" y="-18030"/>
            <a:ext cx="2716566" cy="2716566"/>
          </a:xfrm>
          <a:prstGeom prst="rect">
            <a:avLst/>
          </a:prstGeom>
          <a:noFill/>
          <a:ln>
            <a:noFill/>
          </a:ln>
        </p:spPr>
      </p:pic>
      <p:pic>
        <p:nvPicPr>
          <p:cNvPr id="121" name="Google Shape;121;p17"/>
          <p:cNvPicPr preferRelativeResize="0"/>
          <p:nvPr/>
        </p:nvPicPr>
        <p:blipFill rotWithShape="1">
          <a:blip r:embed="rId4">
            <a:alphaModFix/>
          </a:blip>
          <a:srcRect b="0" l="0" r="0" t="0"/>
          <a:stretch/>
        </p:blipFill>
        <p:spPr>
          <a:xfrm>
            <a:off x="765314" y="389296"/>
            <a:ext cx="8478852" cy="433889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cxnSp>
        <p:nvCxnSpPr>
          <p:cNvPr id="127" name="Google Shape;127;p39"/>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pic>
        <p:nvPicPr>
          <p:cNvPr descr="Greatest Risk Is Doing Nothing" id="128" name="Google Shape;128;p39"/>
          <p:cNvPicPr preferRelativeResize="0"/>
          <p:nvPr/>
        </p:nvPicPr>
        <p:blipFill rotWithShape="1">
          <a:blip r:embed="rId3">
            <a:alphaModFix amt="35000"/>
          </a:blip>
          <a:srcRect b="0" l="0" r="0" t="0"/>
          <a:stretch/>
        </p:blipFill>
        <p:spPr>
          <a:xfrm rot="-797511">
            <a:off x="4972836" y="3101642"/>
            <a:ext cx="3417669" cy="1708835"/>
          </a:xfrm>
          <a:prstGeom prst="rect">
            <a:avLst/>
          </a:prstGeom>
          <a:noFill/>
          <a:ln>
            <a:noFill/>
          </a:ln>
        </p:spPr>
      </p:pic>
      <p:sp>
        <p:nvSpPr>
          <p:cNvPr id="129" name="Google Shape;129;p39"/>
          <p:cNvSpPr/>
          <p:nvPr/>
        </p:nvSpPr>
        <p:spPr>
          <a:xfrm>
            <a:off x="4397147" y="4696480"/>
            <a:ext cx="7204200" cy="196440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30" name="Google Shape;130;p39"/>
          <p:cNvSpPr txBox="1"/>
          <p:nvPr/>
        </p:nvSpPr>
        <p:spPr>
          <a:xfrm>
            <a:off x="498357" y="938172"/>
            <a:ext cx="6967200" cy="3939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t/>
            </a:r>
            <a:endParaRPr sz="2000">
              <a:solidFill>
                <a:schemeClr val="dk1"/>
              </a:solidFill>
              <a:latin typeface="Calibri"/>
              <a:ea typeface="Calibri"/>
              <a:cs typeface="Calibri"/>
              <a:sym typeface="Calibri"/>
            </a:endParaRPr>
          </a:p>
        </p:txBody>
      </p:sp>
      <p:sp>
        <p:nvSpPr>
          <p:cNvPr id="131" name="Google Shape;131;p39"/>
          <p:cNvSpPr txBox="1"/>
          <p:nvPr/>
        </p:nvSpPr>
        <p:spPr>
          <a:xfrm>
            <a:off x="2271842" y="550292"/>
            <a:ext cx="5409900" cy="5232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rgbClr val="FF0000"/>
                </a:solidFill>
                <a:latin typeface="Calibri"/>
                <a:ea typeface="Calibri"/>
                <a:cs typeface="Calibri"/>
                <a:sym typeface="Calibri"/>
              </a:rPr>
              <a:t>WHY </a:t>
            </a:r>
            <a:r>
              <a:rPr b="1" lang="en-GB" sz="2800">
                <a:solidFill>
                  <a:schemeClr val="dk1"/>
                </a:solidFill>
                <a:latin typeface="Calibri"/>
                <a:ea typeface="Calibri"/>
                <a:cs typeface="Calibri"/>
                <a:sym typeface="Calibri"/>
              </a:rPr>
              <a:t>DOES THIS </a:t>
            </a:r>
            <a:r>
              <a:rPr b="1" lang="en-GB" sz="2800">
                <a:solidFill>
                  <a:srgbClr val="FF0000"/>
                </a:solidFill>
                <a:latin typeface="Calibri"/>
                <a:ea typeface="Calibri"/>
                <a:cs typeface="Calibri"/>
                <a:sym typeface="Calibri"/>
              </a:rPr>
              <a:t>MATTER</a:t>
            </a:r>
            <a:r>
              <a:rPr b="1" lang="en-GB" sz="2800">
                <a:solidFill>
                  <a:schemeClr val="dk1"/>
                </a:solidFill>
                <a:latin typeface="Calibri"/>
                <a:ea typeface="Calibri"/>
                <a:cs typeface="Calibri"/>
                <a:sym typeface="Calibri"/>
              </a:rPr>
              <a:t>? </a:t>
            </a:r>
            <a:endParaRPr/>
          </a:p>
        </p:txBody>
      </p:sp>
      <p:pic>
        <p:nvPicPr>
          <p:cNvPr descr="Free speech bubble talking chat illustration" id="132" name="Google Shape;132;p39"/>
          <p:cNvPicPr preferRelativeResize="0"/>
          <p:nvPr/>
        </p:nvPicPr>
        <p:blipFill rotWithShape="1">
          <a:blip r:embed="rId4">
            <a:alphaModFix/>
          </a:blip>
          <a:srcRect b="0" l="0" r="0" t="0"/>
          <a:stretch/>
        </p:blipFill>
        <p:spPr>
          <a:xfrm>
            <a:off x="689778" y="419479"/>
            <a:ext cx="1437600" cy="1437600"/>
          </a:xfrm>
          <a:prstGeom prst="ellipse">
            <a:avLst/>
          </a:prstGeom>
          <a:noFill/>
          <a:ln>
            <a:noFill/>
          </a:ln>
          <a:effectLst>
            <a:outerShdw blurRad="50800" rotWithShape="0" dir="16200000" dist="38100">
              <a:srgbClr val="000000">
                <a:alpha val="40000"/>
              </a:srgbClr>
            </a:outerShdw>
          </a:effectLst>
        </p:spPr>
      </p:pic>
      <p:sp>
        <p:nvSpPr>
          <p:cNvPr id="133" name="Google Shape;133;p39"/>
          <p:cNvSpPr/>
          <p:nvPr/>
        </p:nvSpPr>
        <p:spPr>
          <a:xfrm>
            <a:off x="2318695" y="1284698"/>
            <a:ext cx="4036200" cy="1753500"/>
          </a:xfrm>
          <a:prstGeom prst="rect">
            <a:avLst/>
          </a:prstGeom>
          <a:solidFill>
            <a:schemeClr val="lt1"/>
          </a:solidFill>
          <a:ln cap="flat" cmpd="sng" w="12700">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Young people can </a:t>
            </a:r>
            <a:r>
              <a:rPr b="1" lang="en-GB" sz="2000">
                <a:solidFill>
                  <a:schemeClr val="dk1"/>
                </a:solidFill>
                <a:latin typeface="Calibri"/>
                <a:ea typeface="Calibri"/>
                <a:cs typeface="Calibri"/>
                <a:sym typeface="Calibri"/>
              </a:rPr>
              <a:t>get</a:t>
            </a:r>
            <a:r>
              <a:rPr lang="en-GB" sz="2000">
                <a:solidFill>
                  <a:schemeClr val="dk1"/>
                </a:solidFill>
                <a:latin typeface="Calibri"/>
                <a:ea typeface="Calibri"/>
                <a:cs typeface="Calibri"/>
                <a:sym typeface="Calibri"/>
              </a:rPr>
              <a:t> </a:t>
            </a:r>
            <a:r>
              <a:rPr b="1" lang="en-GB" sz="2000">
                <a:solidFill>
                  <a:schemeClr val="dk1"/>
                </a:solidFill>
                <a:latin typeface="Calibri"/>
                <a:ea typeface="Calibri"/>
                <a:cs typeface="Calibri"/>
                <a:sym typeface="Calibri"/>
              </a:rPr>
              <a:t>around age restrictions </a:t>
            </a:r>
            <a:r>
              <a:rPr lang="en-GB" sz="2000">
                <a:solidFill>
                  <a:schemeClr val="dk1"/>
                </a:solidFill>
                <a:latin typeface="Calibri"/>
                <a:ea typeface="Calibri"/>
                <a:cs typeface="Calibri"/>
                <a:sym typeface="Calibri"/>
              </a:rPr>
              <a:t>on apps and websites, increasing the risk of them coming to harm online</a:t>
            </a:r>
            <a:endParaRPr/>
          </a:p>
        </p:txBody>
      </p:sp>
      <p:sp>
        <p:nvSpPr>
          <p:cNvPr id="134" name="Google Shape;134;p39"/>
          <p:cNvSpPr/>
          <p:nvPr/>
        </p:nvSpPr>
        <p:spPr>
          <a:xfrm>
            <a:off x="7465512" y="1227099"/>
            <a:ext cx="4036200" cy="1753500"/>
          </a:xfrm>
          <a:prstGeom prst="rect">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1" lang="en-GB" sz="2000">
                <a:solidFill>
                  <a:schemeClr val="dk1"/>
                </a:solidFill>
                <a:latin typeface="Calibri"/>
                <a:ea typeface="Calibri"/>
                <a:cs typeface="Calibri"/>
                <a:sym typeface="Calibri"/>
              </a:rPr>
              <a:t>Addictive algorithms </a:t>
            </a:r>
            <a:r>
              <a:rPr b="1" i="0" lang="en-GB" sz="2000">
                <a:solidFill>
                  <a:schemeClr val="dk1"/>
                </a:solidFill>
                <a:latin typeface="Arial"/>
                <a:ea typeface="Arial"/>
                <a:cs typeface="Arial"/>
                <a:sym typeface="Arial"/>
              </a:rPr>
              <a:t>can make it harder to take a break </a:t>
            </a:r>
            <a:r>
              <a:rPr i="0" lang="en-GB" sz="2000">
                <a:solidFill>
                  <a:schemeClr val="dk1"/>
                </a:solidFill>
                <a:latin typeface="Arial"/>
                <a:ea typeface="Arial"/>
                <a:cs typeface="Arial"/>
                <a:sym typeface="Arial"/>
              </a:rPr>
              <a:t>and maintain a healthy balance between time on and offline</a:t>
            </a:r>
            <a:endParaRPr/>
          </a:p>
        </p:txBody>
      </p:sp>
      <p:sp>
        <p:nvSpPr>
          <p:cNvPr id="135" name="Google Shape;135;p39"/>
          <p:cNvSpPr/>
          <p:nvPr/>
        </p:nvSpPr>
        <p:spPr>
          <a:xfrm>
            <a:off x="2356978" y="4696480"/>
            <a:ext cx="4036200" cy="1753500"/>
          </a:xfrm>
          <a:prstGeom prst="rect">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Algorithms can also </a:t>
            </a:r>
            <a:r>
              <a:rPr b="1" lang="en-GB" sz="2000">
                <a:solidFill>
                  <a:schemeClr val="dk1"/>
                </a:solidFill>
                <a:latin typeface="Calibri"/>
                <a:ea typeface="Calibri"/>
                <a:cs typeface="Calibri"/>
                <a:sym typeface="Calibri"/>
              </a:rPr>
              <a:t>target content </a:t>
            </a:r>
            <a:r>
              <a:rPr lang="en-GB" sz="2000">
                <a:solidFill>
                  <a:schemeClr val="dk1"/>
                </a:solidFill>
                <a:latin typeface="Calibri"/>
                <a:ea typeface="Calibri"/>
                <a:cs typeface="Calibri"/>
                <a:sym typeface="Calibri"/>
              </a:rPr>
              <a:t>similar to what you’ve already selected/liked/shared</a:t>
            </a:r>
            <a:endParaRPr/>
          </a:p>
        </p:txBody>
      </p:sp>
      <p:sp>
        <p:nvSpPr>
          <p:cNvPr id="136" name="Google Shape;136;p39"/>
          <p:cNvSpPr/>
          <p:nvPr/>
        </p:nvSpPr>
        <p:spPr>
          <a:xfrm>
            <a:off x="7565385" y="4696480"/>
            <a:ext cx="4036200" cy="1753500"/>
          </a:xfrm>
          <a:prstGeom prst="rect">
            <a:avLst/>
          </a:prstGeom>
          <a:solidFill>
            <a:schemeClr val="lt1"/>
          </a:solidFill>
          <a:ln cap="flat" cmpd="sng" w="12700">
            <a:solidFill>
              <a:schemeClr val="dk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000">
                <a:solidFill>
                  <a:schemeClr val="dk1"/>
                </a:solidFill>
                <a:latin typeface="Calibri"/>
                <a:ea typeface="Calibri"/>
                <a:cs typeface="Calibri"/>
                <a:sym typeface="Calibri"/>
              </a:rPr>
              <a:t>This can prevent you from finding new ideas and perspectives, create </a:t>
            </a:r>
            <a:r>
              <a:rPr b="1" lang="en-GB" sz="2000">
                <a:solidFill>
                  <a:schemeClr val="dk1"/>
                </a:solidFill>
                <a:latin typeface="Calibri"/>
                <a:ea typeface="Calibri"/>
                <a:cs typeface="Calibri"/>
                <a:sym typeface="Calibri"/>
              </a:rPr>
              <a:t>misinformation </a:t>
            </a:r>
            <a:r>
              <a:rPr lang="en-GB" sz="2000">
                <a:solidFill>
                  <a:schemeClr val="dk1"/>
                </a:solidFill>
                <a:latin typeface="Calibri"/>
                <a:ea typeface="Calibri"/>
                <a:cs typeface="Calibri"/>
                <a:sym typeface="Calibri"/>
              </a:rPr>
              <a:t>and </a:t>
            </a:r>
            <a:r>
              <a:rPr b="1" lang="en-GB" sz="2000">
                <a:solidFill>
                  <a:schemeClr val="dk1"/>
                </a:solidFill>
                <a:latin typeface="Calibri"/>
                <a:ea typeface="Calibri"/>
                <a:cs typeface="Calibri"/>
                <a:sym typeface="Calibri"/>
              </a:rPr>
              <a:t> reinforce stereotypes</a:t>
            </a:r>
            <a:endParaRPr i="0" sz="20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pic>
        <p:nvPicPr>
          <p:cNvPr descr="Parental Supervision on Children's Device Usage and Gaming – Azadeh  Forghani, PhD" id="142" name="Google Shape;142;p40"/>
          <p:cNvPicPr preferRelativeResize="0"/>
          <p:nvPr/>
        </p:nvPicPr>
        <p:blipFill rotWithShape="1">
          <a:blip r:embed="rId3">
            <a:alphaModFix amt="20000"/>
          </a:blip>
          <a:srcRect b="0" l="0" r="0" t="0"/>
          <a:stretch/>
        </p:blipFill>
        <p:spPr>
          <a:xfrm>
            <a:off x="0" y="1"/>
            <a:ext cx="12192000" cy="6850306"/>
          </a:xfrm>
          <a:prstGeom prst="rect">
            <a:avLst/>
          </a:prstGeom>
          <a:noFill/>
          <a:ln>
            <a:noFill/>
          </a:ln>
        </p:spPr>
      </p:pic>
      <p:cxnSp>
        <p:nvCxnSpPr>
          <p:cNvPr id="143" name="Google Shape;143;p40"/>
          <p:cNvCxnSpPr/>
          <p:nvPr/>
        </p:nvCxnSpPr>
        <p:spPr>
          <a:xfrm>
            <a:off x="0" y="0"/>
            <a:ext cx="914400" cy="0"/>
          </a:xfrm>
          <a:prstGeom prst="straightConnector1">
            <a:avLst/>
          </a:prstGeom>
          <a:noFill/>
          <a:ln cap="flat" cmpd="sng" w="9525">
            <a:solidFill>
              <a:srgbClr val="FBFFFF"/>
            </a:solidFill>
            <a:prstDash val="solid"/>
            <a:miter lim="800000"/>
            <a:headEnd len="sm" w="sm" type="none"/>
            <a:tailEnd len="sm" w="sm" type="none"/>
          </a:ln>
        </p:spPr>
      </p:cxnSp>
      <p:sp>
        <p:nvSpPr>
          <p:cNvPr id="144" name="Google Shape;144;p40"/>
          <p:cNvSpPr/>
          <p:nvPr/>
        </p:nvSpPr>
        <p:spPr>
          <a:xfrm>
            <a:off x="4397147" y="4696480"/>
            <a:ext cx="7204200" cy="1964400"/>
          </a:xfrm>
          <a:prstGeom prst="rect">
            <a:avLst/>
          </a:prstGeom>
          <a:noFill/>
          <a:ln>
            <a:noFill/>
          </a:ln>
        </p:spPr>
        <p:txBody>
          <a:bodyPr anchorCtr="0" anchor="b" bIns="45700" lIns="91425" spcFirstLastPara="1" rIns="91425" wrap="square" tIns="45700">
            <a:normAutofit/>
          </a:bodyPr>
          <a:lstStyle/>
          <a:p>
            <a:pPr indent="0" lvl="0" marL="0" marR="0" rtl="0" algn="l">
              <a:lnSpc>
                <a:spcPct val="110000"/>
              </a:lnSpc>
              <a:spcBef>
                <a:spcPts val="0"/>
              </a:spcBef>
              <a:spcAft>
                <a:spcPts val="0"/>
              </a:spcAft>
              <a:buNone/>
            </a:pPr>
            <a:r>
              <a:t/>
            </a:r>
            <a:endParaRPr sz="2200">
              <a:solidFill>
                <a:schemeClr val="dk1"/>
              </a:solidFill>
              <a:latin typeface="Calibri"/>
              <a:ea typeface="Calibri"/>
              <a:cs typeface="Calibri"/>
              <a:sym typeface="Calibri"/>
            </a:endParaRPr>
          </a:p>
        </p:txBody>
      </p:sp>
      <p:sp>
        <p:nvSpPr>
          <p:cNvPr id="145" name="Google Shape;145;p40"/>
          <p:cNvSpPr txBox="1"/>
          <p:nvPr/>
        </p:nvSpPr>
        <p:spPr>
          <a:xfrm>
            <a:off x="8905674" y="6289284"/>
            <a:ext cx="3176100" cy="49230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1400">
                <a:solidFill>
                  <a:schemeClr val="dk1"/>
                </a:solidFill>
                <a:latin typeface="Calibri"/>
                <a:ea typeface="Calibri"/>
                <a:cs typeface="Calibri"/>
                <a:sym typeface="Calibri"/>
              </a:rPr>
              <a:t>Source: </a:t>
            </a:r>
            <a:r>
              <a:rPr b="0" i="0" lang="en-GB" sz="1100">
                <a:solidFill>
                  <a:schemeClr val="dk1"/>
                </a:solidFill>
                <a:latin typeface="Roboto"/>
                <a:ea typeface="Roboto"/>
                <a:cs typeface="Roboto"/>
                <a:sym typeface="Roboto"/>
              </a:rPr>
              <a:t>Children and parents: media use and attitudes report 2025</a:t>
            </a:r>
            <a:endParaRPr sz="1400">
              <a:solidFill>
                <a:schemeClr val="dk1"/>
              </a:solidFill>
              <a:latin typeface="Calibri"/>
              <a:ea typeface="Calibri"/>
              <a:cs typeface="Calibri"/>
              <a:sym typeface="Calibri"/>
            </a:endParaRPr>
          </a:p>
        </p:txBody>
      </p:sp>
      <p:sp>
        <p:nvSpPr>
          <p:cNvPr id="146" name="Google Shape;146;p40"/>
          <p:cNvSpPr txBox="1"/>
          <p:nvPr/>
        </p:nvSpPr>
        <p:spPr>
          <a:xfrm>
            <a:off x="3334293" y="1723710"/>
            <a:ext cx="8267100" cy="8310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lang="en-GB" sz="2400">
                <a:solidFill>
                  <a:schemeClr val="dk1"/>
                </a:solidFill>
                <a:latin typeface="Calibri"/>
                <a:ea typeface="Calibri"/>
                <a:cs typeface="Calibri"/>
                <a:sym typeface="Calibri"/>
              </a:rPr>
              <a:t>Nearly six in ten (56%) 8-17s use </a:t>
            </a:r>
            <a:r>
              <a:rPr b="1" lang="en-GB" sz="2400">
                <a:solidFill>
                  <a:schemeClr val="dk1"/>
                </a:solidFill>
                <a:latin typeface="Calibri"/>
                <a:ea typeface="Calibri"/>
                <a:cs typeface="Calibri"/>
                <a:sym typeface="Calibri"/>
              </a:rPr>
              <a:t>multiple profiles </a:t>
            </a:r>
            <a:r>
              <a:rPr lang="en-GB" sz="2400">
                <a:solidFill>
                  <a:schemeClr val="dk1"/>
                </a:solidFill>
                <a:latin typeface="Calibri"/>
                <a:ea typeface="Calibri"/>
                <a:cs typeface="Calibri"/>
                <a:sym typeface="Calibri"/>
              </a:rPr>
              <a:t>on at least one social media platform:</a:t>
            </a:r>
            <a:endParaRPr/>
          </a:p>
        </p:txBody>
      </p:sp>
      <p:sp>
        <p:nvSpPr>
          <p:cNvPr id="147" name="Google Shape;147;p40"/>
          <p:cNvSpPr txBox="1"/>
          <p:nvPr/>
        </p:nvSpPr>
        <p:spPr>
          <a:xfrm>
            <a:off x="457200" y="422360"/>
            <a:ext cx="6357000" cy="523200"/>
          </a:xfrm>
          <a:prstGeom prst="rect">
            <a:avLst/>
          </a:prstGeom>
          <a:solidFill>
            <a:schemeClr val="dk1"/>
          </a:solidFill>
          <a:ln cap="flat" cmpd="sng" w="12700">
            <a:solidFill>
              <a:schemeClr val="dk1"/>
            </a:solidFill>
            <a:prstDash val="solid"/>
            <a:miter lim="800000"/>
            <a:headEnd len="sm" w="sm" type="none"/>
            <a:tailEnd len="sm" w="sm" type="none"/>
          </a:ln>
        </p:spPr>
        <p:txBody>
          <a:bodyPr anchorCtr="0" anchor="t" bIns="45700" lIns="91425" spcFirstLastPara="1" rIns="91425" wrap="square" tIns="45700">
            <a:spAutoFit/>
          </a:bodyPr>
          <a:lstStyle/>
          <a:p>
            <a:pPr indent="0" lvl="0" marL="0" marR="0" rtl="0" algn="l">
              <a:spcBef>
                <a:spcPts val="0"/>
              </a:spcBef>
              <a:spcAft>
                <a:spcPts val="0"/>
              </a:spcAft>
              <a:buNone/>
            </a:pPr>
            <a:r>
              <a:rPr b="1" lang="en-GB" sz="2800">
                <a:solidFill>
                  <a:schemeClr val="lt1"/>
                </a:solidFill>
                <a:latin typeface="Calibri"/>
                <a:ea typeface="Calibri"/>
                <a:cs typeface="Calibri"/>
                <a:sym typeface="Calibri"/>
              </a:rPr>
              <a:t>What might they NOT BE TELLING YOU? </a:t>
            </a:r>
            <a:endParaRPr/>
          </a:p>
        </p:txBody>
      </p:sp>
      <p:sp>
        <p:nvSpPr>
          <p:cNvPr id="148" name="Google Shape;148;p40"/>
          <p:cNvSpPr/>
          <p:nvPr/>
        </p:nvSpPr>
        <p:spPr>
          <a:xfrm>
            <a:off x="3455543" y="2854382"/>
            <a:ext cx="3511500" cy="1964400"/>
          </a:xfrm>
          <a:prstGeom prst="wedgeRoundRectCallout">
            <a:avLst>
              <a:gd fmla="val 48659" name="adj1"/>
              <a:gd fmla="val 77123" name="adj2"/>
              <a:gd fmla="val 16667" name="adj3"/>
            </a:avLst>
          </a:prstGeom>
          <a:solidFill>
            <a:schemeClr val="lt1"/>
          </a:solidFill>
          <a:ln cap="flat" cmpd="sng" w="127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(23%) said it was because one account was </a:t>
            </a:r>
            <a:r>
              <a:rPr b="1" lang="en-GB" sz="2400">
                <a:solidFill>
                  <a:srgbClr val="FF0000"/>
                </a:solidFill>
                <a:latin typeface="Calibri"/>
                <a:ea typeface="Calibri"/>
                <a:cs typeface="Calibri"/>
                <a:sym typeface="Calibri"/>
              </a:rPr>
              <a:t>just for parents/family </a:t>
            </a:r>
            <a:r>
              <a:rPr lang="en-GB" sz="2400">
                <a:solidFill>
                  <a:schemeClr val="dk1"/>
                </a:solidFill>
                <a:latin typeface="Calibri"/>
                <a:ea typeface="Calibri"/>
                <a:cs typeface="Calibri"/>
                <a:sym typeface="Calibri"/>
              </a:rPr>
              <a:t>to see</a:t>
            </a:r>
            <a:endParaRPr/>
          </a:p>
        </p:txBody>
      </p:sp>
      <p:sp>
        <p:nvSpPr>
          <p:cNvPr id="149" name="Google Shape;149;p40"/>
          <p:cNvSpPr/>
          <p:nvPr/>
        </p:nvSpPr>
        <p:spPr>
          <a:xfrm>
            <a:off x="7261247" y="3741185"/>
            <a:ext cx="3700800" cy="2155200"/>
          </a:xfrm>
          <a:prstGeom prst="wedgeRoundRectCallout">
            <a:avLst>
              <a:gd fmla="val -38498" name="adj1"/>
              <a:gd fmla="val 72538" name="adj2"/>
              <a:gd fmla="val 16667" name="adj3"/>
            </a:avLst>
          </a:prstGeom>
          <a:solidFill>
            <a:schemeClr val="lt1"/>
          </a:solidFill>
          <a:ln cap="flat" cmpd="sng" w="127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GB" sz="2400">
                <a:solidFill>
                  <a:schemeClr val="dk1"/>
                </a:solidFill>
                <a:latin typeface="Calibri"/>
                <a:ea typeface="Calibri"/>
                <a:cs typeface="Calibri"/>
                <a:sym typeface="Calibri"/>
              </a:rPr>
              <a:t>15% said one account was </a:t>
            </a:r>
            <a:r>
              <a:rPr b="1" lang="en-GB" sz="2400">
                <a:solidFill>
                  <a:srgbClr val="FF0000"/>
                </a:solidFill>
                <a:latin typeface="Calibri"/>
                <a:ea typeface="Calibri"/>
                <a:cs typeface="Calibri"/>
                <a:sym typeface="Calibri"/>
              </a:rPr>
              <a:t>for the ‘real me’ and another contained edited/filtered posts </a:t>
            </a:r>
            <a:r>
              <a:rPr lang="en-GB" sz="2400">
                <a:solidFill>
                  <a:schemeClr val="dk1"/>
                </a:solidFill>
                <a:latin typeface="Calibri"/>
                <a:ea typeface="Calibri"/>
                <a:cs typeface="Calibri"/>
                <a:sym typeface="Calibri"/>
              </a:rPr>
              <a:t>or photos</a:t>
            </a:r>
            <a:endParaRPr/>
          </a:p>
        </p:txBody>
      </p:sp>
      <p:pic>
        <p:nvPicPr>
          <p:cNvPr descr="Free did you know speech balloon message illustration" id="150" name="Google Shape;150;p40"/>
          <p:cNvPicPr preferRelativeResize="0"/>
          <p:nvPr/>
        </p:nvPicPr>
        <p:blipFill rotWithShape="1">
          <a:blip r:embed="rId4">
            <a:alphaModFix/>
          </a:blip>
          <a:srcRect b="0" l="0" r="0" t="0"/>
          <a:stretch/>
        </p:blipFill>
        <p:spPr>
          <a:xfrm>
            <a:off x="344563" y="1105378"/>
            <a:ext cx="3031418" cy="3031418"/>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2020-02-10T12:15:47Z</dcterms:created>
  <dc:creator>Mubina Asaria</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0x0101004901B37C7DC4D74691B84FF8510AC564</vt:lpwstr>
  </property>
  <property fmtid="{D5CDD505-2E9C-101B-9397-08002B2CF9AE}" pid="3" name="MediaServiceImageTags">
    <vt:lpwstr/>
  </property>
</Properties>
</file>