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49" r:id="rId3"/>
    <p:sldId id="352" r:id="rId4"/>
    <p:sldId id="288" r:id="rId5"/>
    <p:sldId id="279" r:id="rId6"/>
    <p:sldId id="282" r:id="rId7"/>
    <p:sldId id="355" r:id="rId8"/>
    <p:sldId id="356" r:id="rId9"/>
    <p:sldId id="285" r:id="rId10"/>
    <p:sldId id="358" r:id="rId11"/>
    <p:sldId id="359" r:id="rId12"/>
    <p:sldId id="360" r:id="rId13"/>
    <p:sldId id="361" r:id="rId14"/>
    <p:sldId id="362" r:id="rId15"/>
    <p:sldId id="363" r:id="rId16"/>
    <p:sldId id="366" r:id="rId17"/>
    <p:sldId id="367"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3D"/>
    <a:srgbClr val="FAB437"/>
    <a:srgbClr val="393D3D"/>
    <a:srgbClr val="E6007E"/>
    <a:srgbClr val="CE1181"/>
    <a:srgbClr val="DD0678"/>
    <a:srgbClr val="F48070"/>
    <a:srgbClr val="9E299C"/>
    <a:srgbClr val="8536AA"/>
    <a:srgbClr val="B42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4660"/>
  </p:normalViewPr>
  <p:slideViewPr>
    <p:cSldViewPr snapToGrid="0">
      <p:cViewPr varScale="1">
        <p:scale>
          <a:sx n="107" d="100"/>
          <a:sy n="107" d="100"/>
        </p:scale>
        <p:origin x="138"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manist" panose="02000503000000020004" pitchFamily="50" charset="0"/>
                <a:ea typeface="+mn-ea"/>
                <a:cs typeface="+mn-cs"/>
              </a:defRPr>
            </a:pPr>
            <a:r>
              <a:rPr lang="en-GB" dirty="0">
                <a:solidFill>
                  <a:srgbClr val="393D3D"/>
                </a:solidFill>
                <a:latin typeface="Arial" panose="020B0604020202020204" pitchFamily="34" charset="0"/>
                <a:cs typeface="Arial" panose="020B0604020202020204" pitchFamily="34" charset="0"/>
              </a:rPr>
              <a:t>Average Predicted versus Achieved Attainment 8 by Category of GCSEPod User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manist" panose="02000503000000020004" pitchFamily="50" charset="0"/>
              <a:ea typeface="+mn-ea"/>
              <a:cs typeface="+mn-cs"/>
            </a:defRPr>
          </a:pPr>
          <a:endParaRPr lang="en-US"/>
        </a:p>
      </c:txPr>
    </c:title>
    <c:autoTitleDeleted val="0"/>
    <c:plotArea>
      <c:layout/>
      <c:barChart>
        <c:barDir val="col"/>
        <c:grouping val="clustered"/>
        <c:varyColors val="0"/>
        <c:ser>
          <c:idx val="0"/>
          <c:order val="0"/>
          <c:tx>
            <c:v>Academic Year</c:v>
          </c:tx>
          <c:spPr>
            <a:solidFill>
              <a:srgbClr val="6CAEDF"/>
            </a:solidFill>
            <a:ln>
              <a:noFill/>
            </a:ln>
            <a:effectLst/>
          </c:spPr>
          <c:invertIfNegative val="0"/>
          <c:cat>
            <c:strRef>
              <c:f>[1]Graphs!$C$3:$C$6</c:f>
              <c:strCache>
                <c:ptCount val="4"/>
                <c:pt idx="0">
                  <c:v>High Users</c:v>
                </c:pt>
                <c:pt idx="1">
                  <c:v>Medium Users</c:v>
                </c:pt>
                <c:pt idx="2">
                  <c:v>Low Users</c:v>
                </c:pt>
                <c:pt idx="3">
                  <c:v>Non-Users</c:v>
                </c:pt>
              </c:strCache>
            </c:strRef>
          </c:cat>
          <c:val>
            <c:numRef>
              <c:f>[1]Graphs!$F$3:$F$6</c:f>
              <c:numCache>
                <c:formatCode>General</c:formatCode>
                <c:ptCount val="4"/>
                <c:pt idx="0">
                  <c:v>3.1133842794759867</c:v>
                </c:pt>
                <c:pt idx="1">
                  <c:v>2.9784950495049549</c:v>
                </c:pt>
                <c:pt idx="2">
                  <c:v>1.2883815028901762</c:v>
                </c:pt>
                <c:pt idx="3">
                  <c:v>-0.23524528301887082</c:v>
                </c:pt>
              </c:numCache>
            </c:numRef>
          </c:val>
          <c:extLst>
            <c:ext xmlns:c16="http://schemas.microsoft.com/office/drawing/2014/chart" uri="{C3380CC4-5D6E-409C-BE32-E72D297353CC}">
              <c16:uniqueId val="{00000000-150E-4698-A03A-05068C4B8191}"/>
            </c:ext>
          </c:extLst>
        </c:ser>
        <c:ser>
          <c:idx val="1"/>
          <c:order val="1"/>
          <c:tx>
            <c:v>Exam Period</c:v>
          </c:tx>
          <c:spPr>
            <a:solidFill>
              <a:srgbClr val="D85AA2"/>
            </a:solidFill>
            <a:ln>
              <a:noFill/>
            </a:ln>
            <a:effectLst/>
          </c:spPr>
          <c:invertIfNegative val="0"/>
          <c:val>
            <c:numRef>
              <c:f>[1]Graphs!$F$12:$F$15</c:f>
              <c:numCache>
                <c:formatCode>General</c:formatCode>
                <c:ptCount val="4"/>
                <c:pt idx="0">
                  <c:v>1.9157588936410577</c:v>
                </c:pt>
                <c:pt idx="1">
                  <c:v>1.3383223783929883</c:v>
                </c:pt>
                <c:pt idx="2">
                  <c:v>0.17228262390984003</c:v>
                </c:pt>
                <c:pt idx="3">
                  <c:v>3.9971290993940506E-2</c:v>
                </c:pt>
              </c:numCache>
              <c:extLst xmlns:c15="http://schemas.microsoft.com/office/drawing/2012/chart"/>
            </c:numRef>
          </c:val>
          <c:extLst xmlns:c15="http://schemas.microsoft.com/office/drawing/2012/chart">
            <c:ext xmlns:c16="http://schemas.microsoft.com/office/drawing/2014/chart" uri="{C3380CC4-5D6E-409C-BE32-E72D297353CC}">
              <c16:uniqueId val="{00000001-150E-4698-A03A-05068C4B8191}"/>
            </c:ext>
          </c:extLst>
        </c:ser>
        <c:dLbls>
          <c:showLegendKey val="0"/>
          <c:showVal val="0"/>
          <c:showCatName val="0"/>
          <c:showSerName val="0"/>
          <c:showPercent val="0"/>
          <c:showBubbleSize val="0"/>
        </c:dLbls>
        <c:gapWidth val="219"/>
        <c:overlap val="-27"/>
        <c:axId val="1116240160"/>
        <c:axId val="1116243112"/>
        <c:extLst/>
      </c:barChart>
      <c:catAx>
        <c:axId val="1116240160"/>
        <c:scaling>
          <c:orientation val="maxMin"/>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Geomanist" panose="02000503000000020004" pitchFamily="50" charset="0"/>
                    <a:ea typeface="+mn-ea"/>
                    <a:cs typeface="+mn-cs"/>
                  </a:defRPr>
                </a:pPr>
                <a:r>
                  <a:rPr lang="en-GB"/>
                  <a:t>GCSEPod Usage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eomanist" panose="02000503000000020004" pitchFamily="50" charset="0"/>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manist" panose="02000503000000020004" pitchFamily="50" charset="0"/>
                <a:ea typeface="+mn-ea"/>
                <a:cs typeface="+mn-cs"/>
              </a:defRPr>
            </a:pPr>
            <a:endParaRPr lang="en-US"/>
          </a:p>
        </c:txPr>
        <c:crossAx val="1116243112"/>
        <c:crosses val="autoZero"/>
        <c:auto val="1"/>
        <c:lblAlgn val="ctr"/>
        <c:lblOffset val="100"/>
        <c:noMultiLvlLbl val="0"/>
      </c:catAx>
      <c:valAx>
        <c:axId val="1116243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eomanist" panose="02000503000000020004" pitchFamily="50" charset="0"/>
                    <a:ea typeface="+mn-ea"/>
                    <a:cs typeface="+mn-cs"/>
                  </a:defRPr>
                </a:pPr>
                <a:r>
                  <a:rPr lang="en-GB"/>
                  <a:t>Difference Between Predicted and Acheived Grades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eomanist" panose="02000503000000020004" pitchFamily="50"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manist" panose="02000503000000020004" pitchFamily="50" charset="0"/>
                <a:ea typeface="+mn-ea"/>
                <a:cs typeface="+mn-cs"/>
              </a:defRPr>
            </a:pPr>
            <a:endParaRPr lang="en-US"/>
          </a:p>
        </c:txPr>
        <c:crossAx val="1116240160"/>
        <c:crosses val="max"/>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eomanist" panose="02000503000000020004" pitchFamily="50" charset="0"/>
              <a:ea typeface="+mn-ea"/>
              <a:cs typeface="+mn-cs"/>
            </a:defRPr>
          </a:pPr>
          <a:endParaRPr lang="en-US"/>
        </a:p>
      </c:txPr>
    </c:legend>
    <c:plotVisOnly val="1"/>
    <c:dispBlanksAs val="gap"/>
    <c:showDLblsOverMax val="0"/>
  </c:chart>
  <c:spPr>
    <a:noFill/>
    <a:ln>
      <a:noFill/>
    </a:ln>
    <a:effectLst/>
  </c:spPr>
  <c:txPr>
    <a:bodyPr/>
    <a:lstStyle/>
    <a:p>
      <a:pPr>
        <a:defRPr>
          <a:latin typeface="Geomanist" panose="02000503000000020004"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80EFB-F27E-4E15-91DF-E394C7FF5A91}" type="datetimeFigureOut">
              <a:rPr lang="en-GB" smtClean="0"/>
              <a:t>18/11/2022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1C16C-920C-4457-AC2C-8D8B72A2A923}" type="slidenum">
              <a:rPr lang="en-GB" smtClean="0"/>
              <a:t>‹#›</a:t>
            </a:fld>
            <a:endParaRPr lang="en-GB"/>
          </a:p>
        </p:txBody>
      </p:sp>
    </p:spTree>
    <p:extLst>
      <p:ext uri="{BB962C8B-B14F-4D97-AF65-F5344CB8AC3E}">
        <p14:creationId xmlns:p14="http://schemas.microsoft.com/office/powerpoint/2010/main" val="82959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CD9C-E6F1-4578-B006-F27729CE9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AE3057-43C7-478F-931C-238726F16FC0}"/>
              </a:ext>
            </a:extLst>
          </p:cNvPr>
          <p:cNvSpPr>
            <a:spLocks noGrp="1"/>
          </p:cNvSpPr>
          <p:nvPr>
            <p:ph type="subTitle" idx="1"/>
          </p:nvPr>
        </p:nvSpPr>
        <p:spPr>
          <a:xfrm>
            <a:off x="1524000" y="357389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9DB82C-5D0B-4E21-AA0C-5FA5B975B03E}"/>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5" name="Footer Placeholder 4">
            <a:extLst>
              <a:ext uri="{FF2B5EF4-FFF2-40B4-BE49-F238E27FC236}">
                <a16:creationId xmlns:a16="http://schemas.microsoft.com/office/drawing/2014/main" id="{5F5F1C57-200C-4BD0-88BE-FAC0E441C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86847-2278-4165-B99B-B986333388C9}"/>
              </a:ext>
            </a:extLst>
          </p:cNvPr>
          <p:cNvSpPr>
            <a:spLocks noGrp="1"/>
          </p:cNvSpPr>
          <p:nvPr>
            <p:ph type="sldNum" sz="quarter" idx="12"/>
          </p:nvPr>
        </p:nvSpPr>
        <p:spPr/>
        <p:txBody>
          <a:bodyPr/>
          <a:lstStyle/>
          <a:p>
            <a:fld id="{7FE0341D-C70A-4159-B596-6E5A97309FD9}" type="slidenum">
              <a:rPr lang="en-GB" smtClean="0"/>
              <a:t>‹#›</a:t>
            </a:fld>
            <a:endParaRPr lang="en-GB"/>
          </a:p>
        </p:txBody>
      </p:sp>
      <p:grpSp>
        <p:nvGrpSpPr>
          <p:cNvPr id="7" name="Group 6">
            <a:extLst>
              <a:ext uri="{FF2B5EF4-FFF2-40B4-BE49-F238E27FC236}">
                <a16:creationId xmlns:a16="http://schemas.microsoft.com/office/drawing/2014/main" id="{984CCB77-F13B-4036-BACF-935CD8D28C03}"/>
              </a:ext>
            </a:extLst>
          </p:cNvPr>
          <p:cNvGrpSpPr/>
          <p:nvPr userDrawn="1"/>
        </p:nvGrpSpPr>
        <p:grpSpPr>
          <a:xfrm>
            <a:off x="10197289" y="302011"/>
            <a:ext cx="1620599" cy="488888"/>
            <a:chOff x="9703908" y="366882"/>
            <a:chExt cx="2096749" cy="632529"/>
          </a:xfrm>
        </p:grpSpPr>
        <p:pic>
          <p:nvPicPr>
            <p:cNvPr id="8" name="Picture Placeholder 7" descr="A close up of a sign&#10;&#10;Description automatically generated">
              <a:extLst>
                <a:ext uri="{FF2B5EF4-FFF2-40B4-BE49-F238E27FC236}">
                  <a16:creationId xmlns:a16="http://schemas.microsoft.com/office/drawing/2014/main" id="{410CB2D0-9A7F-4677-A45B-DD8247154223}"/>
                </a:ext>
              </a:extLst>
            </p:cNvPr>
            <p:cNvPicPr>
              <a:picLocks noChangeAspect="1"/>
            </p:cNvPicPr>
            <p:nvPr/>
          </p:nvPicPr>
          <p:blipFill rotWithShape="1">
            <a:blip r:embed="rId2">
              <a:extLst>
                <a:ext uri="{28A0092B-C50C-407E-A947-70E740481C1C}">
                  <a14:useLocalDpi xmlns:a14="http://schemas.microsoft.com/office/drawing/2010/main" val="0"/>
                </a:ext>
              </a:extLst>
            </a:blip>
            <a:srcRect t="65199" r="468" b="-3"/>
            <a:stretch/>
          </p:blipFill>
          <p:spPr>
            <a:xfrm>
              <a:off x="10448365" y="366882"/>
              <a:ext cx="1352292" cy="610146"/>
            </a:xfrm>
            <a:prstGeom prst="rect">
              <a:avLst/>
            </a:prstGeom>
          </p:spPr>
        </p:pic>
        <p:pic>
          <p:nvPicPr>
            <p:cNvPr id="9" name="Picture Placeholder 7" descr="A close up of a sign&#10;&#10;Description automatically generated">
              <a:extLst>
                <a:ext uri="{FF2B5EF4-FFF2-40B4-BE49-F238E27FC236}">
                  <a16:creationId xmlns:a16="http://schemas.microsoft.com/office/drawing/2014/main" id="{85AC7105-E9A4-409F-A25B-547604E67291}"/>
                </a:ext>
              </a:extLst>
            </p:cNvPr>
            <p:cNvPicPr>
              <a:picLocks noChangeAspect="1"/>
            </p:cNvPicPr>
            <p:nvPr/>
          </p:nvPicPr>
          <p:blipFill rotWithShape="1">
            <a:blip r:embed="rId2">
              <a:extLst>
                <a:ext uri="{28A0092B-C50C-407E-A947-70E740481C1C}">
                  <a14:useLocalDpi xmlns:a14="http://schemas.microsoft.com/office/drawing/2010/main" val="0"/>
                </a:ext>
              </a:extLst>
            </a:blip>
            <a:srcRect r="468" b="34461"/>
            <a:stretch/>
          </p:blipFill>
          <p:spPr>
            <a:xfrm>
              <a:off x="9703908" y="366882"/>
              <a:ext cx="744457" cy="632529"/>
            </a:xfrm>
            <a:prstGeom prst="rect">
              <a:avLst/>
            </a:prstGeom>
          </p:spPr>
        </p:pic>
      </p:grpSp>
      <p:pic>
        <p:nvPicPr>
          <p:cNvPr id="10" name="Picture 9">
            <a:extLst>
              <a:ext uri="{FF2B5EF4-FFF2-40B4-BE49-F238E27FC236}">
                <a16:creationId xmlns:a16="http://schemas.microsoft.com/office/drawing/2014/main" id="{5F936CDC-06AC-4383-8959-B674B9336CA7}"/>
              </a:ext>
            </a:extLst>
          </p:cNvPr>
          <p:cNvPicPr>
            <a:picLocks noChangeAspect="1"/>
          </p:cNvPicPr>
          <p:nvPr userDrawn="1"/>
        </p:nvPicPr>
        <p:blipFill>
          <a:blip r:embed="rId3"/>
          <a:stretch>
            <a:fillRect/>
          </a:stretch>
        </p:blipFill>
        <p:spPr>
          <a:xfrm>
            <a:off x="0" y="6266330"/>
            <a:ext cx="12192000" cy="591670"/>
          </a:xfrm>
          <a:prstGeom prst="rect">
            <a:avLst/>
          </a:prstGeom>
          <a:ln>
            <a:noFill/>
          </a:ln>
        </p:spPr>
      </p:pic>
      <p:pic>
        <p:nvPicPr>
          <p:cNvPr id="11" name="Picture 10" descr="A close up of a logo&#10;&#10;Description automatically generated">
            <a:extLst>
              <a:ext uri="{FF2B5EF4-FFF2-40B4-BE49-F238E27FC236}">
                <a16:creationId xmlns:a16="http://schemas.microsoft.com/office/drawing/2014/main" id="{17B1AE47-DDD7-4DF5-B4E4-EAE1CF6F69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906" y="6352145"/>
            <a:ext cx="1264588" cy="420040"/>
          </a:xfrm>
          <a:prstGeom prst="rect">
            <a:avLst/>
          </a:prstGeom>
        </p:spPr>
      </p:pic>
      <p:sp>
        <p:nvSpPr>
          <p:cNvPr id="14" name="TextBox 13">
            <a:extLst>
              <a:ext uri="{FF2B5EF4-FFF2-40B4-BE49-F238E27FC236}">
                <a16:creationId xmlns:a16="http://schemas.microsoft.com/office/drawing/2014/main" id="{AAB8CE4F-65DB-4388-A627-D7DBFC267DA3}"/>
              </a:ext>
            </a:extLst>
          </p:cNvPr>
          <p:cNvSpPr txBox="1"/>
          <p:nvPr userDrawn="1"/>
        </p:nvSpPr>
        <p:spPr>
          <a:xfrm>
            <a:off x="8154713" y="6365592"/>
            <a:ext cx="1971555"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gcsepod.com</a:t>
            </a:r>
          </a:p>
        </p:txBody>
      </p:sp>
      <p:sp>
        <p:nvSpPr>
          <p:cNvPr id="15" name="TextBox 14">
            <a:extLst>
              <a:ext uri="{FF2B5EF4-FFF2-40B4-BE49-F238E27FC236}">
                <a16:creationId xmlns:a16="http://schemas.microsoft.com/office/drawing/2014/main" id="{A47DC1D3-E739-446D-80DD-9F93CBFEBF96}"/>
              </a:ext>
            </a:extLst>
          </p:cNvPr>
          <p:cNvSpPr txBox="1"/>
          <p:nvPr userDrawn="1"/>
        </p:nvSpPr>
        <p:spPr>
          <a:xfrm>
            <a:off x="9982200" y="6377499"/>
            <a:ext cx="1971555"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0191 338 7830</a:t>
            </a:r>
          </a:p>
        </p:txBody>
      </p:sp>
    </p:spTree>
    <p:extLst>
      <p:ext uri="{BB962C8B-B14F-4D97-AF65-F5344CB8AC3E}">
        <p14:creationId xmlns:p14="http://schemas.microsoft.com/office/powerpoint/2010/main" val="369408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7630-45B1-46EE-B3C9-915F3A2ED0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C59B0E-E4C8-4268-A005-45328B1C8B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07714C-8D15-489D-BBCA-56DBC55DF657}"/>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5" name="Footer Placeholder 4">
            <a:extLst>
              <a:ext uri="{FF2B5EF4-FFF2-40B4-BE49-F238E27FC236}">
                <a16:creationId xmlns:a16="http://schemas.microsoft.com/office/drawing/2014/main" id="{0E393684-851C-422C-8DFA-4FB90284B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8E4290-C219-4346-B2BC-B44BEF7DA50E}"/>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67546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AAE99-3423-4C99-B19E-A28F487FC9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DDF385-9795-4170-9170-544F90D43F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745AFF-ED0E-43EE-A4CD-568EB223FAFC}"/>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5" name="Footer Placeholder 4">
            <a:extLst>
              <a:ext uri="{FF2B5EF4-FFF2-40B4-BE49-F238E27FC236}">
                <a16:creationId xmlns:a16="http://schemas.microsoft.com/office/drawing/2014/main" id="{62A42E07-37E3-4553-A8B1-69761A91C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6FD13-DC6D-4938-A961-5DA9E7448155}"/>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4370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3D5-2DCA-4DCA-A6E3-DDA138AA44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F0A01-2724-42A1-B2F5-97817C44F8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0ADB7-9E0C-4BDB-9A2F-3CCC9B1B66FD}"/>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5" name="Footer Placeholder 4">
            <a:extLst>
              <a:ext uri="{FF2B5EF4-FFF2-40B4-BE49-F238E27FC236}">
                <a16:creationId xmlns:a16="http://schemas.microsoft.com/office/drawing/2014/main" id="{43D7400F-9DB9-4DB5-88FB-B6B93FCF74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9A0E6-BE0A-4A02-AEB7-388725FC19B0}"/>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844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4C58-39FF-426B-8B19-6251852F6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D841AC-9490-4DA6-945E-D1F601212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035F7B-FCDB-406D-AC53-E493B4A9EA31}"/>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5" name="Footer Placeholder 4">
            <a:extLst>
              <a:ext uri="{FF2B5EF4-FFF2-40B4-BE49-F238E27FC236}">
                <a16:creationId xmlns:a16="http://schemas.microsoft.com/office/drawing/2014/main" id="{17AAA3AE-BD6B-4317-B70E-604494AD0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2C538-18E1-42C3-A7A0-AF92076E36E4}"/>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06929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CB5A-5183-47F8-9121-89E4B665F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D2079E-B6E8-4E60-8A30-2F05289060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A915D8-521A-48D1-BD5C-C15287D77C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5F981-CE74-41C4-AE52-FB92574BC51F}"/>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6" name="Footer Placeholder 5">
            <a:extLst>
              <a:ext uri="{FF2B5EF4-FFF2-40B4-BE49-F238E27FC236}">
                <a16:creationId xmlns:a16="http://schemas.microsoft.com/office/drawing/2014/main" id="{0F1719D7-1A4C-4F9A-9790-8372A2F73D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0779A9-061D-405B-B1F1-E5F6AF06D5D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02161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7D53-A764-4209-8269-835E3E8929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A53F70-9BC2-4081-AD29-F54251DBA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24FF32-F0CA-4238-8054-02DF99142F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835BFD-EAA0-4E13-86EF-DFBCFC6A1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23F7D0-1171-43F7-A409-7B3BBC57C4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F5BB09-2F74-45C5-A0D2-CAAFECC0402E}"/>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8" name="Footer Placeholder 7">
            <a:extLst>
              <a:ext uri="{FF2B5EF4-FFF2-40B4-BE49-F238E27FC236}">
                <a16:creationId xmlns:a16="http://schemas.microsoft.com/office/drawing/2014/main" id="{13A5B7C7-A6DD-4E12-A4DB-E4FDBFC7A8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368A0B-C1D4-4146-98C2-3519E94CAAFD}"/>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344647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71BE-E460-44F0-9D62-51EE2A60EC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5FC53A-92E5-48FE-A62F-1383C99B95B1}"/>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4" name="Footer Placeholder 3">
            <a:extLst>
              <a:ext uri="{FF2B5EF4-FFF2-40B4-BE49-F238E27FC236}">
                <a16:creationId xmlns:a16="http://schemas.microsoft.com/office/drawing/2014/main" id="{2A35C965-DD3F-4601-8815-CA4E88C431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73775D-1824-4A41-B0FE-8514F084509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412051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1AFE5-3089-4FA6-BBB0-1493A188E669}"/>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3" name="Footer Placeholder 2">
            <a:extLst>
              <a:ext uri="{FF2B5EF4-FFF2-40B4-BE49-F238E27FC236}">
                <a16:creationId xmlns:a16="http://schemas.microsoft.com/office/drawing/2014/main" id="{A6D55C7A-5763-4CFD-B4F2-5117CA5271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95051D-02BA-4487-BC13-2A80396B6BE3}"/>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24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FA7A-50D3-4639-B4DE-B6AB3B8CC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4F2A57-DD42-43E8-8972-8A1716909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61F9B2-561E-495F-8F6F-D7668780D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4DB1C8-4330-4A63-9608-556DC99D3ECF}"/>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6" name="Footer Placeholder 5">
            <a:extLst>
              <a:ext uri="{FF2B5EF4-FFF2-40B4-BE49-F238E27FC236}">
                <a16:creationId xmlns:a16="http://schemas.microsoft.com/office/drawing/2014/main" id="{5C44A66D-01C9-4468-B2ED-F00C31F796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24EC8E-9C98-449A-A759-959292867DE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71184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7C62-6489-4C00-AAD6-2702358BF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5884C8-B588-4823-A34C-DA57DD78B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38748B-4C82-479C-A9F7-62873A108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BE0357-6F81-49FF-B394-2D4B9ACF8285}"/>
              </a:ext>
            </a:extLst>
          </p:cNvPr>
          <p:cNvSpPr>
            <a:spLocks noGrp="1"/>
          </p:cNvSpPr>
          <p:nvPr>
            <p:ph type="dt" sz="half" idx="10"/>
          </p:nvPr>
        </p:nvSpPr>
        <p:spPr/>
        <p:txBody>
          <a:bodyPr/>
          <a:lstStyle/>
          <a:p>
            <a:fld id="{1A0C4105-4843-4C0F-B112-AF236166E674}" type="datetimeFigureOut">
              <a:rPr lang="en-GB" smtClean="0"/>
              <a:t>18/11/2022</a:t>
            </a:fld>
            <a:endParaRPr lang="en-GB"/>
          </a:p>
        </p:txBody>
      </p:sp>
      <p:sp>
        <p:nvSpPr>
          <p:cNvPr id="6" name="Footer Placeholder 5">
            <a:extLst>
              <a:ext uri="{FF2B5EF4-FFF2-40B4-BE49-F238E27FC236}">
                <a16:creationId xmlns:a16="http://schemas.microsoft.com/office/drawing/2014/main" id="{79C55657-C6AD-4396-9BF5-F8463F26B8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06A8E9-51BF-4254-9898-F6BA66DE3D7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10594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3ED13-D163-4751-9C23-6DFBC22CD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340607-22F4-4049-A678-D8FD4B45E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97EAE-DF5F-4A65-A984-3AB055929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C4105-4843-4C0F-B112-AF236166E674}" type="datetimeFigureOut">
              <a:rPr lang="en-GB" smtClean="0"/>
              <a:t>18/11/2022</a:t>
            </a:fld>
            <a:endParaRPr lang="en-GB"/>
          </a:p>
        </p:txBody>
      </p:sp>
      <p:sp>
        <p:nvSpPr>
          <p:cNvPr id="5" name="Footer Placeholder 4">
            <a:extLst>
              <a:ext uri="{FF2B5EF4-FFF2-40B4-BE49-F238E27FC236}">
                <a16:creationId xmlns:a16="http://schemas.microsoft.com/office/drawing/2014/main" id="{6BD85841-38AA-499C-9F3C-0ED8BA197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6EF429-9A34-4900-B3EA-C3C2965D2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0341D-C70A-4159-B596-6E5A97309FD9}" type="slidenum">
              <a:rPr lang="en-GB" smtClean="0"/>
              <a:t>‹#›</a:t>
            </a:fld>
            <a:endParaRPr lang="en-GB"/>
          </a:p>
        </p:txBody>
      </p:sp>
      <p:grpSp>
        <p:nvGrpSpPr>
          <p:cNvPr id="7" name="Group 6">
            <a:extLst>
              <a:ext uri="{FF2B5EF4-FFF2-40B4-BE49-F238E27FC236}">
                <a16:creationId xmlns:a16="http://schemas.microsoft.com/office/drawing/2014/main" id="{AAD0FB44-1E30-49A5-9B29-5B3944706973}"/>
              </a:ext>
            </a:extLst>
          </p:cNvPr>
          <p:cNvGrpSpPr/>
          <p:nvPr userDrawn="1"/>
        </p:nvGrpSpPr>
        <p:grpSpPr>
          <a:xfrm>
            <a:off x="10197289" y="302011"/>
            <a:ext cx="1620599" cy="488888"/>
            <a:chOff x="9703908" y="366882"/>
            <a:chExt cx="2096749" cy="632529"/>
          </a:xfrm>
        </p:grpSpPr>
        <p:pic>
          <p:nvPicPr>
            <p:cNvPr id="8" name="Picture Placeholder 7" descr="A close up of a sign&#10;&#10;Description automatically generated">
              <a:extLst>
                <a:ext uri="{FF2B5EF4-FFF2-40B4-BE49-F238E27FC236}">
                  <a16:creationId xmlns:a16="http://schemas.microsoft.com/office/drawing/2014/main" id="{D3B24B99-E8D9-4080-BFC1-C2EEE2E86DC6}"/>
                </a:ext>
              </a:extLst>
            </p:cNvPr>
            <p:cNvPicPr>
              <a:picLocks noChangeAspect="1"/>
            </p:cNvPicPr>
            <p:nvPr/>
          </p:nvPicPr>
          <p:blipFill rotWithShape="1">
            <a:blip r:embed="rId13">
              <a:extLst>
                <a:ext uri="{28A0092B-C50C-407E-A947-70E740481C1C}">
                  <a14:useLocalDpi xmlns:a14="http://schemas.microsoft.com/office/drawing/2010/main" val="0"/>
                </a:ext>
              </a:extLst>
            </a:blip>
            <a:srcRect t="65199" r="468" b="-3"/>
            <a:stretch/>
          </p:blipFill>
          <p:spPr>
            <a:xfrm>
              <a:off x="10448365" y="366882"/>
              <a:ext cx="1352292" cy="610146"/>
            </a:xfrm>
            <a:prstGeom prst="rect">
              <a:avLst/>
            </a:prstGeom>
          </p:spPr>
        </p:pic>
        <p:pic>
          <p:nvPicPr>
            <p:cNvPr id="9" name="Picture Placeholder 7" descr="A close up of a sign&#10;&#10;Description automatically generated">
              <a:extLst>
                <a:ext uri="{FF2B5EF4-FFF2-40B4-BE49-F238E27FC236}">
                  <a16:creationId xmlns:a16="http://schemas.microsoft.com/office/drawing/2014/main" id="{91034BE0-C2BE-4AB2-8872-676D662276FD}"/>
                </a:ext>
              </a:extLst>
            </p:cNvPr>
            <p:cNvPicPr>
              <a:picLocks noChangeAspect="1"/>
            </p:cNvPicPr>
            <p:nvPr/>
          </p:nvPicPr>
          <p:blipFill rotWithShape="1">
            <a:blip r:embed="rId13">
              <a:extLst>
                <a:ext uri="{28A0092B-C50C-407E-A947-70E740481C1C}">
                  <a14:useLocalDpi xmlns:a14="http://schemas.microsoft.com/office/drawing/2010/main" val="0"/>
                </a:ext>
              </a:extLst>
            </a:blip>
            <a:srcRect r="468" b="34461"/>
            <a:stretch/>
          </p:blipFill>
          <p:spPr>
            <a:xfrm>
              <a:off x="9703908" y="366882"/>
              <a:ext cx="744457" cy="632529"/>
            </a:xfrm>
            <a:prstGeom prst="rect">
              <a:avLst/>
            </a:prstGeom>
          </p:spPr>
        </p:pic>
      </p:grpSp>
      <p:pic>
        <p:nvPicPr>
          <p:cNvPr id="10" name="Picture 9">
            <a:extLst>
              <a:ext uri="{FF2B5EF4-FFF2-40B4-BE49-F238E27FC236}">
                <a16:creationId xmlns:a16="http://schemas.microsoft.com/office/drawing/2014/main" id="{5D412A37-E6D0-44F1-AC7F-59B3641B8F44}"/>
              </a:ext>
            </a:extLst>
          </p:cNvPr>
          <p:cNvPicPr>
            <a:picLocks noChangeAspect="1"/>
          </p:cNvPicPr>
          <p:nvPr userDrawn="1"/>
        </p:nvPicPr>
        <p:blipFill>
          <a:blip r:embed="rId14"/>
          <a:stretch>
            <a:fillRect/>
          </a:stretch>
        </p:blipFill>
        <p:spPr>
          <a:xfrm>
            <a:off x="0" y="6352145"/>
            <a:ext cx="12192000" cy="591670"/>
          </a:xfrm>
          <a:prstGeom prst="rect">
            <a:avLst/>
          </a:prstGeom>
          <a:ln>
            <a:noFill/>
          </a:ln>
        </p:spPr>
      </p:pic>
      <p:pic>
        <p:nvPicPr>
          <p:cNvPr id="11" name="Picture 10" descr="A close up of a logo&#10;&#10;Description automatically generated">
            <a:extLst>
              <a:ext uri="{FF2B5EF4-FFF2-40B4-BE49-F238E27FC236}">
                <a16:creationId xmlns:a16="http://schemas.microsoft.com/office/drawing/2014/main" id="{910A085B-D8D9-485A-A589-D1944C2C6F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05906" y="6352145"/>
            <a:ext cx="1264588" cy="420040"/>
          </a:xfrm>
          <a:prstGeom prst="rect">
            <a:avLst/>
          </a:prstGeom>
        </p:spPr>
      </p:pic>
      <p:sp>
        <p:nvSpPr>
          <p:cNvPr id="12" name="TextBox 11">
            <a:extLst>
              <a:ext uri="{FF2B5EF4-FFF2-40B4-BE49-F238E27FC236}">
                <a16:creationId xmlns:a16="http://schemas.microsoft.com/office/drawing/2014/main" id="{33BFDEB9-F35E-4577-988B-2851C7621946}"/>
              </a:ext>
            </a:extLst>
          </p:cNvPr>
          <p:cNvSpPr txBox="1"/>
          <p:nvPr userDrawn="1"/>
        </p:nvSpPr>
        <p:spPr>
          <a:xfrm>
            <a:off x="8153400" y="6463313"/>
            <a:ext cx="1971555"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gcsepod.com</a:t>
            </a:r>
          </a:p>
        </p:txBody>
      </p:sp>
      <p:sp>
        <p:nvSpPr>
          <p:cNvPr id="13" name="TextBox 12">
            <a:extLst>
              <a:ext uri="{FF2B5EF4-FFF2-40B4-BE49-F238E27FC236}">
                <a16:creationId xmlns:a16="http://schemas.microsoft.com/office/drawing/2014/main" id="{FA5DA806-4B81-4D5D-AF26-B1A556530E68}"/>
              </a:ext>
            </a:extLst>
          </p:cNvPr>
          <p:cNvSpPr txBox="1"/>
          <p:nvPr userDrawn="1"/>
        </p:nvSpPr>
        <p:spPr>
          <a:xfrm>
            <a:off x="9982200" y="6458891"/>
            <a:ext cx="1971555"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0191 338 7830</a:t>
            </a:r>
          </a:p>
        </p:txBody>
      </p:sp>
    </p:spTree>
    <p:extLst>
      <p:ext uri="{BB962C8B-B14F-4D97-AF65-F5344CB8AC3E}">
        <p14:creationId xmlns:p14="http://schemas.microsoft.com/office/powerpoint/2010/main" val="350225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members.gcsepod.com/shared/studysmar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members.gcsepod.co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csepod.com/"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420513C9-B3DB-4D00-A1BE-76B035209669}"/>
              </a:ext>
            </a:extLst>
          </p:cNvPr>
          <p:cNvSpPr txBox="1"/>
          <p:nvPr/>
        </p:nvSpPr>
        <p:spPr>
          <a:xfrm>
            <a:off x="113516" y="626628"/>
            <a:ext cx="845433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rgbClr val="E6007E"/>
                </a:solidFill>
                <a:latin typeface="Arial" panose="020B0604020202020204" pitchFamily="34" charset="0"/>
                <a:cs typeface="Arial" panose="020B0604020202020204" pitchFamily="34" charset="0"/>
              </a:rPr>
              <a:t>Revise with GCSEPod</a:t>
            </a:r>
          </a:p>
        </p:txBody>
      </p:sp>
      <p:pic>
        <p:nvPicPr>
          <p:cNvPr id="9" name="Picture 8">
            <a:extLst>
              <a:ext uri="{FF2B5EF4-FFF2-40B4-BE49-F238E27FC236}">
                <a16:creationId xmlns:a16="http://schemas.microsoft.com/office/drawing/2014/main" id="{2F4ACA7A-8EC0-4591-B9CA-E43473B5F478}"/>
              </a:ext>
            </a:extLst>
          </p:cNvPr>
          <p:cNvPicPr>
            <a:picLocks noChangeAspect="1"/>
          </p:cNvPicPr>
          <p:nvPr/>
        </p:nvPicPr>
        <p:blipFill rotWithShape="1">
          <a:blip r:embed="rId2"/>
          <a:srcRect l="14001" t="5949" b="7008"/>
          <a:stretch/>
        </p:blipFill>
        <p:spPr>
          <a:xfrm>
            <a:off x="7935132" y="1922843"/>
            <a:ext cx="4256868" cy="4308529"/>
          </a:xfrm>
          <a:prstGeom prst="rect">
            <a:avLst/>
          </a:prstGeom>
        </p:spPr>
      </p:pic>
    </p:spTree>
    <p:extLst>
      <p:ext uri="{BB962C8B-B14F-4D97-AF65-F5344CB8AC3E}">
        <p14:creationId xmlns:p14="http://schemas.microsoft.com/office/powerpoint/2010/main" val="150436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F660893-7CBB-4AF6-B3D5-8EC7A5CF67FC}"/>
              </a:ext>
            </a:extLst>
          </p:cNvPr>
          <p:cNvSpPr>
            <a:spLocks noGrp="1"/>
          </p:cNvSpPr>
          <p:nvPr>
            <p:ph type="title"/>
          </p:nvPr>
        </p:nvSpPr>
        <p:spPr>
          <a:xfrm>
            <a:off x="-1207791" y="-138311"/>
            <a:ext cx="10515600" cy="1325563"/>
          </a:xfrm>
        </p:spPr>
        <p:txBody>
          <a:bodyPr/>
          <a:lstStyle/>
          <a:p>
            <a:pPr algn="ctr"/>
            <a:r>
              <a:rPr lang="en-GB" b="1" dirty="0">
                <a:solidFill>
                  <a:srgbClr val="E6007E"/>
                </a:solidFill>
                <a:latin typeface="Arial" panose="020B0604020202020204" pitchFamily="34" charset="0"/>
                <a:cs typeface="Arial" panose="020B0604020202020204" pitchFamily="34" charset="0"/>
              </a:rPr>
              <a:t>GCSEPod and Idea Mapping</a:t>
            </a:r>
          </a:p>
        </p:txBody>
      </p:sp>
      <p:sp>
        <p:nvSpPr>
          <p:cNvPr id="9" name="Title 1">
            <a:extLst>
              <a:ext uri="{FF2B5EF4-FFF2-40B4-BE49-F238E27FC236}">
                <a16:creationId xmlns:a16="http://schemas.microsoft.com/office/drawing/2014/main" id="{ECFD3603-6805-44A0-B603-7330BFD3F2FA}"/>
              </a:ext>
            </a:extLst>
          </p:cNvPr>
          <p:cNvSpPr txBox="1">
            <a:spLocks/>
          </p:cNvSpPr>
          <p:nvPr/>
        </p:nvSpPr>
        <p:spPr>
          <a:xfrm>
            <a:off x="277865" y="636448"/>
            <a:ext cx="8515260" cy="20307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solidFill>
                  <a:srgbClr val="37333D"/>
                </a:solidFill>
                <a:latin typeface="Arial" panose="020B0604020202020204" pitchFamily="34" charset="0"/>
                <a:cs typeface="Arial" panose="020B0604020202020204" pitchFamily="34" charset="0"/>
              </a:rPr>
              <a:t>Summarise what you’ve learnt by creating an idea-map. Start by putting the name of the topic in the centre of a piece of paper.  Add branches (like a tree) and add additional key words to each branch which are associated with the main topic.  Keep adding more detail as the branches become smaller and use images and colours as well as words to help the information stand out.</a:t>
            </a:r>
          </a:p>
        </p:txBody>
      </p:sp>
      <p:sp>
        <p:nvSpPr>
          <p:cNvPr id="15" name="Title 1">
            <a:extLst>
              <a:ext uri="{FF2B5EF4-FFF2-40B4-BE49-F238E27FC236}">
                <a16:creationId xmlns:a16="http://schemas.microsoft.com/office/drawing/2014/main" id="{189273D4-76AE-4C39-AFCF-3BACAF632902}"/>
              </a:ext>
            </a:extLst>
          </p:cNvPr>
          <p:cNvSpPr txBox="1">
            <a:spLocks/>
          </p:cNvSpPr>
          <p:nvPr/>
        </p:nvSpPr>
        <p:spPr>
          <a:xfrm>
            <a:off x="6984947" y="3277480"/>
            <a:ext cx="5351377" cy="2030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rgbClr val="37333D"/>
                </a:solidFill>
                <a:latin typeface="Arial" panose="020B0604020202020204" pitchFamily="34" charset="0"/>
                <a:cs typeface="Arial" panose="020B0604020202020204" pitchFamily="34" charset="0"/>
              </a:rPr>
              <a:t>Draw an idea-map with all the key words and images that you see and hear in a Pod. Try matching the colours you use on your </a:t>
            </a:r>
          </a:p>
          <a:p>
            <a:pPr algn="ctr"/>
            <a:r>
              <a:rPr lang="en-GB" sz="1800" dirty="0">
                <a:solidFill>
                  <a:srgbClr val="37333D"/>
                </a:solidFill>
                <a:latin typeface="Arial" panose="020B0604020202020204" pitchFamily="34" charset="0"/>
                <a:cs typeface="Arial" panose="020B0604020202020204" pitchFamily="34" charset="0"/>
              </a:rPr>
              <a:t>idea-map to the colours shown within the Pod. Don’t be afraid to be creative, it’ll help you remember more. </a:t>
            </a:r>
          </a:p>
        </p:txBody>
      </p:sp>
      <p:sp>
        <p:nvSpPr>
          <p:cNvPr id="2" name="TextBox 1">
            <a:extLst>
              <a:ext uri="{FF2B5EF4-FFF2-40B4-BE49-F238E27FC236}">
                <a16:creationId xmlns:a16="http://schemas.microsoft.com/office/drawing/2014/main" id="{94E7A297-9C72-4CB4-BEC1-4C95080D2AA0}"/>
              </a:ext>
            </a:extLst>
          </p:cNvPr>
          <p:cNvSpPr txBox="1"/>
          <p:nvPr/>
        </p:nvSpPr>
        <p:spPr>
          <a:xfrm>
            <a:off x="7573218" y="2867704"/>
            <a:ext cx="4174837" cy="584775"/>
          </a:xfrm>
          <a:prstGeom prst="rect">
            <a:avLst/>
          </a:prstGeom>
          <a:noFill/>
        </p:spPr>
        <p:txBody>
          <a:bodyPr wrap="square" rtlCol="0">
            <a:spAutoFit/>
          </a:bodyPr>
          <a:lstStyle/>
          <a:p>
            <a:pPr algn="ctr"/>
            <a:r>
              <a:rPr lang="en-US" sz="3200" b="1" dirty="0">
                <a:solidFill>
                  <a:srgbClr val="FAB437"/>
                </a:solidFill>
                <a:latin typeface="Arial" panose="020B0604020202020204" pitchFamily="34" charset="0"/>
                <a:cs typeface="Arial" panose="020B0604020202020204" pitchFamily="34" charset="0"/>
              </a:rPr>
              <a:t>Activity idea</a:t>
            </a:r>
            <a:endParaRPr lang="en-GB" sz="3200" b="1" dirty="0">
              <a:solidFill>
                <a:srgbClr val="FAB437"/>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8FA32FA-1DE9-4335-B247-7DD36FBA4BB1}"/>
              </a:ext>
            </a:extLst>
          </p:cNvPr>
          <p:cNvPicPr>
            <a:picLocks noChangeAspect="1"/>
          </p:cNvPicPr>
          <p:nvPr/>
        </p:nvPicPr>
        <p:blipFill>
          <a:blip r:embed="rId2"/>
          <a:stretch>
            <a:fillRect/>
          </a:stretch>
        </p:blipFill>
        <p:spPr>
          <a:xfrm rot="2637450">
            <a:off x="8682144" y="1611372"/>
            <a:ext cx="1956986" cy="914479"/>
          </a:xfrm>
          <a:prstGeom prst="rect">
            <a:avLst/>
          </a:prstGeom>
        </p:spPr>
      </p:pic>
      <p:pic>
        <p:nvPicPr>
          <p:cNvPr id="5" name="Picture 4">
            <a:extLst>
              <a:ext uri="{FF2B5EF4-FFF2-40B4-BE49-F238E27FC236}">
                <a16:creationId xmlns:a16="http://schemas.microsoft.com/office/drawing/2014/main" id="{78AE0F6C-3668-4547-86F7-D9D3F157C514}"/>
              </a:ext>
            </a:extLst>
          </p:cNvPr>
          <p:cNvPicPr>
            <a:picLocks noChangeAspect="1"/>
          </p:cNvPicPr>
          <p:nvPr/>
        </p:nvPicPr>
        <p:blipFill>
          <a:blip r:embed="rId3"/>
          <a:stretch>
            <a:fillRect/>
          </a:stretch>
        </p:blipFill>
        <p:spPr>
          <a:xfrm>
            <a:off x="642011" y="2419939"/>
            <a:ext cx="6342936" cy="3541767"/>
          </a:xfrm>
          <a:prstGeom prst="rect">
            <a:avLst/>
          </a:prstGeom>
        </p:spPr>
      </p:pic>
    </p:spTree>
    <p:extLst>
      <p:ext uri="{BB962C8B-B14F-4D97-AF65-F5344CB8AC3E}">
        <p14:creationId xmlns:p14="http://schemas.microsoft.com/office/powerpoint/2010/main" val="59271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F660893-7CBB-4AF6-B3D5-8EC7A5CF67FC}"/>
              </a:ext>
            </a:extLst>
          </p:cNvPr>
          <p:cNvSpPr>
            <a:spLocks noGrp="1"/>
          </p:cNvSpPr>
          <p:nvPr>
            <p:ph type="title"/>
          </p:nvPr>
        </p:nvSpPr>
        <p:spPr>
          <a:xfrm>
            <a:off x="-1358164" y="0"/>
            <a:ext cx="10515600" cy="1325563"/>
          </a:xfrm>
        </p:spPr>
        <p:txBody>
          <a:bodyPr/>
          <a:lstStyle/>
          <a:p>
            <a:pPr algn="ctr"/>
            <a:r>
              <a:rPr lang="en-GB" b="1" dirty="0">
                <a:solidFill>
                  <a:srgbClr val="E6007E"/>
                </a:solidFill>
                <a:latin typeface="Arial" panose="020B0604020202020204" pitchFamily="34" charset="0"/>
                <a:cs typeface="Arial" panose="020B0604020202020204" pitchFamily="34" charset="0"/>
              </a:rPr>
              <a:t>GCSEPod and Flash Cards</a:t>
            </a:r>
          </a:p>
        </p:txBody>
      </p:sp>
      <p:sp>
        <p:nvSpPr>
          <p:cNvPr id="12" name="Title 1">
            <a:extLst>
              <a:ext uri="{FF2B5EF4-FFF2-40B4-BE49-F238E27FC236}">
                <a16:creationId xmlns:a16="http://schemas.microsoft.com/office/drawing/2014/main" id="{D2B2C275-BEA7-4C49-9EB2-F2A9C642A7E7}"/>
              </a:ext>
            </a:extLst>
          </p:cNvPr>
          <p:cNvSpPr txBox="1">
            <a:spLocks/>
          </p:cNvSpPr>
          <p:nvPr/>
        </p:nvSpPr>
        <p:spPr>
          <a:xfrm>
            <a:off x="262418" y="947488"/>
            <a:ext cx="9220200" cy="20307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solidFill>
                  <a:srgbClr val="393D3D"/>
                </a:solidFill>
                <a:latin typeface="Arial" panose="020B0604020202020204" pitchFamily="34" charset="0"/>
                <a:cs typeface="Arial" panose="020B0604020202020204" pitchFamily="34" charset="0"/>
              </a:rPr>
              <a:t>Summarise a topic on a flash card or post-it, on one side of the card, write the topic’s name. This will help you when you come to test your knowledge. On the flip side, write down all the key words, symbols, dates, quotes and places that you’ve learnt. When you test yourself, simply look at the topic’s name and see if you can remember everything on the other side of the card without looking.  </a:t>
            </a:r>
          </a:p>
        </p:txBody>
      </p:sp>
      <p:sp>
        <p:nvSpPr>
          <p:cNvPr id="16" name="Title 1">
            <a:extLst>
              <a:ext uri="{FF2B5EF4-FFF2-40B4-BE49-F238E27FC236}">
                <a16:creationId xmlns:a16="http://schemas.microsoft.com/office/drawing/2014/main" id="{A507CAB6-066B-4363-B9CC-C4CC3339F63A}"/>
              </a:ext>
            </a:extLst>
          </p:cNvPr>
          <p:cNvSpPr txBox="1">
            <a:spLocks/>
          </p:cNvSpPr>
          <p:nvPr/>
        </p:nvSpPr>
        <p:spPr>
          <a:xfrm>
            <a:off x="7262145" y="3429000"/>
            <a:ext cx="4997302" cy="2030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rgbClr val="37333D"/>
                </a:solidFill>
                <a:latin typeface="Arial" panose="020B0604020202020204" pitchFamily="34" charset="0"/>
                <a:cs typeface="Arial" panose="020B0604020202020204" pitchFamily="34" charset="0"/>
              </a:rPr>
              <a:t>Create a flash card for each Pod you watch. Write the name of the Pod on one side, and on the other, write all the key information you’ve learnt. Search YouTube for a video on the “Leitner System” to find out more about creating effective flash cards.</a:t>
            </a:r>
          </a:p>
        </p:txBody>
      </p:sp>
      <p:pic>
        <p:nvPicPr>
          <p:cNvPr id="2" name="Picture 1">
            <a:extLst>
              <a:ext uri="{FF2B5EF4-FFF2-40B4-BE49-F238E27FC236}">
                <a16:creationId xmlns:a16="http://schemas.microsoft.com/office/drawing/2014/main" id="{92C78686-7C68-4F2B-A4A7-E48AB910EC36}"/>
              </a:ext>
            </a:extLst>
          </p:cNvPr>
          <p:cNvPicPr>
            <a:picLocks noChangeAspect="1"/>
          </p:cNvPicPr>
          <p:nvPr/>
        </p:nvPicPr>
        <p:blipFill>
          <a:blip r:embed="rId2"/>
          <a:stretch>
            <a:fillRect/>
          </a:stretch>
        </p:blipFill>
        <p:spPr>
          <a:xfrm rot="2278715">
            <a:off x="9150109" y="1694651"/>
            <a:ext cx="1956986" cy="914479"/>
          </a:xfrm>
          <a:prstGeom prst="rect">
            <a:avLst/>
          </a:prstGeom>
        </p:spPr>
      </p:pic>
      <p:sp>
        <p:nvSpPr>
          <p:cNvPr id="3" name="TextBox 2">
            <a:extLst>
              <a:ext uri="{FF2B5EF4-FFF2-40B4-BE49-F238E27FC236}">
                <a16:creationId xmlns:a16="http://schemas.microsoft.com/office/drawing/2014/main" id="{DBE7A81F-F8F4-496A-86A6-8B396897B29C}"/>
              </a:ext>
            </a:extLst>
          </p:cNvPr>
          <p:cNvSpPr txBox="1"/>
          <p:nvPr/>
        </p:nvSpPr>
        <p:spPr>
          <a:xfrm>
            <a:off x="7996650" y="2986961"/>
            <a:ext cx="3528291" cy="584775"/>
          </a:xfrm>
          <a:prstGeom prst="rect">
            <a:avLst/>
          </a:prstGeom>
          <a:noFill/>
        </p:spPr>
        <p:txBody>
          <a:bodyPr wrap="square" rtlCol="0">
            <a:spAutoFit/>
          </a:bodyPr>
          <a:lstStyle/>
          <a:p>
            <a:pPr algn="ctr"/>
            <a:r>
              <a:rPr lang="en-US" sz="3200" b="1" dirty="0">
                <a:solidFill>
                  <a:srgbClr val="FAB437"/>
                </a:solidFill>
                <a:latin typeface="Arial" panose="020B0604020202020204" pitchFamily="34" charset="0"/>
                <a:cs typeface="Arial" panose="020B0604020202020204" pitchFamily="34" charset="0"/>
              </a:rPr>
              <a:t>Activity Idea</a:t>
            </a:r>
            <a:endParaRPr lang="en-GB" sz="3200" b="1" dirty="0">
              <a:solidFill>
                <a:srgbClr val="FAB437"/>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61F8FF6-6697-49A8-AD63-4E38CAACB3EE}"/>
              </a:ext>
            </a:extLst>
          </p:cNvPr>
          <p:cNvPicPr>
            <a:picLocks noChangeAspect="1"/>
          </p:cNvPicPr>
          <p:nvPr/>
        </p:nvPicPr>
        <p:blipFill>
          <a:blip r:embed="rId3"/>
          <a:stretch>
            <a:fillRect/>
          </a:stretch>
        </p:blipFill>
        <p:spPr>
          <a:xfrm>
            <a:off x="2821367" y="2660979"/>
            <a:ext cx="4216977" cy="3375274"/>
          </a:xfrm>
          <a:prstGeom prst="rect">
            <a:avLst/>
          </a:prstGeom>
        </p:spPr>
      </p:pic>
    </p:spTree>
    <p:extLst>
      <p:ext uri="{BB962C8B-B14F-4D97-AF65-F5344CB8AC3E}">
        <p14:creationId xmlns:p14="http://schemas.microsoft.com/office/powerpoint/2010/main" val="220291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F660893-7CBB-4AF6-B3D5-8EC7A5CF67FC}"/>
              </a:ext>
            </a:extLst>
          </p:cNvPr>
          <p:cNvSpPr>
            <a:spLocks noGrp="1"/>
          </p:cNvSpPr>
          <p:nvPr>
            <p:ph type="title"/>
          </p:nvPr>
        </p:nvSpPr>
        <p:spPr>
          <a:xfrm>
            <a:off x="-616689" y="-38265"/>
            <a:ext cx="10515600" cy="1325563"/>
          </a:xfrm>
        </p:spPr>
        <p:txBody>
          <a:bodyPr/>
          <a:lstStyle/>
          <a:p>
            <a:pPr algn="ctr"/>
            <a:r>
              <a:rPr lang="en-GB" b="1" dirty="0">
                <a:solidFill>
                  <a:srgbClr val="E6007E"/>
                </a:solidFill>
                <a:latin typeface="Arial" panose="020B0604020202020204" pitchFamily="34" charset="0"/>
                <a:cs typeface="Arial" panose="020B0604020202020204" pitchFamily="34" charset="0"/>
              </a:rPr>
              <a:t>GCSEPod and Summary Posters</a:t>
            </a:r>
          </a:p>
        </p:txBody>
      </p:sp>
      <p:sp>
        <p:nvSpPr>
          <p:cNvPr id="9" name="Title 1">
            <a:extLst>
              <a:ext uri="{FF2B5EF4-FFF2-40B4-BE49-F238E27FC236}">
                <a16:creationId xmlns:a16="http://schemas.microsoft.com/office/drawing/2014/main" id="{61A754D9-953D-416C-800C-4A6B4762AA2B}"/>
              </a:ext>
            </a:extLst>
          </p:cNvPr>
          <p:cNvSpPr txBox="1">
            <a:spLocks/>
          </p:cNvSpPr>
          <p:nvPr/>
        </p:nvSpPr>
        <p:spPr>
          <a:xfrm>
            <a:off x="296766" y="448133"/>
            <a:ext cx="9744385" cy="2030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solidFill>
                  <a:srgbClr val="393D3D"/>
                </a:solidFill>
                <a:latin typeface="Arial" panose="020B0604020202020204" pitchFamily="34" charset="0"/>
                <a:cs typeface="Arial" panose="020B0604020202020204" pitchFamily="34" charset="0"/>
              </a:rPr>
              <a:t>Use keys words, pictures and definitions to design a poster on a topic or whole subject. Put the summary poster up in your room and spend regular time looking at it. </a:t>
            </a:r>
          </a:p>
        </p:txBody>
      </p:sp>
      <p:pic>
        <p:nvPicPr>
          <p:cNvPr id="15" name="Picture 14">
            <a:extLst>
              <a:ext uri="{FF2B5EF4-FFF2-40B4-BE49-F238E27FC236}">
                <a16:creationId xmlns:a16="http://schemas.microsoft.com/office/drawing/2014/main" id="{47F28FF2-8489-419E-B5FF-10432FDA6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85" y="2378252"/>
            <a:ext cx="4556760" cy="3203402"/>
          </a:xfrm>
          <a:prstGeom prst="rect">
            <a:avLst/>
          </a:prstGeom>
        </p:spPr>
      </p:pic>
      <p:sp>
        <p:nvSpPr>
          <p:cNvPr id="14" name="Title 1">
            <a:extLst>
              <a:ext uri="{FF2B5EF4-FFF2-40B4-BE49-F238E27FC236}">
                <a16:creationId xmlns:a16="http://schemas.microsoft.com/office/drawing/2014/main" id="{C8B6BB40-FE32-43A8-91D4-632C78846563}"/>
              </a:ext>
            </a:extLst>
          </p:cNvPr>
          <p:cNvSpPr txBox="1">
            <a:spLocks/>
          </p:cNvSpPr>
          <p:nvPr/>
        </p:nvSpPr>
        <p:spPr>
          <a:xfrm>
            <a:off x="6096000" y="2478863"/>
            <a:ext cx="5084039" cy="1999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B42E9D"/>
                </a:solidFill>
                <a:latin typeface="Arial" panose="020B0604020202020204" pitchFamily="34" charset="0"/>
                <a:cs typeface="Arial" panose="020B0604020202020204" pitchFamily="34" charset="0"/>
              </a:rPr>
              <a:t> </a:t>
            </a:r>
          </a:p>
          <a:p>
            <a:pPr algn="ctr"/>
            <a:r>
              <a:rPr lang="en-GB" sz="1800" b="1" dirty="0">
                <a:solidFill>
                  <a:srgbClr val="CE1181"/>
                </a:solidFill>
                <a:latin typeface="Arial" panose="020B0604020202020204" pitchFamily="34" charset="0"/>
                <a:cs typeface="Arial" panose="020B0604020202020204" pitchFamily="34" charset="0"/>
              </a:rPr>
              <a:t>Watch a Pod and whilst you can remember, draw a summary poster with all you’ve learnt. Once you’ve finished your poster, re-watch the Pod and see how much you remembered. </a:t>
            </a:r>
          </a:p>
        </p:txBody>
      </p:sp>
    </p:spTree>
    <p:extLst>
      <p:ext uri="{BB962C8B-B14F-4D97-AF65-F5344CB8AC3E}">
        <p14:creationId xmlns:p14="http://schemas.microsoft.com/office/powerpoint/2010/main" val="171860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F660893-7CBB-4AF6-B3D5-8EC7A5CF67FC}"/>
              </a:ext>
            </a:extLst>
          </p:cNvPr>
          <p:cNvSpPr>
            <a:spLocks noGrp="1"/>
          </p:cNvSpPr>
          <p:nvPr>
            <p:ph type="title"/>
          </p:nvPr>
        </p:nvSpPr>
        <p:spPr>
          <a:xfrm>
            <a:off x="109511" y="129206"/>
            <a:ext cx="8668766" cy="1325563"/>
          </a:xfrm>
        </p:spPr>
        <p:txBody>
          <a:bodyPr>
            <a:normAutofit/>
          </a:bodyPr>
          <a:lstStyle/>
          <a:p>
            <a:r>
              <a:rPr lang="en-GB" sz="4000" b="1" dirty="0">
                <a:solidFill>
                  <a:srgbClr val="E6007E"/>
                </a:solidFill>
                <a:latin typeface="Arial" panose="020B0604020202020204" pitchFamily="34" charset="0"/>
                <a:cs typeface="Arial" panose="020B0604020202020204" pitchFamily="34" charset="0"/>
              </a:rPr>
              <a:t>GCSEPod and Practice Exam Questions, Past Papers</a:t>
            </a:r>
          </a:p>
        </p:txBody>
      </p:sp>
      <p:sp>
        <p:nvSpPr>
          <p:cNvPr id="12" name="Title 1">
            <a:extLst>
              <a:ext uri="{FF2B5EF4-FFF2-40B4-BE49-F238E27FC236}">
                <a16:creationId xmlns:a16="http://schemas.microsoft.com/office/drawing/2014/main" id="{21F3D690-8D48-484F-9C5E-E9D0179C3E96}"/>
              </a:ext>
            </a:extLst>
          </p:cNvPr>
          <p:cNvSpPr txBox="1">
            <a:spLocks/>
          </p:cNvSpPr>
          <p:nvPr/>
        </p:nvSpPr>
        <p:spPr>
          <a:xfrm>
            <a:off x="116530" y="1454769"/>
            <a:ext cx="9991419" cy="956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393D3D"/>
                </a:solidFill>
                <a:latin typeface="Arial" panose="020B0604020202020204" pitchFamily="34" charset="0"/>
                <a:cs typeface="Arial" panose="020B0604020202020204" pitchFamily="34" charset="0"/>
              </a:rPr>
              <a:t>Practising exam questions and past papers helps to perfect your exam techniques whilst checking your knowledge and highlighting any gaps you may have. </a:t>
            </a:r>
          </a:p>
        </p:txBody>
      </p:sp>
      <p:sp>
        <p:nvSpPr>
          <p:cNvPr id="13" name="Title 1">
            <a:extLst>
              <a:ext uri="{FF2B5EF4-FFF2-40B4-BE49-F238E27FC236}">
                <a16:creationId xmlns:a16="http://schemas.microsoft.com/office/drawing/2014/main" id="{C842D7A2-AA0A-42D4-8A9F-DCE22DDB4262}"/>
              </a:ext>
            </a:extLst>
          </p:cNvPr>
          <p:cNvSpPr txBox="1">
            <a:spLocks/>
          </p:cNvSpPr>
          <p:nvPr/>
        </p:nvSpPr>
        <p:spPr>
          <a:xfrm>
            <a:off x="6619783" y="3499277"/>
            <a:ext cx="5358241" cy="2030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37333D"/>
                </a:solidFill>
                <a:latin typeface="Arial" panose="020B0604020202020204" pitchFamily="34" charset="0"/>
                <a:cs typeface="Arial" panose="020B0604020202020204" pitchFamily="34" charset="0"/>
              </a:rPr>
              <a:t>Watch Pods and then answer practice exam questions and past papers. Highlight questions you struggled with and watch the Pods. </a:t>
            </a:r>
          </a:p>
        </p:txBody>
      </p:sp>
      <p:pic>
        <p:nvPicPr>
          <p:cNvPr id="3" name="Picture 2" descr="Chart, icon&#10;&#10;Description automatically generated">
            <a:extLst>
              <a:ext uri="{FF2B5EF4-FFF2-40B4-BE49-F238E27FC236}">
                <a16:creationId xmlns:a16="http://schemas.microsoft.com/office/drawing/2014/main" id="{641C4FCC-1077-4A4D-8448-0D06FD996E24}"/>
              </a:ext>
            </a:extLst>
          </p:cNvPr>
          <p:cNvPicPr>
            <a:picLocks noChangeAspect="1"/>
          </p:cNvPicPr>
          <p:nvPr/>
        </p:nvPicPr>
        <p:blipFill>
          <a:blip r:embed="rId2"/>
          <a:stretch>
            <a:fillRect/>
          </a:stretch>
        </p:blipFill>
        <p:spPr>
          <a:xfrm>
            <a:off x="1579676" y="2367348"/>
            <a:ext cx="3249778" cy="3710219"/>
          </a:xfrm>
          <a:prstGeom prst="rect">
            <a:avLst/>
          </a:prstGeom>
        </p:spPr>
      </p:pic>
      <p:pic>
        <p:nvPicPr>
          <p:cNvPr id="4" name="Picture 3">
            <a:extLst>
              <a:ext uri="{FF2B5EF4-FFF2-40B4-BE49-F238E27FC236}">
                <a16:creationId xmlns:a16="http://schemas.microsoft.com/office/drawing/2014/main" id="{69254777-2FE5-4AFA-9A47-136C09727BFE}"/>
              </a:ext>
            </a:extLst>
          </p:cNvPr>
          <p:cNvPicPr>
            <a:picLocks noChangeAspect="1"/>
          </p:cNvPicPr>
          <p:nvPr/>
        </p:nvPicPr>
        <p:blipFill>
          <a:blip r:embed="rId3"/>
          <a:stretch>
            <a:fillRect/>
          </a:stretch>
        </p:blipFill>
        <p:spPr>
          <a:xfrm rot="2206052">
            <a:off x="9474990" y="1949507"/>
            <a:ext cx="1956986" cy="914479"/>
          </a:xfrm>
          <a:prstGeom prst="rect">
            <a:avLst/>
          </a:prstGeom>
        </p:spPr>
      </p:pic>
      <p:sp>
        <p:nvSpPr>
          <p:cNvPr id="6" name="TextBox 5">
            <a:extLst>
              <a:ext uri="{FF2B5EF4-FFF2-40B4-BE49-F238E27FC236}">
                <a16:creationId xmlns:a16="http://schemas.microsoft.com/office/drawing/2014/main" id="{1ECB747A-07FE-478A-8FDC-302F3B6B0E1E}"/>
              </a:ext>
            </a:extLst>
          </p:cNvPr>
          <p:cNvSpPr txBox="1"/>
          <p:nvPr/>
        </p:nvSpPr>
        <p:spPr>
          <a:xfrm>
            <a:off x="7545563" y="3237667"/>
            <a:ext cx="3506680" cy="523220"/>
          </a:xfrm>
          <a:prstGeom prst="rect">
            <a:avLst/>
          </a:prstGeom>
          <a:noFill/>
        </p:spPr>
        <p:txBody>
          <a:bodyPr wrap="square" rtlCol="0">
            <a:spAutoFit/>
          </a:bodyPr>
          <a:lstStyle/>
          <a:p>
            <a:pPr algn="ctr"/>
            <a:r>
              <a:rPr lang="en-US" sz="2800" b="1" dirty="0">
                <a:solidFill>
                  <a:srgbClr val="FAB437"/>
                </a:solidFill>
                <a:latin typeface="Arial" panose="020B0604020202020204" pitchFamily="34" charset="0"/>
                <a:cs typeface="Arial" panose="020B0604020202020204" pitchFamily="34" charset="0"/>
              </a:rPr>
              <a:t>Activity Idea</a:t>
            </a:r>
            <a:endParaRPr lang="en-GB" sz="2800" b="1" dirty="0">
              <a:solidFill>
                <a:srgbClr val="FAB4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60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F660893-7CBB-4AF6-B3D5-8EC7A5CF67FC}"/>
              </a:ext>
            </a:extLst>
          </p:cNvPr>
          <p:cNvSpPr>
            <a:spLocks noGrp="1"/>
          </p:cNvSpPr>
          <p:nvPr>
            <p:ph type="title"/>
          </p:nvPr>
        </p:nvSpPr>
        <p:spPr>
          <a:xfrm>
            <a:off x="-1597681" y="143613"/>
            <a:ext cx="10515600" cy="872749"/>
          </a:xfrm>
        </p:spPr>
        <p:txBody>
          <a:bodyPr>
            <a:normAutofit/>
          </a:bodyPr>
          <a:lstStyle/>
          <a:p>
            <a:pPr algn="ctr"/>
            <a:r>
              <a:rPr lang="en-GB" b="1" dirty="0">
                <a:solidFill>
                  <a:srgbClr val="E6007E"/>
                </a:solidFill>
                <a:latin typeface="Arial" panose="020B0604020202020204" pitchFamily="34" charset="0"/>
                <a:cs typeface="Arial" panose="020B0604020202020204" pitchFamily="34" charset="0"/>
              </a:rPr>
              <a:t>GCSEPod and Mnemonics</a:t>
            </a:r>
          </a:p>
        </p:txBody>
      </p:sp>
      <p:sp>
        <p:nvSpPr>
          <p:cNvPr id="9" name="Title 1">
            <a:extLst>
              <a:ext uri="{FF2B5EF4-FFF2-40B4-BE49-F238E27FC236}">
                <a16:creationId xmlns:a16="http://schemas.microsoft.com/office/drawing/2014/main" id="{04D64E0F-1A72-47A6-A963-C1BCA1184E3B}"/>
              </a:ext>
            </a:extLst>
          </p:cNvPr>
          <p:cNvSpPr txBox="1">
            <a:spLocks/>
          </p:cNvSpPr>
          <p:nvPr/>
        </p:nvSpPr>
        <p:spPr>
          <a:xfrm>
            <a:off x="175194" y="883747"/>
            <a:ext cx="9825841" cy="2030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solidFill>
                  <a:srgbClr val="37333D"/>
                </a:solidFill>
                <a:latin typeface="Arial" panose="020B0604020202020204" pitchFamily="34" charset="0"/>
                <a:cs typeface="Arial" panose="020B0604020202020204" pitchFamily="34" charset="0"/>
              </a:rPr>
              <a:t>Create a code using rhymes, phrases or acronyms. </a:t>
            </a:r>
          </a:p>
          <a:p>
            <a:endParaRPr lang="en-GB" sz="1800" dirty="0">
              <a:solidFill>
                <a:srgbClr val="37333D"/>
              </a:solidFill>
              <a:latin typeface="Arial" panose="020B0604020202020204" pitchFamily="34" charset="0"/>
              <a:cs typeface="Arial" panose="020B0604020202020204" pitchFamily="34" charset="0"/>
            </a:endParaRPr>
          </a:p>
          <a:p>
            <a:r>
              <a:rPr lang="en-GB" sz="1800" dirty="0">
                <a:solidFill>
                  <a:srgbClr val="37333D"/>
                </a:solidFill>
                <a:latin typeface="Arial" panose="020B0604020202020204" pitchFamily="34" charset="0"/>
                <a:cs typeface="Arial" panose="020B0604020202020204" pitchFamily="34" charset="0"/>
              </a:rPr>
              <a:t>For example, colours of the visible spectrum:</a:t>
            </a:r>
          </a:p>
          <a:p>
            <a:r>
              <a:rPr lang="en-GB" sz="1800" dirty="0">
                <a:solidFill>
                  <a:srgbClr val="37333D"/>
                </a:solidFill>
                <a:latin typeface="Arial" panose="020B0604020202020204" pitchFamily="34" charset="0"/>
                <a:cs typeface="Arial" panose="020B0604020202020204" pitchFamily="34" charset="0"/>
              </a:rPr>
              <a:t>Richard of York Gave Battle in Vain (Red, Orange, Yellow, Green, Blue, Indigo, Violet)</a:t>
            </a:r>
          </a:p>
          <a:p>
            <a:endParaRPr lang="en-GB" sz="2000" dirty="0">
              <a:latin typeface="Arial" panose="020B0604020202020204" pitchFamily="34" charset="0"/>
              <a:cs typeface="Arial" panose="020B0604020202020204" pitchFamily="34" charset="0"/>
            </a:endParaRPr>
          </a:p>
        </p:txBody>
      </p:sp>
      <p:pic>
        <p:nvPicPr>
          <p:cNvPr id="11" name="Picture 4" descr="Image result for richard of york gave battle in vain">
            <a:extLst>
              <a:ext uri="{FF2B5EF4-FFF2-40B4-BE49-F238E27FC236}">
                <a16:creationId xmlns:a16="http://schemas.microsoft.com/office/drawing/2014/main" id="{AB887A65-0CAE-49C5-B64F-E891F4BA4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94" y="2746603"/>
            <a:ext cx="4960040" cy="239384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E1051E07-8B4E-4AB5-AAB4-01CC1F886559}"/>
              </a:ext>
            </a:extLst>
          </p:cNvPr>
          <p:cNvSpPr txBox="1">
            <a:spLocks/>
          </p:cNvSpPr>
          <p:nvPr/>
        </p:nvSpPr>
        <p:spPr>
          <a:xfrm>
            <a:off x="5539071" y="2914477"/>
            <a:ext cx="4667726" cy="2030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FAB437"/>
                </a:solidFill>
                <a:latin typeface="Arial" panose="020B0604020202020204" pitchFamily="34" charset="0"/>
                <a:cs typeface="Arial" panose="020B0604020202020204" pitchFamily="34" charset="0"/>
              </a:rPr>
              <a:t>Pick out key words from a Pod and create mnemonics to help you remember. </a:t>
            </a:r>
          </a:p>
        </p:txBody>
      </p:sp>
    </p:spTree>
    <p:extLst>
      <p:ext uri="{BB962C8B-B14F-4D97-AF65-F5344CB8AC3E}">
        <p14:creationId xmlns:p14="http://schemas.microsoft.com/office/powerpoint/2010/main" val="376639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F660893-7CBB-4AF6-B3D5-8EC7A5CF67FC}"/>
              </a:ext>
            </a:extLst>
          </p:cNvPr>
          <p:cNvSpPr>
            <a:spLocks noGrp="1"/>
          </p:cNvSpPr>
          <p:nvPr>
            <p:ph type="title"/>
          </p:nvPr>
        </p:nvSpPr>
        <p:spPr>
          <a:xfrm>
            <a:off x="-1776405" y="-1654"/>
            <a:ext cx="10515600" cy="1031358"/>
          </a:xfrm>
        </p:spPr>
        <p:txBody>
          <a:bodyPr>
            <a:normAutofit/>
          </a:bodyPr>
          <a:lstStyle/>
          <a:p>
            <a:pPr algn="ctr"/>
            <a:r>
              <a:rPr lang="en-GB" b="1" dirty="0">
                <a:solidFill>
                  <a:srgbClr val="E6007E"/>
                </a:solidFill>
                <a:latin typeface="Arial" panose="020B0604020202020204" pitchFamily="34" charset="0"/>
                <a:cs typeface="Arial" panose="020B0604020202020204" pitchFamily="34" charset="0"/>
              </a:rPr>
              <a:t>GCSEPod and Timelines</a:t>
            </a:r>
          </a:p>
        </p:txBody>
      </p:sp>
      <p:sp>
        <p:nvSpPr>
          <p:cNvPr id="13" name="Title 1">
            <a:extLst>
              <a:ext uri="{FF2B5EF4-FFF2-40B4-BE49-F238E27FC236}">
                <a16:creationId xmlns:a16="http://schemas.microsoft.com/office/drawing/2014/main" id="{D0F1E5CC-CD53-4737-8CD4-850321277AE5}"/>
              </a:ext>
            </a:extLst>
          </p:cNvPr>
          <p:cNvSpPr txBox="1">
            <a:spLocks/>
          </p:cNvSpPr>
          <p:nvPr/>
        </p:nvSpPr>
        <p:spPr>
          <a:xfrm>
            <a:off x="301316" y="1089461"/>
            <a:ext cx="8263844" cy="13969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solidFill>
                  <a:srgbClr val="393D3D"/>
                </a:solidFill>
                <a:latin typeface="Arial" panose="020B0604020202020204" pitchFamily="34" charset="0"/>
                <a:cs typeface="Arial" panose="020B0604020202020204" pitchFamily="34" charset="0"/>
              </a:rPr>
              <a:t>Design a timeline for those subjects where chronology is important like History and English Literature. Timelines are invaluable for making sense of a series of events or stories. </a:t>
            </a:r>
          </a:p>
          <a:p>
            <a:endParaRPr lang="en-GB" sz="3600" dirty="0">
              <a:latin typeface="Arial" panose="020B0604020202020204" pitchFamily="34" charset="0"/>
              <a:cs typeface="Arial" panose="020B0604020202020204" pitchFamily="34" charset="0"/>
            </a:endParaRPr>
          </a:p>
        </p:txBody>
      </p:sp>
      <p:pic>
        <p:nvPicPr>
          <p:cNvPr id="14" name="Picture 2" descr="Image result for world war 2 timeline">
            <a:extLst>
              <a:ext uri="{FF2B5EF4-FFF2-40B4-BE49-F238E27FC236}">
                <a16:creationId xmlns:a16="http://schemas.microsoft.com/office/drawing/2014/main" id="{4557B632-BE85-4C81-ADC6-9EB9B9EC2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16" y="2283776"/>
            <a:ext cx="6200152" cy="373001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6DCEA2C5-253B-43FA-A1AB-9DD4BDD21ACF}"/>
              </a:ext>
            </a:extLst>
          </p:cNvPr>
          <p:cNvSpPr txBox="1">
            <a:spLocks/>
          </p:cNvSpPr>
          <p:nvPr/>
        </p:nvSpPr>
        <p:spPr>
          <a:xfrm>
            <a:off x="6889772" y="2955851"/>
            <a:ext cx="4827307" cy="147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CE1181"/>
                </a:solidFill>
                <a:latin typeface="Arial" panose="020B0604020202020204" pitchFamily="34" charset="0"/>
                <a:cs typeface="Arial" panose="020B0604020202020204" pitchFamily="34" charset="0"/>
              </a:rPr>
              <a:t>Use key dates within a Pod to create a timeline; it will help you visualise the order of the story. </a:t>
            </a:r>
          </a:p>
        </p:txBody>
      </p:sp>
    </p:spTree>
    <p:extLst>
      <p:ext uri="{BB962C8B-B14F-4D97-AF65-F5344CB8AC3E}">
        <p14:creationId xmlns:p14="http://schemas.microsoft.com/office/powerpoint/2010/main" val="282766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F660893-7CBB-4AF6-B3D5-8EC7A5CF67FC}"/>
              </a:ext>
            </a:extLst>
          </p:cNvPr>
          <p:cNvSpPr>
            <a:spLocks noGrp="1"/>
          </p:cNvSpPr>
          <p:nvPr>
            <p:ph type="title"/>
          </p:nvPr>
        </p:nvSpPr>
        <p:spPr>
          <a:xfrm>
            <a:off x="112324" y="36267"/>
            <a:ext cx="9925756" cy="1447135"/>
          </a:xfrm>
        </p:spPr>
        <p:txBody>
          <a:bodyPr>
            <a:normAutofit/>
          </a:bodyPr>
          <a:lstStyle/>
          <a:p>
            <a:r>
              <a:rPr lang="en-GB" sz="3600" b="1" dirty="0">
                <a:solidFill>
                  <a:srgbClr val="E6007E"/>
                </a:solidFill>
                <a:latin typeface="Arial" panose="020B0604020202020204" pitchFamily="34" charset="0"/>
                <a:cs typeface="Arial" panose="020B0604020202020204" pitchFamily="34" charset="0"/>
              </a:rPr>
              <a:t>For more revision techniques visit STUDY SMART Pods</a:t>
            </a:r>
          </a:p>
        </p:txBody>
      </p:sp>
      <p:sp>
        <p:nvSpPr>
          <p:cNvPr id="2" name="Rectangle 1">
            <a:extLst>
              <a:ext uri="{FF2B5EF4-FFF2-40B4-BE49-F238E27FC236}">
                <a16:creationId xmlns:a16="http://schemas.microsoft.com/office/drawing/2014/main" id="{0862876A-8585-409A-834F-30CDEE2522BE}"/>
              </a:ext>
            </a:extLst>
          </p:cNvPr>
          <p:cNvSpPr/>
          <p:nvPr/>
        </p:nvSpPr>
        <p:spPr>
          <a:xfrm>
            <a:off x="5914018" y="3059668"/>
            <a:ext cx="4949817" cy="369332"/>
          </a:xfrm>
          <a:prstGeom prst="rect">
            <a:avLst/>
          </a:prstGeom>
        </p:spPr>
        <p:txBody>
          <a:bodyPr wrap="none">
            <a:spAutoFit/>
          </a:bodyPr>
          <a:lstStyle/>
          <a:p>
            <a:r>
              <a:rPr lang="en-GB" dirty="0">
                <a:hlinkClick r:id="rId2"/>
              </a:rPr>
              <a:t>https://members.gcsepod.com/shared/studysmart</a:t>
            </a:r>
            <a:endParaRPr lang="en-GB" dirty="0"/>
          </a:p>
        </p:txBody>
      </p:sp>
      <p:pic>
        <p:nvPicPr>
          <p:cNvPr id="3" name="Picture 2">
            <a:hlinkClick r:id="rId2"/>
            <a:extLst>
              <a:ext uri="{FF2B5EF4-FFF2-40B4-BE49-F238E27FC236}">
                <a16:creationId xmlns:a16="http://schemas.microsoft.com/office/drawing/2014/main" id="{116D22C7-F7A5-4AEA-A516-9CC1DCFEF8C9}"/>
              </a:ext>
            </a:extLst>
          </p:cNvPr>
          <p:cNvPicPr>
            <a:picLocks noChangeAspect="1"/>
          </p:cNvPicPr>
          <p:nvPr/>
        </p:nvPicPr>
        <p:blipFill>
          <a:blip r:embed="rId3"/>
          <a:stretch>
            <a:fillRect/>
          </a:stretch>
        </p:blipFill>
        <p:spPr>
          <a:xfrm>
            <a:off x="1283581" y="1679944"/>
            <a:ext cx="4007648" cy="3933707"/>
          </a:xfrm>
          <a:prstGeom prst="rect">
            <a:avLst/>
          </a:prstGeom>
        </p:spPr>
      </p:pic>
    </p:spTree>
    <p:extLst>
      <p:ext uri="{BB962C8B-B14F-4D97-AF65-F5344CB8AC3E}">
        <p14:creationId xmlns:p14="http://schemas.microsoft.com/office/powerpoint/2010/main" val="35862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C085CD-D025-4357-9CF9-917332E45BD9}"/>
              </a:ext>
            </a:extLst>
          </p:cNvPr>
          <p:cNvSpPr txBox="1">
            <a:spLocks noGrp="1"/>
          </p:cNvSpPr>
          <p:nvPr>
            <p:ph type="title"/>
          </p:nvPr>
        </p:nvSpPr>
        <p:spPr>
          <a:xfrm>
            <a:off x="-704661" y="136116"/>
            <a:ext cx="6923363" cy="701731"/>
          </a:xfrm>
          <a:prstGeom prst="rect">
            <a:avLst/>
          </a:prstGeom>
          <a:noFill/>
        </p:spPr>
        <p:txBody>
          <a:bodyPr wrap="square" rtlCol="0">
            <a:spAutoFit/>
          </a:bodyPr>
          <a:lstStyle/>
          <a:p>
            <a:pPr algn="ctr"/>
            <a:r>
              <a:rPr lang="en-GB" b="1" dirty="0">
                <a:solidFill>
                  <a:srgbClr val="E6007E"/>
                </a:solidFill>
                <a:latin typeface="Arial" panose="020B0604020202020204" pitchFamily="34" charset="0"/>
                <a:cs typeface="Arial" panose="020B0604020202020204" pitchFamily="34" charset="0"/>
              </a:rPr>
              <a:t>Not Activated Yet?</a:t>
            </a:r>
          </a:p>
        </p:txBody>
      </p:sp>
      <p:sp>
        <p:nvSpPr>
          <p:cNvPr id="12" name="TextBox 11">
            <a:extLst>
              <a:ext uri="{FF2B5EF4-FFF2-40B4-BE49-F238E27FC236}">
                <a16:creationId xmlns:a16="http://schemas.microsoft.com/office/drawing/2014/main" id="{71DC5ED3-B901-41FF-95C1-1F5465C08C65}"/>
              </a:ext>
            </a:extLst>
          </p:cNvPr>
          <p:cNvSpPr txBox="1"/>
          <p:nvPr/>
        </p:nvSpPr>
        <p:spPr>
          <a:xfrm>
            <a:off x="218023" y="1100109"/>
            <a:ext cx="4925397" cy="738664"/>
          </a:xfrm>
          <a:prstGeom prst="rect">
            <a:avLst/>
          </a:prstGeom>
          <a:noFill/>
        </p:spPr>
        <p:txBody>
          <a:bodyPr wrap="square" rtlCol="0">
            <a:spAutoFit/>
          </a:bodyPr>
          <a:lstStyle/>
          <a:p>
            <a:r>
              <a:rPr lang="en-GB" sz="2000" dirty="0">
                <a:solidFill>
                  <a:srgbClr val="393D3D"/>
                </a:solidFill>
                <a:latin typeface="Arial" panose="020B0604020202020204" pitchFamily="34" charset="0"/>
                <a:cs typeface="Arial" panose="020B0604020202020204" pitchFamily="34" charset="0"/>
              </a:rPr>
              <a:t>Go to:</a:t>
            </a:r>
            <a:r>
              <a:rPr lang="en-GB" sz="2400" dirty="0">
                <a:solidFill>
                  <a:srgbClr val="393D3D"/>
                </a:solidFill>
                <a:latin typeface="Arial" panose="020B0604020202020204" pitchFamily="34" charset="0"/>
                <a:cs typeface="Arial" panose="020B0604020202020204" pitchFamily="34" charset="0"/>
              </a:rPr>
              <a:t> </a:t>
            </a:r>
            <a:r>
              <a:rPr lang="en-GB" sz="2000" dirty="0">
                <a:solidFill>
                  <a:srgbClr val="393D3D"/>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https://members.gcsepod.com</a:t>
            </a:r>
            <a:r>
              <a:rPr lang="en-GB" sz="2000" dirty="0">
                <a:solidFill>
                  <a:srgbClr val="393D3D"/>
                </a:solidFill>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3D67F01-7885-4D09-B3FE-723C085F5AEF}"/>
              </a:ext>
            </a:extLst>
          </p:cNvPr>
          <p:cNvSpPr txBox="1"/>
          <p:nvPr/>
        </p:nvSpPr>
        <p:spPr>
          <a:xfrm>
            <a:off x="218023" y="1812632"/>
            <a:ext cx="3568997" cy="984885"/>
          </a:xfrm>
          <a:prstGeom prst="rect">
            <a:avLst/>
          </a:prstGeom>
          <a:noFill/>
        </p:spPr>
        <p:txBody>
          <a:bodyPr wrap="square" rtlCol="0">
            <a:spAutoFit/>
          </a:bodyPr>
          <a:lstStyle/>
          <a:p>
            <a:r>
              <a:rPr lang="en-GB" sz="2000" dirty="0">
                <a:solidFill>
                  <a:srgbClr val="393D3D"/>
                </a:solidFill>
                <a:latin typeface="Arial" panose="020B0604020202020204" pitchFamily="34" charset="0"/>
                <a:cs typeface="Arial" panose="020B0604020202020204" pitchFamily="34" charset="0"/>
              </a:rPr>
              <a:t>Click “New to GCSEPod? </a:t>
            </a:r>
          </a:p>
          <a:p>
            <a:r>
              <a:rPr lang="en-GB" sz="2000" dirty="0">
                <a:solidFill>
                  <a:srgbClr val="393D3D"/>
                </a:solidFill>
                <a:latin typeface="Arial" panose="020B0604020202020204" pitchFamily="34" charset="0"/>
                <a:cs typeface="Arial" panose="020B0604020202020204" pitchFamily="34" charset="0"/>
              </a:rPr>
              <a:t>Get Started!”</a:t>
            </a:r>
          </a:p>
          <a:p>
            <a:endParaRPr lang="en-GB"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17871A6-E1C1-4B4E-97BD-CF23E013B9C5}"/>
              </a:ext>
            </a:extLst>
          </p:cNvPr>
          <p:cNvSpPr txBox="1"/>
          <p:nvPr/>
        </p:nvSpPr>
        <p:spPr>
          <a:xfrm>
            <a:off x="218023" y="2783234"/>
            <a:ext cx="5764720" cy="400110"/>
          </a:xfrm>
          <a:prstGeom prst="rect">
            <a:avLst/>
          </a:prstGeom>
          <a:noFill/>
        </p:spPr>
        <p:txBody>
          <a:bodyPr wrap="none" rtlCol="0">
            <a:spAutoFit/>
          </a:bodyPr>
          <a:lstStyle/>
          <a:p>
            <a:r>
              <a:rPr lang="en-GB" sz="2000" dirty="0">
                <a:solidFill>
                  <a:srgbClr val="393D3D"/>
                </a:solidFill>
                <a:latin typeface="Arial" panose="020B0604020202020204" pitchFamily="34" charset="0"/>
                <a:cs typeface="Arial" panose="020B0604020202020204" pitchFamily="34" charset="0"/>
              </a:rPr>
              <a:t>Enter your name, date of birth and school details</a:t>
            </a:r>
          </a:p>
        </p:txBody>
      </p:sp>
      <p:sp>
        <p:nvSpPr>
          <p:cNvPr id="15" name="TextBox 14">
            <a:extLst>
              <a:ext uri="{FF2B5EF4-FFF2-40B4-BE49-F238E27FC236}">
                <a16:creationId xmlns:a16="http://schemas.microsoft.com/office/drawing/2014/main" id="{DEF454A5-BB7C-4DA5-AFD7-CFADB3397746}"/>
              </a:ext>
            </a:extLst>
          </p:cNvPr>
          <p:cNvSpPr txBox="1"/>
          <p:nvPr/>
        </p:nvSpPr>
        <p:spPr>
          <a:xfrm>
            <a:off x="218023" y="3459932"/>
            <a:ext cx="4942379" cy="400110"/>
          </a:xfrm>
          <a:prstGeom prst="rect">
            <a:avLst/>
          </a:prstGeom>
          <a:noFill/>
        </p:spPr>
        <p:txBody>
          <a:bodyPr wrap="none" rtlCol="0">
            <a:spAutoFit/>
          </a:bodyPr>
          <a:lstStyle/>
          <a:p>
            <a:r>
              <a:rPr lang="en-GB" sz="2000" dirty="0">
                <a:solidFill>
                  <a:srgbClr val="393D3D"/>
                </a:solidFill>
                <a:latin typeface="Arial" panose="020B0604020202020204" pitchFamily="34" charset="0"/>
                <a:cs typeface="Arial" panose="020B0604020202020204" pitchFamily="34" charset="0"/>
              </a:rPr>
              <a:t>Create your own username and password</a:t>
            </a:r>
            <a:endParaRPr lang="en-GB" dirty="0">
              <a:solidFill>
                <a:srgbClr val="393D3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9BA3FE5-23F3-4CE0-8F9B-4041A2E10652}"/>
              </a:ext>
            </a:extLst>
          </p:cNvPr>
          <p:cNvSpPr txBox="1"/>
          <p:nvPr/>
        </p:nvSpPr>
        <p:spPr>
          <a:xfrm>
            <a:off x="972688" y="2453916"/>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2</a:t>
            </a:r>
            <a:endParaRPr lang="en-GB"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44C9449-D16B-4923-A97D-EFA30F836AAD}"/>
              </a:ext>
            </a:extLst>
          </p:cNvPr>
          <p:cNvPicPr>
            <a:picLocks noChangeAspect="1"/>
          </p:cNvPicPr>
          <p:nvPr/>
        </p:nvPicPr>
        <p:blipFill>
          <a:blip r:embed="rId3"/>
          <a:stretch>
            <a:fillRect/>
          </a:stretch>
        </p:blipFill>
        <p:spPr>
          <a:xfrm>
            <a:off x="7275088" y="3934456"/>
            <a:ext cx="4066989" cy="1930015"/>
          </a:xfrm>
          <a:prstGeom prst="rect">
            <a:avLst/>
          </a:prstGeom>
        </p:spPr>
      </p:pic>
      <p:pic>
        <p:nvPicPr>
          <p:cNvPr id="3" name="Picture 2">
            <a:extLst>
              <a:ext uri="{FF2B5EF4-FFF2-40B4-BE49-F238E27FC236}">
                <a16:creationId xmlns:a16="http://schemas.microsoft.com/office/drawing/2014/main" id="{9EC6528A-ED59-4202-9593-22A853689B32}"/>
              </a:ext>
            </a:extLst>
          </p:cNvPr>
          <p:cNvPicPr>
            <a:picLocks noChangeAspect="1"/>
          </p:cNvPicPr>
          <p:nvPr/>
        </p:nvPicPr>
        <p:blipFill>
          <a:blip r:embed="rId4"/>
          <a:stretch>
            <a:fillRect/>
          </a:stretch>
        </p:blipFill>
        <p:spPr>
          <a:xfrm>
            <a:off x="5940426" y="1421396"/>
            <a:ext cx="4144351" cy="1977533"/>
          </a:xfrm>
          <a:prstGeom prst="rect">
            <a:avLst/>
          </a:prstGeom>
        </p:spPr>
      </p:pic>
    </p:spTree>
    <p:extLst>
      <p:ext uri="{BB962C8B-B14F-4D97-AF65-F5344CB8AC3E}">
        <p14:creationId xmlns:p14="http://schemas.microsoft.com/office/powerpoint/2010/main" val="342709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F5114355-EAF8-4F8B-B17F-78FA1AAADDDB}"/>
              </a:ext>
            </a:extLst>
          </p:cNvPr>
          <p:cNvGraphicFramePr>
            <a:graphicFrameLocks noChangeAspect="1"/>
          </p:cNvGraphicFramePr>
          <p:nvPr/>
        </p:nvGraphicFramePr>
        <p:xfrm>
          <a:off x="548433" y="28852"/>
          <a:ext cx="5067300" cy="5586413"/>
        </p:xfrm>
        <a:graphic>
          <a:graphicData uri="http://schemas.openxmlformats.org/presentationml/2006/ole">
            <mc:AlternateContent xmlns:mc="http://schemas.openxmlformats.org/markup-compatibility/2006">
              <mc:Choice xmlns:v="urn:schemas-microsoft-com:vml" Requires="v">
                <p:oleObj spid="_x0000_s1027" r:id="rId3" imgW="5066640" imgH="5587200" progId="">
                  <p:embed/>
                </p:oleObj>
              </mc:Choice>
              <mc:Fallback>
                <p:oleObj r:id="rId3" imgW="5066640" imgH="5587200" progId="">
                  <p:embed/>
                  <p:pic>
                    <p:nvPicPr>
                      <p:cNvPr id="5" name="Object 4">
                        <a:extLst>
                          <a:ext uri="{FF2B5EF4-FFF2-40B4-BE49-F238E27FC236}">
                            <a16:creationId xmlns:a16="http://schemas.microsoft.com/office/drawing/2014/main" id="{F5114355-EAF8-4F8B-B17F-78FA1AAADDDB}"/>
                          </a:ext>
                        </a:extLst>
                      </p:cNvPr>
                      <p:cNvPicPr/>
                      <p:nvPr/>
                    </p:nvPicPr>
                    <p:blipFill>
                      <a:blip r:embed="rId4"/>
                      <a:stretch>
                        <a:fillRect/>
                      </a:stretch>
                    </p:blipFill>
                    <p:spPr>
                      <a:xfrm>
                        <a:off x="548433" y="28852"/>
                        <a:ext cx="5067300" cy="5586413"/>
                      </a:xfrm>
                      <a:prstGeom prst="rect">
                        <a:avLst/>
                      </a:prstGeom>
                    </p:spPr>
                  </p:pic>
                </p:oleObj>
              </mc:Fallback>
            </mc:AlternateContent>
          </a:graphicData>
        </a:graphic>
      </p:graphicFrame>
      <p:pic>
        <p:nvPicPr>
          <p:cNvPr id="9" name="Picture Placeholder 7" descr="A close up of a sign&#10;&#10;Description automatically generated">
            <a:extLst>
              <a:ext uri="{FF2B5EF4-FFF2-40B4-BE49-F238E27FC236}">
                <a16:creationId xmlns:a16="http://schemas.microsoft.com/office/drawing/2014/main" id="{3ED374AB-5125-4927-9EF0-704C2FB027AD}"/>
              </a:ext>
            </a:extLst>
          </p:cNvPr>
          <p:cNvPicPr>
            <a:picLocks noChangeAspect="1"/>
          </p:cNvPicPr>
          <p:nvPr/>
        </p:nvPicPr>
        <p:blipFill rotWithShape="1">
          <a:blip r:embed="rId5">
            <a:extLst>
              <a:ext uri="{28A0092B-C50C-407E-A947-70E740481C1C}">
                <a14:useLocalDpi xmlns:a14="http://schemas.microsoft.com/office/drawing/2010/main" val="0"/>
              </a:ext>
            </a:extLst>
          </a:blip>
          <a:srcRect t="65199" r="468" b="-3"/>
          <a:stretch/>
        </p:blipFill>
        <p:spPr>
          <a:xfrm>
            <a:off x="5157188" y="2601158"/>
            <a:ext cx="5056716" cy="2281559"/>
          </a:xfrm>
          <a:prstGeom prst="rect">
            <a:avLst/>
          </a:prstGeom>
        </p:spPr>
      </p:pic>
    </p:spTree>
    <p:extLst>
      <p:ext uri="{BB962C8B-B14F-4D97-AF65-F5344CB8AC3E}">
        <p14:creationId xmlns:p14="http://schemas.microsoft.com/office/powerpoint/2010/main" val="275877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04C14-40AC-4768-BBB1-6F7E3FCFAF94}"/>
              </a:ext>
            </a:extLst>
          </p:cNvPr>
          <p:cNvSpPr>
            <a:spLocks noGrp="1"/>
          </p:cNvSpPr>
          <p:nvPr>
            <p:ph type="title"/>
          </p:nvPr>
        </p:nvSpPr>
        <p:spPr>
          <a:xfrm>
            <a:off x="328471" y="142043"/>
            <a:ext cx="8052047" cy="1325563"/>
          </a:xfrm>
        </p:spPr>
        <p:txBody>
          <a:bodyPr>
            <a:normAutofit/>
          </a:bodyPr>
          <a:lstStyle/>
          <a:p>
            <a:r>
              <a:rPr lang="en-GB" sz="4000" b="1" dirty="0">
                <a:solidFill>
                  <a:srgbClr val="E6007E"/>
                </a:solidFill>
                <a:latin typeface="Arial" panose="020B0604020202020204" pitchFamily="34" charset="0"/>
                <a:cs typeface="Arial" panose="020B0604020202020204" pitchFamily="34" charset="0"/>
              </a:rPr>
              <a:t>A reminder: What is GCSEPod and how can GCSEPod help?</a:t>
            </a:r>
          </a:p>
        </p:txBody>
      </p:sp>
      <p:sp>
        <p:nvSpPr>
          <p:cNvPr id="2" name="TextBox 1">
            <a:extLst>
              <a:ext uri="{FF2B5EF4-FFF2-40B4-BE49-F238E27FC236}">
                <a16:creationId xmlns:a16="http://schemas.microsoft.com/office/drawing/2014/main" id="{8DC8211A-9C98-4D5F-9546-43A456567705}"/>
              </a:ext>
            </a:extLst>
          </p:cNvPr>
          <p:cNvSpPr txBox="1"/>
          <p:nvPr/>
        </p:nvSpPr>
        <p:spPr>
          <a:xfrm>
            <a:off x="328471" y="1700794"/>
            <a:ext cx="7662111" cy="4093428"/>
          </a:xfrm>
          <a:prstGeom prst="rect">
            <a:avLst/>
          </a:prstGeom>
          <a:noFill/>
        </p:spPr>
        <p:txBody>
          <a:bodyPr wrap="square" rtlCol="0">
            <a:spAutoFit/>
          </a:bodyPr>
          <a:lstStyle/>
          <a:p>
            <a:r>
              <a:rPr lang="en-GB" sz="2000" dirty="0">
                <a:solidFill>
                  <a:srgbClr val="393D3D"/>
                </a:solidFill>
                <a:latin typeface="Arial" panose="020B0604020202020204" pitchFamily="34" charset="0"/>
                <a:cs typeface="Arial" panose="020B0604020202020204" pitchFamily="34" charset="0"/>
              </a:rPr>
              <a:t>GCSEPod provides you with highly concentrated 3-5 minute bursts of audio-visual, expert-written learning which can help to reinforce and consolidate key GCSE topics.</a:t>
            </a:r>
          </a:p>
          <a:p>
            <a:endParaRPr lang="en-GB" sz="2000" dirty="0">
              <a:solidFill>
                <a:srgbClr val="393D3D"/>
              </a:solidFill>
              <a:latin typeface="Arial" panose="020B0604020202020204" pitchFamily="34" charset="0"/>
              <a:cs typeface="Arial" panose="020B0604020202020204" pitchFamily="34" charset="0"/>
            </a:endParaRPr>
          </a:p>
          <a:p>
            <a:r>
              <a:rPr lang="en-GB" sz="2000" dirty="0">
                <a:solidFill>
                  <a:srgbClr val="393D3D"/>
                </a:solidFill>
                <a:latin typeface="Arial" panose="020B0604020202020204" pitchFamily="34" charset="0"/>
                <a:cs typeface="Arial" panose="020B0604020202020204" pitchFamily="34" charset="0"/>
              </a:rPr>
              <a:t>GCSEPod is available online or offline, you can study on the move.</a:t>
            </a:r>
          </a:p>
          <a:p>
            <a:endParaRPr lang="en-GB" sz="2000" dirty="0">
              <a:solidFill>
                <a:srgbClr val="393D3D"/>
              </a:solidFill>
              <a:latin typeface="Arial" panose="020B0604020202020204" pitchFamily="34" charset="0"/>
              <a:cs typeface="Arial" panose="020B0604020202020204" pitchFamily="34" charset="0"/>
            </a:endParaRPr>
          </a:p>
          <a:p>
            <a:r>
              <a:rPr lang="en-GB" sz="2000" dirty="0">
                <a:solidFill>
                  <a:srgbClr val="393D3D"/>
                </a:solidFill>
                <a:latin typeface="Arial" panose="020B0604020202020204" pitchFamily="34" charset="0"/>
                <a:cs typeface="Arial" panose="020B0604020202020204" pitchFamily="34" charset="0"/>
              </a:rPr>
              <a:t>Test yourself with our check and challenge feature.</a:t>
            </a:r>
          </a:p>
          <a:p>
            <a:endParaRPr lang="en-GB" sz="2000" dirty="0">
              <a:solidFill>
                <a:srgbClr val="393D3D"/>
              </a:solidFill>
              <a:latin typeface="Arial" panose="020B0604020202020204" pitchFamily="34" charset="0"/>
              <a:cs typeface="Arial" panose="020B0604020202020204" pitchFamily="34" charset="0"/>
            </a:endParaRPr>
          </a:p>
          <a:p>
            <a:r>
              <a:rPr lang="en-GB" sz="2000" dirty="0">
                <a:solidFill>
                  <a:srgbClr val="393D3D"/>
                </a:solidFill>
                <a:latin typeface="Arial" panose="020B0604020202020204" pitchFamily="34" charset="0"/>
                <a:cs typeface="Arial" panose="020B0604020202020204" pitchFamily="34" charset="0"/>
              </a:rPr>
              <a:t>Favourite Pods, making it easy to revisit the ones you find difficult.</a:t>
            </a:r>
          </a:p>
          <a:p>
            <a:endParaRPr lang="en-GB" sz="2000" dirty="0">
              <a:solidFill>
                <a:srgbClr val="393D3D"/>
              </a:solidFill>
              <a:latin typeface="Arial" panose="020B0604020202020204" pitchFamily="34" charset="0"/>
              <a:cs typeface="Arial" panose="020B0604020202020204" pitchFamily="34" charset="0"/>
            </a:endParaRPr>
          </a:p>
          <a:p>
            <a:r>
              <a:rPr lang="en-GB" sz="2000" dirty="0">
                <a:solidFill>
                  <a:srgbClr val="393D3D"/>
                </a:solidFill>
                <a:latin typeface="Arial" panose="020B0604020202020204" pitchFamily="34" charset="0"/>
                <a:cs typeface="Arial" panose="020B0604020202020204" pitchFamily="34" charset="0"/>
              </a:rPr>
              <a:t>Create your own playlists, creating a clear study plan.</a:t>
            </a:r>
          </a:p>
          <a:p>
            <a:endParaRPr lang="en-GB" sz="2000" dirty="0">
              <a:solidFill>
                <a:srgbClr val="393D3D"/>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454A018-EF3A-45D2-A0A8-5CED97110772}"/>
              </a:ext>
            </a:extLst>
          </p:cNvPr>
          <p:cNvPicPr>
            <a:picLocks noChangeAspect="1"/>
          </p:cNvPicPr>
          <p:nvPr/>
        </p:nvPicPr>
        <p:blipFill>
          <a:blip r:embed="rId2"/>
          <a:stretch>
            <a:fillRect/>
          </a:stretch>
        </p:blipFill>
        <p:spPr>
          <a:xfrm rot="1122983">
            <a:off x="8062516" y="1622949"/>
            <a:ext cx="3479591" cy="3142042"/>
          </a:xfrm>
          <a:prstGeom prst="rect">
            <a:avLst/>
          </a:prstGeom>
        </p:spPr>
      </p:pic>
    </p:spTree>
    <p:extLst>
      <p:ext uri="{BB962C8B-B14F-4D97-AF65-F5344CB8AC3E}">
        <p14:creationId xmlns:p14="http://schemas.microsoft.com/office/powerpoint/2010/main" val="86113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3F985-4C6B-430B-9441-DAF9DF8B7ADC}"/>
              </a:ext>
            </a:extLst>
          </p:cNvPr>
          <p:cNvPicPr>
            <a:picLocks noChangeAspect="1"/>
          </p:cNvPicPr>
          <p:nvPr/>
        </p:nvPicPr>
        <p:blipFill>
          <a:blip r:embed="rId2"/>
          <a:stretch>
            <a:fillRect/>
          </a:stretch>
        </p:blipFill>
        <p:spPr>
          <a:xfrm>
            <a:off x="441223" y="1730615"/>
            <a:ext cx="11178231" cy="3676708"/>
          </a:xfrm>
          <a:prstGeom prst="rect">
            <a:avLst/>
          </a:prstGeom>
        </p:spPr>
      </p:pic>
      <p:sp>
        <p:nvSpPr>
          <p:cNvPr id="5" name="Title 4">
            <a:extLst>
              <a:ext uri="{FF2B5EF4-FFF2-40B4-BE49-F238E27FC236}">
                <a16:creationId xmlns:a16="http://schemas.microsoft.com/office/drawing/2014/main" id="{9D204C14-40AC-4768-BBB1-6F7E3FCFAF94}"/>
              </a:ext>
            </a:extLst>
          </p:cNvPr>
          <p:cNvSpPr>
            <a:spLocks noGrp="1"/>
          </p:cNvSpPr>
          <p:nvPr>
            <p:ph type="title"/>
          </p:nvPr>
        </p:nvSpPr>
        <p:spPr>
          <a:xfrm>
            <a:off x="345387" y="-230800"/>
            <a:ext cx="9312479" cy="1325563"/>
          </a:xfrm>
        </p:spPr>
        <p:txBody>
          <a:bodyPr>
            <a:normAutofit fontScale="90000"/>
          </a:bodyPr>
          <a:lstStyle/>
          <a:p>
            <a:br>
              <a:rPr lang="en-GB" dirty="0">
                <a:solidFill>
                  <a:srgbClr val="E6007E"/>
                </a:solidFill>
              </a:rPr>
            </a:br>
            <a:r>
              <a:rPr lang="en-GB" b="1" dirty="0">
                <a:solidFill>
                  <a:srgbClr val="E6007E"/>
                </a:solidFill>
                <a:latin typeface="Arial" panose="020B0604020202020204" pitchFamily="34" charset="0"/>
                <a:cs typeface="Arial" panose="020B0604020202020204" pitchFamily="34" charset="0"/>
              </a:rPr>
              <a:t>When used effectively, GCSEPod can have a BIG impact on final grades</a:t>
            </a:r>
          </a:p>
        </p:txBody>
      </p:sp>
      <p:sp>
        <p:nvSpPr>
          <p:cNvPr id="8" name="TextBox 7">
            <a:extLst>
              <a:ext uri="{FF2B5EF4-FFF2-40B4-BE49-F238E27FC236}">
                <a16:creationId xmlns:a16="http://schemas.microsoft.com/office/drawing/2014/main" id="{D6F78FD7-1B4A-4A59-A687-AFE920A9C428}"/>
              </a:ext>
            </a:extLst>
          </p:cNvPr>
          <p:cNvSpPr txBox="1"/>
          <p:nvPr/>
        </p:nvSpPr>
        <p:spPr>
          <a:xfrm>
            <a:off x="441223" y="1982924"/>
            <a:ext cx="4240928" cy="3780313"/>
          </a:xfrm>
          <a:prstGeom prst="rect">
            <a:avLst/>
          </a:prstGeom>
        </p:spPr>
        <p:txBody>
          <a:bodyPr vert="horz" lIns="91440" tIns="45720" rIns="91440" bIns="45720" rtlCol="0">
            <a:normAutofit/>
          </a:bodyPr>
          <a:lstStyle/>
          <a:p>
            <a:pPr marL="114300">
              <a:lnSpc>
                <a:spcPct val="90000"/>
              </a:lnSpc>
              <a:spcAft>
                <a:spcPts val="600"/>
              </a:spcAft>
            </a:pPr>
            <a:r>
              <a:rPr lang="en-GB" dirty="0">
                <a:solidFill>
                  <a:srgbClr val="393D3D"/>
                </a:solidFill>
                <a:latin typeface="Arial" panose="020B0604020202020204" pitchFamily="34" charset="0"/>
                <a:cs typeface="Arial" panose="020B0604020202020204" pitchFamily="34" charset="0"/>
              </a:rPr>
              <a:t>Data from over 2,200 students shows that higher GCSEPod users are more likely to exceed their predicted grades by a larger margin than those who don’t use GCSEPod. </a:t>
            </a:r>
          </a:p>
          <a:p>
            <a:pPr marL="114300">
              <a:lnSpc>
                <a:spcPct val="90000"/>
              </a:lnSpc>
              <a:spcAft>
                <a:spcPts val="600"/>
              </a:spcAft>
            </a:pPr>
            <a:endParaRPr lang="en-GB" dirty="0">
              <a:solidFill>
                <a:srgbClr val="393D3D"/>
              </a:solidFill>
              <a:latin typeface="Arial" panose="020B0604020202020204" pitchFamily="34" charset="0"/>
              <a:cs typeface="Arial" panose="020B0604020202020204" pitchFamily="34" charset="0"/>
            </a:endParaRPr>
          </a:p>
          <a:p>
            <a:pPr marL="114300">
              <a:lnSpc>
                <a:spcPct val="90000"/>
              </a:lnSpc>
              <a:spcAft>
                <a:spcPts val="600"/>
              </a:spcAft>
            </a:pPr>
            <a:r>
              <a:rPr lang="en-GB" dirty="0">
                <a:solidFill>
                  <a:srgbClr val="393D3D"/>
                </a:solidFill>
                <a:latin typeface="Arial" panose="020B0604020202020204" pitchFamily="34" charset="0"/>
                <a:cs typeface="Arial" panose="020B0604020202020204" pitchFamily="34" charset="0"/>
              </a:rPr>
              <a:t>High academic year usage yielded a greater impact than high usage in just the exam period.</a:t>
            </a:r>
          </a:p>
          <a:p>
            <a:pPr marL="114300">
              <a:lnSpc>
                <a:spcPct val="90000"/>
              </a:lnSpc>
              <a:spcAft>
                <a:spcPts val="600"/>
              </a:spcAft>
            </a:pPr>
            <a:endParaRPr lang="en-GB" dirty="0">
              <a:solidFill>
                <a:srgbClr val="393D3D"/>
              </a:solidFill>
              <a:latin typeface="Arial" panose="020B0604020202020204" pitchFamily="34" charset="0"/>
              <a:cs typeface="Arial" panose="020B0604020202020204" pitchFamily="34" charset="0"/>
            </a:endParaRPr>
          </a:p>
          <a:p>
            <a:pPr marL="114300">
              <a:lnSpc>
                <a:spcPct val="90000"/>
              </a:lnSpc>
              <a:spcAft>
                <a:spcPts val="600"/>
              </a:spcAft>
            </a:pPr>
            <a:r>
              <a:rPr lang="en-GB" dirty="0">
                <a:solidFill>
                  <a:srgbClr val="393D3D"/>
                </a:solidFill>
                <a:latin typeface="Arial" panose="020B0604020202020204" pitchFamily="34" charset="0"/>
                <a:cs typeface="Arial" panose="020B0604020202020204" pitchFamily="34" charset="0"/>
              </a:rPr>
              <a:t>On average, highest users received 3 grades higher across their subjects than predicted.</a:t>
            </a:r>
          </a:p>
          <a:p>
            <a:pPr>
              <a:lnSpc>
                <a:spcPct val="90000"/>
              </a:lnSpc>
              <a:spcAft>
                <a:spcPts val="600"/>
              </a:spcAft>
            </a:pPr>
            <a:endParaRPr lang="en-US" sz="1600" dirty="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BD8AE9F9-60B8-4F31-8767-B2A70757E0BA}"/>
              </a:ext>
            </a:extLst>
          </p:cNvPr>
          <p:cNvGraphicFramePr>
            <a:graphicFrameLocks/>
          </p:cNvGraphicFramePr>
          <p:nvPr>
            <p:extLst>
              <p:ext uri="{D42A27DB-BD31-4B8C-83A1-F6EECF244321}">
                <p14:modId xmlns:p14="http://schemas.microsoft.com/office/powerpoint/2010/main" val="1831763387"/>
              </p:ext>
            </p:extLst>
          </p:nvPr>
        </p:nvGraphicFramePr>
        <p:xfrm>
          <a:off x="5001626" y="1982924"/>
          <a:ext cx="5918790" cy="390098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57D204E-C28E-42DF-ACFC-A1A4BB9BCD57}"/>
              </a:ext>
            </a:extLst>
          </p:cNvPr>
          <p:cNvSpPr txBox="1"/>
          <p:nvPr/>
        </p:nvSpPr>
        <p:spPr>
          <a:xfrm>
            <a:off x="9793673" y="2429073"/>
            <a:ext cx="2457522" cy="1446550"/>
          </a:xfrm>
          <a:prstGeom prst="rect">
            <a:avLst/>
          </a:prstGeom>
          <a:noFill/>
        </p:spPr>
        <p:txBody>
          <a:bodyPr wrap="square" rtlCol="0">
            <a:spAutoFit/>
          </a:bodyPr>
          <a:lstStyle/>
          <a:p>
            <a:r>
              <a:rPr lang="en-GB" sz="1100" dirty="0">
                <a:solidFill>
                  <a:srgbClr val="393D3D"/>
                </a:solidFill>
                <a:latin typeface="Arial" panose="020B0604020202020204" pitchFamily="34" charset="0"/>
                <a:cs typeface="Arial" panose="020B0604020202020204" pitchFamily="34" charset="0"/>
              </a:rPr>
              <a:t>High Users = average 122 Pods watched in academic year</a:t>
            </a:r>
          </a:p>
          <a:p>
            <a:r>
              <a:rPr lang="en-GB" sz="1100" dirty="0">
                <a:solidFill>
                  <a:srgbClr val="393D3D"/>
                </a:solidFill>
                <a:latin typeface="Arial" panose="020B0604020202020204" pitchFamily="34" charset="0"/>
                <a:cs typeface="Arial" panose="020B0604020202020204" pitchFamily="34" charset="0"/>
              </a:rPr>
              <a:t>Medium = average 34 Pods watched in academic year </a:t>
            </a:r>
          </a:p>
          <a:p>
            <a:r>
              <a:rPr lang="en-GB" sz="1100" dirty="0">
                <a:solidFill>
                  <a:srgbClr val="393D3D"/>
                </a:solidFill>
                <a:latin typeface="Arial" panose="020B0604020202020204" pitchFamily="34" charset="0"/>
                <a:cs typeface="Arial" panose="020B0604020202020204" pitchFamily="34" charset="0"/>
              </a:rPr>
              <a:t>Low = average 6 Pods watched in academic year </a:t>
            </a:r>
          </a:p>
          <a:p>
            <a:r>
              <a:rPr lang="en-GB" sz="1100" dirty="0">
                <a:solidFill>
                  <a:srgbClr val="393D3D"/>
                </a:solidFill>
                <a:latin typeface="Arial" panose="020B0604020202020204" pitchFamily="34" charset="0"/>
                <a:cs typeface="Arial" panose="020B0604020202020204" pitchFamily="34" charset="0"/>
              </a:rPr>
              <a:t>Non Users = 0 Pods watched in academic year</a:t>
            </a:r>
          </a:p>
        </p:txBody>
      </p:sp>
    </p:spTree>
    <p:extLst>
      <p:ext uri="{BB962C8B-B14F-4D97-AF65-F5344CB8AC3E}">
        <p14:creationId xmlns:p14="http://schemas.microsoft.com/office/powerpoint/2010/main" val="153654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C3DA93-D990-4CC4-BE08-D4E15038005A}"/>
              </a:ext>
            </a:extLst>
          </p:cNvPr>
          <p:cNvPicPr preferRelativeResize="0">
            <a:picLocks/>
          </p:cNvPicPr>
          <p:nvPr/>
        </p:nvPicPr>
        <p:blipFill rotWithShape="1">
          <a:blip r:embed="rId2">
            <a:extLst>
              <a:ext uri="{28A0092B-C50C-407E-A947-70E740481C1C}">
                <a14:useLocalDpi xmlns:a14="http://schemas.microsoft.com/office/drawing/2010/main" val="0"/>
              </a:ext>
            </a:extLst>
          </a:blip>
          <a:srcRect t="27153" b="10269"/>
          <a:stretch/>
        </p:blipFill>
        <p:spPr>
          <a:xfrm>
            <a:off x="789711" y="1149663"/>
            <a:ext cx="10548781" cy="4729703"/>
          </a:xfrm>
          <a:prstGeom prst="rect">
            <a:avLst/>
          </a:prstGeom>
        </p:spPr>
      </p:pic>
      <p:pic>
        <p:nvPicPr>
          <p:cNvPr id="12" name="Picture 11">
            <a:extLst>
              <a:ext uri="{FF2B5EF4-FFF2-40B4-BE49-F238E27FC236}">
                <a16:creationId xmlns:a16="http://schemas.microsoft.com/office/drawing/2014/main" id="{287D2A5B-9407-4F41-A96A-5E1EBA91DDE8}"/>
              </a:ext>
            </a:extLst>
          </p:cNvPr>
          <p:cNvPicPr>
            <a:picLocks noChangeAspect="1"/>
          </p:cNvPicPr>
          <p:nvPr/>
        </p:nvPicPr>
        <p:blipFill>
          <a:blip r:embed="rId3"/>
          <a:stretch>
            <a:fillRect/>
          </a:stretch>
        </p:blipFill>
        <p:spPr>
          <a:xfrm>
            <a:off x="0" y="-45924"/>
            <a:ext cx="5370653" cy="1195587"/>
          </a:xfrm>
          <a:prstGeom prst="rect">
            <a:avLst/>
          </a:prstGeom>
        </p:spPr>
      </p:pic>
    </p:spTree>
    <p:extLst>
      <p:ext uri="{BB962C8B-B14F-4D97-AF65-F5344CB8AC3E}">
        <p14:creationId xmlns:p14="http://schemas.microsoft.com/office/powerpoint/2010/main" val="333712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04C14-40AC-4768-BBB1-6F7E3FCFAF94}"/>
              </a:ext>
            </a:extLst>
          </p:cNvPr>
          <p:cNvSpPr>
            <a:spLocks noGrp="1"/>
          </p:cNvSpPr>
          <p:nvPr>
            <p:ph type="title"/>
          </p:nvPr>
        </p:nvSpPr>
        <p:spPr>
          <a:xfrm>
            <a:off x="-501820" y="147849"/>
            <a:ext cx="10515600" cy="1325563"/>
          </a:xfrm>
        </p:spPr>
        <p:txBody>
          <a:bodyPr>
            <a:normAutofit/>
          </a:bodyPr>
          <a:lstStyle/>
          <a:p>
            <a:pPr algn="ctr"/>
            <a:r>
              <a:rPr lang="en-GB" sz="4000" b="1" dirty="0">
                <a:solidFill>
                  <a:srgbClr val="E6007E"/>
                </a:solidFill>
                <a:latin typeface="Arial" panose="020B0604020202020204" pitchFamily="34" charset="0"/>
                <a:cs typeface="Arial" panose="020B0604020202020204" pitchFamily="34" charset="0"/>
              </a:rPr>
              <a:t>GCSEPod can be used on any device</a:t>
            </a:r>
          </a:p>
        </p:txBody>
      </p:sp>
      <p:pic>
        <p:nvPicPr>
          <p:cNvPr id="7" name="Picture 6">
            <a:extLst>
              <a:ext uri="{FF2B5EF4-FFF2-40B4-BE49-F238E27FC236}">
                <a16:creationId xmlns:a16="http://schemas.microsoft.com/office/drawing/2014/main" id="{DAB3652C-0705-4017-8553-326B93306190}"/>
              </a:ext>
            </a:extLst>
          </p:cNvPr>
          <p:cNvPicPr/>
          <p:nvPr/>
        </p:nvPicPr>
        <p:blipFill>
          <a:blip r:embed="rId2">
            <a:extLst>
              <a:ext uri="{28A0092B-C50C-407E-A947-70E740481C1C}">
                <a14:useLocalDpi xmlns:a14="http://schemas.microsoft.com/office/drawing/2010/main" val="0"/>
              </a:ext>
            </a:extLst>
          </a:blip>
          <a:stretch>
            <a:fillRect/>
          </a:stretch>
        </p:blipFill>
        <p:spPr>
          <a:xfrm>
            <a:off x="2828288" y="1659990"/>
            <a:ext cx="6703996" cy="3538020"/>
          </a:xfrm>
          <a:prstGeom prst="rect">
            <a:avLst/>
          </a:prstGeom>
        </p:spPr>
      </p:pic>
    </p:spTree>
    <p:extLst>
      <p:ext uri="{BB962C8B-B14F-4D97-AF65-F5344CB8AC3E}">
        <p14:creationId xmlns:p14="http://schemas.microsoft.com/office/powerpoint/2010/main" val="328069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04C14-40AC-4768-BBB1-6F7E3FCFAF94}"/>
              </a:ext>
            </a:extLst>
          </p:cNvPr>
          <p:cNvSpPr>
            <a:spLocks noGrp="1"/>
          </p:cNvSpPr>
          <p:nvPr>
            <p:ph type="title"/>
          </p:nvPr>
        </p:nvSpPr>
        <p:spPr>
          <a:xfrm>
            <a:off x="-787788" y="0"/>
            <a:ext cx="9064291" cy="1325563"/>
          </a:xfrm>
        </p:spPr>
        <p:txBody>
          <a:bodyPr/>
          <a:lstStyle/>
          <a:p>
            <a:pPr algn="ctr"/>
            <a:r>
              <a:rPr lang="en-GB" b="1" dirty="0">
                <a:solidFill>
                  <a:srgbClr val="E6007E"/>
                </a:solidFill>
                <a:latin typeface="Arial" panose="020B0604020202020204" pitchFamily="34" charset="0"/>
                <a:cs typeface="Arial" panose="020B0604020202020204" pitchFamily="34" charset="0"/>
              </a:rPr>
              <a:t>How to find Pods to watch</a:t>
            </a:r>
          </a:p>
        </p:txBody>
      </p:sp>
      <p:sp>
        <p:nvSpPr>
          <p:cNvPr id="4" name="TextBox 3">
            <a:extLst>
              <a:ext uri="{FF2B5EF4-FFF2-40B4-BE49-F238E27FC236}">
                <a16:creationId xmlns:a16="http://schemas.microsoft.com/office/drawing/2014/main" id="{BBB9CC53-6F13-420C-8E4D-5AAF3800703D}"/>
              </a:ext>
            </a:extLst>
          </p:cNvPr>
          <p:cNvSpPr txBox="1"/>
          <p:nvPr/>
        </p:nvSpPr>
        <p:spPr>
          <a:xfrm>
            <a:off x="336204" y="1311853"/>
            <a:ext cx="7101840" cy="1200329"/>
          </a:xfrm>
          <a:prstGeom prst="rect">
            <a:avLst/>
          </a:prstGeom>
          <a:noFill/>
        </p:spPr>
        <p:txBody>
          <a:bodyPr wrap="square" rtlCol="0">
            <a:spAutoFit/>
          </a:bodyPr>
          <a:lstStyle/>
          <a:p>
            <a:r>
              <a:rPr lang="en-US" dirty="0">
                <a:solidFill>
                  <a:srgbClr val="393D3D"/>
                </a:solidFill>
                <a:latin typeface="Arial" panose="020B0604020202020204" pitchFamily="34" charset="0"/>
                <a:cs typeface="Arial" panose="020B0604020202020204" pitchFamily="34" charset="0"/>
              </a:rPr>
              <a:t>Visit </a:t>
            </a:r>
            <a:r>
              <a:rPr lang="en-US" b="1" dirty="0">
                <a:solidFill>
                  <a:srgbClr val="FAB437"/>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www.gcsepod.com</a:t>
            </a:r>
            <a:r>
              <a:rPr lang="en-US" b="1" dirty="0">
                <a:solidFill>
                  <a:srgbClr val="FAB437"/>
                </a:solidFill>
                <a:latin typeface="Arial" panose="020B0604020202020204" pitchFamily="34" charset="0"/>
                <a:cs typeface="Arial" panose="020B0604020202020204" pitchFamily="34" charset="0"/>
              </a:rPr>
              <a:t> </a:t>
            </a:r>
            <a:r>
              <a:rPr lang="en-US" dirty="0">
                <a:solidFill>
                  <a:srgbClr val="393D3D"/>
                </a:solidFill>
                <a:latin typeface="Arial" panose="020B0604020202020204" pitchFamily="34" charset="0"/>
                <a:cs typeface="Arial" panose="020B0604020202020204" pitchFamily="34" charset="0"/>
              </a:rPr>
              <a:t>or download our app and log in.</a:t>
            </a:r>
          </a:p>
          <a:p>
            <a:endParaRPr lang="en-US" dirty="0">
              <a:solidFill>
                <a:srgbClr val="393D3D"/>
              </a:solidFill>
              <a:latin typeface="Arial" panose="020B0604020202020204" pitchFamily="34" charset="0"/>
              <a:cs typeface="Arial" panose="020B0604020202020204" pitchFamily="34" charset="0"/>
            </a:endParaRPr>
          </a:p>
          <a:p>
            <a:r>
              <a:rPr lang="en-US" dirty="0">
                <a:solidFill>
                  <a:srgbClr val="393D3D"/>
                </a:solidFill>
                <a:latin typeface="Arial" panose="020B0604020202020204" pitchFamily="34" charset="0"/>
                <a:cs typeface="Arial" panose="020B0604020202020204" pitchFamily="34" charset="0"/>
              </a:rPr>
              <a:t>From the homepage choose your subject from the list of tiles.</a:t>
            </a:r>
          </a:p>
          <a:p>
            <a:endParaRPr lang="en-GB" dirty="0">
              <a:solidFill>
                <a:srgbClr val="393D3D"/>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FA2AAD2-4E89-400E-9634-561A6D56FC85}"/>
              </a:ext>
            </a:extLst>
          </p:cNvPr>
          <p:cNvPicPr>
            <a:picLocks noChangeAspect="1"/>
          </p:cNvPicPr>
          <p:nvPr/>
        </p:nvPicPr>
        <p:blipFill>
          <a:blip r:embed="rId3"/>
          <a:stretch>
            <a:fillRect/>
          </a:stretch>
        </p:blipFill>
        <p:spPr>
          <a:xfrm>
            <a:off x="669641" y="2542584"/>
            <a:ext cx="5190836" cy="2173617"/>
          </a:xfrm>
          <a:prstGeom prst="rect">
            <a:avLst/>
          </a:prstGeom>
        </p:spPr>
      </p:pic>
      <p:sp>
        <p:nvSpPr>
          <p:cNvPr id="7" name="TextBox 6">
            <a:extLst>
              <a:ext uri="{FF2B5EF4-FFF2-40B4-BE49-F238E27FC236}">
                <a16:creationId xmlns:a16="http://schemas.microsoft.com/office/drawing/2014/main" id="{9A9FA9D3-1D64-4C78-8F51-E8AE0E361270}"/>
              </a:ext>
            </a:extLst>
          </p:cNvPr>
          <p:cNvSpPr txBox="1"/>
          <p:nvPr/>
        </p:nvSpPr>
        <p:spPr>
          <a:xfrm>
            <a:off x="6928471" y="4138959"/>
            <a:ext cx="6297863" cy="369332"/>
          </a:xfrm>
          <a:prstGeom prst="rect">
            <a:avLst/>
          </a:prstGeom>
          <a:noFill/>
        </p:spPr>
        <p:txBody>
          <a:bodyPr wrap="square" rtlCol="0">
            <a:spAutoFit/>
          </a:bodyPr>
          <a:lstStyle/>
          <a:p>
            <a:r>
              <a:rPr lang="en-US" dirty="0">
                <a:solidFill>
                  <a:srgbClr val="393D3D"/>
                </a:solidFill>
                <a:latin typeface="Arial" panose="020B0604020202020204" pitchFamily="34" charset="0"/>
                <a:cs typeface="Arial" panose="020B0604020202020204" pitchFamily="34" charset="0"/>
              </a:rPr>
              <a:t>Within your subject choose your </a:t>
            </a:r>
            <a:r>
              <a:rPr lang="en-US" b="1" dirty="0">
                <a:solidFill>
                  <a:srgbClr val="FAB437"/>
                </a:solidFill>
                <a:latin typeface="Arial" panose="020B0604020202020204" pitchFamily="34" charset="0"/>
                <a:cs typeface="Arial" panose="020B0604020202020204" pitchFamily="34" charset="0"/>
              </a:rPr>
              <a:t>topic</a:t>
            </a:r>
            <a:endParaRPr lang="en-GB" b="1" dirty="0">
              <a:solidFill>
                <a:srgbClr val="FAB437"/>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E54E32C-7DC0-4B9A-8C48-325A7AF0D54B}"/>
              </a:ext>
            </a:extLst>
          </p:cNvPr>
          <p:cNvPicPr>
            <a:picLocks noChangeAspect="1"/>
          </p:cNvPicPr>
          <p:nvPr/>
        </p:nvPicPr>
        <p:blipFill>
          <a:blip r:embed="rId4"/>
          <a:stretch>
            <a:fillRect/>
          </a:stretch>
        </p:blipFill>
        <p:spPr>
          <a:xfrm>
            <a:off x="6756404" y="4620013"/>
            <a:ext cx="5199420" cy="1411129"/>
          </a:xfrm>
          <a:prstGeom prst="rect">
            <a:avLst/>
          </a:prstGeom>
        </p:spPr>
      </p:pic>
      <p:pic>
        <p:nvPicPr>
          <p:cNvPr id="2" name="Picture 1">
            <a:extLst>
              <a:ext uri="{FF2B5EF4-FFF2-40B4-BE49-F238E27FC236}">
                <a16:creationId xmlns:a16="http://schemas.microsoft.com/office/drawing/2014/main" id="{E5FC0B9B-A438-429B-9AF8-3DACFB173BC9}"/>
              </a:ext>
            </a:extLst>
          </p:cNvPr>
          <p:cNvPicPr>
            <a:picLocks noChangeAspect="1"/>
          </p:cNvPicPr>
          <p:nvPr/>
        </p:nvPicPr>
        <p:blipFill>
          <a:blip r:embed="rId5"/>
          <a:stretch>
            <a:fillRect/>
          </a:stretch>
        </p:blipFill>
        <p:spPr>
          <a:xfrm rot="1642568">
            <a:off x="6196668" y="3117775"/>
            <a:ext cx="1956986" cy="914479"/>
          </a:xfrm>
          <a:prstGeom prst="rect">
            <a:avLst/>
          </a:prstGeom>
        </p:spPr>
      </p:pic>
      <p:pic>
        <p:nvPicPr>
          <p:cNvPr id="12" name="Picture 11">
            <a:extLst>
              <a:ext uri="{FF2B5EF4-FFF2-40B4-BE49-F238E27FC236}">
                <a16:creationId xmlns:a16="http://schemas.microsoft.com/office/drawing/2014/main" id="{F8DCCACF-B84E-456A-B31D-04995AEFBEC5}"/>
              </a:ext>
            </a:extLst>
          </p:cNvPr>
          <p:cNvPicPr>
            <a:picLocks noChangeAspect="1"/>
          </p:cNvPicPr>
          <p:nvPr/>
        </p:nvPicPr>
        <p:blipFill>
          <a:blip r:embed="rId6"/>
          <a:stretch>
            <a:fillRect/>
          </a:stretch>
        </p:blipFill>
        <p:spPr>
          <a:xfrm>
            <a:off x="8116911" y="957925"/>
            <a:ext cx="2854123" cy="2810511"/>
          </a:xfrm>
          <a:prstGeom prst="rect">
            <a:avLst/>
          </a:prstGeom>
        </p:spPr>
      </p:pic>
    </p:spTree>
    <p:extLst>
      <p:ext uri="{BB962C8B-B14F-4D97-AF65-F5344CB8AC3E}">
        <p14:creationId xmlns:p14="http://schemas.microsoft.com/office/powerpoint/2010/main" val="377148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04C14-40AC-4768-BBB1-6F7E3FCFAF94}"/>
              </a:ext>
            </a:extLst>
          </p:cNvPr>
          <p:cNvSpPr>
            <a:spLocks noGrp="1"/>
          </p:cNvSpPr>
          <p:nvPr>
            <p:ph type="title"/>
          </p:nvPr>
        </p:nvSpPr>
        <p:spPr>
          <a:xfrm>
            <a:off x="-1833880" y="-51705"/>
            <a:ext cx="10515600" cy="1325563"/>
          </a:xfrm>
        </p:spPr>
        <p:txBody>
          <a:bodyPr/>
          <a:lstStyle/>
          <a:p>
            <a:pPr algn="ctr"/>
            <a:r>
              <a:rPr lang="en-GB" b="1" dirty="0">
                <a:solidFill>
                  <a:srgbClr val="E6007E"/>
                </a:solidFill>
                <a:latin typeface="Arial" panose="020B0604020202020204" pitchFamily="34" charset="0"/>
                <a:cs typeface="Arial" panose="020B0604020202020204" pitchFamily="34" charset="0"/>
              </a:rPr>
              <a:t>How to create a Playlist</a:t>
            </a:r>
          </a:p>
        </p:txBody>
      </p:sp>
      <p:sp>
        <p:nvSpPr>
          <p:cNvPr id="16" name="Title 1">
            <a:extLst>
              <a:ext uri="{FF2B5EF4-FFF2-40B4-BE49-F238E27FC236}">
                <a16:creationId xmlns:a16="http://schemas.microsoft.com/office/drawing/2014/main" id="{D66CC00C-6894-4AEB-B5D1-8C9FED5364C6}"/>
              </a:ext>
            </a:extLst>
          </p:cNvPr>
          <p:cNvSpPr txBox="1">
            <a:spLocks/>
          </p:cNvSpPr>
          <p:nvPr/>
        </p:nvSpPr>
        <p:spPr>
          <a:xfrm rot="10800000" flipV="1">
            <a:off x="184727" y="2123402"/>
            <a:ext cx="3040380" cy="64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FAB437"/>
                </a:solidFill>
                <a:latin typeface="Arial" panose="020B0604020202020204" pitchFamily="34" charset="0"/>
                <a:cs typeface="Arial" panose="020B0604020202020204" pitchFamily="34" charset="0"/>
              </a:rPr>
              <a:t>Going to My Playlists</a:t>
            </a:r>
          </a:p>
        </p:txBody>
      </p:sp>
      <p:sp>
        <p:nvSpPr>
          <p:cNvPr id="18" name="Title 1">
            <a:extLst>
              <a:ext uri="{FF2B5EF4-FFF2-40B4-BE49-F238E27FC236}">
                <a16:creationId xmlns:a16="http://schemas.microsoft.com/office/drawing/2014/main" id="{F0B7631F-F510-4A4A-84D3-119D832B205E}"/>
              </a:ext>
            </a:extLst>
          </p:cNvPr>
          <p:cNvSpPr txBox="1">
            <a:spLocks/>
          </p:cNvSpPr>
          <p:nvPr/>
        </p:nvSpPr>
        <p:spPr>
          <a:xfrm rot="10800000" flipV="1">
            <a:off x="2930675" y="3282906"/>
            <a:ext cx="3040380" cy="64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FAB437"/>
                </a:solidFill>
                <a:latin typeface="Arial" panose="020B0604020202020204" pitchFamily="34" charset="0"/>
                <a:cs typeface="Arial" panose="020B0604020202020204" pitchFamily="34" charset="0"/>
              </a:rPr>
              <a:t>Choose Your Pods</a:t>
            </a:r>
          </a:p>
        </p:txBody>
      </p:sp>
      <p:pic>
        <p:nvPicPr>
          <p:cNvPr id="2" name="Picture 1">
            <a:extLst>
              <a:ext uri="{FF2B5EF4-FFF2-40B4-BE49-F238E27FC236}">
                <a16:creationId xmlns:a16="http://schemas.microsoft.com/office/drawing/2014/main" id="{BFBC5780-5CD0-4933-8B7C-3EB6E9D89FFB}"/>
              </a:ext>
            </a:extLst>
          </p:cNvPr>
          <p:cNvPicPr>
            <a:picLocks noChangeAspect="1"/>
          </p:cNvPicPr>
          <p:nvPr/>
        </p:nvPicPr>
        <p:blipFill>
          <a:blip r:embed="rId2"/>
          <a:stretch>
            <a:fillRect/>
          </a:stretch>
        </p:blipFill>
        <p:spPr>
          <a:xfrm>
            <a:off x="3040380" y="2221868"/>
            <a:ext cx="549408" cy="443149"/>
          </a:xfrm>
          <a:prstGeom prst="rect">
            <a:avLst/>
          </a:prstGeom>
        </p:spPr>
      </p:pic>
      <p:pic>
        <p:nvPicPr>
          <p:cNvPr id="7" name="Picture 6">
            <a:extLst>
              <a:ext uri="{FF2B5EF4-FFF2-40B4-BE49-F238E27FC236}">
                <a16:creationId xmlns:a16="http://schemas.microsoft.com/office/drawing/2014/main" id="{A7641DD1-27F1-4573-AD0D-1C0DAA959228}"/>
              </a:ext>
            </a:extLst>
          </p:cNvPr>
          <p:cNvPicPr>
            <a:picLocks noChangeAspect="1"/>
          </p:cNvPicPr>
          <p:nvPr/>
        </p:nvPicPr>
        <p:blipFill>
          <a:blip r:embed="rId3"/>
          <a:stretch>
            <a:fillRect/>
          </a:stretch>
        </p:blipFill>
        <p:spPr>
          <a:xfrm>
            <a:off x="811101" y="2896011"/>
            <a:ext cx="1919019" cy="1914525"/>
          </a:xfrm>
          <a:prstGeom prst="rect">
            <a:avLst/>
          </a:prstGeom>
        </p:spPr>
      </p:pic>
      <p:pic>
        <p:nvPicPr>
          <p:cNvPr id="17" name="Picture 16">
            <a:extLst>
              <a:ext uri="{FF2B5EF4-FFF2-40B4-BE49-F238E27FC236}">
                <a16:creationId xmlns:a16="http://schemas.microsoft.com/office/drawing/2014/main" id="{FBCAA5B8-A1C3-45F6-B249-65F974D931B8}"/>
              </a:ext>
            </a:extLst>
          </p:cNvPr>
          <p:cNvPicPr>
            <a:picLocks noChangeAspect="1"/>
          </p:cNvPicPr>
          <p:nvPr/>
        </p:nvPicPr>
        <p:blipFill>
          <a:blip r:embed="rId4"/>
          <a:stretch>
            <a:fillRect/>
          </a:stretch>
        </p:blipFill>
        <p:spPr>
          <a:xfrm>
            <a:off x="3315084" y="3937879"/>
            <a:ext cx="4374682" cy="1735035"/>
          </a:xfrm>
          <a:prstGeom prst="rect">
            <a:avLst/>
          </a:prstGeom>
        </p:spPr>
      </p:pic>
      <p:pic>
        <p:nvPicPr>
          <p:cNvPr id="20" name="Picture 19">
            <a:extLst>
              <a:ext uri="{FF2B5EF4-FFF2-40B4-BE49-F238E27FC236}">
                <a16:creationId xmlns:a16="http://schemas.microsoft.com/office/drawing/2014/main" id="{AD04781C-24AF-45B3-996A-9F1A68DCD86B}"/>
              </a:ext>
            </a:extLst>
          </p:cNvPr>
          <p:cNvPicPr>
            <a:picLocks noChangeAspect="1"/>
          </p:cNvPicPr>
          <p:nvPr/>
        </p:nvPicPr>
        <p:blipFill>
          <a:blip r:embed="rId5"/>
          <a:stretch>
            <a:fillRect/>
          </a:stretch>
        </p:blipFill>
        <p:spPr>
          <a:xfrm>
            <a:off x="8474351" y="2856751"/>
            <a:ext cx="2896267" cy="1993043"/>
          </a:xfrm>
          <a:prstGeom prst="rect">
            <a:avLst/>
          </a:prstGeom>
        </p:spPr>
      </p:pic>
      <p:sp>
        <p:nvSpPr>
          <p:cNvPr id="3" name="TextBox 2">
            <a:extLst>
              <a:ext uri="{FF2B5EF4-FFF2-40B4-BE49-F238E27FC236}">
                <a16:creationId xmlns:a16="http://schemas.microsoft.com/office/drawing/2014/main" id="{DBCF64C9-A23F-4D70-9C79-9CB6A3A931FD}"/>
              </a:ext>
            </a:extLst>
          </p:cNvPr>
          <p:cNvSpPr txBox="1"/>
          <p:nvPr/>
        </p:nvSpPr>
        <p:spPr>
          <a:xfrm>
            <a:off x="250871" y="1123137"/>
            <a:ext cx="7259782" cy="923330"/>
          </a:xfrm>
          <a:prstGeom prst="rect">
            <a:avLst/>
          </a:prstGeom>
          <a:noFill/>
        </p:spPr>
        <p:txBody>
          <a:bodyPr wrap="square" rtlCol="0">
            <a:spAutoFit/>
          </a:bodyPr>
          <a:lstStyle/>
          <a:p>
            <a:r>
              <a:rPr lang="en-US" dirty="0">
                <a:solidFill>
                  <a:srgbClr val="393D3D"/>
                </a:solidFill>
                <a:latin typeface="Arial" panose="020B0604020202020204" pitchFamily="34" charset="0"/>
                <a:cs typeface="Arial" panose="020B0604020202020204" pitchFamily="34" charset="0"/>
              </a:rPr>
              <a:t>If you are struggling with a certain topic in a subject, you could create a playlist of Pods to focus on. This will show on your homepage under ‘My Playlists’. You can create playlists by:</a:t>
            </a:r>
            <a:endParaRPr lang="en-GB" dirty="0">
              <a:solidFill>
                <a:srgbClr val="393D3D"/>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28601F7-EAD3-45F7-998C-FA575CA73E28}"/>
              </a:ext>
            </a:extLst>
          </p:cNvPr>
          <p:cNvPicPr>
            <a:picLocks noChangeAspect="1"/>
          </p:cNvPicPr>
          <p:nvPr/>
        </p:nvPicPr>
        <p:blipFill>
          <a:blip r:embed="rId6"/>
          <a:stretch>
            <a:fillRect/>
          </a:stretch>
        </p:blipFill>
        <p:spPr>
          <a:xfrm rot="1576279">
            <a:off x="3616020" y="2306241"/>
            <a:ext cx="1956986" cy="914479"/>
          </a:xfrm>
          <a:prstGeom prst="rect">
            <a:avLst/>
          </a:prstGeom>
        </p:spPr>
      </p:pic>
      <p:sp>
        <p:nvSpPr>
          <p:cNvPr id="6" name="TextBox 5">
            <a:extLst>
              <a:ext uri="{FF2B5EF4-FFF2-40B4-BE49-F238E27FC236}">
                <a16:creationId xmlns:a16="http://schemas.microsoft.com/office/drawing/2014/main" id="{16E62608-7866-440D-AD6C-5E7D4878A1ED}"/>
              </a:ext>
            </a:extLst>
          </p:cNvPr>
          <p:cNvSpPr txBox="1"/>
          <p:nvPr/>
        </p:nvSpPr>
        <p:spPr>
          <a:xfrm>
            <a:off x="8543636" y="5264727"/>
            <a:ext cx="2896267" cy="923330"/>
          </a:xfrm>
          <a:prstGeom prst="rect">
            <a:avLst/>
          </a:prstGeom>
          <a:noFill/>
        </p:spPr>
        <p:txBody>
          <a:bodyPr wrap="square" rtlCol="0">
            <a:spAutoFit/>
          </a:bodyPr>
          <a:lstStyle/>
          <a:p>
            <a:r>
              <a:rPr lang="en-US" b="1" dirty="0">
                <a:solidFill>
                  <a:srgbClr val="FAB437"/>
                </a:solidFill>
                <a:latin typeface="Arial" panose="020B0604020202020204" pitchFamily="34" charset="0"/>
                <a:cs typeface="Arial" panose="020B0604020202020204" pitchFamily="34" charset="0"/>
              </a:rPr>
              <a:t>Name your playlist and get started with your studies</a:t>
            </a:r>
            <a:endParaRPr lang="en-GB" b="1" dirty="0">
              <a:solidFill>
                <a:srgbClr val="FAB4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733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04C14-40AC-4768-BBB1-6F7E3FCFAF94}"/>
              </a:ext>
            </a:extLst>
          </p:cNvPr>
          <p:cNvSpPr>
            <a:spLocks noGrp="1"/>
          </p:cNvSpPr>
          <p:nvPr>
            <p:ph type="title"/>
          </p:nvPr>
        </p:nvSpPr>
        <p:spPr>
          <a:xfrm>
            <a:off x="-1198053" y="0"/>
            <a:ext cx="10515600" cy="1325563"/>
          </a:xfrm>
        </p:spPr>
        <p:txBody>
          <a:bodyPr>
            <a:normAutofit/>
          </a:bodyPr>
          <a:lstStyle/>
          <a:p>
            <a:pPr algn="ctr"/>
            <a:r>
              <a:rPr lang="en-GB" sz="4000" b="1" dirty="0">
                <a:solidFill>
                  <a:srgbClr val="E6007E"/>
                </a:solidFill>
                <a:latin typeface="Arial" panose="020B0604020202020204" pitchFamily="34" charset="0"/>
                <a:cs typeface="Arial" panose="020B0604020202020204" pitchFamily="34" charset="0"/>
              </a:rPr>
              <a:t>Assignments: Boost Playlists</a:t>
            </a:r>
          </a:p>
        </p:txBody>
      </p:sp>
      <p:pic>
        <p:nvPicPr>
          <p:cNvPr id="4" name="Picture 3">
            <a:extLst>
              <a:ext uri="{FF2B5EF4-FFF2-40B4-BE49-F238E27FC236}">
                <a16:creationId xmlns:a16="http://schemas.microsoft.com/office/drawing/2014/main" id="{A51DA40D-A674-43E0-A092-BA63FFEDFFE8}"/>
              </a:ext>
            </a:extLst>
          </p:cNvPr>
          <p:cNvPicPr>
            <a:picLocks noChangeAspect="1"/>
          </p:cNvPicPr>
          <p:nvPr/>
        </p:nvPicPr>
        <p:blipFill>
          <a:blip r:embed="rId2"/>
          <a:stretch>
            <a:fillRect/>
          </a:stretch>
        </p:blipFill>
        <p:spPr>
          <a:xfrm>
            <a:off x="570903" y="1539906"/>
            <a:ext cx="633412" cy="811212"/>
          </a:xfrm>
          <a:prstGeom prst="rect">
            <a:avLst/>
          </a:prstGeom>
        </p:spPr>
      </p:pic>
      <p:sp>
        <p:nvSpPr>
          <p:cNvPr id="21" name="TextBox 20">
            <a:extLst>
              <a:ext uri="{FF2B5EF4-FFF2-40B4-BE49-F238E27FC236}">
                <a16:creationId xmlns:a16="http://schemas.microsoft.com/office/drawing/2014/main" id="{C53B6E36-B582-4C9B-B8AD-F1A17AA74351}"/>
              </a:ext>
            </a:extLst>
          </p:cNvPr>
          <p:cNvSpPr txBox="1"/>
          <p:nvPr/>
        </p:nvSpPr>
        <p:spPr>
          <a:xfrm>
            <a:off x="1244230" y="1325563"/>
            <a:ext cx="4293436" cy="2862322"/>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r>
              <a:rPr lang="en-GB" sz="2000" b="1" dirty="0">
                <a:solidFill>
                  <a:srgbClr val="FAB437"/>
                </a:solidFill>
                <a:latin typeface="Arial" panose="020B0604020202020204" pitchFamily="34" charset="0"/>
                <a:cs typeface="Arial" panose="020B0604020202020204" pitchFamily="34" charset="0"/>
              </a:rPr>
              <a:t>Boost Playlists – helps to fill in knowledge gaps</a:t>
            </a:r>
          </a:p>
          <a:p>
            <a:endParaRPr lang="en-GB" sz="2000" dirty="0">
              <a:solidFill>
                <a:srgbClr val="393D3D"/>
              </a:solidFill>
              <a:latin typeface="Arial" panose="020B0604020202020204" pitchFamily="34" charset="0"/>
              <a:cs typeface="Arial" panose="020B0604020202020204" pitchFamily="34" charset="0"/>
            </a:endParaRPr>
          </a:p>
          <a:p>
            <a:r>
              <a:rPr lang="en-GB" sz="2000" dirty="0">
                <a:solidFill>
                  <a:srgbClr val="37333D"/>
                </a:solidFill>
                <a:latin typeface="Arial" panose="020B0604020202020204" pitchFamily="34" charset="0"/>
                <a:cs typeface="Arial" panose="020B0604020202020204" pitchFamily="34" charset="0"/>
              </a:rPr>
              <a:t>When you complete an assignment, you’ll be given access to a Boost Playlist with recommendations on what you should be watching based on any incorrect answers.</a:t>
            </a:r>
            <a:endParaRPr lang="en-GB" sz="2400" dirty="0">
              <a:solidFill>
                <a:srgbClr val="37333D"/>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C698D3F-F55E-468C-A730-A96ADB70A6A8}"/>
              </a:ext>
            </a:extLst>
          </p:cNvPr>
          <p:cNvPicPr>
            <a:picLocks noChangeAspect="1"/>
          </p:cNvPicPr>
          <p:nvPr/>
        </p:nvPicPr>
        <p:blipFill>
          <a:blip r:embed="rId3"/>
          <a:stretch>
            <a:fillRect/>
          </a:stretch>
        </p:blipFill>
        <p:spPr>
          <a:xfrm>
            <a:off x="6543502" y="1330882"/>
            <a:ext cx="3236493" cy="3048241"/>
          </a:xfrm>
          <a:prstGeom prst="rect">
            <a:avLst/>
          </a:prstGeom>
        </p:spPr>
      </p:pic>
      <p:sp>
        <p:nvSpPr>
          <p:cNvPr id="9" name="TextBox 8">
            <a:extLst>
              <a:ext uri="{FF2B5EF4-FFF2-40B4-BE49-F238E27FC236}">
                <a16:creationId xmlns:a16="http://schemas.microsoft.com/office/drawing/2014/main" id="{08CCF859-142B-4389-B944-443201AAA2D4}"/>
              </a:ext>
            </a:extLst>
          </p:cNvPr>
          <p:cNvSpPr txBox="1"/>
          <p:nvPr/>
        </p:nvSpPr>
        <p:spPr>
          <a:xfrm>
            <a:off x="1244230" y="4570362"/>
            <a:ext cx="9933527" cy="707886"/>
          </a:xfrm>
          <a:prstGeom prst="rect">
            <a:avLst/>
          </a:prstGeom>
          <a:noFill/>
        </p:spPr>
        <p:txBody>
          <a:bodyPr wrap="square" rtlCol="0">
            <a:spAutoFit/>
          </a:bodyPr>
          <a:lstStyle/>
          <a:p>
            <a:r>
              <a:rPr lang="en-US" sz="2000" dirty="0">
                <a:solidFill>
                  <a:srgbClr val="37333D"/>
                </a:solidFill>
                <a:latin typeface="Arial" panose="020B0604020202020204" pitchFamily="34" charset="0"/>
                <a:cs typeface="Arial" panose="020B0604020202020204" pitchFamily="34" charset="0"/>
              </a:rPr>
              <a:t>GCSEPod will identify knowledge gaps for you, this will highlight areas you need to pay more attention to.</a:t>
            </a:r>
            <a:endParaRPr lang="en-GB" sz="2000" dirty="0">
              <a:solidFill>
                <a:srgbClr val="37333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90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F660893-7CBB-4AF6-B3D5-8EC7A5CF67FC}"/>
              </a:ext>
            </a:extLst>
          </p:cNvPr>
          <p:cNvSpPr>
            <a:spLocks noGrp="1"/>
          </p:cNvSpPr>
          <p:nvPr>
            <p:ph type="title"/>
          </p:nvPr>
        </p:nvSpPr>
        <p:spPr>
          <a:xfrm>
            <a:off x="-1851111" y="-25706"/>
            <a:ext cx="10515600" cy="1325563"/>
          </a:xfrm>
        </p:spPr>
        <p:txBody>
          <a:bodyPr>
            <a:normAutofit/>
          </a:bodyPr>
          <a:lstStyle/>
          <a:p>
            <a:pPr algn="ctr"/>
            <a:r>
              <a:rPr lang="en-GB" sz="4000" b="1" dirty="0">
                <a:solidFill>
                  <a:srgbClr val="E6007E"/>
                </a:solidFill>
                <a:latin typeface="Arial" panose="020B0604020202020204" pitchFamily="34" charset="0"/>
                <a:cs typeface="Arial" panose="020B0604020202020204" pitchFamily="34" charset="0"/>
              </a:rPr>
              <a:t>GCSEPod and Note Taking</a:t>
            </a:r>
          </a:p>
        </p:txBody>
      </p:sp>
      <p:sp>
        <p:nvSpPr>
          <p:cNvPr id="8" name="Title 1">
            <a:extLst>
              <a:ext uri="{FF2B5EF4-FFF2-40B4-BE49-F238E27FC236}">
                <a16:creationId xmlns:a16="http://schemas.microsoft.com/office/drawing/2014/main" id="{C02A0001-F2BA-4D6A-9298-5768EC256272}"/>
              </a:ext>
            </a:extLst>
          </p:cNvPr>
          <p:cNvSpPr txBox="1">
            <a:spLocks/>
          </p:cNvSpPr>
          <p:nvPr/>
        </p:nvSpPr>
        <p:spPr>
          <a:xfrm>
            <a:off x="222309" y="992815"/>
            <a:ext cx="6819900" cy="1497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37333D"/>
                </a:solidFill>
                <a:latin typeface="Arial" panose="020B0604020202020204" pitchFamily="34" charset="0"/>
                <a:cs typeface="Arial" panose="020B0604020202020204" pitchFamily="34" charset="0"/>
              </a:rPr>
              <a:t>Notes help to improve your understanding of a topic in your own words. Keep your notes brief and don’t forget to highlight key words, quotes and dates. </a:t>
            </a:r>
          </a:p>
        </p:txBody>
      </p:sp>
      <p:sp>
        <p:nvSpPr>
          <p:cNvPr id="12" name="Title 1">
            <a:extLst>
              <a:ext uri="{FF2B5EF4-FFF2-40B4-BE49-F238E27FC236}">
                <a16:creationId xmlns:a16="http://schemas.microsoft.com/office/drawing/2014/main" id="{8839052D-ECEE-4AEE-9AF0-CFF707B997DB}"/>
              </a:ext>
            </a:extLst>
          </p:cNvPr>
          <p:cNvSpPr txBox="1">
            <a:spLocks/>
          </p:cNvSpPr>
          <p:nvPr/>
        </p:nvSpPr>
        <p:spPr>
          <a:xfrm>
            <a:off x="6197600" y="2627105"/>
            <a:ext cx="4640532" cy="17731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37333D"/>
                </a:solidFill>
                <a:latin typeface="Arial" panose="020B0604020202020204" pitchFamily="34" charset="0"/>
                <a:cs typeface="Arial" panose="020B0604020202020204" pitchFamily="34" charset="0"/>
              </a:rPr>
              <a:t>Write short and concise notes whilst watching a Pod. Watch a Pod fully first and then replay it whilst pausing it and writing notes. </a:t>
            </a:r>
          </a:p>
        </p:txBody>
      </p:sp>
      <p:pic>
        <p:nvPicPr>
          <p:cNvPr id="3" name="Picture 2">
            <a:extLst>
              <a:ext uri="{FF2B5EF4-FFF2-40B4-BE49-F238E27FC236}">
                <a16:creationId xmlns:a16="http://schemas.microsoft.com/office/drawing/2014/main" id="{E87DC38A-75DA-4EBD-AC7B-DB2F7E2CF559}"/>
              </a:ext>
            </a:extLst>
          </p:cNvPr>
          <p:cNvPicPr>
            <a:picLocks noChangeAspect="1"/>
          </p:cNvPicPr>
          <p:nvPr/>
        </p:nvPicPr>
        <p:blipFill>
          <a:blip r:embed="rId2"/>
          <a:stretch>
            <a:fillRect/>
          </a:stretch>
        </p:blipFill>
        <p:spPr>
          <a:xfrm>
            <a:off x="1086423" y="2427800"/>
            <a:ext cx="4640532" cy="3594223"/>
          </a:xfrm>
          <a:prstGeom prst="rect">
            <a:avLst/>
          </a:prstGeom>
        </p:spPr>
      </p:pic>
      <p:pic>
        <p:nvPicPr>
          <p:cNvPr id="4" name="Picture 3">
            <a:extLst>
              <a:ext uri="{FF2B5EF4-FFF2-40B4-BE49-F238E27FC236}">
                <a16:creationId xmlns:a16="http://schemas.microsoft.com/office/drawing/2014/main" id="{BA07DF4F-8BF3-465A-9BA2-01108E52BA0A}"/>
              </a:ext>
            </a:extLst>
          </p:cNvPr>
          <p:cNvPicPr>
            <a:picLocks noChangeAspect="1"/>
          </p:cNvPicPr>
          <p:nvPr/>
        </p:nvPicPr>
        <p:blipFill>
          <a:blip r:embed="rId3"/>
          <a:stretch>
            <a:fillRect/>
          </a:stretch>
        </p:blipFill>
        <p:spPr>
          <a:xfrm rot="1829989">
            <a:off x="6979876" y="1580848"/>
            <a:ext cx="1956986" cy="914479"/>
          </a:xfrm>
          <a:prstGeom prst="rect">
            <a:avLst/>
          </a:prstGeom>
        </p:spPr>
      </p:pic>
    </p:spTree>
    <p:extLst>
      <p:ext uri="{BB962C8B-B14F-4D97-AF65-F5344CB8AC3E}">
        <p14:creationId xmlns:p14="http://schemas.microsoft.com/office/powerpoint/2010/main" val="4264260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1026</Words>
  <Application>Microsoft Office PowerPoint</Application>
  <PresentationFormat>Widescreen</PresentationFormat>
  <Paragraphs>79</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23" baseType="lpstr">
      <vt:lpstr>Arial</vt:lpstr>
      <vt:lpstr>Calibri</vt:lpstr>
      <vt:lpstr>Calibri Light</vt:lpstr>
      <vt:lpstr>Geomanist</vt:lpstr>
      <vt:lpstr>Office Theme</vt:lpstr>
      <vt:lpstr>PowerPoint Presentation</vt:lpstr>
      <vt:lpstr>A reminder: What is GCSEPod and how can GCSEPod help?</vt:lpstr>
      <vt:lpstr> When used effectively, GCSEPod can have a BIG impact on final grades</vt:lpstr>
      <vt:lpstr>PowerPoint Presentation</vt:lpstr>
      <vt:lpstr>GCSEPod can be used on any device</vt:lpstr>
      <vt:lpstr>How to find Pods to watch</vt:lpstr>
      <vt:lpstr>How to create a Playlist</vt:lpstr>
      <vt:lpstr>Assignments: Boost Playlists</vt:lpstr>
      <vt:lpstr>GCSEPod and Note Taking</vt:lpstr>
      <vt:lpstr>GCSEPod and Idea Mapping</vt:lpstr>
      <vt:lpstr>GCSEPod and Flash Cards</vt:lpstr>
      <vt:lpstr>GCSEPod and Summary Posters</vt:lpstr>
      <vt:lpstr>GCSEPod and Practice Exam Questions, Past Papers</vt:lpstr>
      <vt:lpstr>GCSEPod and Mnemonics</vt:lpstr>
      <vt:lpstr>GCSEPod and Timelines</vt:lpstr>
      <vt:lpstr>For more revision techniques visit STUDY SMART Pods</vt:lpstr>
      <vt:lpstr>Not Activated Yet?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Tucker</dc:creator>
  <cp:lastModifiedBy>Lisa Hayes</cp:lastModifiedBy>
  <cp:revision>49</cp:revision>
  <dcterms:created xsi:type="dcterms:W3CDTF">2019-07-26T12:11:30Z</dcterms:created>
  <dcterms:modified xsi:type="dcterms:W3CDTF">2022-11-18T13:22:19Z</dcterms:modified>
</cp:coreProperties>
</file>