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0" r:id="rId5"/>
    <p:sldId id="261" r:id="rId6"/>
    <p:sldId id="262" r:id="rId7"/>
    <p:sldId id="259"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4" autoAdjust="0"/>
    <p:restoredTop sz="94660"/>
  </p:normalViewPr>
  <p:slideViewPr>
    <p:cSldViewPr snapToGrid="0">
      <p:cViewPr varScale="1">
        <p:scale>
          <a:sx n="78" d="100"/>
          <a:sy n="78" d="100"/>
        </p:scale>
        <p:origin x="13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A9669-FD3F-4C20-B6FB-FB9AC58FAD84}" type="datetimeFigureOut">
              <a:rPr lang="en-GB" smtClean="0"/>
              <a:t>14/01/2021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5400-6E90-4651-9394-3F07F81DEC1B}" type="slidenum">
              <a:rPr lang="en-GB" smtClean="0"/>
              <a:t>‹#›</a:t>
            </a:fld>
            <a:endParaRPr lang="en-GB"/>
          </a:p>
        </p:txBody>
      </p:sp>
    </p:spTree>
    <p:extLst>
      <p:ext uri="{BB962C8B-B14F-4D97-AF65-F5344CB8AC3E}">
        <p14:creationId xmlns:p14="http://schemas.microsoft.com/office/powerpoint/2010/main" val="215133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9A4B82-8E8B-40CF-B617-0B9BCEAF71E7}"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13875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A4B82-8E8B-40CF-B617-0B9BCEAF71E7}"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191223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A4B82-8E8B-40CF-B617-0B9BCEAF71E7}"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287060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A4B82-8E8B-40CF-B617-0B9BCEAF71E7}"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326119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A4B82-8E8B-40CF-B617-0B9BCEAF71E7}"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285594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A4B82-8E8B-40CF-B617-0B9BCEAF71E7}"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12980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A4B82-8E8B-40CF-B617-0B9BCEAF71E7}"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254515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A4B82-8E8B-40CF-B617-0B9BCEAF71E7}"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150987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A4B82-8E8B-40CF-B617-0B9BCEAF71E7}"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343292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A4B82-8E8B-40CF-B617-0B9BCEAF71E7}"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262904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A4B82-8E8B-40CF-B617-0B9BCEAF71E7}"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B582C0-ED47-4CB0-AFCA-4B15D3C3FCA5}" type="slidenum">
              <a:rPr lang="en-GB" smtClean="0"/>
              <a:t>‹#›</a:t>
            </a:fld>
            <a:endParaRPr lang="en-GB"/>
          </a:p>
        </p:txBody>
      </p:sp>
    </p:spTree>
    <p:extLst>
      <p:ext uri="{BB962C8B-B14F-4D97-AF65-F5344CB8AC3E}">
        <p14:creationId xmlns:p14="http://schemas.microsoft.com/office/powerpoint/2010/main" val="139989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A4B82-8E8B-40CF-B617-0B9BCEAF71E7}" type="datetimeFigureOut">
              <a:rPr lang="en-GB" smtClean="0"/>
              <a:t>14/01/2021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582C0-ED47-4CB0-AFCA-4B15D3C3FCA5}" type="slidenum">
              <a:rPr lang="en-GB" smtClean="0"/>
              <a:t>‹#›</a:t>
            </a:fld>
            <a:endParaRPr lang="en-GB"/>
          </a:p>
        </p:txBody>
      </p:sp>
    </p:spTree>
    <p:extLst>
      <p:ext uri="{BB962C8B-B14F-4D97-AF65-F5344CB8AC3E}">
        <p14:creationId xmlns:p14="http://schemas.microsoft.com/office/powerpoint/2010/main" val="4007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GrQ1Ybxbw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1AFA3CD-821B-40B8-80C7-F452584E43F5}"/>
              </a:ext>
            </a:extLst>
          </p:cNvPr>
          <p:cNvSpPr txBox="1"/>
          <p:nvPr/>
        </p:nvSpPr>
        <p:spPr>
          <a:xfrm>
            <a:off x="464234" y="379828"/>
            <a:ext cx="8271803" cy="70788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4000" b="1" u="sng" dirty="0"/>
              <a:t>Odysseus and The Cyclops</a:t>
            </a:r>
          </a:p>
        </p:txBody>
      </p:sp>
      <p:pic>
        <p:nvPicPr>
          <p:cNvPr id="1026" name="Picture 2" descr="Boat, Greece, Greek, Sea, Ship, Voyage">
            <a:extLst>
              <a:ext uri="{FF2B5EF4-FFF2-40B4-BE49-F238E27FC236}">
                <a16:creationId xmlns="" xmlns:a16="http://schemas.microsoft.com/office/drawing/2014/main" id="{027EB6A0-B4CF-4BBA-9284-4A864F9C2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929" y="3429000"/>
            <a:ext cx="3821430" cy="35966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C5A68BC-83F6-4041-98EB-7197FD9D2D62}"/>
              </a:ext>
            </a:extLst>
          </p:cNvPr>
          <p:cNvSpPr txBox="1"/>
          <p:nvPr/>
        </p:nvSpPr>
        <p:spPr>
          <a:xfrm>
            <a:off x="464234" y="1294228"/>
            <a:ext cx="5908431" cy="40934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dirty="0"/>
              <a:t>Imagine you are living in ancient Greece. You have decided to go on an epic journey across the seas in order to return home after having fought in a famous war. </a:t>
            </a:r>
          </a:p>
          <a:p>
            <a:endParaRPr lang="en-GB" sz="2000" dirty="0"/>
          </a:p>
          <a:p>
            <a:r>
              <a:rPr lang="en-GB" sz="2000" dirty="0"/>
              <a:t>You are not sure exactly where you are going or what you will find along the way.</a:t>
            </a:r>
          </a:p>
          <a:p>
            <a:endParaRPr lang="en-GB" sz="2000" dirty="0"/>
          </a:p>
          <a:p>
            <a:r>
              <a:rPr lang="en-GB" sz="2000" dirty="0">
                <a:solidFill>
                  <a:srgbClr val="FF0000"/>
                </a:solidFill>
              </a:rPr>
              <a:t>How does that make you feel? Why?</a:t>
            </a:r>
          </a:p>
          <a:p>
            <a:r>
              <a:rPr lang="en-GB" sz="2000" dirty="0">
                <a:solidFill>
                  <a:schemeClr val="accent4">
                    <a:lumMod val="50000"/>
                  </a:schemeClr>
                </a:solidFill>
              </a:rPr>
              <a:t>What might a Greek hero encounter along the way? Why?</a:t>
            </a:r>
          </a:p>
          <a:p>
            <a:r>
              <a:rPr lang="en-GB" sz="2000" dirty="0">
                <a:solidFill>
                  <a:srgbClr val="00B050"/>
                </a:solidFill>
              </a:rPr>
              <a:t>What adventures might be most appealing to a reader? Why?</a:t>
            </a:r>
          </a:p>
        </p:txBody>
      </p:sp>
      <p:pic>
        <p:nvPicPr>
          <p:cNvPr id="1028" name="Picture 4" descr="Braid, Pigtail, Greek, Woman, Hair, Hairdressing, Head">
            <a:extLst>
              <a:ext uri="{FF2B5EF4-FFF2-40B4-BE49-F238E27FC236}">
                <a16:creationId xmlns="" xmlns:a16="http://schemas.microsoft.com/office/drawing/2014/main" id="{4B3C6C4E-CC2D-4E67-9EF3-B6DE5DC6CA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5524601"/>
            <a:ext cx="1127833" cy="1333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ek, Mythology, Line Art, Line-Art, Vintage, Hercules">
            <a:extLst>
              <a:ext uri="{FF2B5EF4-FFF2-40B4-BE49-F238E27FC236}">
                <a16:creationId xmlns="" xmlns:a16="http://schemas.microsoft.com/office/drawing/2014/main" id="{27554EB4-69DA-43EC-9A24-B54AB46A99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0709" y="5408406"/>
            <a:ext cx="1935480" cy="144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3CE6A-F9CA-4413-AF48-C4DAC59D983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 xmlns:a16="http://schemas.microsoft.com/office/drawing/2014/main" id="{F1BACEAB-1043-435F-A57A-CE556DB618E8}"/>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solidFill>
                  <a:srgbClr val="FF0000"/>
                </a:solidFill>
              </a:rPr>
              <a:t>To describe how the characters are portrayed in the story of Odysseus and the Cyclops</a:t>
            </a:r>
          </a:p>
          <a:p>
            <a:r>
              <a:rPr lang="en-GB" sz="3600" dirty="0">
                <a:solidFill>
                  <a:schemeClr val="accent4">
                    <a:lumMod val="50000"/>
                  </a:schemeClr>
                </a:solidFill>
              </a:rPr>
              <a:t>To explain how we can support our interpretations with evidence</a:t>
            </a:r>
          </a:p>
          <a:p>
            <a:r>
              <a:rPr lang="en-GB" sz="3600" dirty="0">
                <a:solidFill>
                  <a:srgbClr val="00B050"/>
                </a:solidFill>
              </a:rPr>
              <a:t>To evaluate the effectiveness of our analytical paragraphs using success criteria</a:t>
            </a:r>
          </a:p>
        </p:txBody>
      </p:sp>
    </p:spTree>
    <p:extLst>
      <p:ext uri="{BB962C8B-B14F-4D97-AF65-F5344CB8AC3E}">
        <p14:creationId xmlns:p14="http://schemas.microsoft.com/office/powerpoint/2010/main" val="126859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3BA513B0-82FF-4F41-8178-885375D1CF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ater next to the ocean&#10;&#10;Description automatically generated">
            <a:extLst>
              <a:ext uri="{FF2B5EF4-FFF2-40B4-BE49-F238E27FC236}">
                <a16:creationId xmlns="" xmlns:a16="http://schemas.microsoft.com/office/drawing/2014/main" id="{EAD0AB35-53D6-4161-BB4C-DEBF0B82B0B9}"/>
              </a:ext>
            </a:extLst>
          </p:cNvPr>
          <p:cNvPicPr>
            <a:picLocks noChangeAspect="1"/>
          </p:cNvPicPr>
          <p:nvPr/>
        </p:nvPicPr>
        <p:blipFill rotWithShape="1">
          <a:blip r:embed="rId2">
            <a:extLst>
              <a:ext uri="{28A0092B-C50C-407E-A947-70E740481C1C}">
                <a14:useLocalDpi xmlns:a14="http://schemas.microsoft.com/office/drawing/2010/main" val="0"/>
              </a:ext>
            </a:extLst>
          </a:blip>
          <a:srcRect l="13063" r="1944" b="-2"/>
          <a:stretch/>
        </p:blipFill>
        <p:spPr>
          <a:xfrm>
            <a:off x="20" y="10"/>
            <a:ext cx="9171076" cy="4666928"/>
          </a:xfrm>
          <a:prstGeom prst="rect">
            <a:avLst/>
          </a:prstGeom>
        </p:spPr>
      </p:pic>
      <p:grpSp>
        <p:nvGrpSpPr>
          <p:cNvPr id="13" name="Group 12">
            <a:extLst>
              <a:ext uri="{FF2B5EF4-FFF2-40B4-BE49-F238E27FC236}">
                <a16:creationId xmlns="" xmlns:a16="http://schemas.microsoft.com/office/drawing/2014/main" id="{93DB8501-F9F2-4ACD-B56A-9019CD5006D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28" y="2987478"/>
            <a:ext cx="9171095" cy="1828800"/>
            <a:chOff x="-305" y="2987478"/>
            <a:chExt cx="12188952" cy="1828800"/>
          </a:xfrm>
        </p:grpSpPr>
        <p:sp>
          <p:nvSpPr>
            <p:cNvPr id="14" name="Freeform: Shape 13">
              <a:extLst>
                <a:ext uri="{FF2B5EF4-FFF2-40B4-BE49-F238E27FC236}">
                  <a16:creationId xmlns="" xmlns:a16="http://schemas.microsoft.com/office/drawing/2014/main" id="{DD03A94A-ADF5-4334-86B1-DBA5F70ACD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385A18E1-CBE3-4BBD-B1B7-CDBCA685E0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133EDCAA-1D6C-4710-9DA1-C7FC946D8E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7" name="Freeform: Shape 16">
              <a:extLst>
                <a:ext uri="{FF2B5EF4-FFF2-40B4-BE49-F238E27FC236}">
                  <a16:creationId xmlns="" xmlns:a16="http://schemas.microsoft.com/office/drawing/2014/main" id="{3916FBF2-1CC9-460D-A42B-FB77E515ECC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Content Placeholder 3">
            <a:extLst>
              <a:ext uri="{FF2B5EF4-FFF2-40B4-BE49-F238E27FC236}">
                <a16:creationId xmlns="" xmlns:a16="http://schemas.microsoft.com/office/drawing/2014/main" id="{8E044152-335B-4262-B563-2E5B46A3A9CE}"/>
              </a:ext>
            </a:extLst>
          </p:cNvPr>
          <p:cNvSpPr>
            <a:spLocks noGrp="1"/>
          </p:cNvSpPr>
          <p:nvPr>
            <p:ph idx="1"/>
          </p:nvPr>
        </p:nvSpPr>
        <p:spPr>
          <a:xfrm>
            <a:off x="437271" y="3324308"/>
            <a:ext cx="7983613" cy="310906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chor="t">
            <a:normAutofit lnSpcReduction="10000"/>
          </a:bodyPr>
          <a:lstStyle/>
          <a:p>
            <a:pPr marL="0" indent="0">
              <a:buNone/>
            </a:pPr>
            <a:r>
              <a:rPr lang="en-GB" sz="2000" dirty="0">
                <a:solidFill>
                  <a:schemeClr val="tx2"/>
                </a:solidFill>
                <a:hlinkClick r:id="rId3"/>
              </a:rPr>
              <a:t>https://www.youtube.com/watch?v=XGrQ1Ybxbwo</a:t>
            </a:r>
            <a:endParaRPr lang="en-GB" sz="2000" dirty="0">
              <a:solidFill>
                <a:schemeClr val="tx2"/>
              </a:solidFill>
            </a:endParaRPr>
          </a:p>
          <a:p>
            <a:pPr marL="0" indent="0">
              <a:buNone/>
            </a:pPr>
            <a:r>
              <a:rPr lang="en-GB" sz="2000" dirty="0"/>
              <a:t>Today we’re going to look at the story of Odysseus and the Cyclops. It’s one of the most famous parts of The Odyssey by Homer, an epic story of Odysseus’ journey at the end of the Trojan War as he and his soldiers attempt to travel back home to Ithaca. </a:t>
            </a:r>
          </a:p>
          <a:p>
            <a:pPr marL="0" indent="0">
              <a:buNone/>
            </a:pPr>
            <a:r>
              <a:rPr lang="en-GB" sz="2000" dirty="0"/>
              <a:t>We’ll watch the video clip. As we do, make notes on:</a:t>
            </a:r>
          </a:p>
          <a:p>
            <a:pPr marL="0" indent="0">
              <a:buNone/>
            </a:pPr>
            <a:r>
              <a:rPr lang="en-GB" sz="2000" dirty="0">
                <a:solidFill>
                  <a:srgbClr val="FF0000"/>
                </a:solidFill>
              </a:rPr>
              <a:t>What you think about Odysseus as a character</a:t>
            </a:r>
          </a:p>
          <a:p>
            <a:pPr marL="0" indent="0">
              <a:buNone/>
            </a:pPr>
            <a:r>
              <a:rPr lang="en-GB" sz="2000" dirty="0">
                <a:solidFill>
                  <a:schemeClr val="accent4">
                    <a:lumMod val="50000"/>
                  </a:schemeClr>
                </a:solidFill>
              </a:rPr>
              <a:t>Whether you feel sorry for the Cyclops or not and why</a:t>
            </a:r>
          </a:p>
          <a:p>
            <a:pPr marL="0" indent="0">
              <a:buNone/>
            </a:pPr>
            <a:r>
              <a:rPr lang="en-GB" sz="2000" dirty="0">
                <a:solidFill>
                  <a:srgbClr val="00B050"/>
                </a:solidFill>
              </a:rPr>
              <a:t>How this story fits well into ancient Greek myth conventions</a:t>
            </a:r>
          </a:p>
        </p:txBody>
      </p:sp>
    </p:spTree>
    <p:extLst>
      <p:ext uri="{BB962C8B-B14F-4D97-AF65-F5344CB8AC3E}">
        <p14:creationId xmlns:p14="http://schemas.microsoft.com/office/powerpoint/2010/main" val="334260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B02F86-4D5E-4355-AC25-8D0E3B01DAEA}"/>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we’ll read the story</a:t>
            </a:r>
          </a:p>
        </p:txBody>
      </p:sp>
      <p:sp>
        <p:nvSpPr>
          <p:cNvPr id="3" name="Content Placeholder 2">
            <a:extLst>
              <a:ext uri="{FF2B5EF4-FFF2-40B4-BE49-F238E27FC236}">
                <a16:creationId xmlns="" xmlns:a16="http://schemas.microsoft.com/office/drawing/2014/main" id="{6B100636-05DC-4BBE-821F-110A042A7417}"/>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sz="3200" dirty="0"/>
              <a:t>We’ll read this by ourselves. As we’re reading:</a:t>
            </a:r>
          </a:p>
          <a:p>
            <a:pPr marL="0" indent="0">
              <a:buNone/>
            </a:pPr>
            <a:r>
              <a:rPr lang="en-GB" sz="3200" dirty="0">
                <a:solidFill>
                  <a:srgbClr val="FF0000"/>
                </a:solidFill>
              </a:rPr>
              <a:t>Highlight parts of the story that support or back up what you think about Odysseus and the Cyclops and why</a:t>
            </a:r>
          </a:p>
          <a:p>
            <a:pPr marL="0" indent="0">
              <a:buNone/>
            </a:pPr>
            <a:r>
              <a:rPr lang="en-GB" sz="3200" dirty="0">
                <a:solidFill>
                  <a:schemeClr val="accent4">
                    <a:lumMod val="50000"/>
                  </a:schemeClr>
                </a:solidFill>
              </a:rPr>
              <a:t>Explain why you chose these parts of the text. </a:t>
            </a:r>
            <a:r>
              <a:rPr lang="en-GB" sz="3200" i="1" dirty="0">
                <a:solidFill>
                  <a:schemeClr val="accent4">
                    <a:lumMod val="50000"/>
                  </a:schemeClr>
                </a:solidFill>
              </a:rPr>
              <a:t>This illustrates that Odysseus is intelligent because…</a:t>
            </a:r>
            <a:endParaRPr lang="en-GB" sz="3200" dirty="0">
              <a:solidFill>
                <a:schemeClr val="accent4">
                  <a:lumMod val="50000"/>
                </a:schemeClr>
              </a:solidFill>
            </a:endParaRPr>
          </a:p>
          <a:p>
            <a:pPr marL="0" indent="0">
              <a:buNone/>
            </a:pPr>
            <a:r>
              <a:rPr lang="en-GB" sz="3200" dirty="0">
                <a:solidFill>
                  <a:srgbClr val="00B050"/>
                </a:solidFill>
              </a:rPr>
              <a:t>Evaluate how the writer uses language to convey ideas about Odysseus and the Cyclops to us as readers. </a:t>
            </a:r>
            <a:r>
              <a:rPr lang="en-GB" sz="3200" i="1" dirty="0">
                <a:solidFill>
                  <a:srgbClr val="00B050"/>
                </a:solidFill>
              </a:rPr>
              <a:t>The writer has used a simile to illustrate Odysseus’ intelligence because…</a:t>
            </a:r>
            <a:endParaRPr lang="en-GB" sz="3200" dirty="0">
              <a:solidFill>
                <a:srgbClr val="00B050"/>
              </a:solidFill>
            </a:endParaRPr>
          </a:p>
          <a:p>
            <a:pPr marL="0" indent="0">
              <a:buNone/>
            </a:pPr>
            <a:endParaRPr lang="en-GB" sz="3200" dirty="0"/>
          </a:p>
          <a:p>
            <a:pPr marL="0" indent="0">
              <a:buNone/>
            </a:pPr>
            <a:endParaRPr lang="en-GB" sz="3200" dirty="0"/>
          </a:p>
        </p:txBody>
      </p:sp>
      <p:pic>
        <p:nvPicPr>
          <p:cNvPr id="4098" name="Picture 2" descr="Funny, Monster, Nose, Hand, Hand In Nose, Flower">
            <a:extLst>
              <a:ext uri="{FF2B5EF4-FFF2-40B4-BE49-F238E27FC236}">
                <a16:creationId xmlns="" xmlns:a16="http://schemas.microsoft.com/office/drawing/2014/main" id="{760C647F-6F83-42E7-99C8-6055605582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671" y="212974"/>
            <a:ext cx="1684679" cy="154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2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2F07C8-E564-4CBE-9429-A37542BD194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“Apple phones are better than Samsung phones!”</a:t>
            </a:r>
          </a:p>
        </p:txBody>
      </p:sp>
      <p:sp>
        <p:nvSpPr>
          <p:cNvPr id="3" name="Content Placeholder 2">
            <a:extLst>
              <a:ext uri="{FF2B5EF4-FFF2-40B4-BE49-F238E27FC236}">
                <a16:creationId xmlns="" xmlns:a16="http://schemas.microsoft.com/office/drawing/2014/main" id="{8B03C32A-2C57-46D8-970A-589F20F9CB80}"/>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lstStyle/>
          <a:p>
            <a:pPr marL="0" indent="0">
              <a:buNone/>
            </a:pPr>
            <a:r>
              <a:rPr lang="en-GB" dirty="0"/>
              <a:t>You’ve probably had arguments with people you know about lots of different opinions, but how can you show others that your opinions are valid?</a:t>
            </a:r>
          </a:p>
          <a:p>
            <a:pPr marL="0" indent="0">
              <a:buNone/>
            </a:pPr>
            <a:endParaRPr lang="en-GB" dirty="0"/>
          </a:p>
          <a:p>
            <a:pPr marL="0" indent="0">
              <a:buNone/>
            </a:pPr>
            <a:r>
              <a:rPr lang="en-GB" b="1" dirty="0">
                <a:solidFill>
                  <a:srgbClr val="7030A0"/>
                </a:solidFill>
              </a:rPr>
              <a:t>Discuss with the person nearest to you your opinion on the controversial statement above!</a:t>
            </a:r>
          </a:p>
          <a:p>
            <a:pPr marL="0" indent="0">
              <a:buNone/>
            </a:pPr>
            <a:endParaRPr lang="en-GB" b="1" dirty="0">
              <a:solidFill>
                <a:srgbClr val="7030A0"/>
              </a:solidFill>
            </a:endParaRPr>
          </a:p>
          <a:p>
            <a:pPr marL="0" indent="0">
              <a:buNone/>
            </a:pPr>
            <a:r>
              <a:rPr lang="en-GB" b="1" dirty="0">
                <a:solidFill>
                  <a:srgbClr val="7030A0"/>
                </a:solidFill>
              </a:rPr>
              <a:t>How did each of you try to win the argument?</a:t>
            </a:r>
          </a:p>
        </p:txBody>
      </p:sp>
      <p:pic>
        <p:nvPicPr>
          <p:cNvPr id="5122" name="Picture 2" descr="Smartphone, Cell Phone, Cellular Telephone">
            <a:extLst>
              <a:ext uri="{FF2B5EF4-FFF2-40B4-BE49-F238E27FC236}">
                <a16:creationId xmlns="" xmlns:a16="http://schemas.microsoft.com/office/drawing/2014/main" id="{8BE30831-D50D-4D2D-AAAB-C628CC0E8E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976" y="365126"/>
            <a:ext cx="123063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89EAE9-67F9-4FC0-9569-CC611A1A4238}"/>
              </a:ext>
            </a:extLst>
          </p:cNvPr>
          <p:cNvSpPr>
            <a:spLocks noGrp="1"/>
          </p:cNvSpPr>
          <p:nvPr>
            <p:ph type="title"/>
          </p:nvPr>
        </p:nvSpPr>
        <p:spPr>
          <a:xfrm>
            <a:off x="628650" y="336991"/>
            <a:ext cx="7886700"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In order to win an argument, we need </a:t>
            </a:r>
            <a:r>
              <a:rPr lang="en-GB" b="1" dirty="0"/>
              <a:t>evidence</a:t>
            </a:r>
            <a:endParaRPr lang="en-GB" dirty="0"/>
          </a:p>
        </p:txBody>
      </p:sp>
      <p:graphicFrame>
        <p:nvGraphicFramePr>
          <p:cNvPr id="4" name="Table 4">
            <a:extLst>
              <a:ext uri="{FF2B5EF4-FFF2-40B4-BE49-F238E27FC236}">
                <a16:creationId xmlns="" xmlns:a16="http://schemas.microsoft.com/office/drawing/2014/main" id="{04AE99DB-3680-4949-A11E-5F6E024AAA58}"/>
              </a:ext>
            </a:extLst>
          </p:cNvPr>
          <p:cNvGraphicFramePr>
            <a:graphicFrameLocks noGrp="1"/>
          </p:cNvGraphicFramePr>
          <p:nvPr>
            <p:extLst>
              <p:ext uri="{D42A27DB-BD31-4B8C-83A1-F6EECF244321}">
                <p14:modId xmlns:p14="http://schemas.microsoft.com/office/powerpoint/2010/main" val="2677310267"/>
              </p:ext>
            </p:extLst>
          </p:nvPr>
        </p:nvGraphicFramePr>
        <p:xfrm>
          <a:off x="628650" y="2035370"/>
          <a:ext cx="4576396" cy="4150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88198">
                  <a:extLst>
                    <a:ext uri="{9D8B030D-6E8A-4147-A177-3AD203B41FA5}">
                      <a16:colId xmlns="" xmlns:a16="http://schemas.microsoft.com/office/drawing/2014/main" val="756766668"/>
                    </a:ext>
                  </a:extLst>
                </a:gridCol>
                <a:gridCol w="2288198">
                  <a:extLst>
                    <a:ext uri="{9D8B030D-6E8A-4147-A177-3AD203B41FA5}">
                      <a16:colId xmlns="" xmlns:a16="http://schemas.microsoft.com/office/drawing/2014/main" val="231910717"/>
                    </a:ext>
                  </a:extLst>
                </a:gridCol>
              </a:tblGrid>
              <a:tr h="370840">
                <a:tc>
                  <a:txBody>
                    <a:bodyPr/>
                    <a:lstStyle/>
                    <a:p>
                      <a:r>
                        <a:rPr lang="en-GB" sz="1400" dirty="0"/>
                        <a:t>Samsung is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400" dirty="0"/>
                        <a:t>Apple is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 xmlns:a16="http://schemas.microsoft.com/office/drawing/2014/main" val="1905014413"/>
                  </a:ext>
                </a:extLst>
              </a:tr>
              <a:tr h="370840">
                <a:tc>
                  <a:txBody>
                    <a:bodyPr/>
                    <a:lstStyle/>
                    <a:p>
                      <a:r>
                        <a:rPr lang="en-GB" sz="1400" dirty="0"/>
                        <a:t>Samsung screens are a similar size to Apple’s, but they have a higher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dirty="0"/>
                        <a:t>App development on Apple phones is quicker than on Android because apps are develops for only one phone brand.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77801367"/>
                  </a:ext>
                </a:extLst>
              </a:tr>
              <a:tr h="370840">
                <a:tc>
                  <a:txBody>
                    <a:bodyPr/>
                    <a:lstStyle/>
                    <a:p>
                      <a:r>
                        <a:rPr lang="en-GB" sz="1400" dirty="0"/>
                        <a:t>Samsung’s top model of phone provides more storage capacity than Apple’s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dirty="0"/>
                        <a:t>Apple phones generally have a faster CPU than Samsung’s, making them quicker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593510521"/>
                  </a:ext>
                </a:extLst>
              </a:tr>
              <a:tr h="370840">
                <a:tc>
                  <a:txBody>
                    <a:bodyPr/>
                    <a:lstStyle/>
                    <a:p>
                      <a:r>
                        <a:rPr lang="en-GB" sz="1400" dirty="0"/>
                        <a:t>Samsung models tend to have a longer battery life than Apple’s equivalents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dirty="0"/>
                        <a:t>Apple phones have more durable casing than Samsung phones, including shock-proof 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2056526722"/>
                  </a:ext>
                </a:extLst>
              </a:tr>
              <a:tr h="370840">
                <a:tc>
                  <a:txBody>
                    <a:bodyPr/>
                    <a:lstStyle/>
                    <a:p>
                      <a:r>
                        <a:rPr lang="en-GB" sz="1400" dirty="0"/>
                        <a:t>Samsung sells more phones across the world than Apple.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400" dirty="0"/>
                        <a:t>Apple phones’ resale value is much higher than that of Samsung’s.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177130911"/>
                  </a:ext>
                </a:extLst>
              </a:tr>
            </a:tbl>
          </a:graphicData>
        </a:graphic>
      </p:graphicFrame>
      <p:pic>
        <p:nvPicPr>
          <p:cNvPr id="6" name="Picture 2" descr="Smartphone, Cell Phone, Cellular Telephone">
            <a:extLst>
              <a:ext uri="{FF2B5EF4-FFF2-40B4-BE49-F238E27FC236}">
                <a16:creationId xmlns="" xmlns:a16="http://schemas.microsoft.com/office/drawing/2014/main" id="{C2723B55-A884-4DB8-A173-12244A6736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494091"/>
            <a:ext cx="677312" cy="8555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4BEE7E51-3828-40DD-A183-BA77DACAADC8}"/>
              </a:ext>
            </a:extLst>
          </p:cNvPr>
          <p:cNvSpPr txBox="1"/>
          <p:nvPr/>
        </p:nvSpPr>
        <p:spPr>
          <a:xfrm>
            <a:off x="5584874" y="2035370"/>
            <a:ext cx="2930476" cy="452431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If we can’t support our arguments with evidence then no one has to believe our opinions or respect them. </a:t>
            </a:r>
          </a:p>
          <a:p>
            <a:endParaRPr lang="en-GB" dirty="0"/>
          </a:p>
          <a:p>
            <a:r>
              <a:rPr lang="en-GB" dirty="0"/>
              <a:t>Here are some examples of</a:t>
            </a:r>
            <a:r>
              <a:rPr lang="en-GB" b="1" dirty="0"/>
              <a:t> evidence</a:t>
            </a:r>
            <a:r>
              <a:rPr lang="en-GB" dirty="0"/>
              <a:t> you could have used in your arguments regarding phone brands.</a:t>
            </a:r>
          </a:p>
          <a:p>
            <a:endParaRPr lang="en-GB" dirty="0"/>
          </a:p>
          <a:p>
            <a:r>
              <a:rPr lang="en-GB" dirty="0"/>
              <a:t>In English, we use “</a:t>
            </a:r>
            <a:r>
              <a:rPr lang="en-GB" b="1" dirty="0"/>
              <a:t>quotations</a:t>
            </a:r>
            <a:r>
              <a:rPr lang="en-GB" dirty="0"/>
              <a:t>” as evidence. These are short parts of a text. We can use this to support out interpretations.</a:t>
            </a:r>
          </a:p>
        </p:txBody>
      </p:sp>
    </p:spTree>
    <p:extLst>
      <p:ext uri="{BB962C8B-B14F-4D97-AF65-F5344CB8AC3E}">
        <p14:creationId xmlns:p14="http://schemas.microsoft.com/office/powerpoint/2010/main" val="343887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DEE8F-0852-4EC9-8A9E-142E0613FF6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Let’s use </a:t>
            </a:r>
            <a:r>
              <a:rPr lang="en-GB" sz="3200" b="1" dirty="0"/>
              <a:t>evidence</a:t>
            </a:r>
            <a:r>
              <a:rPr lang="en-GB" sz="3200" dirty="0"/>
              <a:t> to support our interpretations of Odysseus and the Cyclops</a:t>
            </a:r>
          </a:p>
        </p:txBody>
      </p:sp>
      <p:sp>
        <p:nvSpPr>
          <p:cNvPr id="3" name="Content Placeholder 2">
            <a:extLst>
              <a:ext uri="{FF2B5EF4-FFF2-40B4-BE49-F238E27FC236}">
                <a16:creationId xmlns="" xmlns:a16="http://schemas.microsoft.com/office/drawing/2014/main" id="{49EA17BA-AB08-4A00-AD2E-BEF0D03840A9}"/>
              </a:ext>
            </a:extLst>
          </p:cNvPr>
          <p:cNvSpPr>
            <a:spLocks noGrp="1"/>
          </p:cNvSpPr>
          <p:nvPr>
            <p:ph idx="1"/>
          </p:nvPr>
        </p:nvSpPr>
        <p:spPr>
          <a:xfrm>
            <a:off x="628650" y="3186521"/>
            <a:ext cx="4842057" cy="2990441"/>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77500" lnSpcReduction="20000"/>
          </a:bodyPr>
          <a:lstStyle/>
          <a:p>
            <a:pPr marL="0" indent="0">
              <a:buNone/>
            </a:pPr>
            <a:r>
              <a:rPr lang="en-GB" dirty="0"/>
              <a:t>Choose one of the interpretations above. </a:t>
            </a:r>
          </a:p>
          <a:p>
            <a:pPr marL="0" indent="0">
              <a:buNone/>
            </a:pPr>
            <a:endParaRPr lang="en-GB" dirty="0"/>
          </a:p>
          <a:p>
            <a:pPr marL="0" indent="0">
              <a:buNone/>
            </a:pPr>
            <a:r>
              <a:rPr lang="en-GB" dirty="0">
                <a:solidFill>
                  <a:srgbClr val="FF0000"/>
                </a:solidFill>
              </a:rPr>
              <a:t>Find one “quotation” to support this interpretation. </a:t>
            </a:r>
          </a:p>
          <a:p>
            <a:pPr marL="0" indent="0">
              <a:buNone/>
            </a:pPr>
            <a:r>
              <a:rPr lang="en-GB" dirty="0">
                <a:solidFill>
                  <a:schemeClr val="accent4">
                    <a:lumMod val="50000"/>
                  </a:schemeClr>
                </a:solidFill>
              </a:rPr>
              <a:t>Explain how this quotation supports the interpretation.</a:t>
            </a:r>
          </a:p>
          <a:p>
            <a:pPr marL="0" indent="0">
              <a:buNone/>
            </a:pPr>
            <a:r>
              <a:rPr lang="en-GB" dirty="0">
                <a:solidFill>
                  <a:srgbClr val="00B050"/>
                </a:solidFill>
              </a:rPr>
              <a:t>Choose three or more quotations to support one interpretation and explain how they support that interpretation. </a:t>
            </a:r>
          </a:p>
        </p:txBody>
      </p:sp>
      <p:pic>
        <p:nvPicPr>
          <p:cNvPr id="20" name="Picture 19">
            <a:extLst>
              <a:ext uri="{FF2B5EF4-FFF2-40B4-BE49-F238E27FC236}">
                <a16:creationId xmlns="" xmlns:a16="http://schemas.microsoft.com/office/drawing/2014/main" id="{11D0A07A-B002-498A-8F3A-1C6895633E44}"/>
              </a:ext>
            </a:extLst>
          </p:cNvPr>
          <p:cNvPicPr>
            <a:picLocks noChangeAspect="1"/>
          </p:cNvPicPr>
          <p:nvPr/>
        </p:nvPicPr>
        <p:blipFill>
          <a:blip r:embed="rId2"/>
          <a:stretch>
            <a:fillRect/>
          </a:stretch>
        </p:blipFill>
        <p:spPr>
          <a:xfrm>
            <a:off x="3579614" y="1772540"/>
            <a:ext cx="1891093" cy="1413982"/>
          </a:xfrm>
          <a:prstGeom prst="rect">
            <a:avLst/>
          </a:prstGeom>
        </p:spPr>
      </p:pic>
      <p:pic>
        <p:nvPicPr>
          <p:cNvPr id="21" name="Picture 20">
            <a:extLst>
              <a:ext uri="{FF2B5EF4-FFF2-40B4-BE49-F238E27FC236}">
                <a16:creationId xmlns="" xmlns:a16="http://schemas.microsoft.com/office/drawing/2014/main" id="{CF89149F-DE83-46E2-823C-ED3A34F20B17}"/>
              </a:ext>
            </a:extLst>
          </p:cNvPr>
          <p:cNvPicPr>
            <a:picLocks noChangeAspect="1"/>
          </p:cNvPicPr>
          <p:nvPr/>
        </p:nvPicPr>
        <p:blipFill>
          <a:blip r:embed="rId3"/>
          <a:stretch>
            <a:fillRect/>
          </a:stretch>
        </p:blipFill>
        <p:spPr>
          <a:xfrm>
            <a:off x="6407406" y="1825625"/>
            <a:ext cx="1891093" cy="1413982"/>
          </a:xfrm>
          <a:prstGeom prst="rect">
            <a:avLst/>
          </a:prstGeom>
        </p:spPr>
      </p:pic>
      <p:pic>
        <p:nvPicPr>
          <p:cNvPr id="22" name="Picture 21">
            <a:extLst>
              <a:ext uri="{FF2B5EF4-FFF2-40B4-BE49-F238E27FC236}">
                <a16:creationId xmlns="" xmlns:a16="http://schemas.microsoft.com/office/drawing/2014/main" id="{0D7F16E6-6F3D-45F0-B222-2F027987A002}"/>
              </a:ext>
            </a:extLst>
          </p:cNvPr>
          <p:cNvPicPr>
            <a:picLocks noChangeAspect="1"/>
          </p:cNvPicPr>
          <p:nvPr/>
        </p:nvPicPr>
        <p:blipFill>
          <a:blip r:embed="rId4"/>
          <a:stretch>
            <a:fillRect/>
          </a:stretch>
        </p:blipFill>
        <p:spPr>
          <a:xfrm>
            <a:off x="4993510" y="1825625"/>
            <a:ext cx="1891093" cy="1413982"/>
          </a:xfrm>
          <a:prstGeom prst="rect">
            <a:avLst/>
          </a:prstGeom>
        </p:spPr>
      </p:pic>
      <p:pic>
        <p:nvPicPr>
          <p:cNvPr id="23" name="Picture 22">
            <a:extLst>
              <a:ext uri="{FF2B5EF4-FFF2-40B4-BE49-F238E27FC236}">
                <a16:creationId xmlns="" xmlns:a16="http://schemas.microsoft.com/office/drawing/2014/main" id="{DED5BBFC-6BCD-4807-A3CF-6EFDB099D501}"/>
              </a:ext>
            </a:extLst>
          </p:cNvPr>
          <p:cNvPicPr>
            <a:picLocks noChangeAspect="1"/>
          </p:cNvPicPr>
          <p:nvPr/>
        </p:nvPicPr>
        <p:blipFill>
          <a:blip r:embed="rId5"/>
          <a:stretch>
            <a:fillRect/>
          </a:stretch>
        </p:blipFill>
        <p:spPr>
          <a:xfrm>
            <a:off x="2161379" y="1799081"/>
            <a:ext cx="1895431" cy="1413983"/>
          </a:xfrm>
          <a:prstGeom prst="rect">
            <a:avLst/>
          </a:prstGeom>
        </p:spPr>
      </p:pic>
      <p:pic>
        <p:nvPicPr>
          <p:cNvPr id="19" name="Picture 18">
            <a:extLst>
              <a:ext uri="{FF2B5EF4-FFF2-40B4-BE49-F238E27FC236}">
                <a16:creationId xmlns="" xmlns:a16="http://schemas.microsoft.com/office/drawing/2014/main" id="{44D22BD7-6BA7-4D80-AE2D-775CDE9879CB}"/>
              </a:ext>
            </a:extLst>
          </p:cNvPr>
          <p:cNvPicPr>
            <a:picLocks noChangeAspect="1"/>
          </p:cNvPicPr>
          <p:nvPr/>
        </p:nvPicPr>
        <p:blipFill>
          <a:blip r:embed="rId6"/>
          <a:stretch>
            <a:fillRect/>
          </a:stretch>
        </p:blipFill>
        <p:spPr>
          <a:xfrm>
            <a:off x="852794" y="1799081"/>
            <a:ext cx="1891093" cy="1413982"/>
          </a:xfrm>
          <a:prstGeom prst="rect">
            <a:avLst/>
          </a:prstGeom>
        </p:spPr>
      </p:pic>
      <p:sp>
        <p:nvSpPr>
          <p:cNvPr id="24" name="Rectangle 23">
            <a:extLst>
              <a:ext uri="{FF2B5EF4-FFF2-40B4-BE49-F238E27FC236}">
                <a16:creationId xmlns="" xmlns:a16="http://schemas.microsoft.com/office/drawing/2014/main" id="{B20BC49C-455F-488C-9BBC-8FD02ADEC413}"/>
              </a:ext>
            </a:extLst>
          </p:cNvPr>
          <p:cNvSpPr/>
          <p:nvPr/>
        </p:nvSpPr>
        <p:spPr>
          <a:xfrm>
            <a:off x="5781822" y="3213063"/>
            <a:ext cx="2733528" cy="2963899"/>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a:lnSpc>
                <a:spcPct val="115000"/>
              </a:lnSpc>
              <a:spcAft>
                <a:spcPts val="1000"/>
              </a:spcAft>
            </a:pPr>
            <a:r>
              <a:rPr lang="en-GB" sz="1600" b="1" dirty="0">
                <a:latin typeface="Calibri" panose="020F0502020204030204" pitchFamily="34" charset="0"/>
                <a:ea typeface="Times New Roman" panose="02020603050405020304" pitchFamily="18" charset="0"/>
                <a:cs typeface="Calibri" panose="020F0502020204030204" pitchFamily="34" charset="0"/>
              </a:rPr>
              <a:t>“Drink and see what a strange draught we had in our ship.“</a:t>
            </a:r>
          </a:p>
          <a:p>
            <a:pPr>
              <a:lnSpc>
                <a:spcPct val="115000"/>
              </a:lnSpc>
              <a:spcAft>
                <a:spcPts val="1000"/>
              </a:spcAft>
            </a:pP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latin typeface="Calibri" panose="020F0502020204030204" pitchFamily="34" charset="0"/>
                <a:ea typeface="Calibri" panose="020F0502020204030204" pitchFamily="34" charset="0"/>
                <a:cs typeface="Calibri" panose="020F0502020204030204" pitchFamily="34" charset="0"/>
              </a:rPr>
              <a:t>This illustrates how stupid the Cyclops is, as he trusts Odysseus and his strange drink, despite knowing he is trying to escape from his cave.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42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A4B01-7313-4D37-80CC-B5D1F52553F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Now that we have our evidence, we need to transform our ideas into </a:t>
            </a:r>
            <a:r>
              <a:rPr lang="en-GB" sz="3200" b="1" dirty="0"/>
              <a:t>analytical paragraphs</a:t>
            </a:r>
            <a:endParaRPr lang="en-GB" sz="3200" dirty="0"/>
          </a:p>
        </p:txBody>
      </p:sp>
      <p:sp>
        <p:nvSpPr>
          <p:cNvPr id="4" name="Content Placeholder 2">
            <a:extLst>
              <a:ext uri="{FF2B5EF4-FFF2-40B4-BE49-F238E27FC236}">
                <a16:creationId xmlns="" xmlns:a16="http://schemas.microsoft.com/office/drawing/2014/main" id="{BDF122A3-EBCB-4189-8630-D35941462487}"/>
              </a:ext>
            </a:extLst>
          </p:cNvPr>
          <p:cNvSpPr>
            <a:spLocks noGrp="1"/>
          </p:cNvSpPr>
          <p:nvPr>
            <p:ph idx="1"/>
          </p:nvPr>
        </p:nvSpPr>
        <p:spPr>
          <a:xfrm>
            <a:off x="628649" y="1825625"/>
            <a:ext cx="4914022" cy="312620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1800" dirty="0"/>
              <a:t>Homer portrays Odysseus as a highly intelligent character that is able to find his way out of seemingly impossible situations. For instance, when Odysseus says: </a:t>
            </a:r>
            <a:r>
              <a:rPr lang="en-GB" sz="1800" dirty="0">
                <a:highlight>
                  <a:srgbClr val="FFFF00"/>
                </a:highlight>
              </a:rPr>
              <a:t>“…”</a:t>
            </a:r>
            <a:r>
              <a:rPr lang="en-GB" sz="1800" dirty="0"/>
              <a:t> he highlights to the readers that</a:t>
            </a:r>
            <a:r>
              <a:rPr lang="en-GB" sz="1800" dirty="0">
                <a:highlight>
                  <a:srgbClr val="FFFF00"/>
                </a:highlight>
              </a:rPr>
              <a:t>… </a:t>
            </a:r>
            <a:r>
              <a:rPr lang="en-GB" sz="1800" dirty="0"/>
              <a:t>because</a:t>
            </a:r>
            <a:r>
              <a:rPr lang="en-GB" sz="1800" dirty="0">
                <a:highlight>
                  <a:srgbClr val="FFFF00"/>
                </a:highlight>
              </a:rPr>
              <a:t>…</a:t>
            </a:r>
            <a:r>
              <a:rPr lang="en-GB" sz="1800" dirty="0"/>
              <a:t> In this particular example, the writer uses </a:t>
            </a:r>
            <a:r>
              <a:rPr lang="en-GB" sz="1800" dirty="0">
                <a:highlight>
                  <a:srgbClr val="FFFF00"/>
                </a:highlight>
              </a:rPr>
              <a:t>[technique] </a:t>
            </a:r>
            <a:r>
              <a:rPr lang="en-GB" sz="1800" dirty="0"/>
              <a:t>in order to</a:t>
            </a:r>
            <a:r>
              <a:rPr lang="en-GB" sz="1800" dirty="0">
                <a:highlight>
                  <a:srgbClr val="FFFF00"/>
                </a:highlight>
              </a:rPr>
              <a:t>…</a:t>
            </a:r>
          </a:p>
          <a:p>
            <a:pPr marL="0" indent="0">
              <a:buNone/>
            </a:pPr>
            <a:r>
              <a:rPr lang="en-GB" sz="1800" dirty="0"/>
              <a:t>Moreover, Homer reiterates his portrayal of Odysseus as smart when as readers we are told, </a:t>
            </a:r>
            <a:r>
              <a:rPr lang="en-GB" sz="1800" dirty="0">
                <a:highlight>
                  <a:srgbClr val="FFFF00"/>
                </a:highlight>
              </a:rPr>
              <a:t>“…”</a:t>
            </a:r>
            <a:r>
              <a:rPr lang="en-GB" sz="1800" dirty="0"/>
              <a:t> and </a:t>
            </a:r>
            <a:r>
              <a:rPr lang="en-GB" sz="1800" dirty="0">
                <a:highlight>
                  <a:srgbClr val="FFFF00"/>
                </a:highlight>
              </a:rPr>
              <a:t>“…” </a:t>
            </a:r>
            <a:r>
              <a:rPr lang="en-GB" sz="1800" dirty="0"/>
              <a:t>because</a:t>
            </a:r>
            <a:r>
              <a:rPr lang="en-GB" sz="1800" dirty="0">
                <a:highlight>
                  <a:srgbClr val="FFFF00"/>
                </a:highlight>
              </a:rPr>
              <a:t>… </a:t>
            </a:r>
            <a:r>
              <a:rPr lang="en-GB" sz="1800" dirty="0"/>
              <a:t>These examples reinforce views that Odysseus is able to find a solution to difficult problems. </a:t>
            </a:r>
          </a:p>
        </p:txBody>
      </p:sp>
      <p:sp>
        <p:nvSpPr>
          <p:cNvPr id="5" name="TextBox 4">
            <a:extLst>
              <a:ext uri="{FF2B5EF4-FFF2-40B4-BE49-F238E27FC236}">
                <a16:creationId xmlns="" xmlns:a16="http://schemas.microsoft.com/office/drawing/2014/main" id="{1782B5C4-B142-499E-890E-E5675A76F387}"/>
              </a:ext>
            </a:extLst>
          </p:cNvPr>
          <p:cNvSpPr txBox="1"/>
          <p:nvPr/>
        </p:nvSpPr>
        <p:spPr>
          <a:xfrm>
            <a:off x="5697415" y="1825625"/>
            <a:ext cx="2817934" cy="452431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600" b="1" dirty="0"/>
              <a:t>Success criteria:</a:t>
            </a:r>
          </a:p>
          <a:p>
            <a:endParaRPr lang="en-GB" sz="1600" dirty="0"/>
          </a:p>
          <a:p>
            <a:pPr marL="342900" indent="-342900">
              <a:buAutoNum type="arabicParenR"/>
            </a:pPr>
            <a:r>
              <a:rPr lang="en-GB" sz="1600" dirty="0"/>
              <a:t>Include clear interpretations</a:t>
            </a:r>
          </a:p>
          <a:p>
            <a:pPr marL="342900" indent="-342900">
              <a:buAutoNum type="arabicParenR"/>
            </a:pPr>
            <a:r>
              <a:rPr lang="en-GB" sz="1600" dirty="0"/>
              <a:t>Include quotations (evidence) to support your interpretations</a:t>
            </a:r>
          </a:p>
          <a:p>
            <a:pPr marL="342900" indent="-342900">
              <a:buAutoNum type="arabicParenR"/>
            </a:pPr>
            <a:r>
              <a:rPr lang="en-GB" sz="1600" dirty="0"/>
              <a:t>Explain how specific techniques help Homer to convey his character.</a:t>
            </a:r>
          </a:p>
          <a:p>
            <a:endParaRPr lang="en-GB" sz="1600" dirty="0"/>
          </a:p>
          <a:p>
            <a:r>
              <a:rPr lang="en-GB" sz="1600" b="1" dirty="0">
                <a:solidFill>
                  <a:srgbClr val="7030A0"/>
                </a:solidFill>
              </a:rPr>
              <a:t>Bonus success criteria:</a:t>
            </a:r>
          </a:p>
          <a:p>
            <a:endParaRPr lang="en-GB" sz="1600" dirty="0">
              <a:solidFill>
                <a:srgbClr val="7030A0"/>
              </a:solidFill>
            </a:endParaRPr>
          </a:p>
          <a:p>
            <a:r>
              <a:rPr lang="en-GB" sz="1600" dirty="0">
                <a:solidFill>
                  <a:srgbClr val="7030A0"/>
                </a:solidFill>
              </a:rPr>
              <a:t>4) Use a range of </a:t>
            </a:r>
            <a:r>
              <a:rPr lang="en-GB" sz="1600" b="1" dirty="0">
                <a:solidFill>
                  <a:srgbClr val="7030A0"/>
                </a:solidFill>
              </a:rPr>
              <a:t>analytical verbs (reinforces, reiterates, illustrates, elucidates, etc)</a:t>
            </a:r>
            <a:r>
              <a:rPr lang="en-GB" sz="1600" dirty="0">
                <a:solidFill>
                  <a:srgbClr val="7030A0"/>
                </a:solidFill>
              </a:rPr>
              <a:t>.</a:t>
            </a:r>
          </a:p>
          <a:p>
            <a:r>
              <a:rPr lang="en-GB" sz="1600" dirty="0">
                <a:solidFill>
                  <a:srgbClr val="7030A0"/>
                </a:solidFill>
              </a:rPr>
              <a:t>5) Discuss patterns of language within your answer.</a:t>
            </a:r>
          </a:p>
        </p:txBody>
      </p:sp>
      <p:sp>
        <p:nvSpPr>
          <p:cNvPr id="6" name="Content Placeholder 2">
            <a:extLst>
              <a:ext uri="{FF2B5EF4-FFF2-40B4-BE49-F238E27FC236}">
                <a16:creationId xmlns="" xmlns:a16="http://schemas.microsoft.com/office/drawing/2014/main" id="{85082849-97C8-4734-AEE4-346E1AF60B37}"/>
              </a:ext>
            </a:extLst>
          </p:cNvPr>
          <p:cNvSpPr txBox="1">
            <a:spLocks/>
          </p:cNvSpPr>
          <p:nvPr/>
        </p:nvSpPr>
        <p:spPr>
          <a:xfrm>
            <a:off x="628649" y="5086764"/>
            <a:ext cx="4914022" cy="151098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rgbClr val="7030A0"/>
                </a:solidFill>
              </a:rPr>
              <a:t>Use the sentence starters here and the success criteria to write your complete answer to this question.</a:t>
            </a:r>
          </a:p>
          <a:p>
            <a:pPr marL="0" indent="0">
              <a:buFont typeface="Arial" panose="020B0604020202020204" pitchFamily="34" charset="0"/>
              <a:buNone/>
            </a:pPr>
            <a:r>
              <a:rPr lang="en-GB" sz="1800" b="1" dirty="0">
                <a:solidFill>
                  <a:srgbClr val="7030A0"/>
                </a:solidFill>
              </a:rPr>
              <a:t>If you want to really challenge your brain, why not meet the ‘bonus’ success criteria?</a:t>
            </a:r>
          </a:p>
        </p:txBody>
      </p:sp>
    </p:spTree>
    <p:extLst>
      <p:ext uri="{BB962C8B-B14F-4D97-AF65-F5344CB8AC3E}">
        <p14:creationId xmlns:p14="http://schemas.microsoft.com/office/powerpoint/2010/main" val="13688951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862</Words>
  <Application>Microsoft Office PowerPoint</Application>
  <PresentationFormat>On-screen Show (4:3)</PresentationFormat>
  <Paragraphs>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Learning outcomes</vt:lpstr>
      <vt:lpstr>PowerPoint Presentation</vt:lpstr>
      <vt:lpstr>Now, we’ll read the story</vt:lpstr>
      <vt:lpstr>“Apple phones are better than Samsung phones!”</vt:lpstr>
      <vt:lpstr>In order to win an argument, we need evidence</vt:lpstr>
      <vt:lpstr>Let’s use evidence to support our interpretations of Odysseus and the Cyclops</vt:lpstr>
      <vt:lpstr>Now that we have our evidence, we need to transform our ideas into analytical paragraphs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Phil Arrowsmith</cp:lastModifiedBy>
  <cp:revision>27</cp:revision>
  <dcterms:created xsi:type="dcterms:W3CDTF">2020-07-05T21:18:36Z</dcterms:created>
  <dcterms:modified xsi:type="dcterms:W3CDTF">2021-01-14T10:15:01Z</dcterms:modified>
</cp:coreProperties>
</file>