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81" r:id="rId2"/>
    <p:sldId id="553" r:id="rId3"/>
    <p:sldId id="556" r:id="rId4"/>
    <p:sldId id="555" r:id="rId5"/>
    <p:sldId id="597" r:id="rId6"/>
    <p:sldId id="598" r:id="rId7"/>
    <p:sldId id="599" r:id="rId8"/>
    <p:sldId id="600" r:id="rId9"/>
    <p:sldId id="601" r:id="rId10"/>
    <p:sldId id="602" r:id="rId11"/>
    <p:sldId id="562" r:id="rId12"/>
    <p:sldId id="612" r:id="rId13"/>
    <p:sldId id="603" r:id="rId14"/>
    <p:sldId id="604" r:id="rId15"/>
    <p:sldId id="605" r:id="rId16"/>
    <p:sldId id="577" r:id="rId17"/>
    <p:sldId id="568" r:id="rId18"/>
    <p:sldId id="569" r:id="rId19"/>
    <p:sldId id="610" r:id="rId20"/>
    <p:sldId id="606" r:id="rId21"/>
    <p:sldId id="607" r:id="rId22"/>
    <p:sldId id="609" r:id="rId23"/>
    <p:sldId id="611" r:id="rId24"/>
    <p:sldId id="608" r:id="rId25"/>
    <p:sldId id="576" r:id="rId26"/>
  </p:sldIdLst>
  <p:sldSz cx="9144000" cy="6858000" type="screen4x3"/>
  <p:notesSz cx="6797675" cy="987425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C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93260" autoAdjust="0"/>
  </p:normalViewPr>
  <p:slideViewPr>
    <p:cSldViewPr>
      <p:cViewPr varScale="1">
        <p:scale>
          <a:sx n="69" d="100"/>
          <a:sy n="69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F1D5-C101-2D4C-BB9A-CE82C796C978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D524-0A77-2049-A7B4-DBD277AED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3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82654-6439-2F4A-B7E9-E9763D21E2BA}" type="datetimeFigureOut">
              <a:rPr lang="en-US"/>
              <a:pPr/>
              <a:t>11/22/2018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98A7B-A268-754B-8474-602FEABD64B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5AA9D7-FD91-8C4A-A5E9-6D6602090D37}" type="slidenum">
              <a:rPr lang="en-GB"/>
              <a:pPr eaLnBrk="1" hangingPunct="1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43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http://startups.co.uk/startups-100/2017/99-the-yorkshire-meatball-co/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98A7B-A268-754B-8474-602FEABD64B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7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40" y="476672"/>
            <a:ext cx="9159139" cy="194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3610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62292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1520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3848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6176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03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1285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utor2u Logo 2011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36" y="6381328"/>
            <a:ext cx="1179860" cy="358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268760"/>
            <a:ext cx="9144000" cy="144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4" r:id="rId2"/>
    <p:sldLayoutId id="2147483929" r:id="rId3"/>
    <p:sldLayoutId id="2147483936" r:id="rId4"/>
    <p:sldLayoutId id="214748393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hyperlink" Target="http://www.fifteen.net/welcome-to-fifte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shbcHtvqHu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startups.co.uk/startups-100/2017/99-the-yorkshire-meatball-co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071562"/>
          </a:xfrm>
        </p:spPr>
        <p:txBody>
          <a:bodyPr/>
          <a:lstStyle/>
          <a:p>
            <a:r>
              <a:rPr lang="en-US" sz="4800" b="1" dirty="0" smtClean="0"/>
              <a:t>PowerPoint Guide</a:t>
            </a:r>
            <a:endParaRPr lang="en-US" sz="4800" b="1" dirty="0"/>
          </a:p>
        </p:txBody>
      </p:sp>
      <p:sp>
        <p:nvSpPr>
          <p:cNvPr id="3" name="Oval 2">
            <a:hlinkClick r:id="rId2"/>
          </p:cNvPr>
          <p:cNvSpPr/>
          <p:nvPr/>
        </p:nvSpPr>
        <p:spPr>
          <a:xfrm>
            <a:off x="759141" y="1617768"/>
            <a:ext cx="1347181" cy="146772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4762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109" y="1640114"/>
            <a:ext cx="1296144" cy="146772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932040" y="1650863"/>
            <a:ext cx="1467461" cy="14456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64288" y="1639831"/>
            <a:ext cx="1440160" cy="144566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639" y="3356992"/>
            <a:ext cx="1656184" cy="2031325"/>
          </a:xfrm>
          <a:prstGeom prst="rect">
            <a:avLst/>
          </a:prstGeom>
          <a:noFill/>
          <a:ln w="57150">
            <a:solidFill>
              <a:srgbClr val="F030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dirty="0" smtClean="0">
                <a:latin typeface="+mn-lt"/>
              </a:rPr>
              <a:t>news icon </a:t>
            </a:r>
            <a:r>
              <a:rPr lang="en-US" dirty="0" smtClean="0">
                <a:latin typeface="+mn-lt"/>
              </a:rPr>
              <a:t>is hyperlinked to a related article or website.</a:t>
            </a:r>
          </a:p>
          <a:p>
            <a:pPr algn="ctr"/>
            <a:r>
              <a:rPr lang="en-US" dirty="0" smtClean="0">
                <a:latin typeface="+mn-lt"/>
              </a:rPr>
              <a:t>Simply click to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6925" y="3633990"/>
            <a:ext cx="1656184" cy="1477328"/>
          </a:xfrm>
          <a:prstGeom prst="rect">
            <a:avLst/>
          </a:prstGeom>
          <a:noFill/>
          <a:ln w="57150">
            <a:solidFill>
              <a:srgbClr val="F030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dirty="0" smtClean="0">
                <a:latin typeface="+mn-lt"/>
              </a:rPr>
              <a:t>film icon </a:t>
            </a:r>
            <a:r>
              <a:rPr lang="en-US" dirty="0" smtClean="0">
                <a:latin typeface="+mn-lt"/>
              </a:rPr>
              <a:t>is hyperlinked to a related clip.</a:t>
            </a:r>
          </a:p>
          <a:p>
            <a:pPr algn="ctr"/>
            <a:r>
              <a:rPr lang="en-US" dirty="0" smtClean="0">
                <a:latin typeface="+mn-lt"/>
              </a:rPr>
              <a:t>Simply click to access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7813" y="3633989"/>
            <a:ext cx="1656184" cy="1477328"/>
          </a:xfrm>
          <a:prstGeom prst="rect">
            <a:avLst/>
          </a:prstGeom>
          <a:noFill/>
          <a:ln w="57150">
            <a:solidFill>
              <a:srgbClr val="F030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dirty="0" smtClean="0">
                <a:latin typeface="+mn-lt"/>
              </a:rPr>
              <a:t>discuss icon</a:t>
            </a:r>
            <a:r>
              <a:rPr lang="en-US" dirty="0" smtClean="0">
                <a:latin typeface="+mn-lt"/>
              </a:rPr>
              <a:t> indicates suggested points to discuss</a:t>
            </a:r>
            <a:endParaRPr lang="en-US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5242" y="3633989"/>
            <a:ext cx="1656184" cy="1477328"/>
          </a:xfrm>
          <a:prstGeom prst="rect">
            <a:avLst/>
          </a:prstGeom>
          <a:noFill/>
          <a:ln w="57150">
            <a:solidFill>
              <a:srgbClr val="F030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dirty="0" smtClean="0">
                <a:latin typeface="+mn-lt"/>
              </a:rPr>
              <a:t>writing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icon</a:t>
            </a:r>
            <a:r>
              <a:rPr lang="en-US" dirty="0" smtClean="0">
                <a:latin typeface="+mn-lt"/>
              </a:rPr>
              <a:t> indicates a written activity or question time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7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Competitive streak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6499"/>
            <a:ext cx="2026568" cy="171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1" y="1575058"/>
            <a:ext cx="2016224" cy="1718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18" y="1557361"/>
            <a:ext cx="2005880" cy="173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441" y="3357764"/>
            <a:ext cx="2016224" cy="169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018" y="3333182"/>
            <a:ext cx="2039615" cy="171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468" y="3336252"/>
            <a:ext cx="2054523" cy="1735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251" y="1565917"/>
            <a:ext cx="2239690" cy="1736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986" y="3380609"/>
            <a:ext cx="2205955" cy="16912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740352" y="93989"/>
            <a:ext cx="1224136" cy="104899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57192"/>
            <a:ext cx="853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What makes a market more or less competitive than another?</a:t>
            </a:r>
          </a:p>
          <a:p>
            <a:pPr marL="514350" indent="-514350" algn="ctr">
              <a:buAutoNum type="arabicPeriod"/>
            </a:pPr>
            <a:r>
              <a:rPr lang="en-US" sz="2400" dirty="0" smtClean="0">
                <a:latin typeface="+mn-lt"/>
              </a:rPr>
              <a:t>How many firms/brands are in the market?</a:t>
            </a:r>
          </a:p>
          <a:p>
            <a:pPr marL="514350" indent="-514350" algn="ctr">
              <a:buAutoNum type="arabicPeriod"/>
            </a:pPr>
            <a:r>
              <a:rPr lang="en-US" sz="2400" dirty="0" smtClean="0">
                <a:latin typeface="+mn-lt"/>
              </a:rPr>
              <a:t>How easy is it to enter the market?</a:t>
            </a:r>
          </a:p>
        </p:txBody>
      </p:sp>
    </p:spTree>
    <p:extLst>
      <p:ext uri="{BB962C8B-B14F-4D97-AF65-F5344CB8AC3E}">
        <p14:creationId xmlns:p14="http://schemas.microsoft.com/office/powerpoint/2010/main" val="3740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8505" y="1533183"/>
            <a:ext cx="8593082" cy="1031721"/>
          </a:xfrm>
          <a:prstGeom prst="roundRect">
            <a:avLst/>
          </a:prstGeom>
          <a:solidFill>
            <a:srgbClr val="74E7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200" dirty="0" smtClean="0">
                <a:solidFill>
                  <a:schemeClr val="tx1"/>
                </a:solidFill>
              </a:rPr>
              <a:t>Competition can clearly benefit the consumer through lower prices and better products and services, but it can also benefit the business too.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Benefits of competition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504" y="2780928"/>
            <a:ext cx="4839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ncourages a business to make its product different or better than its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Businesses will focus on one area of the market and their market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Research will take place to improve their product and reduce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Improved customer service to retain existing customers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Can look at what competitors do well and improve their own product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76333"/>
            <a:ext cx="3120380" cy="30289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9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Types of competition</a:t>
            </a:r>
            <a:endParaRPr lang="en-GB" sz="4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76231"/>
              </p:ext>
            </p:extLst>
          </p:nvPr>
        </p:nvGraphicFramePr>
        <p:xfrm>
          <a:off x="457199" y="2636912"/>
          <a:ext cx="8518734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9254"/>
                <a:gridCol w="6089480"/>
              </a:tblGrid>
              <a:tr h="3600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Type of competition </a:t>
                      </a:r>
                      <a:endParaRPr lang="en-GB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Effect</a:t>
                      </a:r>
                      <a:endParaRPr lang="en-GB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Price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Price decreases</a:t>
                      </a:r>
                      <a:endParaRPr lang="en-GB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Quality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May decrease to save costs</a:t>
                      </a:r>
                      <a:r>
                        <a:rPr lang="en-GB" sz="2000" baseline="0" dirty="0" smtClean="0"/>
                        <a:t> or </a:t>
                      </a:r>
                      <a:r>
                        <a:rPr lang="en-GB" sz="2000" dirty="0" smtClean="0"/>
                        <a:t>may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increase to differentiate from a competitor</a:t>
                      </a:r>
                      <a:endParaRPr lang="en-GB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Location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Locate close to competition</a:t>
                      </a:r>
                      <a:r>
                        <a:rPr lang="en-GB" sz="2000" baseline="0" dirty="0" smtClean="0"/>
                        <a:t> to </a:t>
                      </a:r>
                      <a:r>
                        <a:rPr lang="en-GB" sz="2000" dirty="0" smtClean="0"/>
                        <a:t>steal customers away or locate away from</a:t>
                      </a:r>
                      <a:r>
                        <a:rPr lang="en-GB" sz="2000" baseline="0" dirty="0" smtClean="0"/>
                        <a:t> other firms to avoid direct competition</a:t>
                      </a:r>
                      <a:endParaRPr lang="en-GB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Product range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Can</a:t>
                      </a:r>
                      <a:r>
                        <a:rPr lang="en-GB" sz="2000" baseline="0" dirty="0" smtClean="0"/>
                        <a:t> be focused to specialise on one particular product or may be widened to prevent competition/spread risk</a:t>
                      </a:r>
                      <a:endParaRPr lang="en-GB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Customer service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Will improve</a:t>
                      </a:r>
                      <a:r>
                        <a:rPr lang="en-GB" sz="2000" baseline="0" dirty="0" smtClean="0"/>
                        <a:t> in order</a:t>
                      </a:r>
                      <a:r>
                        <a:rPr lang="en-GB" sz="2000" dirty="0" smtClean="0"/>
                        <a:t> to gain a USP, customer loyalty and a strong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reputation in the marketplace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2851" y="1446095"/>
            <a:ext cx="8593082" cy="1031721"/>
          </a:xfrm>
          <a:prstGeom prst="roundRect">
            <a:avLst/>
          </a:prstGeom>
          <a:solidFill>
            <a:srgbClr val="74E7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If </a:t>
            </a:r>
            <a:r>
              <a:rPr lang="en-GB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business operates in a competitive market, the competition that exists can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take </a:t>
            </a:r>
            <a:r>
              <a:rPr lang="en-GB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many different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forms. A business’s </a:t>
            </a:r>
            <a:r>
              <a:rPr lang="en-GB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strategy or plan towards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a competitor will </a:t>
            </a:r>
            <a:r>
              <a:rPr lang="en-GB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depend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</a:rPr>
              <a:t>on the type of competition it is facing.</a:t>
            </a:r>
          </a:p>
        </p:txBody>
      </p:sp>
    </p:spTree>
    <p:extLst>
      <p:ext uri="{BB962C8B-B14F-4D97-AF65-F5344CB8AC3E}">
        <p14:creationId xmlns:p14="http://schemas.microsoft.com/office/powerpoint/2010/main" val="14723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Time to think about food!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403648" y="1556792"/>
            <a:ext cx="6552728" cy="3600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22920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Working in groups of 3, think about your local town. </a:t>
            </a:r>
          </a:p>
          <a:p>
            <a:pPr algn="ctr"/>
            <a:r>
              <a:rPr lang="en-US" sz="2800" b="1" dirty="0" smtClean="0">
                <a:latin typeface="+mn-lt"/>
              </a:rPr>
              <a:t>List all the different places you can go out for lunch.</a:t>
            </a:r>
          </a:p>
        </p:txBody>
      </p:sp>
      <p:sp>
        <p:nvSpPr>
          <p:cNvPr id="5" name="Oval 4"/>
          <p:cNvSpPr/>
          <p:nvPr/>
        </p:nvSpPr>
        <p:spPr>
          <a:xfrm>
            <a:off x="7956376" y="102874"/>
            <a:ext cx="1033784" cy="8778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22"/>
            <a:ext cx="8579296" cy="1071562"/>
          </a:xfrm>
        </p:spPr>
        <p:txBody>
          <a:bodyPr/>
          <a:lstStyle/>
          <a:p>
            <a:r>
              <a:rPr lang="en-US" sz="4400" b="1" dirty="0" smtClean="0"/>
              <a:t>Pick 3 eating places from your list…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4" y="1844824"/>
          <a:ext cx="5256585" cy="39319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752195"/>
                <a:gridCol w="1752195"/>
                <a:gridCol w="1752195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r>
                        <a:rPr lang="en-US" sz="2400" baseline="0" dirty="0" smtClean="0"/>
                        <a:t> of business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Strengths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Weaknesses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 Range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Customer</a:t>
                      </a:r>
                      <a:r>
                        <a:rPr lang="en-US" sz="2400" baseline="0" dirty="0" smtClean="0"/>
                        <a:t> Service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1744871"/>
            <a:ext cx="2869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raw a table like the one here and, for each of the businesses chosen, note down their specific </a:t>
            </a:r>
            <a:r>
              <a:rPr lang="en-US" sz="2800" b="1" dirty="0" smtClean="0">
                <a:latin typeface="+mn-lt"/>
              </a:rPr>
              <a:t>strengths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b="1" dirty="0" smtClean="0">
                <a:latin typeface="+mn-lt"/>
              </a:rPr>
              <a:t>weaknesses</a:t>
            </a:r>
            <a:r>
              <a:rPr lang="en-US" sz="28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9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Compare your findings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-36512" y="1412776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</a:rPr>
              <a:t>Which of </a:t>
            </a:r>
            <a:r>
              <a:rPr lang="en-GB" sz="3200" dirty="0" smtClean="0">
                <a:latin typeface="Calibri" panose="020F0502020204030204" pitchFamily="34" charset="0"/>
              </a:rPr>
              <a:t>the 3 </a:t>
            </a:r>
            <a:r>
              <a:rPr lang="en-GB" sz="3200" dirty="0">
                <a:latin typeface="Calibri" panose="020F0502020204030204" pitchFamily="34" charset="0"/>
              </a:rPr>
              <a:t>businesses </a:t>
            </a:r>
            <a:r>
              <a:rPr lang="en-GB" sz="3200" dirty="0" smtClean="0">
                <a:latin typeface="Calibri" panose="020F0502020204030204" pitchFamily="34" charset="0"/>
              </a:rPr>
              <a:t>did </a:t>
            </a:r>
            <a:r>
              <a:rPr lang="en-GB" sz="3200" dirty="0" smtClean="0">
                <a:latin typeface="Calibri" panose="020F0502020204030204" pitchFamily="34" charset="0"/>
              </a:rPr>
              <a:t>you feel </a:t>
            </a:r>
            <a:r>
              <a:rPr lang="en-GB" sz="3200" dirty="0">
                <a:latin typeface="Calibri" panose="020F0502020204030204" pitchFamily="34" charset="0"/>
              </a:rPr>
              <a:t>is the </a:t>
            </a:r>
            <a:r>
              <a:rPr lang="en-GB" sz="3200" b="1" dirty="0">
                <a:latin typeface="Calibri" panose="020F0502020204030204" pitchFamily="34" charset="0"/>
              </a:rPr>
              <a:t>most competitive</a:t>
            </a:r>
            <a:r>
              <a:rPr lang="en-GB" sz="3200" dirty="0">
                <a:latin typeface="Calibri" panose="020F0502020204030204" pitchFamily="34" charset="0"/>
              </a:rPr>
              <a:t>? Justify your choice.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</a:rPr>
              <a:t>Which business is the </a:t>
            </a:r>
            <a:r>
              <a:rPr lang="en-GB" sz="3200" b="1" dirty="0">
                <a:latin typeface="Calibri" panose="020F0502020204030204" pitchFamily="34" charset="0"/>
              </a:rPr>
              <a:t>least competitive?  </a:t>
            </a:r>
            <a:endParaRPr lang="en-GB" sz="3200" b="1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latin typeface="Calibri" panose="020F0502020204030204" pitchFamily="34" charset="0"/>
              </a:rPr>
              <a:t>Suggest and explain </a:t>
            </a:r>
            <a:r>
              <a:rPr lang="en-GB" sz="3200" b="1" dirty="0" smtClean="0">
                <a:latin typeface="Calibri" panose="020F0502020204030204" pitchFamily="34" charset="0"/>
              </a:rPr>
              <a:t>three </a:t>
            </a:r>
            <a:r>
              <a:rPr lang="en-GB" sz="3200" b="1" dirty="0">
                <a:latin typeface="Calibri" panose="020F0502020204030204" pitchFamily="34" charset="0"/>
              </a:rPr>
              <a:t>ways </a:t>
            </a:r>
            <a:r>
              <a:rPr lang="en-GB" sz="3200" dirty="0" smtClean="0">
                <a:latin typeface="Calibri" panose="020F0502020204030204" pitchFamily="34" charset="0"/>
              </a:rPr>
              <a:t>this business </a:t>
            </a:r>
            <a:r>
              <a:rPr lang="en-GB" sz="3200" dirty="0">
                <a:latin typeface="Calibri" panose="020F0502020204030204" pitchFamily="34" charset="0"/>
              </a:rPr>
              <a:t>could </a:t>
            </a:r>
            <a:r>
              <a:rPr lang="en-GB" sz="3200" b="1" dirty="0">
                <a:latin typeface="Calibri" panose="020F0502020204030204" pitchFamily="34" charset="0"/>
              </a:rPr>
              <a:t>improve </a:t>
            </a:r>
            <a:r>
              <a:rPr lang="en-GB" sz="3200" b="1" dirty="0" smtClean="0">
                <a:latin typeface="Calibri" panose="020F0502020204030204" pitchFamily="34" charset="0"/>
              </a:rPr>
              <a:t>its competitiveness</a:t>
            </a:r>
            <a:r>
              <a:rPr lang="en-GB" sz="3200" dirty="0">
                <a:latin typeface="Calibri" panose="020F0502020204030204" pitchFamily="34" charset="0"/>
              </a:rPr>
              <a:t>.</a:t>
            </a:r>
            <a:endParaRPr lang="en-GB" sz="3200" i="1" dirty="0"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9513" y="76011"/>
            <a:ext cx="1152128" cy="10669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4048" y="1772816"/>
            <a:ext cx="3816424" cy="410445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Making decisions</a:t>
            </a:r>
            <a:endParaRPr lang="en-GB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87524" y="1484784"/>
            <a:ext cx="8568952" cy="460851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In order to make successful </a:t>
            </a:r>
            <a:r>
              <a:rPr lang="en-GB" sz="2800" dirty="0" smtClean="0">
                <a:solidFill>
                  <a:schemeClr val="tx1"/>
                </a:solidFill>
              </a:rPr>
              <a:t>decisions, a </a:t>
            </a:r>
            <a:r>
              <a:rPr lang="en-GB" sz="2800" dirty="0">
                <a:solidFill>
                  <a:schemeClr val="tx1"/>
                </a:solidFill>
              </a:rPr>
              <a:t>business </a:t>
            </a:r>
            <a:r>
              <a:rPr lang="en-GB" sz="2800" dirty="0" smtClean="0">
                <a:solidFill>
                  <a:schemeClr val="tx1"/>
                </a:solidFill>
              </a:rPr>
              <a:t>requires </a:t>
            </a:r>
            <a:r>
              <a:rPr lang="en-GB" sz="2800" b="1" dirty="0">
                <a:solidFill>
                  <a:schemeClr val="tx1"/>
                </a:solidFill>
              </a:rPr>
              <a:t>information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Internal </a:t>
            </a:r>
            <a:r>
              <a:rPr lang="en-GB" sz="2800" dirty="0">
                <a:solidFill>
                  <a:schemeClr val="tx1"/>
                </a:solidFill>
              </a:rPr>
              <a:t>information about the business situation is easy to find and to use </a:t>
            </a:r>
            <a:r>
              <a:rPr lang="en-GB" sz="2800" dirty="0" smtClean="0">
                <a:solidFill>
                  <a:schemeClr val="tx1"/>
                </a:solidFill>
              </a:rPr>
              <a:t>when making decisions.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External </a:t>
            </a:r>
            <a:r>
              <a:rPr lang="en-GB" sz="2800" dirty="0">
                <a:solidFill>
                  <a:schemeClr val="tx1"/>
                </a:solidFill>
              </a:rPr>
              <a:t>information about the market in which the business is competing is harder to </a:t>
            </a:r>
            <a:r>
              <a:rPr lang="en-GB" sz="2800" dirty="0" smtClean="0">
                <a:solidFill>
                  <a:schemeClr val="tx1"/>
                </a:solidFill>
              </a:rPr>
              <a:t>gain, more </a:t>
            </a:r>
            <a:r>
              <a:rPr lang="en-GB" sz="2800" dirty="0">
                <a:solidFill>
                  <a:schemeClr val="tx1"/>
                </a:solidFill>
              </a:rPr>
              <a:t>difficult to </a:t>
            </a:r>
            <a:r>
              <a:rPr lang="en-GB" sz="2800" dirty="0" smtClean="0">
                <a:solidFill>
                  <a:schemeClr val="tx1"/>
                </a:solidFill>
              </a:rPr>
              <a:t>interpret/use to ensure that reliable decisions are made.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84368" y="188640"/>
            <a:ext cx="936104" cy="8640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29" y="22173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n-lt"/>
              </a:rPr>
              <a:t>Just a minute…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4" r="1047"/>
          <a:stretch/>
        </p:blipFill>
        <p:spPr>
          <a:xfrm>
            <a:off x="6414161" y="1662868"/>
            <a:ext cx="2508365" cy="38202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51520" y="1988840"/>
            <a:ext cx="5400600" cy="37444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You are an entrepreneur hoping to start a small business that specialises in making handmade bookmarks from dried flowers.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You have 60 seconds to write down possible market information that you might need to ensure your business is a success.</a:t>
            </a:r>
          </a:p>
        </p:txBody>
      </p:sp>
    </p:spTree>
    <p:extLst>
      <p:ext uri="{BB962C8B-B14F-4D97-AF65-F5344CB8AC3E}">
        <p14:creationId xmlns:p14="http://schemas.microsoft.com/office/powerpoint/2010/main" val="2110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Market information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05" y="1412776"/>
            <a:ext cx="5544615" cy="381642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Who are the competition?</a:t>
            </a:r>
          </a:p>
          <a:p>
            <a:r>
              <a:rPr lang="en-GB" sz="2600" dirty="0" smtClean="0"/>
              <a:t>Products produced – are they the same or different to yours? Can you protect your product idea to prevent others copying it?</a:t>
            </a:r>
          </a:p>
          <a:p>
            <a:r>
              <a:rPr lang="en-GB" sz="2600" dirty="0" smtClean="0"/>
              <a:t>Price – is it similar or lower?</a:t>
            </a:r>
          </a:p>
          <a:p>
            <a:r>
              <a:rPr lang="en-GB" sz="2600" dirty="0" smtClean="0"/>
              <a:t>Quality – is it as good? What level of customer service is provided?</a:t>
            </a:r>
          </a:p>
          <a:p>
            <a:r>
              <a:rPr lang="en-GB" sz="2600" dirty="0" smtClean="0"/>
              <a:t>Location - Where are rivals based? What are their distribution costs?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-373" r="20139" b="373"/>
          <a:stretch/>
        </p:blipFill>
        <p:spPr>
          <a:xfrm>
            <a:off x="5652120" y="1772816"/>
            <a:ext cx="3168353" cy="39604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5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competition on business decision-making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2598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level of competition and actions of competitors will influence the decisions a business makes.  </a:t>
            </a:r>
          </a:p>
          <a:p>
            <a:pPr marL="0" indent="0">
              <a:buNone/>
            </a:pPr>
            <a:r>
              <a:rPr lang="en-US" sz="3200" dirty="0" smtClean="0"/>
              <a:t>For example, faced with competition, should the business lower the price, widen the product range or focus on innovation? </a:t>
            </a:r>
          </a:p>
          <a:p>
            <a:pPr marL="0" indent="0">
              <a:buNone/>
            </a:pPr>
            <a:r>
              <a:rPr lang="en-US" sz="3200" dirty="0" smtClean="0"/>
              <a:t>These decisions will be important to a business, if it is to remain </a:t>
            </a:r>
            <a:r>
              <a:rPr lang="en-US" sz="3200" b="1" dirty="0" smtClean="0"/>
              <a:t>competitive </a:t>
            </a:r>
            <a:r>
              <a:rPr lang="en-US" sz="3200" dirty="0" smtClean="0"/>
              <a:t>and ultimately </a:t>
            </a:r>
            <a:r>
              <a:rPr lang="en-US" sz="3200" b="1" dirty="0" smtClean="0"/>
              <a:t>survive </a:t>
            </a:r>
            <a:r>
              <a:rPr lang="en-US" sz="3200" dirty="0" smtClean="0"/>
              <a:t>in the market it operates within.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83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208912" cy="936103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Spotting a business opportunity</a:t>
            </a:r>
            <a:endParaRPr lang="en-US" sz="4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622920"/>
          </a:xfrm>
        </p:spPr>
        <p:txBody>
          <a:bodyPr anchor="ctr">
            <a:normAutofit/>
          </a:bodyPr>
          <a:lstStyle/>
          <a:p>
            <a:r>
              <a:rPr lang="en-US" sz="2300" b="1" dirty="0" smtClean="0"/>
              <a:t>1.2.4 The competitive environment</a:t>
            </a:r>
            <a:endParaRPr lang="en-US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2" y="2924947"/>
            <a:ext cx="2717394" cy="176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"/>
                    </a14:imgEffect>
                    <a14:imgEffect>
                      <a14:brightnessContrast bright="19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2088"/>
            <a:ext cx="2808312" cy="1798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5"/>
            <a:ext cx="2736304" cy="1766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260" y="130989"/>
            <a:ext cx="8229600" cy="939784"/>
          </a:xfrm>
        </p:spPr>
        <p:txBody>
          <a:bodyPr/>
          <a:lstStyle/>
          <a:p>
            <a:r>
              <a:rPr lang="en-GB" sz="4400" b="1" dirty="0" smtClean="0"/>
              <a:t>Yorkshire Meatballs – surviving the competition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968552" cy="221685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 Yorkshire Meatball Company (YMCo) was launched in 2014. The restaurant chain specialised in meatballs, with locations in Harrogate and York. 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In 2016, a large number of national restaurant chains set up in these towns, providing fierce competition for YMCo</a:t>
            </a:r>
            <a:r>
              <a:rPr lang="en-GB" sz="2000" dirty="0" smtClean="0"/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0072" y="1628800"/>
            <a:ext cx="3600400" cy="43924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rId4"/>
          </p:cNvPr>
          <p:cNvSpPr/>
          <p:nvPr/>
        </p:nvSpPr>
        <p:spPr>
          <a:xfrm>
            <a:off x="7740352" y="65507"/>
            <a:ext cx="1207522" cy="107074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4762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competition on YMCo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Explain how the increase in competition could impact on the Yorkshire Meatball Company in each of the following areas: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2304" y="2780928"/>
            <a:ext cx="209857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Prices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03122" y="2772936"/>
            <a:ext cx="209857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Staffing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2780928"/>
            <a:ext cx="2098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Profits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70016" y="2772936"/>
            <a:ext cx="2098576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3573016"/>
            <a:ext cx="2016224" cy="2554545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Fall</a:t>
            </a:r>
            <a:r>
              <a:rPr lang="en-US" sz="1600" dirty="0" smtClean="0">
                <a:latin typeface="+mn-lt"/>
              </a:rPr>
              <a:t> - due to a loss of customers to competitors, therefore fewer sales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Effects</a:t>
            </a:r>
            <a:r>
              <a:rPr lang="en-US" sz="1600" dirty="0" smtClean="0">
                <a:latin typeface="+mn-lt"/>
              </a:rPr>
              <a:t> - less money to invest in the expansion of the YMCo restaurant chain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3573015"/>
            <a:ext cx="2241376" cy="2616101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Increase</a:t>
            </a:r>
            <a:r>
              <a:rPr lang="en-US" sz="1600" dirty="0" smtClean="0">
                <a:latin typeface="+mn-lt"/>
              </a:rPr>
              <a:t> – costs of keeping the restaurant open when there are fewer customers, possible increased costs of food wastage</a:t>
            </a:r>
            <a:endParaRPr lang="en-US" sz="1600" dirty="0">
              <a:latin typeface="+mn-lt"/>
            </a:endParaRPr>
          </a:p>
          <a:p>
            <a:endParaRPr lang="en-US" sz="4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Increased costs of advertising to promote YMCo in order to attract more customers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6210" y="3573014"/>
            <a:ext cx="1994670" cy="2616101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Decrease </a:t>
            </a:r>
            <a:r>
              <a:rPr lang="en-US" sz="1600" dirty="0" smtClean="0">
                <a:latin typeface="+mn-lt"/>
              </a:rPr>
              <a:t>–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 order to compete, YMCo may need to reduce the price of its meals.</a:t>
            </a:r>
          </a:p>
          <a:p>
            <a:endParaRPr lang="en-US" sz="4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Perhaps offer meal deals, such as cheaper early bird offers or a specials menu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954" y="3573014"/>
            <a:ext cx="1994670" cy="2554545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Fall </a:t>
            </a:r>
            <a:r>
              <a:rPr lang="en-US" sz="1600" dirty="0" smtClean="0">
                <a:latin typeface="+mn-lt"/>
              </a:rPr>
              <a:t>–  </a:t>
            </a:r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taff have more choice of restaurants to work in so may leave to work for a bigger chain that may offer higher wages and better chances of promotion</a:t>
            </a: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5320" y="46333"/>
            <a:ext cx="1008112" cy="109665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happened next for the YMCo…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As </a:t>
            </a:r>
            <a:r>
              <a:rPr lang="en-GB" sz="2400" dirty="0">
                <a:latin typeface="+mn-lt"/>
              </a:rPr>
              <a:t>a </a:t>
            </a:r>
            <a:r>
              <a:rPr lang="en-GB" sz="2400" dirty="0" smtClean="0">
                <a:latin typeface="+mn-lt"/>
              </a:rPr>
              <a:t>result of staff leaving and fewer customers, its </a:t>
            </a:r>
            <a:r>
              <a:rPr lang="en-GB" sz="2400" dirty="0">
                <a:latin typeface="+mn-lt"/>
              </a:rPr>
              <a:t>restaurants had to close. </a:t>
            </a: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latin typeface="+mn-lt"/>
              </a:rPr>
              <a:t>Change of Plan for YMCo</a:t>
            </a:r>
            <a:endParaRPr lang="en-GB" sz="2400" b="1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Not wanting to give </a:t>
            </a:r>
            <a:r>
              <a:rPr lang="en-GB" sz="2400" dirty="0" smtClean="0">
                <a:latin typeface="+mn-lt"/>
              </a:rPr>
              <a:t>up, the </a:t>
            </a:r>
            <a:r>
              <a:rPr lang="en-GB" sz="2400" dirty="0">
                <a:latin typeface="+mn-lt"/>
              </a:rPr>
              <a:t>father and son owners decided to become a supermarket supplier. </a:t>
            </a: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By 2016, </a:t>
            </a:r>
            <a:r>
              <a:rPr lang="en-GB" sz="2400" dirty="0">
                <a:latin typeface="+mn-lt"/>
              </a:rPr>
              <a:t>they had secured crowdfunding capital and successfully launched their meatball products in over 200 </a:t>
            </a:r>
            <a:r>
              <a:rPr lang="en-GB" sz="2400" dirty="0" smtClean="0">
                <a:latin typeface="+mn-lt"/>
              </a:rPr>
              <a:t>retailers, </a:t>
            </a:r>
            <a:r>
              <a:rPr lang="en-GB" sz="2400" dirty="0">
                <a:latin typeface="+mn-lt"/>
              </a:rPr>
              <a:t>including national supermarket chains.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64088" y="1844824"/>
            <a:ext cx="3384376" cy="38164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Quick questions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042792" cy="403244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41237"/>
            <a:ext cx="44644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State </a:t>
            </a:r>
            <a:r>
              <a:rPr lang="en-US" sz="2400" b="1" dirty="0" smtClean="0">
                <a:latin typeface="+mn-lt"/>
              </a:rPr>
              <a:t>two ways </a:t>
            </a:r>
            <a:r>
              <a:rPr lang="en-US" sz="2400" dirty="0" smtClean="0">
                <a:latin typeface="+mn-lt"/>
              </a:rPr>
              <a:t>competition from the restaurant chains affected the Yorkshire Meat Company.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In 2016, YMCo launched a range of meatballs into the retail market, securing deals with a number of supermarkets. Identify </a:t>
            </a:r>
            <a:r>
              <a:rPr lang="en-US" sz="2400" b="1" dirty="0" smtClean="0">
                <a:latin typeface="+mn-lt"/>
              </a:rPr>
              <a:t>three ways </a:t>
            </a:r>
            <a:r>
              <a:rPr lang="en-US" sz="2400" dirty="0" smtClean="0">
                <a:latin typeface="+mn-lt"/>
              </a:rPr>
              <a:t>YMCO can ensure it is able to compete against its rivals.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7884368" y="71422"/>
            <a:ext cx="1080120" cy="9308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Ways to compete…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506" y="1484784"/>
            <a:ext cx="8568952" cy="462598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Product differentiation - </a:t>
            </a:r>
          </a:p>
          <a:p>
            <a:pPr marL="0" indent="0">
              <a:buNone/>
            </a:pPr>
            <a:r>
              <a:rPr lang="en-US" sz="2800" dirty="0" smtClean="0"/>
              <a:t>Making the product different in some way to other products on the market.</a:t>
            </a:r>
            <a:endParaRPr lang="en-US" sz="28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Advertising</a:t>
            </a:r>
            <a:r>
              <a:rPr lang="en-US" sz="2200" dirty="0" smtClean="0"/>
              <a:t> – YMCo could promote their USP, different flavours, larger than normal meatballs</a:t>
            </a:r>
          </a:p>
          <a:p>
            <a:r>
              <a:rPr lang="en-US" sz="2200" b="1" dirty="0" smtClean="0"/>
              <a:t>Eye-catching packaging</a:t>
            </a:r>
            <a:r>
              <a:rPr lang="en-US" sz="2200" dirty="0" smtClean="0"/>
              <a:t> – to make sure that its products stand out from rivals</a:t>
            </a:r>
            <a:endParaRPr lang="en-US" sz="2200" b="1" dirty="0" smtClean="0"/>
          </a:p>
          <a:p>
            <a:r>
              <a:rPr lang="en-US" sz="2200" b="1" dirty="0" smtClean="0"/>
              <a:t>Developing new products </a:t>
            </a:r>
            <a:r>
              <a:rPr lang="en-US" sz="2200" dirty="0" smtClean="0"/>
              <a:t>– continue to introduce new types of meatball – different flavourings, meats etc</a:t>
            </a:r>
          </a:p>
          <a:p>
            <a:r>
              <a:rPr lang="en-US" sz="2200" b="1" dirty="0" smtClean="0"/>
              <a:t>Price</a:t>
            </a:r>
            <a:r>
              <a:rPr lang="en-US" sz="2200" dirty="0" smtClean="0"/>
              <a:t> – YMCo could lower the price, although this depends on how sensitive demand would be to a change in price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6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or2u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400600" cy="16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8" y="260648"/>
            <a:ext cx="9109141" cy="722639"/>
          </a:xfrm>
        </p:spPr>
        <p:txBody>
          <a:bodyPr/>
          <a:lstStyle/>
          <a:p>
            <a:r>
              <a:rPr lang="en-US" sz="4400" b="1" dirty="0" smtClean="0"/>
              <a:t>Operating in a competitive environment</a:t>
            </a:r>
            <a:endParaRPr lang="en-US" sz="4400" b="1" dirty="0"/>
          </a:p>
        </p:txBody>
      </p:sp>
      <p:sp>
        <p:nvSpPr>
          <p:cNvPr id="7" name="Striped Right Arrow 6"/>
          <p:cNvSpPr/>
          <p:nvPr/>
        </p:nvSpPr>
        <p:spPr>
          <a:xfrm rot="10800000">
            <a:off x="1735701" y="2089854"/>
            <a:ext cx="874497" cy="72008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10800000">
            <a:off x="1729984" y="4428304"/>
            <a:ext cx="874497" cy="72008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6111038" y="2135525"/>
            <a:ext cx="874497" cy="72008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6132143" y="4300948"/>
            <a:ext cx="874497" cy="720080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29" y="201787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Markets and competition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5" y="4200741"/>
            <a:ext cx="192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Effects of strong and weak competition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8677" y="2034396"/>
            <a:ext cx="194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Types of competition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19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91" y="1747926"/>
            <a:ext cx="3325906" cy="398533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71487" y="4188180"/>
            <a:ext cx="202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Competition and business decisions</a:t>
            </a:r>
          </a:p>
        </p:txBody>
      </p:sp>
    </p:spTree>
    <p:extLst>
      <p:ext uri="{BB962C8B-B14F-4D97-AF65-F5344CB8AC3E}">
        <p14:creationId xmlns:p14="http://schemas.microsoft.com/office/powerpoint/2010/main" val="4310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22"/>
            <a:ext cx="8686800" cy="1071562"/>
          </a:xfrm>
        </p:spPr>
        <p:txBody>
          <a:bodyPr/>
          <a:lstStyle/>
          <a:p>
            <a:r>
              <a:rPr lang="en-US" sz="4400" b="1" dirty="0" smtClean="0"/>
              <a:t>What is a competitive environment?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99592" y="1556792"/>
            <a:ext cx="7776864" cy="4248472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Where a business operates in a market where there are other businesses producing the same or similar goods and services.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621" y="1533183"/>
            <a:ext cx="8580757" cy="1256863"/>
          </a:xfrm>
          <a:prstGeom prst="roundRect">
            <a:avLst/>
          </a:prstGeom>
          <a:solidFill>
            <a:srgbClr val="74E7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Businesses aim </a:t>
            </a:r>
            <a:r>
              <a:rPr lang="en-GB" sz="2400" dirty="0">
                <a:solidFill>
                  <a:schemeClr val="tx1"/>
                </a:solidFill>
              </a:rPr>
              <a:t>to </a:t>
            </a:r>
            <a:r>
              <a:rPr lang="en-GB" sz="2400" dirty="0" smtClean="0">
                <a:solidFill>
                  <a:schemeClr val="tx1"/>
                </a:solidFill>
              </a:rPr>
              <a:t>produce goods/services in markets where they will face minimal competition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 smtClean="0">
                <a:solidFill>
                  <a:schemeClr val="tx1"/>
                </a:solidFill>
              </a:rPr>
              <a:t>Competition will always exist, but it can be at different levels.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Competitive markets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665" y="2790046"/>
            <a:ext cx="439248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 smtClean="0">
                <a:latin typeface="+mn-lt"/>
              </a:rPr>
              <a:t>Competition </a:t>
            </a:r>
            <a:r>
              <a:rPr lang="en-GB" sz="2000" b="1" dirty="0">
                <a:latin typeface="+mn-lt"/>
              </a:rPr>
              <a:t>might be </a:t>
            </a:r>
            <a:r>
              <a:rPr lang="en-GB" sz="2000" b="1" dirty="0" smtClean="0">
                <a:latin typeface="+mn-lt"/>
              </a:rPr>
              <a:t>strong: </a:t>
            </a:r>
            <a:r>
              <a:rPr lang="en-GB" sz="2000" dirty="0" smtClean="0">
                <a:latin typeface="+mn-lt"/>
              </a:rPr>
              <a:t>Large number of businesses providing similar goods </a:t>
            </a:r>
            <a:r>
              <a:rPr lang="en-GB" sz="2000" dirty="0">
                <a:latin typeface="+mn-lt"/>
              </a:rPr>
              <a:t>or </a:t>
            </a:r>
            <a:r>
              <a:rPr lang="en-GB" sz="2000" dirty="0" smtClean="0">
                <a:latin typeface="+mn-lt"/>
              </a:rPr>
              <a:t>services.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 smtClean="0">
                <a:latin typeface="+mn-lt"/>
              </a:rPr>
              <a:t>Weak or no competition: </a:t>
            </a:r>
            <a:r>
              <a:rPr lang="en-GB" sz="2000" dirty="0" smtClean="0">
                <a:latin typeface="+mn-lt"/>
              </a:rPr>
              <a:t>Few firms in the market. If </a:t>
            </a:r>
            <a:r>
              <a:rPr lang="en-GB" sz="2000" dirty="0">
                <a:latin typeface="+mn-lt"/>
              </a:rPr>
              <a:t>there is </a:t>
            </a:r>
            <a:r>
              <a:rPr lang="en-GB" sz="2000" dirty="0" smtClean="0">
                <a:latin typeface="+mn-lt"/>
              </a:rPr>
              <a:t>little or weak  </a:t>
            </a:r>
            <a:r>
              <a:rPr lang="en-GB" sz="2000" dirty="0">
                <a:latin typeface="+mn-lt"/>
              </a:rPr>
              <a:t>competition, this gives a business considerable market power</a:t>
            </a:r>
            <a:r>
              <a:rPr lang="en-GB" sz="2000" dirty="0" smtClean="0">
                <a:latin typeface="+mn-lt"/>
              </a:rPr>
              <a:t>.  Where a single business dominates the market and does not have any competition, this is known as a </a:t>
            </a:r>
            <a:r>
              <a:rPr lang="en-GB" sz="2000" b="1" dirty="0" smtClean="0">
                <a:latin typeface="+mn-lt"/>
              </a:rPr>
              <a:t>monopoly.</a:t>
            </a:r>
            <a:endParaRPr lang="en-GB" sz="2000" b="1" dirty="0"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48064" y="2841342"/>
            <a:ext cx="3672408" cy="337528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Situations where a business faces little or no competition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556792"/>
          <a:ext cx="8152420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52420"/>
              </a:tblGrid>
              <a:tr h="7632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When </a:t>
                      </a:r>
                      <a:r>
                        <a:rPr lang="en-GB" sz="3200" dirty="0">
                          <a:effectLst/>
                        </a:rPr>
                        <a:t>a business is the only seller of a particular good or service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632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When </a:t>
                      </a:r>
                      <a:r>
                        <a:rPr lang="en-GB" sz="3200" dirty="0">
                          <a:effectLst/>
                        </a:rPr>
                        <a:t>a business develops a unique, innovative product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632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When </a:t>
                      </a:r>
                      <a:r>
                        <a:rPr lang="en-GB" sz="3200" dirty="0">
                          <a:effectLst/>
                        </a:rPr>
                        <a:t>a business is one of a few large businesses which </a:t>
                      </a:r>
                      <a:r>
                        <a:rPr lang="en-GB" sz="3200" dirty="0" smtClean="0">
                          <a:effectLst/>
                        </a:rPr>
                        <a:t>sells </a:t>
                      </a:r>
                      <a:r>
                        <a:rPr lang="en-GB" sz="3200" dirty="0">
                          <a:effectLst/>
                        </a:rPr>
                        <a:t>a particular good or service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632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When </a:t>
                      </a:r>
                      <a:r>
                        <a:rPr lang="en-GB" sz="3200" dirty="0">
                          <a:effectLst/>
                        </a:rPr>
                        <a:t>a business offers much better value for money than its competitors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dirty="0" smtClean="0"/>
              <a:t>Just a minute…</a:t>
            </a:r>
            <a:endParaRPr lang="en-US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827584" y="1700808"/>
            <a:ext cx="7488832" cy="410445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State one benefit to a business of having very few or no competitors.</a:t>
            </a:r>
          </a:p>
        </p:txBody>
      </p:sp>
    </p:spTree>
    <p:extLst>
      <p:ext uri="{BB962C8B-B14F-4D97-AF65-F5344CB8AC3E}">
        <p14:creationId xmlns:p14="http://schemas.microsoft.com/office/powerpoint/2010/main" val="38327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Effects of weak competition</a:t>
            </a:r>
            <a:endParaRPr lang="en-US" sz="4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6076" y="1533183"/>
            <a:ext cx="8580757" cy="1031721"/>
          </a:xfrm>
          <a:prstGeom prst="roundRect">
            <a:avLst/>
          </a:prstGeom>
          <a:solidFill>
            <a:srgbClr val="74E7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A business can find itself in a very profitable situation, if it faces minimal competition.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5293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Customers have no alternatives to buy, if they wish to purchase this </a:t>
            </a:r>
            <a:r>
              <a:rPr lang="en-GB" dirty="0" smtClean="0">
                <a:latin typeface="+mj-lt"/>
              </a:rPr>
              <a:t>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business can charge higher prices and make good </a:t>
            </a:r>
            <a:r>
              <a:rPr lang="en-GB" dirty="0" smtClean="0">
                <a:latin typeface="+mj-lt"/>
              </a:rPr>
              <a:t>profits</a:t>
            </a:r>
            <a:r>
              <a:rPr lang="en-GB" dirty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Profits may be </a:t>
            </a:r>
            <a:r>
              <a:rPr lang="en-GB" dirty="0">
                <a:latin typeface="+mj-lt"/>
              </a:rPr>
              <a:t>reinvested </a:t>
            </a:r>
            <a:r>
              <a:rPr lang="en-GB" dirty="0" smtClean="0">
                <a:latin typeface="+mj-lt"/>
              </a:rPr>
              <a:t>into </a:t>
            </a:r>
            <a:r>
              <a:rPr lang="en-GB" dirty="0">
                <a:latin typeface="+mj-lt"/>
              </a:rPr>
              <a:t>the </a:t>
            </a:r>
            <a:r>
              <a:rPr lang="en-GB" dirty="0" smtClean="0">
                <a:latin typeface="+mj-lt"/>
              </a:rPr>
              <a:t>business to make it more efficient </a:t>
            </a:r>
            <a:r>
              <a:rPr lang="en-GB" dirty="0">
                <a:latin typeface="+mj-lt"/>
              </a:rPr>
              <a:t>or </a:t>
            </a:r>
            <a:r>
              <a:rPr lang="en-GB" dirty="0" smtClean="0">
                <a:latin typeface="+mj-lt"/>
              </a:rPr>
              <a:t>more can be distributed to </a:t>
            </a:r>
            <a:r>
              <a:rPr lang="en-GB" dirty="0">
                <a:latin typeface="+mj-lt"/>
              </a:rPr>
              <a:t>the owners. </a:t>
            </a:r>
            <a:endParaRPr lang="en-GB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Quality, </a:t>
            </a:r>
            <a:r>
              <a:rPr lang="en-GB" dirty="0">
                <a:latin typeface="+mj-lt"/>
              </a:rPr>
              <a:t>however, might </a:t>
            </a:r>
            <a:r>
              <a:rPr lang="en-GB" dirty="0" smtClean="0">
                <a:latin typeface="+mj-lt"/>
              </a:rPr>
              <a:t>suffer as </a:t>
            </a:r>
            <a:r>
              <a:rPr lang="en-GB" dirty="0">
                <a:latin typeface="+mj-lt"/>
              </a:rPr>
              <a:t>the lack of competition can make the business </a:t>
            </a:r>
            <a:r>
              <a:rPr lang="en-GB" dirty="0" smtClean="0">
                <a:latin typeface="+mj-lt"/>
              </a:rPr>
              <a:t>“lazy”.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t="50481" r="26976" b="1"/>
          <a:stretch/>
        </p:blipFill>
        <p:spPr>
          <a:xfrm>
            <a:off x="4683202" y="2852936"/>
            <a:ext cx="4253631" cy="32987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5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Competitive streak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6499"/>
            <a:ext cx="2026568" cy="171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1" y="1575058"/>
            <a:ext cx="2016224" cy="1718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18" y="1557361"/>
            <a:ext cx="2005880" cy="173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441" y="3357764"/>
            <a:ext cx="2016224" cy="169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018" y="3333182"/>
            <a:ext cx="2039615" cy="171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468" y="3336252"/>
            <a:ext cx="2054523" cy="1735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251" y="1565917"/>
            <a:ext cx="2239690" cy="1736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986" y="3380609"/>
            <a:ext cx="2205955" cy="16912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740352" y="93989"/>
            <a:ext cx="1224136" cy="104899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57192"/>
            <a:ext cx="85354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n-lt"/>
              </a:rPr>
              <a:t>Rank the above in order of the most competitive to the least competitive markets – be prepared to justify your thoughts!</a:t>
            </a:r>
          </a:p>
        </p:txBody>
      </p:sp>
    </p:spTree>
    <p:extLst>
      <p:ext uri="{BB962C8B-B14F-4D97-AF65-F5344CB8AC3E}">
        <p14:creationId xmlns:p14="http://schemas.microsoft.com/office/powerpoint/2010/main" val="13155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Change Process - Culture"/>
  <p:tag name="LMS_COMPLETION_ID" val="Change_Process_Culture"/>
  <p:tag name="LMS_COMPLETION_VERSION" val="1.0"/>
  <p:tag name="LMS_COMPLETION_DURATION" val="01:00:00"/>
  <p:tag name="LMS_COMPLETION_SCO_TITLE" val="Change Process - Culture"/>
  <p:tag name="LMS_COMPLETION_SCO_ID" val="Change_Process_Culture"/>
  <p:tag name="LMS_COMPLETION_EDITION" val="0"/>
  <p:tag name="LMS_COMPLETION_THRESHOLD" val="9"/>
  <p:tag name="LMS_COMPLETION_METHOD" val="VIEW"/>
  <p:tag name="LMS_REPORTING" val="2"/>
  <p:tag name="LMS_DATA_SCORM" val="Yes"/>
  <p:tag name="PRESENTATION_PLAYLIST_COUNT" val="0"/>
  <p:tag name="PRESENTATION_PRESENTER_SLIDE_LEVEL" val="0"/>
  <p:tag name="ARTICULATE_PRESENTER_VERSION" val="6"/>
  <p:tag name="PUBLISH_TITLE" val="Business Culture"/>
  <p:tag name="ARTICULATE_PUBLISH_PATH" val="C:\Users\tutor2u\Documents\Business Studies\AQA Business Unit 4\Teacher Presentations\Interactive Versions"/>
  <p:tag name="ARTICULATE_LOGO" val="(None selected)"/>
  <p:tag name="ARTICULATE_PRESENTER" val="(None selected)"/>
  <p:tag name="ARTICULATE_PRESENTER_GUID" val="9869030842"/>
  <p:tag name="ARTICULATE_LMS" val="0"/>
  <p:tag name="ARTICULATE_TEMPLATE" val="tutor2u Simple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Users\tutor2u\Documents\Business Studies\AQA Business Unit 4\Teacher Presentations\Interactive Versions\Business Culture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67d0ae1-a725-4ace-9bcf-05064f5e904d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5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i="1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69464</TotalTime>
  <Words>1388</Words>
  <Application>Microsoft Office PowerPoint</Application>
  <PresentationFormat>On-screen Show (4:3)</PresentationFormat>
  <Paragraphs>139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Office Theme</vt:lpstr>
      <vt:lpstr>PowerPoint Guide</vt:lpstr>
      <vt:lpstr>Spotting a business opportunity</vt:lpstr>
      <vt:lpstr>Operating in a competitive environment</vt:lpstr>
      <vt:lpstr>What is a competitive environment?</vt:lpstr>
      <vt:lpstr>Competitive markets</vt:lpstr>
      <vt:lpstr>Situations where a business faces little or no competition</vt:lpstr>
      <vt:lpstr>Just a minute…</vt:lpstr>
      <vt:lpstr>Effects of weak competition</vt:lpstr>
      <vt:lpstr>Competitive streak</vt:lpstr>
      <vt:lpstr>Competitive streak</vt:lpstr>
      <vt:lpstr>Benefits of competition</vt:lpstr>
      <vt:lpstr>Types of competition</vt:lpstr>
      <vt:lpstr>Time to think about food!</vt:lpstr>
      <vt:lpstr>Pick 3 eating places from your list…</vt:lpstr>
      <vt:lpstr>Compare your findings</vt:lpstr>
      <vt:lpstr>Making decisions</vt:lpstr>
      <vt:lpstr>PowerPoint Presentation</vt:lpstr>
      <vt:lpstr>Market information</vt:lpstr>
      <vt:lpstr>Impact of competition on business decision-making</vt:lpstr>
      <vt:lpstr>Yorkshire Meatballs – surviving the competition</vt:lpstr>
      <vt:lpstr>Impact of competition on YMCo</vt:lpstr>
      <vt:lpstr>What happened next for the YMCo…</vt:lpstr>
      <vt:lpstr>Quick questions</vt:lpstr>
      <vt:lpstr>Ways to compete…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Briefing Presentation Final</dc:title>
  <dc:creator>tutor2u</dc:creator>
  <cp:lastModifiedBy>hmarshall</cp:lastModifiedBy>
  <cp:revision>615</cp:revision>
  <cp:lastPrinted>2013-02-20T11:29:22Z</cp:lastPrinted>
  <dcterms:created xsi:type="dcterms:W3CDTF">2009-04-09T12:56:25Z</dcterms:created>
  <dcterms:modified xsi:type="dcterms:W3CDTF">2018-11-22T10:23:43Z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Invention &amp; Innovation</vt:lpwstr>
  </property>
  <property fmtid="{D5CDD505-2E9C-101B-9397-08002B2CF9AE}" pid="4" name="ArticulateGUID">
    <vt:lpwstr>998E6639-5FC0-416C-9117-725EFDCCBD75</vt:lpwstr>
  </property>
  <property fmtid="{D5CDD505-2E9C-101B-9397-08002B2CF9AE}" pid="5" name="ArticulateProjectFull">
    <vt:lpwstr>C:\Users\jim-samsung\Dropbox\Business Studies\AQA GCE\AQA Business Unit 4\2013 Organisational Culture\Section A Briefing Presentation Final.ppta</vt:lpwstr>
  </property>
</Properties>
</file>