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646" r:id="rId2"/>
    <p:sldId id="553" r:id="rId3"/>
    <p:sldId id="556" r:id="rId4"/>
    <p:sldId id="647" r:id="rId5"/>
    <p:sldId id="666" r:id="rId6"/>
    <p:sldId id="668" r:id="rId7"/>
    <p:sldId id="669" r:id="rId8"/>
    <p:sldId id="655" r:id="rId9"/>
    <p:sldId id="667" r:id="rId10"/>
    <p:sldId id="670" r:id="rId11"/>
    <p:sldId id="671" r:id="rId12"/>
    <p:sldId id="652" r:id="rId13"/>
    <p:sldId id="653" r:id="rId14"/>
    <p:sldId id="673" r:id="rId15"/>
    <p:sldId id="659" r:id="rId16"/>
    <p:sldId id="657" r:id="rId17"/>
    <p:sldId id="664" r:id="rId18"/>
    <p:sldId id="650" r:id="rId19"/>
    <p:sldId id="674" r:id="rId20"/>
    <p:sldId id="675" r:id="rId21"/>
    <p:sldId id="663" r:id="rId22"/>
    <p:sldId id="662" r:id="rId23"/>
    <p:sldId id="555" r:id="rId24"/>
  </p:sldIdLst>
  <p:sldSz cx="9144000" cy="6858000" type="screen4x3"/>
  <p:notesSz cx="6797675" cy="987425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0EB"/>
    <a:srgbClr val="74E7E7"/>
    <a:srgbClr val="2CFCFD"/>
    <a:srgbClr val="E3F7F7"/>
    <a:srgbClr val="FFFFFF"/>
    <a:srgbClr val="719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6" autoAdjust="0"/>
    <p:restoredTop sz="93260" autoAdjust="0"/>
  </p:normalViewPr>
  <p:slideViewPr>
    <p:cSldViewPr>
      <p:cViewPr varScale="1">
        <p:scale>
          <a:sx n="69" d="100"/>
          <a:sy n="69" d="100"/>
        </p:scale>
        <p:origin x="7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F538F1D5-C101-2D4C-BB9A-CE82C796C978}" type="datetimeFigureOut">
              <a:rPr lang="en-US" smtClean="0"/>
              <a:t>10/8/2018</a:t>
            </a:fld>
            <a:endParaRPr lang="en-US" dirty="0"/>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2659D524-0A77-2049-A7B4-DBD277AED9CD}" type="slidenum">
              <a:rPr lang="en-US" smtClean="0"/>
              <a:t>‹#›</a:t>
            </a:fld>
            <a:endParaRPr lang="en-US" dirty="0"/>
          </a:p>
        </p:txBody>
      </p:sp>
    </p:spTree>
    <p:extLst>
      <p:ext uri="{BB962C8B-B14F-4D97-AF65-F5344CB8AC3E}">
        <p14:creationId xmlns:p14="http://schemas.microsoft.com/office/powerpoint/2010/main" val="271153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582654-6439-2F4A-B7E9-E9763D21E2BA}" type="datetimeFigureOut">
              <a:rPr lang="en-US"/>
              <a:pPr/>
              <a:t>10/8/2018</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GB"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298A7B-A268-754B-8474-602FEABD64B8}" type="slidenum">
              <a:rPr lang="en-GB"/>
              <a:pPr/>
              <a:t>‹#›</a:t>
            </a:fld>
            <a:endParaRPr lang="en-GB" dirty="0"/>
          </a:p>
        </p:txBody>
      </p:sp>
    </p:spTree>
    <p:extLst>
      <p:ext uri="{BB962C8B-B14F-4D97-AF65-F5344CB8AC3E}">
        <p14:creationId xmlns:p14="http://schemas.microsoft.com/office/powerpoint/2010/main" val="345912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1935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5AA9D7-FD91-8C4A-A5E9-6D6602090D37}" type="slidenum">
              <a:rPr lang="en-GB"/>
              <a:pPr eaLnBrk="1" hangingPunct="1"/>
              <a:t>2</a:t>
            </a:fld>
            <a:endParaRPr lang="en-GB" dirty="0"/>
          </a:p>
        </p:txBody>
      </p:sp>
    </p:spTree>
    <p:extLst>
      <p:ext uri="{BB962C8B-B14F-4D97-AF65-F5344CB8AC3E}">
        <p14:creationId xmlns:p14="http://schemas.microsoft.com/office/powerpoint/2010/main" val="323815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AB2E2C-850F-3C48-A7E9-C8BA0E66B36E}" type="slidenum">
              <a:rPr lang="en-GB"/>
              <a:pPr eaLnBrk="1" hangingPunct="1"/>
              <a:t>3</a:t>
            </a:fld>
            <a:endParaRPr lang="en-GB" dirty="0"/>
          </a:p>
        </p:txBody>
      </p:sp>
    </p:spTree>
    <p:extLst>
      <p:ext uri="{BB962C8B-B14F-4D97-AF65-F5344CB8AC3E}">
        <p14:creationId xmlns:p14="http://schemas.microsoft.com/office/powerpoint/2010/main" val="3198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4EAA8E-EC5E-BF4A-AF36-CB3990E92F94}" type="slidenum">
              <a:rPr lang="en-US" altLang="x-none"/>
              <a:pPr eaLnBrk="1" hangingPunct="1"/>
              <a:t>12</a:t>
            </a:fld>
            <a:endParaRPr lang="en-US" altLang="x-none" dirty="0"/>
          </a:p>
        </p:txBody>
      </p:sp>
    </p:spTree>
    <p:extLst>
      <p:ext uri="{BB962C8B-B14F-4D97-AF65-F5344CB8AC3E}">
        <p14:creationId xmlns:p14="http://schemas.microsoft.com/office/powerpoint/2010/main" val="10873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0E9C06-1772-2D46-A4FF-244BC678B892}" type="slidenum">
              <a:rPr lang="en-US" altLang="x-none"/>
              <a:pPr eaLnBrk="1" hangingPunct="1"/>
              <a:t>13</a:t>
            </a:fld>
            <a:endParaRPr lang="en-US" altLang="x-none" dirty="0"/>
          </a:p>
        </p:txBody>
      </p:sp>
    </p:spTree>
    <p:extLst>
      <p:ext uri="{BB962C8B-B14F-4D97-AF65-F5344CB8AC3E}">
        <p14:creationId xmlns:p14="http://schemas.microsoft.com/office/powerpoint/2010/main" val="851882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Rectangle 9"/>
          <p:cNvSpPr/>
          <p:nvPr userDrawn="1"/>
        </p:nvSpPr>
        <p:spPr>
          <a:xfrm>
            <a:off x="251520"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11" name="Rectangle 10"/>
          <p:cNvSpPr/>
          <p:nvPr userDrawn="1"/>
        </p:nvSpPr>
        <p:spPr>
          <a:xfrm>
            <a:off x="3203848"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12" name="Rectangle 11"/>
          <p:cNvSpPr/>
          <p:nvPr userDrawn="1"/>
        </p:nvSpPr>
        <p:spPr>
          <a:xfrm>
            <a:off x="6156176"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253499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500174"/>
            <a:ext cx="8229600" cy="4625989"/>
          </a:xfrm>
        </p:spPr>
        <p:txBody>
          <a:bodyPr/>
          <a:lstStyle>
            <a:lvl1pPr>
              <a:defRPr sz="4000"/>
            </a:lvl1pPr>
            <a:lvl2pPr>
              <a:defRPr sz="3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2"/>
            <a:ext cx="4040188"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79"/>
            <a:ext cx="404018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2"/>
            <a:ext cx="4041775"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48879"/>
            <a:ext cx="4041775"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128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121285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1422"/>
            <a:ext cx="8229600" cy="1071562"/>
          </a:xfrm>
        </p:spPr>
        <p:txBody>
          <a:bodyPr/>
          <a:lstStyle/>
          <a:p>
            <a:r>
              <a:rPr lang="en-US"/>
              <a:t>Click to edit Master title style</a:t>
            </a:r>
            <a:endParaRPr lang="en-GB"/>
          </a:p>
        </p:txBody>
      </p:sp>
    </p:spTree>
    <p:extLst>
      <p:ext uri="{BB962C8B-B14F-4D97-AF65-F5344CB8AC3E}">
        <p14:creationId xmlns:p14="http://schemas.microsoft.com/office/powerpoint/2010/main" val="328562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6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8640"/>
            <a:ext cx="8229600" cy="9221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1"/>
            <a:ext cx="8229600" cy="44210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0" name="Picture 9" descr="Tutor2u Logo 2011.jp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856636" y="6381328"/>
            <a:ext cx="1179860" cy="358893"/>
          </a:xfrm>
          <a:prstGeom prst="rect">
            <a:avLst/>
          </a:prstGeom>
        </p:spPr>
      </p:pic>
      <p:pic>
        <p:nvPicPr>
          <p:cNvPr id="11" name="Picture 10"/>
          <p:cNvPicPr>
            <a:picLocks noChangeAspect="1"/>
          </p:cNvPicPr>
          <p:nvPr userDrawn="1"/>
        </p:nvPicPr>
        <p:blipFill>
          <a:blip r:embed="rId8"/>
          <a:stretch>
            <a:fillRect/>
          </a:stretch>
        </p:blipFill>
        <p:spPr>
          <a:xfrm>
            <a:off x="0" y="1268760"/>
            <a:ext cx="9144000" cy="144016"/>
          </a:xfrm>
          <a:prstGeom prst="rect">
            <a:avLst/>
          </a:prstGeom>
        </p:spPr>
      </p:pic>
    </p:spTree>
  </p:cSld>
  <p:clrMap bg1="lt1" tx1="dk1" bg2="lt2" tx2="dk2" accent1="accent1" accent2="accent2" accent3="accent3" accent4="accent4" accent5="accent5" accent6="accent6" hlink="hlink" folHlink="folHlink"/>
  <p:sldLayoutIdLst>
    <p:sldLayoutId id="2147483927" r:id="rId1"/>
    <p:sldLayoutId id="2147483934" r:id="rId2"/>
    <p:sldLayoutId id="2147483929" r:id="rId3"/>
    <p:sldLayoutId id="2147483936" r:id="rId4"/>
    <p:sldLayoutId id="2147483937" r:id="rId5"/>
  </p:sldLayoutIdLst>
  <p:txStyles>
    <p:titleStyle>
      <a:lvl1pPr algn="ctr"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hbcHtvqHus" TargetMode="Externa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tartups.co.uk/the-secrets-to-graze-coms-success/"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www.youtube.com/watch?v=mpohO-noTvQ" TargetMode="External"/><Relationship Id="rId2"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hyperlink" Target="http://www.dailymail.co.uk/femail/food/article-4264648/The-best-value-meal-subscription-boxes-revealed.html" TargetMode="Externa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csctdV2G7Y" TargetMode="Externa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legraph.co.uk/finance/businessclub/money/11425644/Dragon-slayer-spurns-all-five-celebrity-investors.html"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16632"/>
            <a:ext cx="8229600" cy="1071562"/>
          </a:xfrm>
        </p:spPr>
        <p:txBody>
          <a:bodyPr/>
          <a:lstStyle/>
          <a:p>
            <a:r>
              <a:rPr lang="en-US" sz="4800" b="1" dirty="0" smtClean="0"/>
              <a:t>PowerPoint Guide</a:t>
            </a:r>
            <a:endParaRPr lang="en-US" sz="4800" b="1" dirty="0"/>
          </a:p>
        </p:txBody>
      </p:sp>
      <p:sp>
        <p:nvSpPr>
          <p:cNvPr id="3" name="Oval 2"/>
          <p:cNvSpPr/>
          <p:nvPr/>
        </p:nvSpPr>
        <p:spPr>
          <a:xfrm>
            <a:off x="759141" y="1617768"/>
            <a:ext cx="1347181" cy="1467723"/>
          </a:xfrm>
          <a:prstGeom prst="ellipse">
            <a:avLst/>
          </a:prstGeom>
          <a:blipFill>
            <a:blip r:embed="rId2"/>
            <a:stretch>
              <a:fillRect/>
            </a:stretch>
          </a:blipFill>
          <a:ln w="4762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pic>
        <p:nvPicPr>
          <p:cNvPr id="4" name="Picture 3">
            <a:hlinkClick r:id="rId3"/>
          </p:cNvPr>
          <p:cNvPicPr>
            <a:picLocks noChangeAspect="1"/>
          </p:cNvPicPr>
          <p:nvPr/>
        </p:nvPicPr>
        <p:blipFill>
          <a:blip r:embed="rId4"/>
          <a:stretch>
            <a:fillRect/>
          </a:stretch>
        </p:blipFill>
        <p:spPr>
          <a:xfrm>
            <a:off x="2871109" y="1640114"/>
            <a:ext cx="1296144" cy="1467722"/>
          </a:xfrm>
          <a:prstGeom prst="rect">
            <a:avLst/>
          </a:prstGeom>
          <a:ln w="25400">
            <a:solidFill>
              <a:schemeClr val="tx1"/>
            </a:solidFill>
          </a:ln>
          <a:effectLst>
            <a:outerShdw blurRad="50800" dist="76200" dir="2700000" algn="tl" rotWithShape="0">
              <a:prstClr val="black">
                <a:alpha val="40000"/>
              </a:prstClr>
            </a:outerShdw>
          </a:effectLst>
        </p:spPr>
      </p:pic>
      <p:sp>
        <p:nvSpPr>
          <p:cNvPr id="5" name="Oval 4"/>
          <p:cNvSpPr/>
          <p:nvPr/>
        </p:nvSpPr>
        <p:spPr>
          <a:xfrm>
            <a:off x="4932040" y="1650863"/>
            <a:ext cx="1467461" cy="1445660"/>
          </a:xfrm>
          <a:prstGeom prst="ellipse">
            <a:avLst/>
          </a:prstGeom>
          <a:blipFill>
            <a:blip r:embed="rId5"/>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6" name="Oval 5"/>
          <p:cNvSpPr/>
          <p:nvPr/>
        </p:nvSpPr>
        <p:spPr>
          <a:xfrm>
            <a:off x="7164288" y="1639831"/>
            <a:ext cx="1440160" cy="1445660"/>
          </a:xfrm>
          <a:prstGeom prst="ellipse">
            <a:avLst/>
          </a:prstGeom>
          <a:blipFill>
            <a:blip r:embed="rId6"/>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7" name="TextBox 6"/>
          <p:cNvSpPr txBox="1"/>
          <p:nvPr/>
        </p:nvSpPr>
        <p:spPr>
          <a:xfrm>
            <a:off x="604639" y="3356992"/>
            <a:ext cx="1656184" cy="2031325"/>
          </a:xfrm>
          <a:prstGeom prst="rect">
            <a:avLst/>
          </a:prstGeom>
          <a:noFill/>
          <a:ln w="57150">
            <a:solidFill>
              <a:srgbClr val="F030EB"/>
            </a:solidFill>
          </a:ln>
        </p:spPr>
        <p:txBody>
          <a:bodyPr wrap="square" rtlCol="0">
            <a:spAutoFit/>
          </a:bodyPr>
          <a:lstStyle/>
          <a:p>
            <a:pPr algn="ctr"/>
            <a:r>
              <a:rPr lang="en-US" dirty="0" smtClean="0">
                <a:latin typeface="+mn-lt"/>
              </a:rPr>
              <a:t>The </a:t>
            </a:r>
            <a:r>
              <a:rPr lang="en-US" b="1" dirty="0" smtClean="0">
                <a:latin typeface="+mn-lt"/>
              </a:rPr>
              <a:t>news icon </a:t>
            </a:r>
            <a:r>
              <a:rPr lang="en-US" dirty="0" smtClean="0">
                <a:latin typeface="+mn-lt"/>
              </a:rPr>
              <a:t>is hyperlinked to a related article or website.</a:t>
            </a:r>
          </a:p>
          <a:p>
            <a:pPr algn="ctr"/>
            <a:r>
              <a:rPr lang="en-US" dirty="0" smtClean="0">
                <a:latin typeface="+mn-lt"/>
              </a:rPr>
              <a:t>Simply click to access</a:t>
            </a:r>
          </a:p>
        </p:txBody>
      </p:sp>
      <p:sp>
        <p:nvSpPr>
          <p:cNvPr id="8" name="TextBox 7"/>
          <p:cNvSpPr txBox="1"/>
          <p:nvPr/>
        </p:nvSpPr>
        <p:spPr>
          <a:xfrm>
            <a:off x="2656925" y="3633990"/>
            <a:ext cx="1656184" cy="1477328"/>
          </a:xfrm>
          <a:prstGeom prst="rect">
            <a:avLst/>
          </a:prstGeom>
          <a:noFill/>
          <a:ln w="57150">
            <a:solidFill>
              <a:srgbClr val="F030EB"/>
            </a:solidFill>
          </a:ln>
        </p:spPr>
        <p:txBody>
          <a:bodyPr wrap="square" rtlCol="0">
            <a:spAutoFit/>
          </a:bodyPr>
          <a:lstStyle/>
          <a:p>
            <a:pPr algn="ctr"/>
            <a:r>
              <a:rPr lang="en-US" dirty="0" smtClean="0">
                <a:latin typeface="+mn-lt"/>
              </a:rPr>
              <a:t>The </a:t>
            </a:r>
            <a:r>
              <a:rPr lang="en-US" b="1" dirty="0" smtClean="0">
                <a:latin typeface="+mn-lt"/>
              </a:rPr>
              <a:t>film icon </a:t>
            </a:r>
            <a:r>
              <a:rPr lang="en-US" dirty="0" smtClean="0">
                <a:latin typeface="+mn-lt"/>
              </a:rPr>
              <a:t>is hyperlinked to a related clip.</a:t>
            </a:r>
          </a:p>
          <a:p>
            <a:pPr algn="ctr"/>
            <a:r>
              <a:rPr lang="en-US" dirty="0" smtClean="0">
                <a:latin typeface="+mn-lt"/>
              </a:rPr>
              <a:t>Simply click to access</a:t>
            </a:r>
          </a:p>
        </p:txBody>
      </p:sp>
      <p:sp>
        <p:nvSpPr>
          <p:cNvPr id="9" name="TextBox 8"/>
          <p:cNvSpPr txBox="1"/>
          <p:nvPr/>
        </p:nvSpPr>
        <p:spPr>
          <a:xfrm>
            <a:off x="4853550" y="3651896"/>
            <a:ext cx="1656184" cy="1477328"/>
          </a:xfrm>
          <a:prstGeom prst="rect">
            <a:avLst/>
          </a:prstGeom>
          <a:noFill/>
          <a:ln w="57150">
            <a:solidFill>
              <a:srgbClr val="F030EB"/>
            </a:solidFill>
          </a:ln>
        </p:spPr>
        <p:txBody>
          <a:bodyPr wrap="square" rtlCol="0">
            <a:spAutoFit/>
          </a:bodyPr>
          <a:lstStyle/>
          <a:p>
            <a:pPr algn="ctr"/>
            <a:r>
              <a:rPr lang="en-US" dirty="0" smtClean="0">
                <a:latin typeface="+mn-lt"/>
              </a:rPr>
              <a:t>The </a:t>
            </a:r>
            <a:r>
              <a:rPr lang="en-US" b="1" dirty="0" smtClean="0">
                <a:latin typeface="+mn-lt"/>
              </a:rPr>
              <a:t>discuss icon</a:t>
            </a:r>
            <a:r>
              <a:rPr lang="en-US" dirty="0" smtClean="0">
                <a:latin typeface="+mn-lt"/>
              </a:rPr>
              <a:t> indicates suggested points to discuss</a:t>
            </a:r>
            <a:endParaRPr lang="en-US" b="1" dirty="0" smtClean="0">
              <a:latin typeface="+mn-lt"/>
            </a:endParaRPr>
          </a:p>
        </p:txBody>
      </p:sp>
      <p:sp>
        <p:nvSpPr>
          <p:cNvPr id="10" name="TextBox 9"/>
          <p:cNvSpPr txBox="1"/>
          <p:nvPr/>
        </p:nvSpPr>
        <p:spPr>
          <a:xfrm>
            <a:off x="6985242" y="3633989"/>
            <a:ext cx="1656184" cy="1477328"/>
          </a:xfrm>
          <a:prstGeom prst="rect">
            <a:avLst/>
          </a:prstGeom>
          <a:noFill/>
          <a:ln w="57150">
            <a:solidFill>
              <a:srgbClr val="F030EB"/>
            </a:solidFill>
          </a:ln>
        </p:spPr>
        <p:txBody>
          <a:bodyPr wrap="square" rtlCol="0">
            <a:spAutoFit/>
          </a:bodyPr>
          <a:lstStyle/>
          <a:p>
            <a:pPr algn="ctr"/>
            <a:r>
              <a:rPr lang="en-US" dirty="0" smtClean="0">
                <a:latin typeface="+mn-lt"/>
              </a:rPr>
              <a:t>The </a:t>
            </a:r>
            <a:r>
              <a:rPr lang="en-US" b="1" dirty="0" smtClean="0">
                <a:latin typeface="+mn-lt"/>
              </a:rPr>
              <a:t>writing</a:t>
            </a:r>
            <a:r>
              <a:rPr lang="en-US" dirty="0" smtClean="0">
                <a:latin typeface="+mn-lt"/>
              </a:rPr>
              <a:t> </a:t>
            </a:r>
            <a:r>
              <a:rPr lang="en-US" b="1" dirty="0" smtClean="0">
                <a:latin typeface="+mn-lt"/>
              </a:rPr>
              <a:t>icon</a:t>
            </a:r>
            <a:r>
              <a:rPr lang="en-US" dirty="0" smtClean="0">
                <a:latin typeface="+mn-lt"/>
              </a:rPr>
              <a:t> indicates a written activity or question time</a:t>
            </a:r>
            <a:endParaRPr lang="en-US" b="1" dirty="0" smtClean="0">
              <a:latin typeface="+mn-lt"/>
            </a:endParaRPr>
          </a:p>
        </p:txBody>
      </p:sp>
    </p:spTree>
    <p:extLst>
      <p:ext uri="{BB962C8B-B14F-4D97-AF65-F5344CB8AC3E}">
        <p14:creationId xmlns:p14="http://schemas.microsoft.com/office/powerpoint/2010/main" val="314954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54" y="0"/>
            <a:ext cx="8229600" cy="1071562"/>
          </a:xfrm>
        </p:spPr>
        <p:txBody>
          <a:bodyPr/>
          <a:lstStyle/>
          <a:p>
            <a:r>
              <a:rPr lang="en-US" b="1" dirty="0" smtClean="0"/>
              <a:t>Choice and competition</a:t>
            </a:r>
            <a:endParaRPr lang="en-US" b="1" dirty="0"/>
          </a:p>
        </p:txBody>
      </p:sp>
      <p:sp>
        <p:nvSpPr>
          <p:cNvPr id="4" name="Rectangle 3"/>
          <p:cNvSpPr/>
          <p:nvPr/>
        </p:nvSpPr>
        <p:spPr>
          <a:xfrm>
            <a:off x="431692" y="1495820"/>
            <a:ext cx="8316772" cy="2246769"/>
          </a:xfrm>
          <a:prstGeom prst="rect">
            <a:avLst/>
          </a:prstGeom>
        </p:spPr>
        <p:txBody>
          <a:bodyPr wrap="square">
            <a:spAutoFit/>
          </a:bodyPr>
          <a:lstStyle/>
          <a:p>
            <a:pPr>
              <a:spcBef>
                <a:spcPts val="1000"/>
              </a:spcBef>
              <a:spcAft>
                <a:spcPts val="1000"/>
              </a:spcAft>
            </a:pPr>
            <a:r>
              <a:rPr lang="en-GB" sz="2800" dirty="0" smtClean="0">
                <a:latin typeface="Calibri" charset="0"/>
                <a:ea typeface="Times New Roman" charset="0"/>
                <a:cs typeface="Times New Roman" charset="0"/>
              </a:rPr>
              <a:t>Customers may be looking for a wide choice of features or options from a good or service. These </a:t>
            </a:r>
            <a:r>
              <a:rPr lang="en-GB" sz="2800" dirty="0">
                <a:latin typeface="Calibri" charset="0"/>
                <a:ea typeface="Times New Roman" charset="0"/>
                <a:cs typeface="Times New Roman" charset="0"/>
              </a:rPr>
              <a:t>could include different brands, different quality and price combinations and even different varieties of the same product.</a:t>
            </a:r>
            <a:endParaRPr lang="en-US" sz="2800" dirty="0">
              <a:latin typeface="Calibri"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6228184" y="4725144"/>
            <a:ext cx="2520280" cy="1376404"/>
          </a:xfrm>
          <a:prstGeom prst="rect">
            <a:avLst/>
          </a:prstGeom>
          <a:ln>
            <a:solidFill>
              <a:schemeClr val="accent1">
                <a:shade val="50000"/>
              </a:schemeClr>
            </a:solidFill>
          </a:ln>
          <a:effectLst>
            <a:outerShdw blurRad="50800" dist="762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57200" y="4725144"/>
            <a:ext cx="2160240" cy="1376404"/>
          </a:xfrm>
          <a:prstGeom prst="rect">
            <a:avLst/>
          </a:prstGeom>
          <a:ln>
            <a:solidFill>
              <a:schemeClr val="accent1">
                <a:shade val="50000"/>
              </a:schemeClr>
            </a:solidFill>
          </a:ln>
          <a:effectLst>
            <a:outerShdw blurRad="50800" dist="762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3131840" y="4725144"/>
            <a:ext cx="2520280" cy="1376404"/>
          </a:xfrm>
          <a:prstGeom prst="rect">
            <a:avLst/>
          </a:prstGeom>
          <a:ln>
            <a:solidFill>
              <a:schemeClr val="accent1">
                <a:shade val="50000"/>
              </a:schemeClr>
            </a:solidFill>
          </a:ln>
          <a:effectLst>
            <a:outerShdw blurRad="50800" dist="76200" dir="2700000" algn="tl" rotWithShape="0">
              <a:prstClr val="black">
                <a:alpha val="40000"/>
              </a:prstClr>
            </a:outerShdw>
          </a:effectLst>
        </p:spPr>
      </p:pic>
      <p:sp>
        <p:nvSpPr>
          <p:cNvPr id="8" name="TextBox 7"/>
          <p:cNvSpPr txBox="1"/>
          <p:nvPr/>
        </p:nvSpPr>
        <p:spPr>
          <a:xfrm>
            <a:off x="457200" y="3849146"/>
            <a:ext cx="8291264" cy="769441"/>
          </a:xfrm>
          <a:prstGeom prst="rect">
            <a:avLst/>
          </a:prstGeom>
          <a:noFill/>
        </p:spPr>
        <p:txBody>
          <a:bodyPr wrap="square" rtlCol="0">
            <a:spAutoFit/>
          </a:bodyPr>
          <a:lstStyle/>
          <a:p>
            <a:pPr algn="ctr"/>
            <a:r>
              <a:rPr lang="en-US" sz="2200" b="1" dirty="0" smtClean="0">
                <a:solidFill>
                  <a:srgbClr val="FF0000"/>
                </a:solidFill>
                <a:latin typeface="+mn-lt"/>
              </a:rPr>
              <a:t>Car manufacturers offer a wide choice of cars.  The cars offer different features to meet the needs of different types of customers.</a:t>
            </a:r>
          </a:p>
        </p:txBody>
      </p:sp>
    </p:spTree>
    <p:extLst>
      <p:ext uri="{BB962C8B-B14F-4D97-AF65-F5344CB8AC3E}">
        <p14:creationId xmlns:p14="http://schemas.microsoft.com/office/powerpoint/2010/main" val="120262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Convenience</a:t>
            </a:r>
            <a:endParaRPr lang="en-US" b="1" dirty="0"/>
          </a:p>
        </p:txBody>
      </p:sp>
      <p:sp>
        <p:nvSpPr>
          <p:cNvPr id="3" name="Rectangle 2"/>
          <p:cNvSpPr/>
          <p:nvPr/>
        </p:nvSpPr>
        <p:spPr>
          <a:xfrm>
            <a:off x="323528" y="1412776"/>
            <a:ext cx="4896544" cy="4893647"/>
          </a:xfrm>
          <a:prstGeom prst="rect">
            <a:avLst/>
          </a:prstGeom>
        </p:spPr>
        <p:txBody>
          <a:bodyPr wrap="square">
            <a:spAutoFit/>
          </a:bodyPr>
          <a:lstStyle/>
          <a:p>
            <a:r>
              <a:rPr lang="en-GB" sz="2400" dirty="0" smtClean="0">
                <a:latin typeface="Calibri" charset="0"/>
                <a:ea typeface="Times New Roman" charset="0"/>
                <a:cs typeface="Times New Roman" charset="0"/>
              </a:rPr>
              <a:t>The </a:t>
            </a:r>
            <a:r>
              <a:rPr lang="en-GB" sz="2400" dirty="0">
                <a:latin typeface="Calibri" charset="0"/>
                <a:ea typeface="Times New Roman" charset="0"/>
                <a:cs typeface="Times New Roman" charset="0"/>
              </a:rPr>
              <a:t>growth </a:t>
            </a:r>
            <a:r>
              <a:rPr lang="en-GB" sz="2400" dirty="0" smtClean="0">
                <a:latin typeface="Calibri" charset="0"/>
                <a:ea typeface="Times New Roman" charset="0"/>
                <a:cs typeface="Times New Roman" charset="0"/>
              </a:rPr>
              <a:t>of online </a:t>
            </a:r>
            <a:r>
              <a:rPr lang="en-GB" sz="2400" dirty="0">
                <a:latin typeface="Calibri" charset="0"/>
                <a:ea typeface="Times New Roman" charset="0"/>
                <a:cs typeface="Times New Roman" charset="0"/>
              </a:rPr>
              <a:t>shopping and home delivery highlights how customer needs have changed in recent years. </a:t>
            </a:r>
            <a:endParaRPr lang="en-GB" sz="2400" dirty="0" smtClean="0">
              <a:latin typeface="Calibri" charset="0"/>
              <a:ea typeface="Times New Roman" charset="0"/>
              <a:cs typeface="Times New Roman" charset="0"/>
            </a:endParaRPr>
          </a:p>
          <a:p>
            <a:endParaRPr lang="en-GB" sz="2400" dirty="0">
              <a:latin typeface="Calibri" charset="0"/>
              <a:ea typeface="Times New Roman" charset="0"/>
              <a:cs typeface="Times New Roman" charset="0"/>
            </a:endParaRPr>
          </a:p>
          <a:p>
            <a:r>
              <a:rPr lang="en-GB" sz="2400" dirty="0" smtClean="0">
                <a:latin typeface="Calibri" charset="0"/>
                <a:ea typeface="Times New Roman" charset="0"/>
                <a:cs typeface="Times New Roman" charset="0"/>
              </a:rPr>
              <a:t>Most </a:t>
            </a:r>
            <a:r>
              <a:rPr lang="en-GB" sz="2400" dirty="0">
                <a:latin typeface="Calibri" charset="0"/>
                <a:ea typeface="Times New Roman" charset="0"/>
                <a:cs typeface="Times New Roman" charset="0"/>
              </a:rPr>
              <a:t>successful retailers will now have websites and e-sales options that are more convenient and increasingly expected by customers</a:t>
            </a:r>
            <a:r>
              <a:rPr lang="en-GB" sz="2400" dirty="0" smtClean="0">
                <a:latin typeface="Calibri" charset="0"/>
                <a:ea typeface="Times New Roman" charset="0"/>
                <a:cs typeface="Times New Roman" charset="0"/>
              </a:rPr>
              <a:t>.</a:t>
            </a:r>
          </a:p>
          <a:p>
            <a:endParaRPr lang="en-GB" sz="2400" dirty="0">
              <a:latin typeface="Calibri" charset="0"/>
              <a:ea typeface="Times New Roman" charset="0"/>
              <a:cs typeface="Times New Roman" charset="0"/>
            </a:endParaRPr>
          </a:p>
          <a:p>
            <a:r>
              <a:rPr lang="en-GB" sz="2400" dirty="0" smtClean="0">
                <a:latin typeface="Calibri" charset="0"/>
                <a:ea typeface="Times New Roman" charset="0"/>
                <a:cs typeface="Times New Roman" charset="0"/>
              </a:rPr>
              <a:t>Retail store opening </a:t>
            </a:r>
            <a:r>
              <a:rPr lang="en-GB" sz="2400" dirty="0">
                <a:latin typeface="Calibri" charset="0"/>
                <a:ea typeface="Times New Roman" charset="0"/>
                <a:cs typeface="Times New Roman" charset="0"/>
              </a:rPr>
              <a:t>hours and </a:t>
            </a:r>
            <a:r>
              <a:rPr lang="en-GB" sz="2400" dirty="0" smtClean="0">
                <a:latin typeface="Calibri" charset="0"/>
                <a:ea typeface="Times New Roman" charset="0"/>
                <a:cs typeface="Times New Roman" charset="0"/>
              </a:rPr>
              <a:t>locations </a:t>
            </a:r>
            <a:r>
              <a:rPr lang="en-GB" sz="2400" dirty="0">
                <a:latin typeface="Calibri" charset="0"/>
                <a:ea typeface="Times New Roman" charset="0"/>
                <a:cs typeface="Times New Roman" charset="0"/>
              </a:rPr>
              <a:t>are also factors that are affected by customer needs.</a:t>
            </a:r>
            <a:endParaRPr lang="en-US" sz="2400" dirty="0"/>
          </a:p>
        </p:txBody>
      </p:sp>
      <p:sp>
        <p:nvSpPr>
          <p:cNvPr id="4" name="Rounded Rectangle 3"/>
          <p:cNvSpPr/>
          <p:nvPr/>
        </p:nvSpPr>
        <p:spPr>
          <a:xfrm>
            <a:off x="5220072" y="1628800"/>
            <a:ext cx="3699942" cy="3168352"/>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5" name="Rounded Rectangle 4"/>
          <p:cNvSpPr/>
          <p:nvPr/>
        </p:nvSpPr>
        <p:spPr>
          <a:xfrm>
            <a:off x="5220072" y="4941168"/>
            <a:ext cx="3699942" cy="122413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Graze – provides healthy snacks in a box delivered directly to customer homes.</a:t>
            </a:r>
          </a:p>
        </p:txBody>
      </p:sp>
      <p:sp>
        <p:nvSpPr>
          <p:cNvPr id="6" name="Oval 5">
            <a:hlinkClick r:id="rId3"/>
          </p:cNvPr>
          <p:cNvSpPr/>
          <p:nvPr/>
        </p:nvSpPr>
        <p:spPr>
          <a:xfrm>
            <a:off x="7812360" y="53065"/>
            <a:ext cx="1073890" cy="1089919"/>
          </a:xfrm>
          <a:prstGeom prst="ellipse">
            <a:avLst/>
          </a:prstGeom>
          <a:blipFill>
            <a:blip r:embed="rId4"/>
            <a:stretch>
              <a:fillRect/>
            </a:stretch>
          </a:blipFill>
          <a:ln w="4762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113827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88640"/>
            <a:ext cx="8229600" cy="939784"/>
          </a:xfrm>
        </p:spPr>
        <p:txBody>
          <a:bodyPr/>
          <a:lstStyle/>
          <a:p>
            <a:pPr eaLnBrk="1" hangingPunct="1"/>
            <a:r>
              <a:rPr lang="en-GB" altLang="x-none" sz="2600" b="1" dirty="0" smtClean="0"/>
              <a:t>The importance of businesses understanding the market they intend to enter or they currently operate in…</a:t>
            </a:r>
            <a:endParaRPr lang="en-GB" altLang="x-none" sz="2600" b="1" dirty="0"/>
          </a:p>
        </p:txBody>
      </p:sp>
      <p:sp>
        <p:nvSpPr>
          <p:cNvPr id="13315" name="Content Placeholder 2"/>
          <p:cNvSpPr>
            <a:spLocks noGrp="1"/>
          </p:cNvSpPr>
          <p:nvPr>
            <p:ph idx="1"/>
          </p:nvPr>
        </p:nvSpPr>
        <p:spPr/>
        <p:txBody>
          <a:bodyPr>
            <a:normAutofit/>
          </a:bodyPr>
          <a:lstStyle/>
          <a:p>
            <a:pPr eaLnBrk="1" hangingPunct="1">
              <a:defRPr/>
            </a:pPr>
            <a:r>
              <a:rPr lang="en-GB" sz="3400" dirty="0" smtClean="0"/>
              <a:t>A lack of understanding increases the risk that the business will fail</a:t>
            </a:r>
          </a:p>
          <a:p>
            <a:pPr eaLnBrk="1" hangingPunct="1">
              <a:defRPr/>
            </a:pPr>
            <a:r>
              <a:rPr lang="en-GB" sz="3400" dirty="0" smtClean="0"/>
              <a:t>Understanding the market will help the business to generate sales and to survive</a:t>
            </a:r>
          </a:p>
          <a:p>
            <a:pPr eaLnBrk="1" hangingPunct="1">
              <a:defRPr/>
            </a:pPr>
            <a:r>
              <a:rPr lang="en-GB" sz="3400" dirty="0" smtClean="0"/>
              <a:t>However, a new business is rarely able to afford substantial market research</a:t>
            </a:r>
          </a:p>
          <a:p>
            <a:pPr eaLnBrk="1" hangingPunct="1">
              <a:defRPr/>
            </a:pPr>
            <a:r>
              <a:rPr lang="en-GB" sz="3400" dirty="0" smtClean="0"/>
              <a:t>The challenge is to focus on the information that the business planning process requires</a:t>
            </a:r>
          </a:p>
        </p:txBody>
      </p:sp>
    </p:spTree>
    <p:custDataLst>
      <p:tags r:id="rId1"/>
    </p:custDataLst>
    <p:extLst>
      <p:ext uri="{BB962C8B-B14F-4D97-AF65-F5344CB8AC3E}">
        <p14:creationId xmlns:p14="http://schemas.microsoft.com/office/powerpoint/2010/main" val="102091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42852"/>
            <a:ext cx="9036496" cy="939784"/>
          </a:xfrm>
        </p:spPr>
        <p:txBody>
          <a:bodyPr/>
          <a:lstStyle/>
          <a:p>
            <a:pPr eaLnBrk="1" hangingPunct="1"/>
            <a:r>
              <a:rPr lang="en-US" altLang="x-none" sz="4400" b="1" dirty="0" smtClean="0"/>
              <a:t>Useful information for a business to know and understand…</a:t>
            </a:r>
            <a:endParaRPr lang="en-US" altLang="x-none" sz="4400" b="1" dirty="0"/>
          </a:p>
        </p:txBody>
      </p:sp>
      <p:sp>
        <p:nvSpPr>
          <p:cNvPr id="3" name="Content Placeholder 2"/>
          <p:cNvSpPr>
            <a:spLocks noGrp="1"/>
          </p:cNvSpPr>
          <p:nvPr>
            <p:ph idx="1"/>
          </p:nvPr>
        </p:nvSpPr>
        <p:spPr>
          <a:xfrm>
            <a:off x="357188" y="1357313"/>
            <a:ext cx="8501062" cy="5072062"/>
          </a:xfrm>
        </p:spPr>
        <p:txBody>
          <a:bodyPr rtlCol="0">
            <a:normAutofit/>
          </a:bodyPr>
          <a:lstStyle/>
          <a:p>
            <a:pPr eaLnBrk="1" fontAlgn="auto" hangingPunct="1">
              <a:lnSpc>
                <a:spcPct val="120000"/>
              </a:lnSpc>
              <a:spcBef>
                <a:spcPts val="400"/>
              </a:spcBef>
              <a:spcAft>
                <a:spcPts val="400"/>
              </a:spcAft>
              <a:buFont typeface="Arial" pitchFamily="34" charset="0"/>
              <a:buChar char="•"/>
              <a:defRPr/>
            </a:pPr>
            <a:r>
              <a:rPr lang="en-US" sz="2800" dirty="0" smtClean="0"/>
              <a:t>How big is the market? (measured by sales, volume etc)</a:t>
            </a:r>
          </a:p>
          <a:p>
            <a:pPr eaLnBrk="1" fontAlgn="auto" hangingPunct="1">
              <a:lnSpc>
                <a:spcPct val="120000"/>
              </a:lnSpc>
              <a:spcBef>
                <a:spcPts val="400"/>
              </a:spcBef>
              <a:spcAft>
                <a:spcPts val="400"/>
              </a:spcAft>
              <a:buFont typeface="Arial" pitchFamily="34" charset="0"/>
              <a:buChar char="•"/>
              <a:defRPr/>
            </a:pPr>
            <a:r>
              <a:rPr lang="en-US" sz="2800" dirty="0" smtClean="0"/>
              <a:t>How fast is the market growing and what is the market growth potential?</a:t>
            </a:r>
          </a:p>
          <a:p>
            <a:pPr eaLnBrk="1" fontAlgn="auto" hangingPunct="1">
              <a:lnSpc>
                <a:spcPct val="120000"/>
              </a:lnSpc>
              <a:spcBef>
                <a:spcPts val="400"/>
              </a:spcBef>
              <a:spcAft>
                <a:spcPts val="400"/>
              </a:spcAft>
              <a:buFont typeface="Arial" pitchFamily="34" charset="0"/>
              <a:buChar char="•"/>
              <a:defRPr/>
            </a:pPr>
            <a:r>
              <a:rPr lang="en-US" sz="2800" dirty="0" smtClean="0"/>
              <a:t>Who are the existing competitors and what market shares do they have?</a:t>
            </a:r>
          </a:p>
          <a:p>
            <a:pPr eaLnBrk="1" fontAlgn="auto" hangingPunct="1">
              <a:lnSpc>
                <a:spcPct val="120000"/>
              </a:lnSpc>
              <a:spcBef>
                <a:spcPts val="400"/>
              </a:spcBef>
              <a:spcAft>
                <a:spcPts val="400"/>
              </a:spcAft>
              <a:buFont typeface="Arial" pitchFamily="34" charset="0"/>
              <a:buChar char="•"/>
              <a:defRPr/>
            </a:pPr>
            <a:r>
              <a:rPr lang="en-US" sz="2800" dirty="0" smtClean="0"/>
              <a:t>How is the market segmented? (“segments” are the different parts of a larger market – e.g. low price or high quality)</a:t>
            </a:r>
          </a:p>
        </p:txBody>
      </p:sp>
    </p:spTree>
    <p:custDataLst>
      <p:tags r:id="rId1"/>
    </p:custDataLst>
    <p:extLst>
      <p:ext uri="{BB962C8B-B14F-4D97-AF65-F5344CB8AC3E}">
        <p14:creationId xmlns:p14="http://schemas.microsoft.com/office/powerpoint/2010/main" val="4234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A box </a:t>
            </a:r>
            <a:r>
              <a:rPr lang="en-US" sz="4400" b="1" dirty="0"/>
              <a:t>f</a:t>
            </a:r>
            <a:r>
              <a:rPr lang="en-US" sz="4400" b="1" dirty="0" smtClean="0"/>
              <a:t>ull of goodness</a:t>
            </a:r>
            <a:endParaRPr lang="en-US" sz="4400" b="1" dirty="0"/>
          </a:p>
        </p:txBody>
      </p:sp>
      <p:sp>
        <p:nvSpPr>
          <p:cNvPr id="3" name="Rounded Rectangle 2"/>
          <p:cNvSpPr/>
          <p:nvPr/>
        </p:nvSpPr>
        <p:spPr>
          <a:xfrm>
            <a:off x="251520" y="1744632"/>
            <a:ext cx="2736304" cy="2520280"/>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4" name="Rounded Rectangle 3"/>
          <p:cNvSpPr/>
          <p:nvPr/>
        </p:nvSpPr>
        <p:spPr>
          <a:xfrm>
            <a:off x="3203848" y="1744632"/>
            <a:ext cx="2736304" cy="2520280"/>
          </a:xfrm>
          <a:prstGeom prst="roundRect">
            <a:avLst/>
          </a:prstGeom>
          <a:blipFill>
            <a:blip r:embed="rId3"/>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5" name="Rounded Rectangle 4"/>
          <p:cNvSpPr/>
          <p:nvPr/>
        </p:nvSpPr>
        <p:spPr>
          <a:xfrm>
            <a:off x="6228184" y="1744632"/>
            <a:ext cx="2736304" cy="2520280"/>
          </a:xfrm>
          <a:prstGeom prst="roundRect">
            <a:avLst/>
          </a:prstGeom>
          <a:blipFill>
            <a:blip r:embed="rId4"/>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7" name="Rectangle 6"/>
          <p:cNvSpPr/>
          <p:nvPr/>
        </p:nvSpPr>
        <p:spPr>
          <a:xfrm>
            <a:off x="251520" y="4437112"/>
            <a:ext cx="8712968" cy="1839178"/>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10" name="TextBox 9"/>
          <p:cNvSpPr txBox="1"/>
          <p:nvPr/>
        </p:nvSpPr>
        <p:spPr>
          <a:xfrm>
            <a:off x="296438" y="4521964"/>
            <a:ext cx="8619611" cy="1754326"/>
          </a:xfrm>
          <a:prstGeom prst="rect">
            <a:avLst/>
          </a:prstGeom>
          <a:noFill/>
        </p:spPr>
        <p:txBody>
          <a:bodyPr wrap="square" rtlCol="0">
            <a:spAutoFit/>
          </a:bodyPr>
          <a:lstStyle/>
          <a:p>
            <a:r>
              <a:rPr lang="en-US" dirty="0" smtClean="0">
                <a:latin typeface="+mn-lt"/>
              </a:rPr>
              <a:t>Over recent years, there has been a significant growth in the market for fresh, organic food that can be ordered online and delivered direct to the customer.  Businesses such as Riverfood Organic Farmers, Hello Fresh and Abel and Cole have added value to their boxes by providing recipes and the exact amount of ingredients needed to create a wholesome meal, ready in 40 minutes. A variety of weekly recipe boxes are offered to successfully meet different customer needs and wants.</a:t>
            </a:r>
          </a:p>
        </p:txBody>
      </p:sp>
      <p:sp>
        <p:nvSpPr>
          <p:cNvPr id="11" name="Oval 10">
            <a:hlinkClick r:id="rId5"/>
          </p:cNvPr>
          <p:cNvSpPr/>
          <p:nvPr/>
        </p:nvSpPr>
        <p:spPr>
          <a:xfrm>
            <a:off x="7884368" y="104709"/>
            <a:ext cx="1031682" cy="1038275"/>
          </a:xfrm>
          <a:prstGeom prst="ellipse">
            <a:avLst/>
          </a:prstGeom>
          <a:blipFill>
            <a:blip r:embed="rId6"/>
            <a:stretch>
              <a:fillRect/>
            </a:stretch>
          </a:blipFill>
          <a:ln w="4762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6" name="TextBox 5"/>
          <p:cNvSpPr txBox="1"/>
          <p:nvPr/>
        </p:nvSpPr>
        <p:spPr>
          <a:xfrm>
            <a:off x="3923928" y="6381329"/>
            <a:ext cx="3528392" cy="276999"/>
          </a:xfrm>
          <a:prstGeom prst="rect">
            <a:avLst/>
          </a:prstGeom>
          <a:noFill/>
        </p:spPr>
        <p:txBody>
          <a:bodyPr wrap="square" rtlCol="0">
            <a:spAutoFit/>
          </a:bodyPr>
          <a:lstStyle/>
          <a:p>
            <a:r>
              <a:rPr lang="en-GB" sz="1200" i="1">
                <a:latin typeface="+mn-lt"/>
                <a:hlinkClick r:id="rId7"/>
              </a:rPr>
              <a:t>https://</a:t>
            </a:r>
            <a:r>
              <a:rPr lang="en-GB" sz="1200" i="1" smtClean="0">
                <a:latin typeface="+mn-lt"/>
                <a:hlinkClick r:id="rId7"/>
              </a:rPr>
              <a:t>www.youtube.com/watch?v=mpohO-noTvQ</a:t>
            </a:r>
            <a:r>
              <a:rPr lang="en-GB" sz="1200" i="1" smtClean="0">
                <a:latin typeface="+mn-lt"/>
              </a:rPr>
              <a:t> </a:t>
            </a:r>
            <a:endParaRPr lang="en-GB" sz="1200" i="1" dirty="0" smtClean="0">
              <a:latin typeface="+mn-lt"/>
            </a:endParaRPr>
          </a:p>
        </p:txBody>
      </p:sp>
    </p:spTree>
    <p:extLst>
      <p:ext uri="{BB962C8B-B14F-4D97-AF65-F5344CB8AC3E}">
        <p14:creationId xmlns:p14="http://schemas.microsoft.com/office/powerpoint/2010/main" val="1398825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A box </a:t>
            </a:r>
            <a:r>
              <a:rPr lang="en-US" sz="4400" b="1" dirty="0"/>
              <a:t>f</a:t>
            </a:r>
            <a:r>
              <a:rPr lang="en-US" sz="4400" b="1" dirty="0" smtClean="0"/>
              <a:t>ull of goodness</a:t>
            </a:r>
            <a:endParaRPr lang="en-US" sz="4400" b="1" dirty="0"/>
          </a:p>
        </p:txBody>
      </p:sp>
      <p:sp>
        <p:nvSpPr>
          <p:cNvPr id="3" name="Rounded Rectangle 2"/>
          <p:cNvSpPr/>
          <p:nvPr/>
        </p:nvSpPr>
        <p:spPr>
          <a:xfrm>
            <a:off x="251520" y="1744632"/>
            <a:ext cx="2736304" cy="2520280"/>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4" name="Rounded Rectangle 3"/>
          <p:cNvSpPr/>
          <p:nvPr/>
        </p:nvSpPr>
        <p:spPr>
          <a:xfrm>
            <a:off x="3203848" y="1744632"/>
            <a:ext cx="2736304" cy="2520280"/>
          </a:xfrm>
          <a:prstGeom prst="roundRect">
            <a:avLst/>
          </a:prstGeom>
          <a:blipFill>
            <a:blip r:embed="rId3"/>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5" name="Rounded Rectangle 4"/>
          <p:cNvSpPr/>
          <p:nvPr/>
        </p:nvSpPr>
        <p:spPr>
          <a:xfrm>
            <a:off x="6228184" y="1744632"/>
            <a:ext cx="2736304" cy="2520280"/>
          </a:xfrm>
          <a:prstGeom prst="roundRect">
            <a:avLst/>
          </a:prstGeom>
          <a:blipFill>
            <a:blip r:embed="rId4"/>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6" name="Rectangle 5"/>
          <p:cNvSpPr/>
          <p:nvPr/>
        </p:nvSpPr>
        <p:spPr>
          <a:xfrm>
            <a:off x="251520" y="4437112"/>
            <a:ext cx="8568952" cy="1656184"/>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9" name="TextBox 8"/>
          <p:cNvSpPr txBox="1"/>
          <p:nvPr/>
        </p:nvSpPr>
        <p:spPr>
          <a:xfrm>
            <a:off x="251520" y="4581128"/>
            <a:ext cx="8435280" cy="1754326"/>
          </a:xfrm>
          <a:prstGeom prst="rect">
            <a:avLst/>
          </a:prstGeom>
          <a:noFill/>
        </p:spPr>
        <p:txBody>
          <a:bodyPr wrap="square" rtlCol="0">
            <a:spAutoFit/>
          </a:bodyPr>
          <a:lstStyle/>
          <a:p>
            <a:pPr marL="342900" indent="-342900">
              <a:buAutoNum type="arabicPeriod"/>
            </a:pPr>
            <a:r>
              <a:rPr lang="en-US" i="1" dirty="0" smtClean="0">
                <a:latin typeface="+mn-lt"/>
              </a:rPr>
              <a:t>List the potential customer needs for the weekly recipe food boxes</a:t>
            </a:r>
          </a:p>
          <a:p>
            <a:pPr marL="342900" indent="-342900">
              <a:buAutoNum type="arabicPeriod"/>
            </a:pPr>
            <a:r>
              <a:rPr lang="en-US" i="1" dirty="0" smtClean="0">
                <a:latin typeface="+mn-lt"/>
              </a:rPr>
              <a:t>Identify two different types of customer for Hello Fresh</a:t>
            </a:r>
          </a:p>
          <a:p>
            <a:pPr marL="342900" indent="-342900">
              <a:buAutoNum type="arabicPeriod"/>
            </a:pPr>
            <a:r>
              <a:rPr lang="en-US" i="1" dirty="0">
                <a:latin typeface="+mn-lt"/>
              </a:rPr>
              <a:t>H</a:t>
            </a:r>
            <a:r>
              <a:rPr lang="en-US" i="1" dirty="0" smtClean="0">
                <a:latin typeface="+mn-lt"/>
              </a:rPr>
              <a:t>ow will their customer needs differ?</a:t>
            </a:r>
          </a:p>
          <a:p>
            <a:pPr marL="342900" indent="-342900">
              <a:buAutoNum type="arabicPeriod"/>
            </a:pPr>
            <a:r>
              <a:rPr lang="en-US" i="1" dirty="0" smtClean="0">
                <a:latin typeface="+mn-lt"/>
              </a:rPr>
              <a:t>Explain two benefits to Hello Fresh of having a good understanding of the needs of its customers</a:t>
            </a:r>
          </a:p>
          <a:p>
            <a:pPr marL="342900" indent="-342900">
              <a:buAutoNum type="arabicPeriod"/>
            </a:pPr>
            <a:endParaRPr lang="en-US" i="1" dirty="0" smtClean="0">
              <a:latin typeface="+mn-lt"/>
            </a:endParaRPr>
          </a:p>
        </p:txBody>
      </p:sp>
      <p:sp>
        <p:nvSpPr>
          <p:cNvPr id="10" name="Oval 9"/>
          <p:cNvSpPr/>
          <p:nvPr/>
        </p:nvSpPr>
        <p:spPr>
          <a:xfrm>
            <a:off x="7812360" y="40357"/>
            <a:ext cx="1251437" cy="1102627"/>
          </a:xfrm>
          <a:prstGeom prst="ellipse">
            <a:avLst/>
          </a:prstGeom>
          <a:blipFill>
            <a:blip r:embed="rId5"/>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123803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“Evidence Hunter”</a:t>
            </a:r>
            <a:endParaRPr lang="en-US" sz="4400" b="1" dirty="0"/>
          </a:p>
        </p:txBody>
      </p:sp>
      <p:sp>
        <p:nvSpPr>
          <p:cNvPr id="3" name="Rounded Rectangle 2"/>
          <p:cNvSpPr/>
          <p:nvPr/>
        </p:nvSpPr>
        <p:spPr>
          <a:xfrm>
            <a:off x="539552" y="1556792"/>
            <a:ext cx="3888432" cy="4248472"/>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4" name="TextBox 3"/>
          <p:cNvSpPr txBox="1"/>
          <p:nvPr/>
        </p:nvSpPr>
        <p:spPr>
          <a:xfrm>
            <a:off x="4716016" y="2420888"/>
            <a:ext cx="4104456" cy="2308324"/>
          </a:xfrm>
          <a:prstGeom prst="rect">
            <a:avLst/>
          </a:prstGeom>
          <a:noFill/>
        </p:spPr>
        <p:txBody>
          <a:bodyPr wrap="square" rtlCol="0">
            <a:spAutoFit/>
          </a:bodyPr>
          <a:lstStyle/>
          <a:p>
            <a:r>
              <a:rPr lang="en-US" sz="3600" dirty="0" smtClean="0">
                <a:latin typeface="+mn-lt"/>
              </a:rPr>
              <a:t>Watch the Dragons Den clip, note down the questions and find the answers.</a:t>
            </a:r>
          </a:p>
        </p:txBody>
      </p:sp>
    </p:spTree>
    <p:extLst>
      <p:ext uri="{BB962C8B-B14F-4D97-AF65-F5344CB8AC3E}">
        <p14:creationId xmlns:p14="http://schemas.microsoft.com/office/powerpoint/2010/main" val="840353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Note these questions down </a:t>
            </a:r>
            <a:br>
              <a:rPr lang="en-US" b="1" dirty="0" smtClean="0"/>
            </a:br>
            <a:r>
              <a:rPr lang="en-US" b="1" dirty="0" smtClean="0"/>
              <a:t>and watch the clip</a:t>
            </a:r>
            <a:endParaRPr lang="en-US" b="1" dirty="0"/>
          </a:p>
        </p:txBody>
      </p:sp>
      <p:sp>
        <p:nvSpPr>
          <p:cNvPr id="3" name="Rounded Rectangle 2"/>
          <p:cNvSpPr/>
          <p:nvPr/>
        </p:nvSpPr>
        <p:spPr>
          <a:xfrm>
            <a:off x="776064" y="1676430"/>
            <a:ext cx="2530624" cy="2088232"/>
          </a:xfrm>
          <a:prstGeom prst="round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endParaRPr lang="en-US" sz="2000" b="1" dirty="0" smtClean="0">
              <a:solidFill>
                <a:schemeClr val="tx1"/>
              </a:solidFill>
            </a:endParaRPr>
          </a:p>
          <a:p>
            <a:pPr algn="ctr"/>
            <a:r>
              <a:rPr lang="en-US" sz="2000" b="1" dirty="0" smtClean="0">
                <a:solidFill>
                  <a:schemeClr val="tx1"/>
                </a:solidFill>
              </a:rPr>
              <a:t>What goods/services does Flavourly offer?</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4" name="Rounded Rectangle 3"/>
          <p:cNvSpPr/>
          <p:nvPr/>
        </p:nvSpPr>
        <p:spPr>
          <a:xfrm>
            <a:off x="3447622" y="1641742"/>
            <a:ext cx="2489448" cy="2075290"/>
          </a:xfrm>
          <a:prstGeom prst="roundRect">
            <a:avLst/>
          </a:prstGeom>
          <a:solidFill>
            <a:srgbClr val="74E7E7"/>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endParaRPr lang="en-US" sz="2000" b="1" dirty="0">
              <a:solidFill>
                <a:schemeClr val="tx1"/>
              </a:solidFill>
            </a:endParaRPr>
          </a:p>
          <a:p>
            <a:pPr algn="ctr"/>
            <a:r>
              <a:rPr lang="en-US" sz="2000" b="1" dirty="0" smtClean="0">
                <a:solidFill>
                  <a:schemeClr val="tx1"/>
                </a:solidFill>
              </a:rPr>
              <a:t>Flavourly operates in the food and drink market.  What is the value of this market?</a:t>
            </a: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5" name="Rounded Rectangle 4"/>
          <p:cNvSpPr/>
          <p:nvPr/>
        </p:nvSpPr>
        <p:spPr>
          <a:xfrm>
            <a:off x="6078004" y="1641742"/>
            <a:ext cx="2592288" cy="2088232"/>
          </a:xfrm>
          <a:prstGeom prst="roundRect">
            <a:avLst/>
          </a:prstGeom>
          <a:solidFill>
            <a:srgbClr val="F030EB"/>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endParaRPr lang="en-US" sz="2000" b="1" dirty="0">
              <a:solidFill>
                <a:schemeClr val="tx1"/>
              </a:solidFill>
            </a:endParaRPr>
          </a:p>
          <a:p>
            <a:pPr algn="ctr"/>
            <a:r>
              <a:rPr lang="en-US" sz="2000" b="1" dirty="0" smtClean="0">
                <a:solidFill>
                  <a:schemeClr val="tx1"/>
                </a:solidFill>
              </a:rPr>
              <a:t>How did Flavourly research customer likes and dislikes?</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6" name="Rounded Rectangle 5"/>
          <p:cNvSpPr/>
          <p:nvPr/>
        </p:nvSpPr>
        <p:spPr>
          <a:xfrm>
            <a:off x="794553" y="3842808"/>
            <a:ext cx="2512135" cy="2106471"/>
          </a:xfrm>
          <a:prstGeom prst="roundRect">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7" name="Rounded Rectangle 6"/>
          <p:cNvSpPr/>
          <p:nvPr/>
        </p:nvSpPr>
        <p:spPr>
          <a:xfrm>
            <a:off x="3447622" y="3863125"/>
            <a:ext cx="2489448" cy="2109737"/>
          </a:xfrm>
          <a:prstGeom prst="roundRect">
            <a:avLst/>
          </a:prstGeom>
          <a:solidFill>
            <a:schemeClr val="accent4">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8" name="Rounded Rectangle 7"/>
          <p:cNvSpPr/>
          <p:nvPr/>
        </p:nvSpPr>
        <p:spPr>
          <a:xfrm>
            <a:off x="6115182" y="3842808"/>
            <a:ext cx="2592288" cy="2109737"/>
          </a:xfrm>
          <a:prstGeom prst="roundRect">
            <a:avLst/>
          </a:prstGeom>
          <a:solidFill>
            <a:schemeClr val="accent5"/>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9" name="TextBox 8"/>
          <p:cNvSpPr txBox="1"/>
          <p:nvPr/>
        </p:nvSpPr>
        <p:spPr>
          <a:xfrm>
            <a:off x="6255716" y="4278856"/>
            <a:ext cx="2311219" cy="1015663"/>
          </a:xfrm>
          <a:prstGeom prst="rect">
            <a:avLst/>
          </a:prstGeom>
          <a:noFill/>
        </p:spPr>
        <p:txBody>
          <a:bodyPr wrap="square" rtlCol="0">
            <a:spAutoFit/>
          </a:bodyPr>
          <a:lstStyle/>
          <a:p>
            <a:pPr algn="ctr"/>
            <a:r>
              <a:rPr lang="en-US" sz="2000" b="1" dirty="0" smtClean="0">
                <a:latin typeface="+mn-lt"/>
              </a:rPr>
              <a:t>What issues did the Dragons have with Flavourly</a:t>
            </a:r>
            <a:r>
              <a:rPr lang="en-US" sz="2000" b="1" dirty="0">
                <a:latin typeface="+mn-lt"/>
              </a:rPr>
              <a:t>?</a:t>
            </a:r>
            <a:endParaRPr lang="en-US" sz="2000" b="1" dirty="0" smtClean="0">
              <a:latin typeface="+mn-lt"/>
            </a:endParaRPr>
          </a:p>
        </p:txBody>
      </p:sp>
      <p:sp>
        <p:nvSpPr>
          <p:cNvPr id="10" name="TextBox 9"/>
          <p:cNvSpPr txBox="1"/>
          <p:nvPr/>
        </p:nvSpPr>
        <p:spPr>
          <a:xfrm>
            <a:off x="3810744" y="3971080"/>
            <a:ext cx="1913384" cy="1631216"/>
          </a:xfrm>
          <a:prstGeom prst="rect">
            <a:avLst/>
          </a:prstGeom>
          <a:noFill/>
        </p:spPr>
        <p:txBody>
          <a:bodyPr wrap="square" rtlCol="0">
            <a:spAutoFit/>
          </a:bodyPr>
          <a:lstStyle/>
          <a:p>
            <a:pPr algn="ctr"/>
            <a:endParaRPr lang="en-US" sz="2000" b="1" dirty="0" smtClean="0">
              <a:latin typeface="+mn-lt"/>
            </a:endParaRPr>
          </a:p>
          <a:p>
            <a:pPr algn="ctr"/>
            <a:r>
              <a:rPr lang="en-US" sz="2000" b="1" dirty="0" smtClean="0">
                <a:latin typeface="+mn-lt"/>
              </a:rPr>
              <a:t>How did Flavourly raise the 150K of seed capital?</a:t>
            </a:r>
          </a:p>
        </p:txBody>
      </p:sp>
      <p:sp>
        <p:nvSpPr>
          <p:cNvPr id="12" name="TextBox 11"/>
          <p:cNvSpPr txBox="1"/>
          <p:nvPr/>
        </p:nvSpPr>
        <p:spPr>
          <a:xfrm>
            <a:off x="924693" y="3866961"/>
            <a:ext cx="2096912" cy="1938992"/>
          </a:xfrm>
          <a:prstGeom prst="rect">
            <a:avLst/>
          </a:prstGeom>
          <a:noFill/>
        </p:spPr>
        <p:txBody>
          <a:bodyPr wrap="square" rtlCol="0">
            <a:spAutoFit/>
          </a:bodyPr>
          <a:lstStyle/>
          <a:p>
            <a:pPr algn="ctr"/>
            <a:r>
              <a:rPr lang="en-US" sz="2000" b="1" dirty="0" smtClean="0">
                <a:latin typeface="+mn-lt"/>
              </a:rPr>
              <a:t>How many paying subscribers do Flavourly have and what is the value of their sales currently?</a:t>
            </a:r>
          </a:p>
        </p:txBody>
      </p:sp>
    </p:spTree>
    <p:extLst>
      <p:ext uri="{BB962C8B-B14F-4D97-AF65-F5344CB8AC3E}">
        <p14:creationId xmlns:p14="http://schemas.microsoft.com/office/powerpoint/2010/main" val="209928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Into the “Den” – Flavourly</a:t>
            </a:r>
            <a:endParaRPr lang="en-US" sz="4400" b="1" dirty="0"/>
          </a:p>
        </p:txBody>
      </p:sp>
      <p:pic>
        <p:nvPicPr>
          <p:cNvPr id="3" name="Picture 2"/>
          <p:cNvPicPr>
            <a:picLocks noChangeAspect="1"/>
          </p:cNvPicPr>
          <p:nvPr/>
        </p:nvPicPr>
        <p:blipFill>
          <a:blip r:embed="rId2"/>
          <a:stretch>
            <a:fillRect/>
          </a:stretch>
        </p:blipFill>
        <p:spPr>
          <a:xfrm>
            <a:off x="685800" y="1628800"/>
            <a:ext cx="8001000" cy="4165724"/>
          </a:xfrm>
          <a:prstGeom prst="rect">
            <a:avLst/>
          </a:prstGeom>
        </p:spPr>
      </p:pic>
      <p:pic>
        <p:nvPicPr>
          <p:cNvPr id="4" name="Picture 3">
            <a:hlinkClick r:id="rId3"/>
          </p:cNvPr>
          <p:cNvPicPr>
            <a:picLocks noChangeAspect="1"/>
          </p:cNvPicPr>
          <p:nvPr/>
        </p:nvPicPr>
        <p:blipFill>
          <a:blip r:embed="rId4"/>
          <a:stretch>
            <a:fillRect/>
          </a:stretch>
        </p:blipFill>
        <p:spPr>
          <a:xfrm>
            <a:off x="251520" y="1484784"/>
            <a:ext cx="1296144" cy="1467722"/>
          </a:xfrm>
          <a:prstGeom prst="rect">
            <a:avLst/>
          </a:prstGeom>
          <a:ln w="25400">
            <a:solidFill>
              <a:schemeClr val="tx1"/>
            </a:solidFill>
          </a:ln>
          <a:effectLst>
            <a:outerShdw blurRad="50800" dist="76200" dir="2700000" algn="tl" rotWithShape="0">
              <a:prstClr val="black">
                <a:alpha val="40000"/>
              </a:prstClr>
            </a:outerShdw>
          </a:effectLst>
        </p:spPr>
      </p:pic>
      <p:sp>
        <p:nvSpPr>
          <p:cNvPr id="5" name="TextBox 4"/>
          <p:cNvSpPr txBox="1"/>
          <p:nvPr/>
        </p:nvSpPr>
        <p:spPr>
          <a:xfrm>
            <a:off x="2843808" y="5938540"/>
            <a:ext cx="5256584" cy="276999"/>
          </a:xfrm>
          <a:prstGeom prst="rect">
            <a:avLst/>
          </a:prstGeom>
          <a:noFill/>
        </p:spPr>
        <p:txBody>
          <a:bodyPr wrap="square" rtlCol="0">
            <a:spAutoFit/>
          </a:bodyPr>
          <a:lstStyle/>
          <a:p>
            <a:r>
              <a:rPr lang="en-GB" sz="1200" i="1" dirty="0">
                <a:latin typeface="+mn-lt"/>
                <a:hlinkClick r:id="rId3"/>
              </a:rPr>
              <a:t>https://</a:t>
            </a:r>
            <a:r>
              <a:rPr lang="en-GB" sz="1200" i="1" dirty="0" smtClean="0">
                <a:latin typeface="+mn-lt"/>
                <a:hlinkClick r:id="rId3"/>
              </a:rPr>
              <a:t>www.youtube.com/watch?v=ZcsctdV2G7Y</a:t>
            </a:r>
            <a:r>
              <a:rPr lang="en-GB" sz="1200" i="1" dirty="0" smtClean="0">
                <a:latin typeface="+mn-lt"/>
              </a:rPr>
              <a:t> </a:t>
            </a:r>
            <a:endParaRPr lang="en-GB" sz="1200" i="1" dirty="0" smtClean="0">
              <a:latin typeface="+mn-lt"/>
            </a:endParaRPr>
          </a:p>
        </p:txBody>
      </p:sp>
    </p:spTree>
    <p:extLst>
      <p:ext uri="{BB962C8B-B14F-4D97-AF65-F5344CB8AC3E}">
        <p14:creationId xmlns:p14="http://schemas.microsoft.com/office/powerpoint/2010/main" val="1431390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Answers</a:t>
            </a:r>
            <a:endParaRPr lang="en-US" b="1" dirty="0"/>
          </a:p>
        </p:txBody>
      </p:sp>
      <p:sp>
        <p:nvSpPr>
          <p:cNvPr id="3" name="Rounded Rectangle 2"/>
          <p:cNvSpPr/>
          <p:nvPr/>
        </p:nvSpPr>
        <p:spPr>
          <a:xfrm>
            <a:off x="776064" y="1676430"/>
            <a:ext cx="2530624" cy="2088232"/>
          </a:xfrm>
          <a:prstGeom prst="round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products/services does Flavourly offer?</a:t>
            </a:r>
          </a:p>
          <a:p>
            <a:pPr algn="ctr"/>
            <a:endParaRPr lang="en-US" sz="2000"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4" name="Rounded Rectangle 3"/>
          <p:cNvSpPr/>
          <p:nvPr/>
        </p:nvSpPr>
        <p:spPr>
          <a:xfrm>
            <a:off x="3447622" y="1641742"/>
            <a:ext cx="2489448" cy="2075290"/>
          </a:xfrm>
          <a:prstGeom prst="roundRect">
            <a:avLst/>
          </a:prstGeom>
          <a:solidFill>
            <a:srgbClr val="74E7E7"/>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Flavourly operates in the food and drink market.  What is the value of this market?</a:t>
            </a: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5" name="Rounded Rectangle 4"/>
          <p:cNvSpPr/>
          <p:nvPr/>
        </p:nvSpPr>
        <p:spPr>
          <a:xfrm>
            <a:off x="6078004" y="1641742"/>
            <a:ext cx="2592288" cy="2088232"/>
          </a:xfrm>
          <a:prstGeom prst="roundRect">
            <a:avLst/>
          </a:prstGeom>
          <a:solidFill>
            <a:srgbClr val="F030EB"/>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did Flavourly research customer likes and dislikes?</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p:txBody>
      </p:sp>
      <p:sp>
        <p:nvSpPr>
          <p:cNvPr id="6" name="Rounded Rectangle 5"/>
          <p:cNvSpPr/>
          <p:nvPr/>
        </p:nvSpPr>
        <p:spPr>
          <a:xfrm>
            <a:off x="794553" y="3842808"/>
            <a:ext cx="2512135" cy="2106471"/>
          </a:xfrm>
          <a:prstGeom prst="roundRect">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7" name="Rounded Rectangle 6"/>
          <p:cNvSpPr/>
          <p:nvPr/>
        </p:nvSpPr>
        <p:spPr>
          <a:xfrm>
            <a:off x="3447622" y="3863125"/>
            <a:ext cx="2489448" cy="2109737"/>
          </a:xfrm>
          <a:prstGeom prst="roundRect">
            <a:avLst/>
          </a:prstGeom>
          <a:solidFill>
            <a:schemeClr val="accent4">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8" name="Rounded Rectangle 7"/>
          <p:cNvSpPr/>
          <p:nvPr/>
        </p:nvSpPr>
        <p:spPr>
          <a:xfrm>
            <a:off x="6115182" y="3842808"/>
            <a:ext cx="2592288" cy="2109737"/>
          </a:xfrm>
          <a:prstGeom prst="roundRect">
            <a:avLst/>
          </a:prstGeom>
          <a:solidFill>
            <a:schemeClr val="accent5"/>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p:txBody>
      </p:sp>
      <p:sp>
        <p:nvSpPr>
          <p:cNvPr id="9" name="TextBox 8"/>
          <p:cNvSpPr txBox="1"/>
          <p:nvPr/>
        </p:nvSpPr>
        <p:spPr>
          <a:xfrm>
            <a:off x="6115182" y="3971080"/>
            <a:ext cx="2555110" cy="923330"/>
          </a:xfrm>
          <a:prstGeom prst="rect">
            <a:avLst/>
          </a:prstGeom>
          <a:noFill/>
        </p:spPr>
        <p:txBody>
          <a:bodyPr wrap="square" rtlCol="0">
            <a:spAutoFit/>
          </a:bodyPr>
          <a:lstStyle/>
          <a:p>
            <a:pPr algn="ctr"/>
            <a:r>
              <a:rPr lang="en-US" b="1" dirty="0" smtClean="0">
                <a:latin typeface="+mn-lt"/>
              </a:rPr>
              <a:t>What concerns did the Dragons have about investing in Flavourly?</a:t>
            </a:r>
          </a:p>
        </p:txBody>
      </p:sp>
      <p:sp>
        <p:nvSpPr>
          <p:cNvPr id="10" name="TextBox 9"/>
          <p:cNvSpPr txBox="1"/>
          <p:nvPr/>
        </p:nvSpPr>
        <p:spPr>
          <a:xfrm>
            <a:off x="3685808" y="3983935"/>
            <a:ext cx="1913384" cy="923330"/>
          </a:xfrm>
          <a:prstGeom prst="rect">
            <a:avLst/>
          </a:prstGeom>
          <a:noFill/>
        </p:spPr>
        <p:txBody>
          <a:bodyPr wrap="square" rtlCol="0">
            <a:spAutoFit/>
          </a:bodyPr>
          <a:lstStyle/>
          <a:p>
            <a:pPr algn="ctr"/>
            <a:r>
              <a:rPr lang="en-US" b="1" dirty="0" smtClean="0">
                <a:latin typeface="+mn-lt"/>
              </a:rPr>
              <a:t>How did Flavourly raise the 150K of seed capital?</a:t>
            </a:r>
          </a:p>
        </p:txBody>
      </p:sp>
      <p:sp>
        <p:nvSpPr>
          <p:cNvPr id="12" name="TextBox 11"/>
          <p:cNvSpPr txBox="1"/>
          <p:nvPr/>
        </p:nvSpPr>
        <p:spPr>
          <a:xfrm>
            <a:off x="899592" y="3924914"/>
            <a:ext cx="2335088" cy="1323439"/>
          </a:xfrm>
          <a:prstGeom prst="rect">
            <a:avLst/>
          </a:prstGeom>
          <a:noFill/>
        </p:spPr>
        <p:txBody>
          <a:bodyPr wrap="square" rtlCol="0">
            <a:spAutoFit/>
          </a:bodyPr>
          <a:lstStyle/>
          <a:p>
            <a:pPr algn="ctr"/>
            <a:r>
              <a:rPr lang="en-US" sz="1600" b="1" dirty="0" smtClean="0">
                <a:latin typeface="+mn-lt"/>
              </a:rPr>
              <a:t>How many paying subscribers do Flavourly have and what is the current value of their sales?</a:t>
            </a:r>
          </a:p>
        </p:txBody>
      </p:sp>
      <p:sp>
        <p:nvSpPr>
          <p:cNvPr id="14" name="Rounded Rectangle 13"/>
          <p:cNvSpPr/>
          <p:nvPr/>
        </p:nvSpPr>
        <p:spPr>
          <a:xfrm>
            <a:off x="899591" y="2584201"/>
            <a:ext cx="2296003" cy="112052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Online business that delivers a selection of fine food, drinks and snacks direct to customers. </a:t>
            </a:r>
            <a:r>
              <a:rPr lang="en-US" sz="1200" smtClean="0">
                <a:solidFill>
                  <a:schemeClr val="tx1"/>
                </a:solidFill>
              </a:rPr>
              <a:t>A platform </a:t>
            </a:r>
            <a:r>
              <a:rPr lang="en-US" sz="1200" dirty="0" smtClean="0">
                <a:solidFill>
                  <a:schemeClr val="tx1"/>
                </a:solidFill>
              </a:rPr>
              <a:t>for independent food suppliers.</a:t>
            </a:r>
          </a:p>
        </p:txBody>
      </p:sp>
      <p:sp>
        <p:nvSpPr>
          <p:cNvPr id="15" name="Rounded Rectangle 14"/>
          <p:cNvSpPr/>
          <p:nvPr/>
        </p:nvSpPr>
        <p:spPr>
          <a:xfrm>
            <a:off x="3648230" y="2939539"/>
            <a:ext cx="2088232" cy="64185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£27bn</a:t>
            </a:r>
          </a:p>
        </p:txBody>
      </p:sp>
      <p:sp>
        <p:nvSpPr>
          <p:cNvPr id="16" name="Rounded Rectangle 15"/>
          <p:cNvSpPr/>
          <p:nvPr/>
        </p:nvSpPr>
        <p:spPr>
          <a:xfrm>
            <a:off x="6330032" y="2708920"/>
            <a:ext cx="2088232" cy="809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Page on business website, customers rate the products and indicate their food preferences.</a:t>
            </a:r>
          </a:p>
        </p:txBody>
      </p:sp>
      <p:sp>
        <p:nvSpPr>
          <p:cNvPr id="17" name="Rounded Rectangle 16"/>
          <p:cNvSpPr/>
          <p:nvPr/>
        </p:nvSpPr>
        <p:spPr>
          <a:xfrm>
            <a:off x="899591" y="5231836"/>
            <a:ext cx="2296003" cy="64185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2,000 subscribers</a:t>
            </a:r>
          </a:p>
          <a:p>
            <a:pPr algn="ctr"/>
            <a:r>
              <a:rPr lang="en-US" sz="1200" dirty="0" smtClean="0">
                <a:solidFill>
                  <a:schemeClr val="tx1"/>
                </a:solidFill>
              </a:rPr>
              <a:t>£300,000 sales</a:t>
            </a:r>
          </a:p>
        </p:txBody>
      </p:sp>
      <p:sp>
        <p:nvSpPr>
          <p:cNvPr id="18" name="Rounded Rectangle 17"/>
          <p:cNvSpPr/>
          <p:nvPr/>
        </p:nvSpPr>
        <p:spPr>
          <a:xfrm>
            <a:off x="3581995" y="5231836"/>
            <a:ext cx="2088232" cy="64185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Crowd funding</a:t>
            </a:r>
          </a:p>
        </p:txBody>
      </p:sp>
      <p:sp>
        <p:nvSpPr>
          <p:cNvPr id="19" name="Rounded Rectangle 18"/>
          <p:cNvSpPr/>
          <p:nvPr/>
        </p:nvSpPr>
        <p:spPr>
          <a:xfrm>
            <a:off x="6376454" y="5064508"/>
            <a:ext cx="2088232" cy="809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Number of other investors.  Ryan owns less than 50% of the company.</a:t>
            </a:r>
          </a:p>
        </p:txBody>
      </p:sp>
    </p:spTree>
    <p:extLst>
      <p:ext uri="{BB962C8B-B14F-4D97-AF65-F5344CB8AC3E}">
        <p14:creationId xmlns:p14="http://schemas.microsoft.com/office/powerpoint/2010/main" val="4777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620689"/>
            <a:ext cx="8208912" cy="936103"/>
          </a:xfrm>
        </p:spPr>
        <p:txBody>
          <a:bodyPr anchor="ctr">
            <a:normAutofit fontScale="90000"/>
          </a:bodyPr>
          <a:lstStyle/>
          <a:p>
            <a:r>
              <a:rPr lang="en-US" sz="4400" b="1" dirty="0" smtClean="0"/>
              <a:t>1.2 Spotting a business opportunity</a:t>
            </a:r>
            <a:endParaRPr lang="en-US" sz="4400" b="1" dirty="0"/>
          </a:p>
        </p:txBody>
      </p:sp>
      <p:sp>
        <p:nvSpPr>
          <p:cNvPr id="6" name="Subtitle 5"/>
          <p:cNvSpPr>
            <a:spLocks noGrp="1"/>
          </p:cNvSpPr>
          <p:nvPr>
            <p:ph type="subTitle" idx="1"/>
          </p:nvPr>
        </p:nvSpPr>
        <p:spPr>
          <a:xfrm>
            <a:off x="395536" y="1772816"/>
            <a:ext cx="8280920" cy="622920"/>
          </a:xfrm>
        </p:spPr>
        <p:txBody>
          <a:bodyPr anchor="ctr">
            <a:normAutofit/>
          </a:bodyPr>
          <a:lstStyle/>
          <a:p>
            <a:r>
              <a:rPr lang="en-US" sz="2300" i="1" dirty="0" smtClean="0"/>
              <a:t>1.2.1 Customer needs</a:t>
            </a:r>
            <a:endParaRPr lang="en-US" sz="2300" i="1" dirty="0"/>
          </a:p>
        </p:txBody>
      </p:sp>
      <p:sp>
        <p:nvSpPr>
          <p:cNvPr id="2" name="AutoShape 2" descr="Image result for soletrade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1520" y="2951696"/>
            <a:ext cx="2736303" cy="1674469"/>
          </a:xfrm>
          <a:prstGeom prst="rect">
            <a:avLst/>
          </a:prstGeom>
        </p:spPr>
      </p:pic>
      <p:sp>
        <p:nvSpPr>
          <p:cNvPr id="9" name="AutoShape 4" descr="Image result for partnership"/>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3848" y="2951696"/>
            <a:ext cx="2736304" cy="167446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56176" y="2852936"/>
            <a:ext cx="2736304" cy="1773227"/>
          </a:xfrm>
          <a:prstGeom prst="rect">
            <a:avLst/>
          </a:prstGeom>
        </p:spPr>
      </p:pic>
    </p:spTree>
    <p:custDataLst>
      <p:tags r:id="rId1"/>
    </p:custDataLst>
    <p:extLst>
      <p:ext uri="{BB962C8B-B14F-4D97-AF65-F5344CB8AC3E}">
        <p14:creationId xmlns:p14="http://schemas.microsoft.com/office/powerpoint/2010/main" val="2645854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Quick questions</a:t>
            </a:r>
            <a:endParaRPr lang="en-US" sz="4400" b="1" dirty="0"/>
          </a:p>
        </p:txBody>
      </p:sp>
      <p:sp>
        <p:nvSpPr>
          <p:cNvPr id="4" name="Content Placeholder 3"/>
          <p:cNvSpPr>
            <a:spLocks noGrp="1"/>
          </p:cNvSpPr>
          <p:nvPr>
            <p:ph idx="1"/>
          </p:nvPr>
        </p:nvSpPr>
        <p:spPr/>
        <p:txBody>
          <a:bodyPr/>
          <a:lstStyle/>
          <a:p>
            <a:pPr marL="514350" indent="-514350">
              <a:buFont typeface="+mj-lt"/>
              <a:buAutoNum type="arabicPeriod"/>
            </a:pPr>
            <a:r>
              <a:rPr lang="en-US" sz="3200" dirty="0" smtClean="0"/>
              <a:t>Ryan used a website to gather information on customer preferences. What other information would be useful to Flavourly to ensure the business was successful?</a:t>
            </a:r>
          </a:p>
          <a:p>
            <a:pPr marL="514350" indent="-514350">
              <a:buFont typeface="+mj-lt"/>
              <a:buAutoNum type="arabicPeriod"/>
            </a:pPr>
            <a:r>
              <a:rPr lang="en-US" sz="3200" dirty="0" smtClean="0"/>
              <a:t>Explain why it is important for Flavourly to identify and understand its customer needs</a:t>
            </a:r>
            <a:endParaRPr lang="en-US" sz="3200" dirty="0"/>
          </a:p>
        </p:txBody>
      </p:sp>
      <p:sp>
        <p:nvSpPr>
          <p:cNvPr id="5" name="Oval 4"/>
          <p:cNvSpPr/>
          <p:nvPr/>
        </p:nvSpPr>
        <p:spPr>
          <a:xfrm>
            <a:off x="7740352" y="54930"/>
            <a:ext cx="1224136" cy="1141822"/>
          </a:xfrm>
          <a:prstGeom prst="ellipse">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109750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Flavourly – What happened next?</a:t>
            </a:r>
            <a:endParaRPr lang="en-US" sz="4400" b="1" dirty="0"/>
          </a:p>
        </p:txBody>
      </p:sp>
      <p:pic>
        <p:nvPicPr>
          <p:cNvPr id="3" name="Picture 2"/>
          <p:cNvPicPr>
            <a:picLocks noChangeAspect="1"/>
          </p:cNvPicPr>
          <p:nvPr/>
        </p:nvPicPr>
        <p:blipFill>
          <a:blip r:embed="rId2"/>
          <a:stretch>
            <a:fillRect/>
          </a:stretch>
        </p:blipFill>
        <p:spPr>
          <a:xfrm>
            <a:off x="251521" y="1700808"/>
            <a:ext cx="5112568" cy="4464496"/>
          </a:xfrm>
          <a:prstGeom prst="rect">
            <a:avLst/>
          </a:prstGeom>
          <a:ln w="25400">
            <a:solidFill>
              <a:schemeClr val="accent1">
                <a:shade val="50000"/>
              </a:schemeClr>
            </a:solidFill>
          </a:ln>
        </p:spPr>
      </p:pic>
      <p:sp>
        <p:nvSpPr>
          <p:cNvPr id="4" name="Oval 3">
            <a:hlinkClick r:id="rId3"/>
          </p:cNvPr>
          <p:cNvSpPr/>
          <p:nvPr/>
        </p:nvSpPr>
        <p:spPr>
          <a:xfrm>
            <a:off x="6516216" y="2780928"/>
            <a:ext cx="1347181" cy="1467723"/>
          </a:xfrm>
          <a:prstGeom prst="ellipse">
            <a:avLst/>
          </a:prstGeom>
          <a:blipFill>
            <a:blip r:embed="rId4"/>
            <a:stretch>
              <a:fillRect/>
            </a:stretch>
          </a:blipFill>
          <a:ln w="4762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190526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Importance of identifying and understanding customers:</a:t>
            </a:r>
            <a:endParaRPr lang="en-US" b="1" dirty="0"/>
          </a:p>
        </p:txBody>
      </p:sp>
      <p:sp>
        <p:nvSpPr>
          <p:cNvPr id="3" name="Rectangle 2"/>
          <p:cNvSpPr/>
          <p:nvPr/>
        </p:nvSpPr>
        <p:spPr>
          <a:xfrm>
            <a:off x="570384" y="1700808"/>
            <a:ext cx="8003232" cy="4544834"/>
          </a:xfrm>
          <a:prstGeom prst="rect">
            <a:avLst/>
          </a:prstGeom>
        </p:spPr>
        <p:txBody>
          <a:bodyPr wrap="square">
            <a:spAutoFit/>
          </a:bodyPr>
          <a:lstStyle/>
          <a:p>
            <a:pPr algn="ctr">
              <a:spcBef>
                <a:spcPts val="1000"/>
              </a:spcBef>
              <a:spcAft>
                <a:spcPts val="1000"/>
              </a:spcAft>
            </a:pPr>
            <a:r>
              <a:rPr lang="en-GB" sz="2800" dirty="0" smtClean="0">
                <a:latin typeface="Calibri" charset="0"/>
                <a:ea typeface="Times New Roman" charset="0"/>
                <a:cs typeface="Times New Roman" charset="0"/>
              </a:rPr>
              <a:t>A </a:t>
            </a:r>
            <a:r>
              <a:rPr lang="en-GB" sz="2800" dirty="0">
                <a:latin typeface="Calibri" charset="0"/>
                <a:ea typeface="Times New Roman" charset="0"/>
                <a:cs typeface="Times New Roman" charset="0"/>
              </a:rPr>
              <a:t>new entrepreneur will start with finding out and identifying what a customer wants and needs through market research. </a:t>
            </a:r>
            <a:endParaRPr lang="en-GB" sz="2800" dirty="0" smtClean="0">
              <a:latin typeface="Calibri" charset="0"/>
              <a:ea typeface="Times New Roman" charset="0"/>
              <a:cs typeface="Times New Roman" charset="0"/>
            </a:endParaRPr>
          </a:p>
          <a:p>
            <a:pPr algn="ctr">
              <a:spcBef>
                <a:spcPts val="1000"/>
              </a:spcBef>
              <a:spcAft>
                <a:spcPts val="1000"/>
              </a:spcAft>
            </a:pPr>
            <a:r>
              <a:rPr lang="en-GB" sz="2800" dirty="0" smtClean="0">
                <a:latin typeface="Calibri" charset="0"/>
                <a:ea typeface="Times New Roman" charset="0"/>
                <a:cs typeface="Times New Roman" charset="0"/>
              </a:rPr>
              <a:t>He/she </a:t>
            </a:r>
            <a:r>
              <a:rPr lang="en-GB" sz="2800" dirty="0">
                <a:latin typeface="Calibri" charset="0"/>
                <a:ea typeface="Times New Roman" charset="0"/>
                <a:cs typeface="Times New Roman" charset="0"/>
              </a:rPr>
              <a:t>will then design a good or service that meets these needs and decide on a price to charge that customers are prepared to pay. </a:t>
            </a:r>
            <a:endParaRPr lang="en-GB" sz="2800" dirty="0" smtClean="0">
              <a:latin typeface="Calibri" charset="0"/>
              <a:ea typeface="Times New Roman" charset="0"/>
              <a:cs typeface="Times New Roman" charset="0"/>
            </a:endParaRPr>
          </a:p>
          <a:p>
            <a:pPr algn="ctr">
              <a:spcBef>
                <a:spcPts val="1000"/>
              </a:spcBef>
              <a:spcAft>
                <a:spcPts val="1000"/>
              </a:spcAft>
            </a:pPr>
            <a:r>
              <a:rPr lang="en-GB" sz="2800" dirty="0" smtClean="0">
                <a:latin typeface="Calibri" charset="0"/>
                <a:ea typeface="Times New Roman" charset="0"/>
                <a:cs typeface="Times New Roman" charset="0"/>
              </a:rPr>
              <a:t>This </a:t>
            </a:r>
            <a:r>
              <a:rPr lang="en-GB" sz="2800" dirty="0">
                <a:latin typeface="Calibri" charset="0"/>
                <a:ea typeface="Times New Roman" charset="0"/>
                <a:cs typeface="Times New Roman" charset="0"/>
              </a:rPr>
              <a:t>will help the business to generate sales early on and continue to make sales, which will help to </a:t>
            </a:r>
            <a:r>
              <a:rPr lang="en-GB" sz="2800" b="1" dirty="0">
                <a:latin typeface="Calibri" charset="0"/>
                <a:ea typeface="Times New Roman" charset="0"/>
                <a:cs typeface="Times New Roman" charset="0"/>
              </a:rPr>
              <a:t>secure the survival </a:t>
            </a:r>
            <a:r>
              <a:rPr lang="en-GB" sz="2800" dirty="0">
                <a:latin typeface="Calibri" charset="0"/>
                <a:ea typeface="Times New Roman" charset="0"/>
                <a:cs typeface="Times New Roman" charset="0"/>
              </a:rPr>
              <a:t>of the business.</a:t>
            </a:r>
            <a:endParaRPr lang="en-US" sz="2800" dirty="0">
              <a:effectLst/>
              <a:latin typeface="Calibri" charset="0"/>
              <a:ea typeface="Times New Roman" charset="0"/>
              <a:cs typeface="Times New Roman" charset="0"/>
            </a:endParaRPr>
          </a:p>
        </p:txBody>
      </p:sp>
    </p:spTree>
    <p:extLst>
      <p:ext uri="{BB962C8B-B14F-4D97-AF65-F5344CB8AC3E}">
        <p14:creationId xmlns:p14="http://schemas.microsoft.com/office/powerpoint/2010/main" val="58554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utor2u Log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5696" y="2204864"/>
            <a:ext cx="5400600" cy="1645803"/>
          </a:xfrm>
          <a:prstGeom prst="rect">
            <a:avLst/>
          </a:prstGeom>
        </p:spPr>
      </p:pic>
    </p:spTree>
    <p:extLst>
      <p:ext uri="{BB962C8B-B14F-4D97-AF65-F5344CB8AC3E}">
        <p14:creationId xmlns:p14="http://schemas.microsoft.com/office/powerpoint/2010/main" val="1061735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4400" b="1" dirty="0"/>
              <a:t>Key elements to this topic</a:t>
            </a:r>
          </a:p>
        </p:txBody>
      </p:sp>
      <p:sp>
        <p:nvSpPr>
          <p:cNvPr id="5" name="Rounded Rectangle 4"/>
          <p:cNvSpPr/>
          <p:nvPr/>
        </p:nvSpPr>
        <p:spPr>
          <a:xfrm>
            <a:off x="611560" y="2132856"/>
            <a:ext cx="3672407" cy="2412268"/>
          </a:xfrm>
          <a:prstGeom prst="roundRect">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en-GB" sz="3200" b="1" dirty="0" smtClean="0">
                <a:solidFill>
                  <a:schemeClr val="tx1"/>
                </a:solidFill>
              </a:rPr>
              <a:t>What are customer needs?</a:t>
            </a:r>
            <a:endParaRPr lang="en-GB" sz="3200" dirty="0">
              <a:solidFill>
                <a:schemeClr val="tx1"/>
              </a:solidFill>
            </a:endParaRPr>
          </a:p>
        </p:txBody>
      </p:sp>
      <p:sp>
        <p:nvSpPr>
          <p:cNvPr id="6" name="Rounded Rectangle 4"/>
          <p:cNvSpPr/>
          <p:nvPr/>
        </p:nvSpPr>
        <p:spPr>
          <a:xfrm>
            <a:off x="4499992" y="2096852"/>
            <a:ext cx="3744416" cy="2448272"/>
          </a:xfrm>
          <a:prstGeom prst="roundRect">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en-GB" sz="2800" b="1" dirty="0" smtClean="0">
                <a:solidFill>
                  <a:schemeClr val="tx1"/>
                </a:solidFill>
              </a:rPr>
              <a:t>Importance of identifying and understanding customers</a:t>
            </a:r>
            <a:endParaRPr lang="en-GB" sz="2800" b="1" dirty="0">
              <a:solidFill>
                <a:schemeClr val="tx1"/>
              </a:solidFill>
            </a:endParaRPr>
          </a:p>
        </p:txBody>
      </p:sp>
    </p:spTree>
    <p:custDataLst>
      <p:tags r:id="rId1"/>
    </p:custDataLst>
    <p:extLst>
      <p:ext uri="{BB962C8B-B14F-4D97-AF65-F5344CB8AC3E}">
        <p14:creationId xmlns:p14="http://schemas.microsoft.com/office/powerpoint/2010/main" val="185126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t>Understanding customer </a:t>
            </a:r>
            <a:r>
              <a:rPr lang="en-US" sz="4000" b="1" dirty="0"/>
              <a:t>n</a:t>
            </a:r>
            <a:r>
              <a:rPr lang="en-US" sz="4000" b="1" dirty="0" smtClean="0"/>
              <a:t>eeds</a:t>
            </a:r>
            <a:endParaRPr lang="en-US" sz="4000" b="1" dirty="0"/>
          </a:p>
        </p:txBody>
      </p:sp>
      <p:sp>
        <p:nvSpPr>
          <p:cNvPr id="4" name="Rounded Rectangle 3"/>
          <p:cNvSpPr/>
          <p:nvPr/>
        </p:nvSpPr>
        <p:spPr>
          <a:xfrm>
            <a:off x="611560" y="1628800"/>
            <a:ext cx="7848872" cy="3960440"/>
          </a:xfrm>
          <a:prstGeom prst="round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400" dirty="0">
                <a:solidFill>
                  <a:schemeClr val="tx1"/>
                </a:solidFill>
              </a:rPr>
              <a:t>A </a:t>
            </a:r>
            <a:r>
              <a:rPr lang="en-US" sz="4400" dirty="0" smtClean="0">
                <a:solidFill>
                  <a:schemeClr val="tx1"/>
                </a:solidFill>
              </a:rPr>
              <a:t>business </a:t>
            </a:r>
            <a:r>
              <a:rPr lang="en-US" sz="4400" dirty="0">
                <a:solidFill>
                  <a:schemeClr val="tx1"/>
                </a:solidFill>
              </a:rPr>
              <a:t>needs to have an effective understanding of the </a:t>
            </a:r>
            <a:r>
              <a:rPr lang="en-US" sz="4400" b="1" dirty="0">
                <a:solidFill>
                  <a:schemeClr val="tx1"/>
                </a:solidFill>
              </a:rPr>
              <a:t>needs and wants </a:t>
            </a:r>
            <a:r>
              <a:rPr lang="en-US" sz="4400" dirty="0">
                <a:solidFill>
                  <a:schemeClr val="tx1"/>
                </a:solidFill>
              </a:rPr>
              <a:t>of customers in its target market segment.</a:t>
            </a:r>
          </a:p>
        </p:txBody>
      </p:sp>
    </p:spTree>
    <p:extLst>
      <p:ext uri="{BB962C8B-B14F-4D97-AF65-F5344CB8AC3E}">
        <p14:creationId xmlns:p14="http://schemas.microsoft.com/office/powerpoint/2010/main" val="117418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What are customer needs?</a:t>
            </a:r>
            <a:endParaRPr lang="en-US" sz="4400" b="1" dirty="0"/>
          </a:p>
        </p:txBody>
      </p:sp>
      <p:sp>
        <p:nvSpPr>
          <p:cNvPr id="5" name="Rectangle 1"/>
          <p:cNvSpPr>
            <a:spLocks noChangeArrowheads="1"/>
          </p:cNvSpPr>
          <p:nvPr/>
        </p:nvSpPr>
        <p:spPr bwMode="auto">
          <a:xfrm>
            <a:off x="457200" y="1408891"/>
            <a:ext cx="82912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x-none" sz="2400" b="1" i="0" u="none" strike="noStrike" cap="none" normalizeH="0" baseline="0" dirty="0" smtClean="0">
                <a:ln>
                  <a:noFill/>
                </a:ln>
                <a:solidFill>
                  <a:schemeClr val="tx1"/>
                </a:solidFill>
                <a:effectLst/>
                <a:latin typeface="+mn-lt"/>
              </a:rPr>
              <a:t>To</a:t>
            </a:r>
            <a:r>
              <a:rPr kumimoji="0" lang="en-GB" altLang="x-none" sz="2400" b="1" i="0" u="none" strike="noStrike" cap="none" normalizeH="0" dirty="0" smtClean="0">
                <a:ln>
                  <a:noFill/>
                </a:ln>
                <a:solidFill>
                  <a:schemeClr val="tx1"/>
                </a:solidFill>
                <a:effectLst/>
                <a:latin typeface="+mn-lt"/>
              </a:rPr>
              <a:t> be successful</a:t>
            </a:r>
            <a:r>
              <a:rPr kumimoji="0" lang="x-none" altLang="x-none" sz="2400" b="1" i="0" u="none" strike="noStrike" cap="none" normalizeH="0" baseline="0" dirty="0" smtClean="0">
                <a:ln>
                  <a:noFill/>
                </a:ln>
                <a:solidFill>
                  <a:schemeClr val="tx1"/>
                </a:solidFill>
                <a:effectLst/>
                <a:latin typeface="+mn-lt"/>
              </a:rPr>
              <a:t>, </a:t>
            </a:r>
            <a:r>
              <a:rPr kumimoji="0" lang="x-none" altLang="x-none" sz="2400" b="1" i="0" u="none" strike="noStrike" cap="none" normalizeH="0" baseline="0" dirty="0">
                <a:ln>
                  <a:noFill/>
                </a:ln>
                <a:solidFill>
                  <a:schemeClr val="tx1"/>
                </a:solidFill>
                <a:effectLst/>
                <a:latin typeface="+mn-lt"/>
              </a:rPr>
              <a:t>a business will need to know what its customer needs </a:t>
            </a:r>
            <a:r>
              <a:rPr kumimoji="0" lang="x-none" altLang="x-none" sz="2400" b="1" i="0" u="none" strike="noStrike" cap="none" normalizeH="0" baseline="0" dirty="0" smtClean="0">
                <a:ln>
                  <a:noFill/>
                </a:ln>
                <a:solidFill>
                  <a:schemeClr val="tx1"/>
                </a:solidFill>
                <a:effectLst/>
                <a:latin typeface="+mn-lt"/>
              </a:rPr>
              <a:t>are</a:t>
            </a:r>
            <a:r>
              <a:rPr lang="en-GB" altLang="x-none" sz="2400" b="1" dirty="0">
                <a:latin typeface="+mn-lt"/>
              </a:rPr>
              <a:t> </a:t>
            </a:r>
            <a:r>
              <a:rPr lang="en-GB" altLang="x-none" sz="2400" b="1" dirty="0" smtClean="0">
                <a:latin typeface="+mn-lt"/>
              </a:rPr>
              <a:t>and understand what customers expect.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x-none" sz="1800" b="0" i="0" u="none" strike="noStrike" cap="none" normalizeH="0" baseline="0" dirty="0">
              <a:ln>
                <a:noFill/>
              </a:ln>
              <a:solidFill>
                <a:schemeClr val="tx1"/>
              </a:solidFill>
              <a:effectLst/>
              <a:latin typeface="Arial" charset="0"/>
            </a:endParaRPr>
          </a:p>
        </p:txBody>
      </p:sp>
      <p:sp>
        <p:nvSpPr>
          <p:cNvPr id="7" name="TextBox 6"/>
          <p:cNvSpPr txBox="1"/>
          <p:nvPr/>
        </p:nvSpPr>
        <p:spPr>
          <a:xfrm>
            <a:off x="32099" y="2583842"/>
            <a:ext cx="2376264" cy="830997"/>
          </a:xfrm>
          <a:prstGeom prst="rect">
            <a:avLst/>
          </a:prstGeom>
          <a:noFill/>
        </p:spPr>
        <p:txBody>
          <a:bodyPr wrap="square" rtlCol="0">
            <a:spAutoFit/>
          </a:bodyPr>
          <a:lstStyle/>
          <a:p>
            <a:r>
              <a:rPr lang="en-US" sz="2400" dirty="0" smtClean="0">
                <a:latin typeface="+mn-lt"/>
              </a:rPr>
              <a:t>Right product/service</a:t>
            </a:r>
          </a:p>
        </p:txBody>
      </p:sp>
      <p:sp>
        <p:nvSpPr>
          <p:cNvPr id="8" name="TextBox 7"/>
          <p:cNvSpPr txBox="1"/>
          <p:nvPr/>
        </p:nvSpPr>
        <p:spPr>
          <a:xfrm>
            <a:off x="-22420" y="4176750"/>
            <a:ext cx="2376264" cy="830997"/>
          </a:xfrm>
          <a:prstGeom prst="rect">
            <a:avLst/>
          </a:prstGeom>
          <a:noFill/>
        </p:spPr>
        <p:txBody>
          <a:bodyPr wrap="square" rtlCol="0">
            <a:spAutoFit/>
          </a:bodyPr>
          <a:lstStyle/>
          <a:p>
            <a:r>
              <a:rPr lang="en-US" sz="2400" dirty="0" smtClean="0">
                <a:latin typeface="+mn-lt"/>
              </a:rPr>
              <a:t>Offers the quality expected</a:t>
            </a:r>
          </a:p>
        </p:txBody>
      </p:sp>
      <p:sp>
        <p:nvSpPr>
          <p:cNvPr id="10" name="TextBox 9"/>
          <p:cNvSpPr txBox="1"/>
          <p:nvPr/>
        </p:nvSpPr>
        <p:spPr>
          <a:xfrm>
            <a:off x="6946652" y="2883252"/>
            <a:ext cx="2264918" cy="461665"/>
          </a:xfrm>
          <a:prstGeom prst="rect">
            <a:avLst/>
          </a:prstGeom>
          <a:noFill/>
        </p:spPr>
        <p:txBody>
          <a:bodyPr wrap="square" rtlCol="0">
            <a:spAutoFit/>
          </a:bodyPr>
          <a:lstStyle/>
          <a:p>
            <a:r>
              <a:rPr lang="en-US" sz="2400" dirty="0" smtClean="0">
                <a:latin typeface="+mn-lt"/>
              </a:rPr>
              <a:t>Convenience</a:t>
            </a:r>
          </a:p>
        </p:txBody>
      </p:sp>
      <p:sp>
        <p:nvSpPr>
          <p:cNvPr id="12" name="TextBox 11"/>
          <p:cNvSpPr txBox="1"/>
          <p:nvPr/>
        </p:nvSpPr>
        <p:spPr>
          <a:xfrm>
            <a:off x="3434222" y="5786805"/>
            <a:ext cx="2374880" cy="461665"/>
          </a:xfrm>
          <a:prstGeom prst="rect">
            <a:avLst/>
          </a:prstGeom>
          <a:noFill/>
        </p:spPr>
        <p:txBody>
          <a:bodyPr wrap="square" rtlCol="0">
            <a:spAutoFit/>
          </a:bodyPr>
          <a:lstStyle/>
          <a:p>
            <a:r>
              <a:rPr lang="en-US" sz="2400" dirty="0">
                <a:latin typeface="+mn-lt"/>
              </a:rPr>
              <a:t>P</a:t>
            </a:r>
            <a:r>
              <a:rPr lang="en-US" sz="2400" dirty="0" smtClean="0">
                <a:latin typeface="+mn-lt"/>
              </a:rPr>
              <a:t>rovides choice</a:t>
            </a:r>
          </a:p>
        </p:txBody>
      </p:sp>
      <p:sp>
        <p:nvSpPr>
          <p:cNvPr id="15" name="Oval 14"/>
          <p:cNvSpPr/>
          <p:nvPr/>
        </p:nvSpPr>
        <p:spPr>
          <a:xfrm>
            <a:off x="2899354" y="2402742"/>
            <a:ext cx="3384376" cy="3024335"/>
          </a:xfrm>
          <a:prstGeom prst="ellipse">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16" name="Striped Right Arrow 15"/>
          <p:cNvSpPr/>
          <p:nvPr/>
        </p:nvSpPr>
        <p:spPr>
          <a:xfrm rot="11699695">
            <a:off x="2299736" y="3044807"/>
            <a:ext cx="648072" cy="482467"/>
          </a:xfrm>
          <a:prstGeom prst="stripedRightArrow">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18" name="Striped Right Arrow 17"/>
          <p:cNvSpPr/>
          <p:nvPr/>
        </p:nvSpPr>
        <p:spPr>
          <a:xfrm rot="20329515">
            <a:off x="6271669" y="3030150"/>
            <a:ext cx="648072" cy="482467"/>
          </a:xfrm>
          <a:prstGeom prst="stripedRightArrow">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19" name="Striped Right Arrow 18"/>
          <p:cNvSpPr/>
          <p:nvPr/>
        </p:nvSpPr>
        <p:spPr>
          <a:xfrm rot="5400000">
            <a:off x="4394738" y="5481124"/>
            <a:ext cx="453849" cy="482467"/>
          </a:xfrm>
          <a:prstGeom prst="stripedRightArrow">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20" name="TextBox 19"/>
          <p:cNvSpPr txBox="1"/>
          <p:nvPr/>
        </p:nvSpPr>
        <p:spPr>
          <a:xfrm>
            <a:off x="6949837" y="4245538"/>
            <a:ext cx="2395710" cy="461665"/>
          </a:xfrm>
          <a:prstGeom prst="rect">
            <a:avLst/>
          </a:prstGeom>
          <a:noFill/>
        </p:spPr>
        <p:txBody>
          <a:bodyPr wrap="square" rtlCol="0">
            <a:spAutoFit/>
          </a:bodyPr>
          <a:lstStyle/>
          <a:p>
            <a:r>
              <a:rPr lang="en-US" sz="2400" dirty="0">
                <a:latin typeface="+mn-lt"/>
              </a:rPr>
              <a:t>R</a:t>
            </a:r>
            <a:r>
              <a:rPr lang="en-US" sz="2400" dirty="0" smtClean="0">
                <a:latin typeface="+mn-lt"/>
              </a:rPr>
              <a:t>ight price</a:t>
            </a:r>
          </a:p>
        </p:txBody>
      </p:sp>
      <p:sp>
        <p:nvSpPr>
          <p:cNvPr id="21" name="Striped Right Arrow 20"/>
          <p:cNvSpPr/>
          <p:nvPr/>
        </p:nvSpPr>
        <p:spPr>
          <a:xfrm rot="751361">
            <a:off x="6276620" y="4200628"/>
            <a:ext cx="648072" cy="482467"/>
          </a:xfrm>
          <a:prstGeom prst="stripedRightArrow">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22" name="Striped Right Arrow 21"/>
          <p:cNvSpPr/>
          <p:nvPr/>
        </p:nvSpPr>
        <p:spPr>
          <a:xfrm rot="9957895">
            <a:off x="2280632" y="4198271"/>
            <a:ext cx="648072" cy="482467"/>
          </a:xfrm>
          <a:prstGeom prst="stripedRightArrow">
            <a:avLst/>
          </a:prstGeom>
          <a:solidFill>
            <a:srgbClr val="2CFCF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Tree>
    <p:extLst>
      <p:ext uri="{BB962C8B-B14F-4D97-AF65-F5344CB8AC3E}">
        <p14:creationId xmlns:p14="http://schemas.microsoft.com/office/powerpoint/2010/main" val="1794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dissolv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Quality</a:t>
            </a:r>
            <a:endParaRPr lang="en-US" sz="4400" b="1" dirty="0"/>
          </a:p>
        </p:txBody>
      </p:sp>
      <p:sp>
        <p:nvSpPr>
          <p:cNvPr id="3" name="Rectangle 2"/>
          <p:cNvSpPr/>
          <p:nvPr/>
        </p:nvSpPr>
        <p:spPr>
          <a:xfrm>
            <a:off x="323528" y="1628800"/>
            <a:ext cx="5050904" cy="3149580"/>
          </a:xfrm>
          <a:prstGeom prst="rect">
            <a:avLst/>
          </a:prstGeom>
        </p:spPr>
        <p:txBody>
          <a:bodyPr wrap="square">
            <a:spAutoFit/>
          </a:bodyPr>
          <a:lstStyle/>
          <a:p>
            <a:pPr>
              <a:spcBef>
                <a:spcPts val="1000"/>
              </a:spcBef>
              <a:spcAft>
                <a:spcPts val="1000"/>
              </a:spcAft>
            </a:pPr>
            <a:r>
              <a:rPr lang="en-GB" sz="2600" dirty="0">
                <a:latin typeface="+mn-lt"/>
                <a:ea typeface="Times New Roman" charset="0"/>
                <a:cs typeface="Times New Roman" charset="0"/>
              </a:rPr>
              <a:t>C</a:t>
            </a:r>
            <a:r>
              <a:rPr lang="en-GB" sz="2600" dirty="0" smtClean="0">
                <a:latin typeface="+mn-lt"/>
                <a:ea typeface="Times New Roman" charset="0"/>
                <a:cs typeface="Times New Roman" charset="0"/>
              </a:rPr>
              <a:t>ustomers </a:t>
            </a:r>
            <a:r>
              <a:rPr lang="en-GB" sz="2600" dirty="0">
                <a:latin typeface="+mn-lt"/>
                <a:ea typeface="Times New Roman" charset="0"/>
                <a:cs typeface="Times New Roman" charset="0"/>
              </a:rPr>
              <a:t>will want the </a:t>
            </a:r>
            <a:r>
              <a:rPr lang="en-GB" sz="2600" dirty="0" smtClean="0">
                <a:latin typeface="+mn-lt"/>
                <a:ea typeface="Times New Roman" charset="0"/>
                <a:cs typeface="Times New Roman" charset="0"/>
              </a:rPr>
              <a:t>product/service </a:t>
            </a:r>
            <a:r>
              <a:rPr lang="en-GB" sz="2600" dirty="0">
                <a:latin typeface="+mn-lt"/>
                <a:ea typeface="Times New Roman" charset="0"/>
                <a:cs typeface="Times New Roman" charset="0"/>
              </a:rPr>
              <a:t>to be of the quality that they require and expect. </a:t>
            </a:r>
            <a:endParaRPr lang="en-GB" sz="2600" dirty="0" smtClean="0">
              <a:latin typeface="+mn-lt"/>
              <a:ea typeface="Times New Roman" charset="0"/>
              <a:cs typeface="Times New Roman" charset="0"/>
            </a:endParaRPr>
          </a:p>
          <a:p>
            <a:pPr>
              <a:spcBef>
                <a:spcPts val="1000"/>
              </a:spcBef>
              <a:spcAft>
                <a:spcPts val="1000"/>
              </a:spcAft>
            </a:pPr>
            <a:r>
              <a:rPr lang="en-GB" sz="2600" dirty="0" smtClean="0">
                <a:latin typeface="+mn-lt"/>
                <a:ea typeface="Times New Roman" charset="0"/>
                <a:cs typeface="Times New Roman" charset="0"/>
              </a:rPr>
              <a:t>This </a:t>
            </a:r>
            <a:r>
              <a:rPr lang="en-GB" sz="2600" dirty="0">
                <a:latin typeface="+mn-lt"/>
                <a:ea typeface="Times New Roman" charset="0"/>
                <a:cs typeface="Times New Roman" charset="0"/>
              </a:rPr>
              <a:t>is not necessarily high quality, as </a:t>
            </a:r>
            <a:r>
              <a:rPr lang="en-GB" sz="2600" dirty="0" smtClean="0">
                <a:latin typeface="+mn-lt"/>
                <a:ea typeface="Times New Roman" charset="0"/>
                <a:cs typeface="Times New Roman" charset="0"/>
              </a:rPr>
              <a:t>customers may </a:t>
            </a:r>
            <a:r>
              <a:rPr lang="en-GB" sz="2600" dirty="0">
                <a:latin typeface="+mn-lt"/>
                <a:ea typeface="Times New Roman" charset="0"/>
                <a:cs typeface="Times New Roman" charset="0"/>
              </a:rPr>
              <a:t>be happy with a cheaper product of a reasonable quality. </a:t>
            </a:r>
            <a:endParaRPr lang="en-US" sz="2600" dirty="0">
              <a:latin typeface="+mn-lt"/>
              <a:ea typeface="Times New Roman" charset="0"/>
              <a:cs typeface="Times New Roman" charset="0"/>
            </a:endParaRPr>
          </a:p>
        </p:txBody>
      </p:sp>
      <p:sp>
        <p:nvSpPr>
          <p:cNvPr id="4" name="Rounded Rectangle 3"/>
          <p:cNvSpPr/>
          <p:nvPr/>
        </p:nvSpPr>
        <p:spPr>
          <a:xfrm>
            <a:off x="5508104" y="1556792"/>
            <a:ext cx="3384376" cy="3744416"/>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5" name="TextBox 4"/>
          <p:cNvSpPr txBox="1"/>
          <p:nvPr/>
        </p:nvSpPr>
        <p:spPr>
          <a:xfrm>
            <a:off x="221432" y="5371525"/>
            <a:ext cx="8640960" cy="830997"/>
          </a:xfrm>
          <a:prstGeom prst="rect">
            <a:avLst/>
          </a:prstGeom>
          <a:noFill/>
        </p:spPr>
        <p:txBody>
          <a:bodyPr wrap="square" rtlCol="0">
            <a:spAutoFit/>
          </a:bodyPr>
          <a:lstStyle/>
          <a:p>
            <a:pPr algn="ctr"/>
            <a:r>
              <a:rPr lang="en-US" sz="2400" b="1" dirty="0" smtClean="0">
                <a:solidFill>
                  <a:srgbClr val="FF0000"/>
                </a:solidFill>
                <a:latin typeface="+mn-lt"/>
              </a:rPr>
              <a:t>Name a business whose brand is known for</a:t>
            </a:r>
          </a:p>
          <a:p>
            <a:pPr algn="ctr"/>
            <a:r>
              <a:rPr lang="en-US" sz="2400" b="1" dirty="0" smtClean="0">
                <a:solidFill>
                  <a:srgbClr val="FF0000"/>
                </a:solidFill>
                <a:latin typeface="+mn-lt"/>
              </a:rPr>
              <a:t> providing a high quality product or service</a:t>
            </a:r>
          </a:p>
        </p:txBody>
      </p:sp>
    </p:spTree>
    <p:extLst>
      <p:ext uri="{BB962C8B-B14F-4D97-AF65-F5344CB8AC3E}">
        <p14:creationId xmlns:p14="http://schemas.microsoft.com/office/powerpoint/2010/main" val="19302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Price</a:t>
            </a:r>
            <a:endParaRPr lang="en-US" sz="4400" b="1" dirty="0"/>
          </a:p>
        </p:txBody>
      </p:sp>
      <p:sp>
        <p:nvSpPr>
          <p:cNvPr id="3" name="Rectangle 2"/>
          <p:cNvSpPr/>
          <p:nvPr/>
        </p:nvSpPr>
        <p:spPr>
          <a:xfrm>
            <a:off x="179512" y="1412776"/>
            <a:ext cx="4824536" cy="4657685"/>
          </a:xfrm>
          <a:prstGeom prst="rect">
            <a:avLst/>
          </a:prstGeom>
        </p:spPr>
        <p:txBody>
          <a:bodyPr wrap="square">
            <a:spAutoFit/>
          </a:bodyPr>
          <a:lstStyle/>
          <a:p>
            <a:pPr>
              <a:spcBef>
                <a:spcPts val="1000"/>
              </a:spcBef>
              <a:spcAft>
                <a:spcPts val="1000"/>
              </a:spcAft>
            </a:pPr>
            <a:r>
              <a:rPr lang="en-GB" sz="2800" dirty="0" smtClean="0">
                <a:latin typeface="Calibri" charset="0"/>
                <a:ea typeface="Times New Roman" charset="0"/>
                <a:cs typeface="Times New Roman" charset="0"/>
              </a:rPr>
              <a:t>Customers </a:t>
            </a:r>
            <a:r>
              <a:rPr lang="en-GB" sz="2800" dirty="0">
                <a:latin typeface="Calibri" charset="0"/>
                <a:ea typeface="Times New Roman" charset="0"/>
                <a:cs typeface="Times New Roman" charset="0"/>
              </a:rPr>
              <a:t>will expect to pay a </a:t>
            </a:r>
            <a:r>
              <a:rPr lang="en-GB" sz="2800" b="1" dirty="0">
                <a:latin typeface="Calibri" charset="0"/>
                <a:ea typeface="Times New Roman" charset="0"/>
                <a:cs typeface="Times New Roman" charset="0"/>
              </a:rPr>
              <a:t>reasonable price </a:t>
            </a:r>
            <a:r>
              <a:rPr lang="en-GB" sz="2800" dirty="0" smtClean="0">
                <a:latin typeface="Calibri" charset="0"/>
                <a:ea typeface="Times New Roman" charset="0"/>
                <a:cs typeface="Times New Roman" charset="0"/>
              </a:rPr>
              <a:t>for goods or services. </a:t>
            </a:r>
            <a:r>
              <a:rPr lang="en-GB" sz="2800" dirty="0">
                <a:latin typeface="Calibri" charset="0"/>
                <a:ea typeface="Times New Roman" charset="0"/>
                <a:cs typeface="Times New Roman" charset="0"/>
              </a:rPr>
              <a:t>Price can vary depending on quality, timing, delivery arrangements and the popularity of the </a:t>
            </a:r>
            <a:r>
              <a:rPr lang="en-GB" sz="2800" dirty="0" smtClean="0">
                <a:latin typeface="Calibri" charset="0"/>
                <a:ea typeface="Times New Roman" charset="0"/>
                <a:cs typeface="Times New Roman" charset="0"/>
              </a:rPr>
              <a:t>item.</a:t>
            </a:r>
          </a:p>
          <a:p>
            <a:pPr>
              <a:spcBef>
                <a:spcPts val="1000"/>
              </a:spcBef>
              <a:spcAft>
                <a:spcPts val="1000"/>
              </a:spcAft>
            </a:pPr>
            <a:r>
              <a:rPr lang="en-GB" sz="2800" dirty="0" smtClean="0">
                <a:latin typeface="Calibri" charset="0"/>
                <a:ea typeface="Times New Roman" charset="0"/>
                <a:cs typeface="Times New Roman" charset="0"/>
              </a:rPr>
              <a:t>E.g. train ticket prices can </a:t>
            </a:r>
            <a:r>
              <a:rPr lang="en-GB" sz="2800" dirty="0">
                <a:latin typeface="Calibri" charset="0"/>
                <a:ea typeface="Times New Roman" charset="0"/>
                <a:cs typeface="Times New Roman" charset="0"/>
              </a:rPr>
              <a:t>change according to different </a:t>
            </a:r>
            <a:r>
              <a:rPr lang="en-GB" sz="2800" dirty="0" smtClean="0">
                <a:latin typeface="Calibri" charset="0"/>
                <a:ea typeface="Times New Roman" charset="0"/>
                <a:cs typeface="Times New Roman" charset="0"/>
              </a:rPr>
              <a:t>circumstances, in this instance – </a:t>
            </a:r>
            <a:r>
              <a:rPr lang="en-GB" sz="2800" dirty="0">
                <a:latin typeface="Calibri" charset="0"/>
                <a:ea typeface="Times New Roman" charset="0"/>
                <a:cs typeface="Times New Roman" charset="0"/>
              </a:rPr>
              <a:t>the time of </a:t>
            </a:r>
            <a:r>
              <a:rPr lang="en-GB" sz="2800" dirty="0" smtClean="0">
                <a:latin typeface="Calibri" charset="0"/>
                <a:ea typeface="Times New Roman" charset="0"/>
                <a:cs typeface="Times New Roman" charset="0"/>
              </a:rPr>
              <a:t>day!</a:t>
            </a:r>
            <a:endParaRPr lang="en-US" sz="2800" dirty="0">
              <a:latin typeface="Calibri" charset="0"/>
              <a:ea typeface="Times New Roman" charset="0"/>
              <a:cs typeface="Times New Roman" charset="0"/>
            </a:endParaRPr>
          </a:p>
        </p:txBody>
      </p:sp>
      <p:sp>
        <p:nvSpPr>
          <p:cNvPr id="4" name="Rounded Rectangle 3"/>
          <p:cNvSpPr/>
          <p:nvPr/>
        </p:nvSpPr>
        <p:spPr>
          <a:xfrm>
            <a:off x="5004048" y="1700808"/>
            <a:ext cx="3888432" cy="4104456"/>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Tree>
    <p:extLst>
      <p:ext uri="{BB962C8B-B14F-4D97-AF65-F5344CB8AC3E}">
        <p14:creationId xmlns:p14="http://schemas.microsoft.com/office/powerpoint/2010/main" val="96065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1422"/>
            <a:ext cx="9145016" cy="1071562"/>
          </a:xfrm>
        </p:spPr>
        <p:txBody>
          <a:bodyPr/>
          <a:lstStyle/>
          <a:p>
            <a:pPr algn="l"/>
            <a:r>
              <a:rPr lang="en-US" sz="4400" b="1" dirty="0" smtClean="0"/>
              <a:t>Let’s consider Snapchat…</a:t>
            </a:r>
            <a:endParaRPr lang="en-US" sz="4400" b="1" dirty="0"/>
          </a:p>
        </p:txBody>
      </p:sp>
      <p:sp>
        <p:nvSpPr>
          <p:cNvPr id="3" name="Rounded Rectangle 2"/>
          <p:cNvSpPr/>
          <p:nvPr/>
        </p:nvSpPr>
        <p:spPr>
          <a:xfrm>
            <a:off x="457200" y="1628800"/>
            <a:ext cx="3970784" cy="4176464"/>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5" name="Oval 4"/>
          <p:cNvSpPr/>
          <p:nvPr/>
        </p:nvSpPr>
        <p:spPr>
          <a:xfrm>
            <a:off x="7596336" y="71422"/>
            <a:ext cx="1224136" cy="1071562"/>
          </a:xfrm>
          <a:prstGeom prst="ellipse">
            <a:avLst/>
          </a:prstGeom>
          <a:blipFill>
            <a:blip r:embed="rId3"/>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4" name="Rectangle 3"/>
          <p:cNvSpPr/>
          <p:nvPr/>
        </p:nvSpPr>
        <p:spPr>
          <a:xfrm>
            <a:off x="4664138" y="2276872"/>
            <a:ext cx="4572000" cy="2308324"/>
          </a:xfrm>
          <a:prstGeom prst="rect">
            <a:avLst/>
          </a:prstGeom>
        </p:spPr>
        <p:txBody>
          <a:bodyPr>
            <a:spAutoFit/>
          </a:bodyPr>
          <a:lstStyle/>
          <a:p>
            <a:r>
              <a:rPr lang="en-US" sz="3600" dirty="0">
                <a:latin typeface="+mn-lt"/>
              </a:rPr>
              <a:t>Identify the </a:t>
            </a:r>
            <a:r>
              <a:rPr lang="en-US" sz="3600" b="1" dirty="0">
                <a:latin typeface="+mn-lt"/>
              </a:rPr>
              <a:t>target market </a:t>
            </a:r>
            <a:r>
              <a:rPr lang="en-US" sz="3600" dirty="0">
                <a:latin typeface="+mn-lt"/>
              </a:rPr>
              <a:t>and </a:t>
            </a:r>
            <a:r>
              <a:rPr lang="en-US" sz="3600" b="1" dirty="0" smtClean="0">
                <a:solidFill>
                  <a:srgbClr val="FF0000"/>
                </a:solidFill>
                <a:latin typeface="+mn-lt"/>
              </a:rPr>
              <a:t>3 ways</a:t>
            </a:r>
            <a:r>
              <a:rPr lang="en-US" sz="3600" dirty="0" smtClean="0">
                <a:latin typeface="+mn-lt"/>
              </a:rPr>
              <a:t> Snapchat meets the needs of its </a:t>
            </a:r>
            <a:r>
              <a:rPr lang="en-US" sz="3600" b="1" dirty="0" smtClean="0">
                <a:latin typeface="+mn-lt"/>
              </a:rPr>
              <a:t>customers</a:t>
            </a:r>
            <a:endParaRPr lang="en-US" sz="3600" dirty="0">
              <a:latin typeface="+mn-lt"/>
            </a:endParaRPr>
          </a:p>
        </p:txBody>
      </p:sp>
    </p:spTree>
    <p:extLst>
      <p:ext uri="{BB962C8B-B14F-4D97-AF65-F5344CB8AC3E}">
        <p14:creationId xmlns:p14="http://schemas.microsoft.com/office/powerpoint/2010/main" val="1192350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1422"/>
            <a:ext cx="9145016" cy="1071562"/>
          </a:xfrm>
        </p:spPr>
        <p:txBody>
          <a:bodyPr/>
          <a:lstStyle/>
          <a:p>
            <a:r>
              <a:rPr lang="en-US" sz="4400" b="1" dirty="0" smtClean="0"/>
              <a:t>Snapchat customer needs</a:t>
            </a:r>
            <a:endParaRPr lang="en-US" sz="4400" b="1" dirty="0"/>
          </a:p>
        </p:txBody>
      </p:sp>
      <p:sp>
        <p:nvSpPr>
          <p:cNvPr id="3" name="Rounded Rectangle 2"/>
          <p:cNvSpPr/>
          <p:nvPr/>
        </p:nvSpPr>
        <p:spPr>
          <a:xfrm>
            <a:off x="457200" y="1628800"/>
            <a:ext cx="3250704" cy="4176464"/>
          </a:xfrm>
          <a:prstGeom prst="roundRect">
            <a:avLst/>
          </a:prstGeom>
          <a:blipFill>
            <a:blip r:embed="rId2"/>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smtClean="0">
              <a:solidFill>
                <a:schemeClr val="tx1"/>
              </a:solidFill>
            </a:endParaRPr>
          </a:p>
        </p:txBody>
      </p:sp>
      <p:sp>
        <p:nvSpPr>
          <p:cNvPr id="9" name="TextBox 8"/>
          <p:cNvSpPr txBox="1"/>
          <p:nvPr/>
        </p:nvSpPr>
        <p:spPr>
          <a:xfrm>
            <a:off x="3889632" y="1626135"/>
            <a:ext cx="5254368" cy="5078313"/>
          </a:xfrm>
          <a:prstGeom prst="rect">
            <a:avLst/>
          </a:prstGeom>
          <a:noFill/>
        </p:spPr>
        <p:txBody>
          <a:bodyPr wrap="square" rtlCol="0">
            <a:spAutoFit/>
          </a:bodyPr>
          <a:lstStyle/>
          <a:p>
            <a:pPr marL="457200" indent="-457200">
              <a:buFont typeface="Arial" charset="0"/>
              <a:buChar char="•"/>
            </a:pPr>
            <a:r>
              <a:rPr lang="en-US" sz="2400" b="1" dirty="0" smtClean="0">
                <a:latin typeface="+mn-lt"/>
              </a:rPr>
              <a:t>Convenient</a:t>
            </a:r>
            <a:r>
              <a:rPr lang="en-US" sz="2400" dirty="0" smtClean="0">
                <a:latin typeface="+mn-lt"/>
              </a:rPr>
              <a:t> way to send photo messages and videos</a:t>
            </a:r>
          </a:p>
          <a:p>
            <a:pPr marL="457200" indent="-457200">
              <a:buFont typeface="Arial" charset="0"/>
              <a:buChar char="•"/>
            </a:pPr>
            <a:r>
              <a:rPr lang="en-US" sz="2400" dirty="0" smtClean="0">
                <a:latin typeface="+mn-lt"/>
              </a:rPr>
              <a:t>High </a:t>
            </a:r>
            <a:r>
              <a:rPr lang="en-US" sz="2400" b="1" dirty="0" smtClean="0">
                <a:latin typeface="+mn-lt"/>
              </a:rPr>
              <a:t>quality</a:t>
            </a:r>
            <a:r>
              <a:rPr lang="en-US" sz="2400" dirty="0" smtClean="0">
                <a:latin typeface="+mn-lt"/>
              </a:rPr>
              <a:t> and effective app</a:t>
            </a:r>
          </a:p>
          <a:p>
            <a:pPr marL="457200" indent="-457200">
              <a:buFont typeface="Arial" charset="0"/>
              <a:buChar char="•"/>
            </a:pPr>
            <a:r>
              <a:rPr lang="en-US" sz="2400" dirty="0" smtClean="0">
                <a:latin typeface="+mn-lt"/>
              </a:rPr>
              <a:t>Installed on IOS and Android phones, </a:t>
            </a:r>
            <a:r>
              <a:rPr lang="en-US" sz="2400" b="1" dirty="0" smtClean="0">
                <a:latin typeface="+mn-lt"/>
              </a:rPr>
              <a:t>widely available</a:t>
            </a:r>
          </a:p>
          <a:p>
            <a:pPr marL="457200" indent="-457200">
              <a:buFont typeface="Arial" charset="0"/>
              <a:buChar char="•"/>
            </a:pPr>
            <a:r>
              <a:rPr lang="en-US" sz="2400" b="1" dirty="0" smtClean="0">
                <a:latin typeface="+mn-lt"/>
              </a:rPr>
              <a:t>Product</a:t>
            </a:r>
            <a:r>
              <a:rPr lang="en-US" sz="2400" dirty="0" smtClean="0">
                <a:latin typeface="+mn-lt"/>
              </a:rPr>
              <a:t> – photo and video messaging, messages automatically delete in set time</a:t>
            </a:r>
          </a:p>
          <a:p>
            <a:pPr marL="457200" indent="-457200">
              <a:buFont typeface="Arial" charset="0"/>
              <a:buChar char="•"/>
            </a:pPr>
            <a:r>
              <a:rPr lang="en-US" sz="2400" b="1" dirty="0" smtClean="0">
                <a:latin typeface="+mn-lt"/>
              </a:rPr>
              <a:t>Price</a:t>
            </a:r>
            <a:r>
              <a:rPr lang="en-US" sz="2400" dirty="0" smtClean="0">
                <a:latin typeface="+mn-lt"/>
              </a:rPr>
              <a:t> – App is free to download</a:t>
            </a:r>
          </a:p>
          <a:p>
            <a:pPr marL="457200" indent="-457200">
              <a:buFont typeface="Arial" charset="0"/>
              <a:buChar char="•"/>
            </a:pPr>
            <a:r>
              <a:rPr lang="en-US" sz="2400" b="1" dirty="0" smtClean="0">
                <a:latin typeface="+mn-lt"/>
              </a:rPr>
              <a:t>Choice</a:t>
            </a:r>
            <a:r>
              <a:rPr lang="en-US" sz="2400" dirty="0" smtClean="0">
                <a:latin typeface="+mn-lt"/>
              </a:rPr>
              <a:t> of features - snap to multiple friends, private messaging, create a story, create a social network</a:t>
            </a:r>
          </a:p>
          <a:p>
            <a:endParaRPr lang="en-US" sz="3600" dirty="0" smtClean="0">
              <a:latin typeface="+mn-lt"/>
            </a:endParaRPr>
          </a:p>
        </p:txBody>
      </p:sp>
    </p:spTree>
    <p:extLst>
      <p:ext uri="{BB962C8B-B14F-4D97-AF65-F5344CB8AC3E}">
        <p14:creationId xmlns:p14="http://schemas.microsoft.com/office/powerpoint/2010/main" val="21025476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COMPLETION_TITLE" val="Change Process - Culture"/>
  <p:tag name="LMS_COMPLETION_ID" val="Change_Process_Culture"/>
  <p:tag name="LMS_COMPLETION_VERSION" val="1.0"/>
  <p:tag name="LMS_COMPLETION_DURATION" val="01:00:00"/>
  <p:tag name="LMS_COMPLETION_SCO_TITLE" val="Change Process - Culture"/>
  <p:tag name="LMS_COMPLETION_SCO_ID" val="Change_Process_Culture"/>
  <p:tag name="LMS_COMPLETION_EDITION" val="0"/>
  <p:tag name="LMS_COMPLETION_THRESHOLD" val="9"/>
  <p:tag name="LMS_COMPLETION_METHOD" val="VIEW"/>
  <p:tag name="LMS_REPORTING" val="2"/>
  <p:tag name="LMS_DATA_SCORM" val="Yes"/>
  <p:tag name="PRESENTATION_PLAYLIST_COUNT" val="0"/>
  <p:tag name="PRESENTATION_PRESENTER_SLIDE_LEVEL" val="0"/>
  <p:tag name="ARTICULATE_PRESENTER_VERSION" val="6"/>
  <p:tag name="PUBLISH_TITLE" val="Business Culture"/>
  <p:tag name="ARTICULATE_PUBLISH_PATH" val="C:\Users\tutor2u\Documents\Business Studies\AQA Business Unit 4\Teacher Presentations\Interactive Versions"/>
  <p:tag name="ARTICULATE_LOGO" val="(None selected)"/>
  <p:tag name="ARTICULATE_PRESENTER" val="(None selected)"/>
  <p:tag name="ARTICULATE_PRESENTER_GUID" val="9869030842"/>
  <p:tag name="ARTICULATE_LMS" val="0"/>
  <p:tag name="ARTICULATE_TEMPLATE" val="tutor2u Simple"/>
  <p:tag name="LMS_PUBLISH" val="Yes"/>
  <p:tag name="PRESENTER_PREVIEW_MODE" val="0"/>
  <p:tag name="PRESENTER_PREVIEW_START" val="1"/>
  <p:tag name="LMS_PROTOCOL_METHOD" val="SCORM"/>
  <p:tag name="LMS_PROTOCOL_VERSION" val="1.2"/>
  <p:tag name="LAUNCHINNEWWINDOW" val="0"/>
  <p:tag name="LASTPUBLISHED" val="C:\Users\tutor2u\Documents\Business Studies\AQA Business Unit 4\Teacher Presentations\Interactive Versions\Business Culture\player.html"/>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67d0ae1-a725-4ace-9bcf-05064f5e904d"/>
  <p:tag name="ARTICULATE_SLIDE_PAUSE" val="1"/>
  <p:tag name="ARTICULATE_NAV_LEVEL" val="1"/>
  <p:tag name="ARTICULATE_PLAYLIST_ID" val="-1"/>
  <p:tag name="ARTICULATE_LOCK_SLIDE" val="0"/>
  <p:tag name="ARTICULATE_SLIDE_NAV"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524bd87d-17a8-489f-b4a8-2cd2ef1fdc13"/>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SLIDE_NAV" val="2"/>
  <p:tag name="ARTICULATE_SLIDE_GUID" val="1dadd968-ac80-469b-9c1a-d52e9ff395de"/>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SLIDE_NAV" val="3"/>
  <p:tag name="ARTICULATE_SLIDE_GUID" val="52150b7d-b167-47d8-b7ac-69f05a79210f"/>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i="1"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74442</TotalTime>
  <Words>1116</Words>
  <Application>Microsoft Office PowerPoint</Application>
  <PresentationFormat>On-screen Show (4:3)</PresentationFormat>
  <Paragraphs>117</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Times New Roman</vt:lpstr>
      <vt:lpstr>Office Theme</vt:lpstr>
      <vt:lpstr>PowerPoint Guide</vt:lpstr>
      <vt:lpstr>1.2 Spotting a business opportunity</vt:lpstr>
      <vt:lpstr>Key elements to this topic</vt:lpstr>
      <vt:lpstr>Understanding customer needs</vt:lpstr>
      <vt:lpstr>What are customer needs?</vt:lpstr>
      <vt:lpstr>Quality</vt:lpstr>
      <vt:lpstr>Price</vt:lpstr>
      <vt:lpstr>Let’s consider Snapchat…</vt:lpstr>
      <vt:lpstr>Snapchat customer needs</vt:lpstr>
      <vt:lpstr>Choice and competition</vt:lpstr>
      <vt:lpstr>Convenience</vt:lpstr>
      <vt:lpstr>The importance of businesses understanding the market they intend to enter or they currently operate in…</vt:lpstr>
      <vt:lpstr>Useful information for a business to know and understand…</vt:lpstr>
      <vt:lpstr>A box full of goodness</vt:lpstr>
      <vt:lpstr>A box full of goodness</vt:lpstr>
      <vt:lpstr>“Evidence Hunter”</vt:lpstr>
      <vt:lpstr>Note these questions down  and watch the clip</vt:lpstr>
      <vt:lpstr>Into the “Den” – Flavourly</vt:lpstr>
      <vt:lpstr>Answers</vt:lpstr>
      <vt:lpstr>Quick questions</vt:lpstr>
      <vt:lpstr>Flavourly – What happened next?</vt:lpstr>
      <vt:lpstr>Importance of identifying and understanding customers: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A Briefing Presentation Final</dc:title>
  <dc:creator>tutor2u</dc:creator>
  <cp:lastModifiedBy>Mark Woolford</cp:lastModifiedBy>
  <cp:revision>786</cp:revision>
  <cp:lastPrinted>2013-02-20T11:29:22Z</cp:lastPrinted>
  <dcterms:created xsi:type="dcterms:W3CDTF">2009-04-09T12:56:25Z</dcterms:created>
  <dcterms:modified xsi:type="dcterms:W3CDTF">2018-10-08T07:59:09Z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Invention &amp; Innovation</vt:lpwstr>
  </property>
  <property fmtid="{D5CDD505-2E9C-101B-9397-08002B2CF9AE}" pid="4" name="ArticulateGUID">
    <vt:lpwstr>998E6639-5FC0-416C-9117-725EFDCCBD75</vt:lpwstr>
  </property>
  <property fmtid="{D5CDD505-2E9C-101B-9397-08002B2CF9AE}" pid="5" name="ArticulateProjectFull">
    <vt:lpwstr>C:\Users\jim-samsung\Dropbox\Business Studies\AQA GCE\AQA Business Unit 4\2013 Organisational Culture\Section A Briefing Presentation Final.ppta</vt:lpwstr>
  </property>
</Properties>
</file>