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5" r:id="rId2"/>
    <p:sldId id="280" r:id="rId3"/>
    <p:sldId id="265" r:id="rId4"/>
    <p:sldId id="266" r:id="rId5"/>
    <p:sldId id="277" r:id="rId6"/>
    <p:sldId id="276" r:id="rId7"/>
    <p:sldId id="281" r:id="rId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3" autoAdjust="0"/>
  </p:normalViewPr>
  <p:slideViewPr>
    <p:cSldViewPr>
      <p:cViewPr varScale="1">
        <p:scale>
          <a:sx n="59" d="100"/>
          <a:sy n="59" d="100"/>
        </p:scale>
        <p:origin x="17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DDE185-3F2F-4763-BF97-8BF38A7FE58B}" type="slidenum">
              <a:rPr lang="en-GB"/>
              <a:pPr/>
              <a:t>‹#›</a:t>
            </a:fld>
            <a:endParaRPr lang="en-GB"/>
          </a:p>
        </p:txBody>
      </p:sp>
    </p:spTree>
    <p:extLst>
      <p:ext uri="{BB962C8B-B14F-4D97-AF65-F5344CB8AC3E}">
        <p14:creationId xmlns:p14="http://schemas.microsoft.com/office/powerpoint/2010/main" val="1291411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4C549-0F0A-447D-930B-D8B887F26B50}" type="slidenum">
              <a:rPr lang="en-GB"/>
              <a:pPr/>
              <a:t>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AF478-DC9E-4949-8E59-F71879154BEB}" type="slidenum">
              <a:rPr lang="en-GB"/>
              <a:pPr/>
              <a:t>3</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a:t>This is a hand-out for the pupils to fill in with the information from the next few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E59EC-B703-45E0-8CB5-237C160DD2F9}" type="slidenum">
              <a:rPr lang="en-GB"/>
              <a:pPr/>
              <a:t>4</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90000"/>
              </a:lnSpc>
              <a:spcBef>
                <a:spcPct val="50000"/>
              </a:spcBef>
            </a:pPr>
            <a:r>
              <a:rPr lang="en-GB" sz="1000"/>
              <a:t>Pupils have to fill in the answers on their map from the previous slide – name of countries in boxes and cities beside the numbers.</a:t>
            </a:r>
          </a:p>
          <a:p>
            <a:pPr>
              <a:lnSpc>
                <a:spcPct val="90000"/>
              </a:lnSpc>
              <a:spcBef>
                <a:spcPct val="50000"/>
              </a:spcBef>
            </a:pPr>
            <a:r>
              <a:rPr lang="en-GB" sz="1000"/>
              <a:t>This exercise encourage coping skills – pupils have never met the points of the compass but will hopefully work out the equivalents as many are cognates and I have listed the more straightforward ones first.</a:t>
            </a:r>
          </a:p>
          <a:p>
            <a:pPr>
              <a:lnSpc>
                <a:spcPct val="90000"/>
              </a:lnSpc>
              <a:spcBef>
                <a:spcPct val="50000"/>
              </a:spcBef>
            </a:pPr>
            <a:r>
              <a:rPr lang="en-GB" sz="1000" b="1"/>
              <a:t>¿Cómo se llama este país?:</a:t>
            </a:r>
            <a:r>
              <a:rPr lang="en-GB" sz="1000"/>
              <a:t> What is this country called? (Only Spain, France, Portugal here. We are concentrating on Spain but obviously pupils would see the other two on most maps of Spain as bordering countries.)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98B38-9364-495D-977A-2BFDD034CAE2}" type="slidenum">
              <a:rPr lang="en-GB"/>
              <a:pPr/>
              <a:t>6</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a:lnSpc>
                <a:spcPct val="90000"/>
              </a:lnSpc>
              <a:spcBef>
                <a:spcPct val="50000"/>
              </a:spcBef>
            </a:pPr>
            <a:r>
              <a:rPr lang="en-GB" sz="1000"/>
              <a:t>Pupils have to fill in the answers on their map – name of cities beside the numbers.</a:t>
            </a:r>
          </a:p>
          <a:p>
            <a:pPr>
              <a:lnSpc>
                <a:spcPct val="90000"/>
              </a:lnSpc>
              <a:spcBef>
                <a:spcPct val="50000"/>
              </a:spcBef>
            </a:pPr>
            <a:r>
              <a:rPr lang="en-GB" sz="1000"/>
              <a:t>This exercise encourage coping skills – pupils have never met the points of the compass but will hopefully work out the equivalents as many are cognates and I have listed the more straightforward ones first. Ensure that you see the hand before you click for audio when you move over the question with the mouse. </a:t>
            </a:r>
          </a:p>
          <a:p>
            <a:pPr>
              <a:lnSpc>
                <a:spcPct val="90000"/>
              </a:lnSpc>
              <a:spcBef>
                <a:spcPct val="50000"/>
              </a:spcBef>
            </a:pPr>
            <a:r>
              <a:rPr lang="en-GB" sz="1000" b="1"/>
              <a:t>Madrid est</a:t>
            </a:r>
            <a:r>
              <a:rPr lang="en-GB" sz="1000" b="1">
                <a:cs typeface="Arial" charset="0"/>
              </a:rPr>
              <a:t>á en el centro de España. ¿Qué número es?:</a:t>
            </a:r>
            <a:r>
              <a:rPr lang="en-GB" sz="1000">
                <a:cs typeface="Arial" charset="0"/>
              </a:rPr>
              <a:t> Madrid is in the centre of Spain. Which number is it?</a:t>
            </a:r>
          </a:p>
          <a:p>
            <a:pPr>
              <a:lnSpc>
                <a:spcPct val="90000"/>
              </a:lnSpc>
              <a:spcBef>
                <a:spcPct val="50000"/>
              </a:spcBef>
            </a:pPr>
            <a:r>
              <a:rPr lang="en-GB" sz="1000">
                <a:cs typeface="Arial" charset="0"/>
              </a:rPr>
              <a:t>The number answer appears on the next mouse-click and the city name also appears on the map.</a:t>
            </a:r>
          </a:p>
          <a:p>
            <a:pPr>
              <a:lnSpc>
                <a:spcPct val="90000"/>
              </a:lnSpc>
              <a:spcBef>
                <a:spcPct val="50000"/>
              </a:spcBef>
            </a:pPr>
            <a:r>
              <a:rPr lang="en-GB" sz="1000" b="1">
                <a:cs typeface="Arial" charset="0"/>
              </a:rPr>
              <a:t>Bilbao está en el norte de España en la costa. ¿Qué número es?: </a:t>
            </a:r>
            <a:r>
              <a:rPr lang="en-GB" sz="1000">
                <a:cs typeface="Arial" charset="0"/>
              </a:rPr>
              <a:t>Bilbao is in the north of Spain on the coast. Which number is it?</a:t>
            </a:r>
          </a:p>
          <a:p>
            <a:pPr>
              <a:lnSpc>
                <a:spcPct val="90000"/>
              </a:lnSpc>
            </a:pPr>
            <a:r>
              <a:rPr lang="en-GB" sz="1000" b="1"/>
              <a:t>Barcelona </a:t>
            </a:r>
            <a:r>
              <a:rPr lang="en-GB" sz="1000" b="1">
                <a:cs typeface="Arial" charset="0"/>
              </a:rPr>
              <a:t>está en el noreste de España en la costa. ¿Qué número es?: </a:t>
            </a:r>
            <a:r>
              <a:rPr lang="en-GB" sz="1000">
                <a:cs typeface="Arial" charset="0"/>
              </a:rPr>
              <a:t>Barcelona is in the northeast of Spain on the coast.</a:t>
            </a:r>
          </a:p>
          <a:p>
            <a:pPr>
              <a:lnSpc>
                <a:spcPct val="90000"/>
              </a:lnSpc>
            </a:pPr>
            <a:r>
              <a:rPr lang="en-GB" sz="1000" b="1">
                <a:cs typeface="Arial" charset="0"/>
              </a:rPr>
              <a:t>Cádiz está en el suroeste de España en la costa. ¿Qué número es?: </a:t>
            </a:r>
            <a:r>
              <a:rPr lang="en-GB" sz="1000">
                <a:cs typeface="Arial" charset="0"/>
              </a:rPr>
              <a:t>Cádiz</a:t>
            </a:r>
            <a:r>
              <a:rPr lang="en-GB" sz="1000" b="1">
                <a:cs typeface="Arial" charset="0"/>
              </a:rPr>
              <a:t> </a:t>
            </a:r>
            <a:r>
              <a:rPr lang="en-GB" sz="1000">
                <a:cs typeface="Arial" charset="0"/>
              </a:rPr>
              <a:t>is in the southeast of Spain on the coast.</a:t>
            </a:r>
          </a:p>
          <a:p>
            <a:pPr>
              <a:lnSpc>
                <a:spcPct val="90000"/>
              </a:lnSpc>
            </a:pPr>
            <a:r>
              <a:rPr lang="en-GB" sz="1000" b="1">
                <a:cs typeface="Arial" charset="0"/>
              </a:rPr>
              <a:t>Granada</a:t>
            </a:r>
            <a:r>
              <a:rPr lang="en-GB" sz="1000">
                <a:cs typeface="Arial" charset="0"/>
              </a:rPr>
              <a:t> </a:t>
            </a:r>
            <a:r>
              <a:rPr lang="en-GB" sz="1000" b="1">
                <a:cs typeface="Arial" charset="0"/>
              </a:rPr>
              <a:t>está en el sur de España pero no está  en la costa. ¿Qué número es?: </a:t>
            </a:r>
            <a:r>
              <a:rPr lang="en-GB" sz="1000">
                <a:cs typeface="Arial" charset="0"/>
              </a:rPr>
              <a:t>Granada is in the south of Spain but it’s not on the coast.</a:t>
            </a:r>
          </a:p>
          <a:p>
            <a:pPr>
              <a:lnSpc>
                <a:spcPct val="90000"/>
              </a:lnSpc>
            </a:pPr>
            <a:r>
              <a:rPr lang="en-GB" sz="1000" b="1">
                <a:cs typeface="Arial" charset="0"/>
              </a:rPr>
              <a:t>Pamplona</a:t>
            </a:r>
            <a:r>
              <a:rPr lang="en-GB" sz="1000">
                <a:cs typeface="Arial" charset="0"/>
              </a:rPr>
              <a:t> </a:t>
            </a:r>
            <a:r>
              <a:rPr lang="en-GB" sz="1000" b="1">
                <a:cs typeface="Arial" charset="0"/>
              </a:rPr>
              <a:t>está en el norte de España. ¿Qué número es?: </a:t>
            </a:r>
            <a:r>
              <a:rPr lang="en-GB" sz="1000">
                <a:cs typeface="Arial" charset="0"/>
              </a:rPr>
              <a:t>Pamplona is in the north of Spain. </a:t>
            </a:r>
          </a:p>
          <a:p>
            <a:pPr>
              <a:lnSpc>
                <a:spcPct val="90000"/>
              </a:lnSpc>
            </a:pPr>
            <a:r>
              <a:rPr lang="en-GB" sz="1000" b="1">
                <a:cs typeface="Arial" charset="0"/>
              </a:rPr>
              <a:t>Valencia está en el este de España. ¿Qué número es?: </a:t>
            </a:r>
            <a:r>
              <a:rPr lang="en-GB" sz="1000">
                <a:cs typeface="Arial" charset="0"/>
              </a:rPr>
              <a:t>Valencia is in the east of Spain.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2142DD1-39C6-47E0-A7CC-B5F80017AF84}" type="slidenum">
              <a:rPr lang="en-GB"/>
              <a:pPr/>
              <a:t>‹#›</a:t>
            </a:fld>
            <a:endParaRPr lang="en-GB"/>
          </a:p>
        </p:txBody>
      </p:sp>
    </p:spTree>
    <p:extLst>
      <p:ext uri="{BB962C8B-B14F-4D97-AF65-F5344CB8AC3E}">
        <p14:creationId xmlns:p14="http://schemas.microsoft.com/office/powerpoint/2010/main" val="202082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0CDA918-C03F-4BF9-9EFE-799F3DAA7D09}" type="slidenum">
              <a:rPr lang="en-GB"/>
              <a:pPr/>
              <a:t>‹#›</a:t>
            </a:fld>
            <a:endParaRPr lang="en-GB"/>
          </a:p>
        </p:txBody>
      </p:sp>
    </p:spTree>
    <p:extLst>
      <p:ext uri="{BB962C8B-B14F-4D97-AF65-F5344CB8AC3E}">
        <p14:creationId xmlns:p14="http://schemas.microsoft.com/office/powerpoint/2010/main" val="367264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83CCD78-5F19-4C51-9598-CBA62DEE0557}" type="slidenum">
              <a:rPr lang="en-GB"/>
              <a:pPr/>
              <a:t>‹#›</a:t>
            </a:fld>
            <a:endParaRPr lang="en-GB"/>
          </a:p>
        </p:txBody>
      </p:sp>
    </p:spTree>
    <p:extLst>
      <p:ext uri="{BB962C8B-B14F-4D97-AF65-F5344CB8AC3E}">
        <p14:creationId xmlns:p14="http://schemas.microsoft.com/office/powerpoint/2010/main" val="166954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8939E70-802B-4156-A1B4-72C325B87B8E}" type="slidenum">
              <a:rPr lang="en-GB"/>
              <a:pPr/>
              <a:t>‹#›</a:t>
            </a:fld>
            <a:endParaRPr lang="en-GB"/>
          </a:p>
        </p:txBody>
      </p:sp>
    </p:spTree>
    <p:extLst>
      <p:ext uri="{BB962C8B-B14F-4D97-AF65-F5344CB8AC3E}">
        <p14:creationId xmlns:p14="http://schemas.microsoft.com/office/powerpoint/2010/main" val="385526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7F4A2E7-7882-4D09-983D-541D9768EE5B}" type="slidenum">
              <a:rPr lang="en-GB"/>
              <a:pPr/>
              <a:t>‹#›</a:t>
            </a:fld>
            <a:endParaRPr lang="en-GB"/>
          </a:p>
        </p:txBody>
      </p:sp>
    </p:spTree>
    <p:extLst>
      <p:ext uri="{BB962C8B-B14F-4D97-AF65-F5344CB8AC3E}">
        <p14:creationId xmlns:p14="http://schemas.microsoft.com/office/powerpoint/2010/main" val="51344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8AB1460-BF21-4FEF-B6A6-A29C69017C82}" type="slidenum">
              <a:rPr lang="en-GB"/>
              <a:pPr/>
              <a:t>‹#›</a:t>
            </a:fld>
            <a:endParaRPr lang="en-GB"/>
          </a:p>
        </p:txBody>
      </p:sp>
    </p:spTree>
    <p:extLst>
      <p:ext uri="{BB962C8B-B14F-4D97-AF65-F5344CB8AC3E}">
        <p14:creationId xmlns:p14="http://schemas.microsoft.com/office/powerpoint/2010/main" val="230715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C395396-9EFD-427F-8B67-8F32A86A9922}" type="slidenum">
              <a:rPr lang="en-GB"/>
              <a:pPr/>
              <a:t>‹#›</a:t>
            </a:fld>
            <a:endParaRPr lang="en-GB"/>
          </a:p>
        </p:txBody>
      </p:sp>
    </p:spTree>
    <p:extLst>
      <p:ext uri="{BB962C8B-B14F-4D97-AF65-F5344CB8AC3E}">
        <p14:creationId xmlns:p14="http://schemas.microsoft.com/office/powerpoint/2010/main" val="163153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9BF4C66-54CC-4C39-A836-FDCE77B7EAAD}" type="slidenum">
              <a:rPr lang="en-GB"/>
              <a:pPr/>
              <a:t>‹#›</a:t>
            </a:fld>
            <a:endParaRPr lang="en-GB"/>
          </a:p>
        </p:txBody>
      </p:sp>
    </p:spTree>
    <p:extLst>
      <p:ext uri="{BB962C8B-B14F-4D97-AF65-F5344CB8AC3E}">
        <p14:creationId xmlns:p14="http://schemas.microsoft.com/office/powerpoint/2010/main" val="81605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D0A2717-2C9C-4FE8-8028-39BAD5D893BB}" type="slidenum">
              <a:rPr lang="en-GB"/>
              <a:pPr/>
              <a:t>‹#›</a:t>
            </a:fld>
            <a:endParaRPr lang="en-GB"/>
          </a:p>
        </p:txBody>
      </p:sp>
    </p:spTree>
    <p:extLst>
      <p:ext uri="{BB962C8B-B14F-4D97-AF65-F5344CB8AC3E}">
        <p14:creationId xmlns:p14="http://schemas.microsoft.com/office/powerpoint/2010/main" val="28355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70E016B-57C3-41BC-983C-FA2021EB072B}" type="slidenum">
              <a:rPr lang="en-GB"/>
              <a:pPr/>
              <a:t>‹#›</a:t>
            </a:fld>
            <a:endParaRPr lang="en-GB"/>
          </a:p>
        </p:txBody>
      </p:sp>
    </p:spTree>
    <p:extLst>
      <p:ext uri="{BB962C8B-B14F-4D97-AF65-F5344CB8AC3E}">
        <p14:creationId xmlns:p14="http://schemas.microsoft.com/office/powerpoint/2010/main" val="8065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260B94E-6598-4169-8BCD-71BF24BC00BD}" type="slidenum">
              <a:rPr lang="en-GB"/>
              <a:pPr/>
              <a:t>‹#›</a:t>
            </a:fld>
            <a:endParaRPr lang="en-GB"/>
          </a:p>
        </p:txBody>
      </p:sp>
    </p:spTree>
    <p:extLst>
      <p:ext uri="{BB962C8B-B14F-4D97-AF65-F5344CB8AC3E}">
        <p14:creationId xmlns:p14="http://schemas.microsoft.com/office/powerpoint/2010/main" val="102837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B81CEB-9D13-41A3-A60B-B41C8BC9C0C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image" Target="../media/image2.png"/><Relationship Id="rId7"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10" Type="http://schemas.openxmlformats.org/officeDocument/2006/relationships/audio" Target="../media/audio11.wav"/><Relationship Id="rId4" Type="http://schemas.openxmlformats.org/officeDocument/2006/relationships/audio" Target="../media/audio5.wav"/><Relationship Id="rId9" Type="http://schemas.openxmlformats.org/officeDocument/2006/relationships/audio" Target="../media/audio10.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6000">
                <a:solidFill>
                  <a:schemeClr val="bg1"/>
                </a:solidFill>
                <a:latin typeface="Year supply of fairy cakes" pitchFamily="2" charset="0"/>
                <a:ea typeface="Dotum" pitchFamily="34" charset="-127"/>
              </a:rPr>
              <a:t>espa</a:t>
            </a:r>
            <a:r>
              <a:rPr lang="en-GB" sz="6000">
                <a:solidFill>
                  <a:schemeClr val="bg1"/>
                </a:solidFill>
                <a:latin typeface="Year supply of fairy cakes" pitchFamily="2" charset="0"/>
                <a:ea typeface="Dotum" pitchFamily="34" charset="-127"/>
                <a:cs typeface="Arial" charset="0"/>
              </a:rPr>
              <a:t>ñola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5B99-9160-432A-BFE4-B512503CAB60}"/>
              </a:ext>
            </a:extLst>
          </p:cNvPr>
          <p:cNvSpPr>
            <a:spLocks noGrp="1"/>
          </p:cNvSpPr>
          <p:nvPr>
            <p:ph type="ctrTitle"/>
          </p:nvPr>
        </p:nvSpPr>
        <p:spPr/>
        <p:txBody>
          <a:bodyPr/>
          <a:lstStyle/>
          <a:p>
            <a:r>
              <a:rPr lang="en-GB" dirty="0"/>
              <a:t>How well do you know your Spanish geography?</a:t>
            </a:r>
          </a:p>
        </p:txBody>
      </p:sp>
      <p:sp>
        <p:nvSpPr>
          <p:cNvPr id="3" name="Subtitle 2">
            <a:extLst>
              <a:ext uri="{FF2B5EF4-FFF2-40B4-BE49-F238E27FC236}">
                <a16:creationId xmlns:a16="http://schemas.microsoft.com/office/drawing/2014/main" id="{CD9C4D27-FF6E-4472-95DA-5047132583DA}"/>
              </a:ext>
            </a:extLst>
          </p:cNvPr>
          <p:cNvSpPr>
            <a:spLocks noGrp="1"/>
          </p:cNvSpPr>
          <p:nvPr>
            <p:ph type="subTitle" idx="1"/>
          </p:nvPr>
        </p:nvSpPr>
        <p:spPr>
          <a:xfrm>
            <a:off x="107504" y="3886200"/>
            <a:ext cx="8856984" cy="1752600"/>
          </a:xfrm>
        </p:spPr>
        <p:txBody>
          <a:bodyPr/>
          <a:lstStyle/>
          <a:p>
            <a:r>
              <a:rPr lang="en-GB" dirty="0"/>
              <a:t>Try to find</a:t>
            </a:r>
          </a:p>
          <a:p>
            <a:r>
              <a:rPr lang="en-GB" sz="2400" dirty="0"/>
              <a:t>1 the countries that have borders with Spain</a:t>
            </a:r>
          </a:p>
          <a:p>
            <a:r>
              <a:rPr lang="en-GB" sz="2400" dirty="0"/>
              <a:t>2 Some important towns/cities.</a:t>
            </a:r>
          </a:p>
          <a:p>
            <a:endParaRPr lang="en-GB" dirty="0"/>
          </a:p>
        </p:txBody>
      </p:sp>
    </p:spTree>
    <p:extLst>
      <p:ext uri="{BB962C8B-B14F-4D97-AF65-F5344CB8AC3E}">
        <p14:creationId xmlns:p14="http://schemas.microsoft.com/office/powerpoint/2010/main" val="63335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36513" y="-22225"/>
            <a:ext cx="7632701" cy="6911975"/>
          </a:xfrm>
          <a:prstGeom prst="rect">
            <a:avLst/>
          </a:prstGeom>
          <a:noFill/>
          <a:extLst>
            <a:ext uri="{909E8E84-426E-40DD-AFC4-6F175D3DCCD1}">
              <a14:hiddenFill xmlns:a14="http://schemas.microsoft.com/office/drawing/2010/main">
                <a:solidFill>
                  <a:srgbClr val="FFFFFF"/>
                </a:solidFill>
              </a14:hiddenFill>
            </a:ext>
          </a:extLst>
        </p:spPr>
      </p:pic>
      <p:sp>
        <p:nvSpPr>
          <p:cNvPr id="18435"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7"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8"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9" name="Oval 7"/>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0"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1"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2"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8443"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8444"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8445"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8446"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8447"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8448"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8449" name="Rectangle 17"/>
          <p:cNvSpPr>
            <a:spLocks noChangeArrowheads="1"/>
          </p:cNvSpPr>
          <p:nvPr/>
        </p:nvSpPr>
        <p:spPr bwMode="auto">
          <a:xfrm>
            <a:off x="4787900" y="260350"/>
            <a:ext cx="2232025" cy="431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0" name="Rectangle 18"/>
          <p:cNvSpPr>
            <a:spLocks noChangeArrowheads="1"/>
          </p:cNvSpPr>
          <p:nvPr/>
        </p:nvSpPr>
        <p:spPr bwMode="auto">
          <a:xfrm rot="-5074764">
            <a:off x="-167481" y="3356769"/>
            <a:ext cx="2305050" cy="4333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1" name="Rectangle 19"/>
          <p:cNvSpPr>
            <a:spLocks noChangeArrowheads="1"/>
          </p:cNvSpPr>
          <p:nvPr/>
        </p:nvSpPr>
        <p:spPr bwMode="auto">
          <a:xfrm>
            <a:off x="696913" y="1268413"/>
            <a:ext cx="2232025" cy="431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9460" name="Oval 4"/>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1" name="Oval 5"/>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Oval 6"/>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3" name="Oval 7"/>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4" name="Oval 8"/>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5" name="Oval 9"/>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6" name="Oval 10"/>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7" name="Text Box 11">
            <a:hlinkClick r:id="" action="ppaction://noaction">
              <a:snd r:embed="rId4" name="comosellama.wav"/>
            </a:hlinkClick>
          </p:cNvPr>
          <p:cNvSpPr txBox="1">
            <a:spLocks noChangeArrowheads="1"/>
          </p:cNvSpPr>
          <p:nvPr/>
        </p:nvSpPr>
        <p:spPr bwMode="auto">
          <a:xfrm>
            <a:off x="1546225" y="2205038"/>
            <a:ext cx="4033838" cy="46166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cs typeface="Arial" charset="0"/>
              </a:rPr>
              <a:t>What is this country called?</a:t>
            </a:r>
          </a:p>
        </p:txBody>
      </p:sp>
      <p:sp>
        <p:nvSpPr>
          <p:cNvPr id="19468" name="Line 12"/>
          <p:cNvSpPr>
            <a:spLocks noChangeShapeType="1"/>
          </p:cNvSpPr>
          <p:nvPr/>
        </p:nvSpPr>
        <p:spPr bwMode="auto">
          <a:xfrm flipH="1" flipV="1">
            <a:off x="2640013" y="1700213"/>
            <a:ext cx="577850" cy="506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9" name="Rectangle 13"/>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9470" name="Rectangle 14"/>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9471" name="Rectangle 15"/>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9472" name="Rectangle 16"/>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9473" name="Rectangle 17"/>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9474" name="Rectangle 18"/>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9475" name="Rectangle 19"/>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9476" name="Line 20"/>
          <p:cNvSpPr>
            <a:spLocks noChangeShapeType="1"/>
          </p:cNvSpPr>
          <p:nvPr/>
        </p:nvSpPr>
        <p:spPr bwMode="auto">
          <a:xfrm flipH="1">
            <a:off x="900113" y="2492375"/>
            <a:ext cx="647700" cy="14446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7" name="Line 21"/>
          <p:cNvSpPr>
            <a:spLocks noChangeShapeType="1"/>
          </p:cNvSpPr>
          <p:nvPr/>
        </p:nvSpPr>
        <p:spPr bwMode="auto">
          <a:xfrm flipV="1">
            <a:off x="5510213" y="993775"/>
            <a:ext cx="285750" cy="12255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8" name="Text Box 22">
            <a:hlinkClick r:id="" action="ppaction://noaction">
              <a:snd r:embed="rId5" name="esp.wav"/>
            </a:hlinkClick>
          </p:cNvPr>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9479" name="Text Box 23">
            <a:hlinkClick r:id="" action="ppaction://noaction">
              <a:snd r:embed="rId6" name="fran.wav"/>
            </a:hlinkClick>
          </p:cNvPr>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9480" name="Text Box 24">
            <a:hlinkClick r:id="" action="ppaction://noaction">
              <a:snd r:embed="rId7" name="portugal.wav"/>
            </a:hlinkClick>
          </p:cNvPr>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68"/>
                                        </p:tgtEl>
                                        <p:attrNameLst>
                                          <p:attrName>style.visibility</p:attrName>
                                        </p:attrNameLst>
                                      </p:cBhvr>
                                      <p:to>
                                        <p:strVal val="visible"/>
                                      </p:to>
                                    </p:set>
                                  </p:childTnLst>
                                </p:cTn>
                              </p:par>
                              <p:par>
                                <p:cTn id="10" presetID="22" presetClass="entr" presetSubtype="4" fill="hold" grpId="1" nodeType="with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wipe(down)">
                                      <p:cBhvr>
                                        <p:cTn id="12" dur="2000"/>
                                        <p:tgtEl>
                                          <p:spTgt spid="19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9478"/>
                                        </p:tgtEl>
                                        <p:attrNameLst>
                                          <p:attrName>style.visibility</p:attrName>
                                        </p:attrNameLst>
                                      </p:cBhvr>
                                      <p:to>
                                        <p:strVal val="visible"/>
                                      </p:to>
                                    </p:set>
                                    <p:animEffect transition="in" filter="wipe(down)">
                                      <p:cBhvr>
                                        <p:cTn id="17" dur="580">
                                          <p:stCondLst>
                                            <p:cond delay="0"/>
                                          </p:stCondLst>
                                        </p:cTn>
                                        <p:tgtEl>
                                          <p:spTgt spid="19478"/>
                                        </p:tgtEl>
                                      </p:cBhvr>
                                    </p:animEffect>
                                    <p:anim calcmode="lin" valueType="num">
                                      <p:cBhvr>
                                        <p:cTn id="18" dur="1822" tmFilter="0,0; 0.14,0.36; 0.43,0.73; 0.71,0.91; 1.0,1.0">
                                          <p:stCondLst>
                                            <p:cond delay="0"/>
                                          </p:stCondLst>
                                        </p:cTn>
                                        <p:tgtEl>
                                          <p:spTgt spid="1947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47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47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47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478"/>
                                        </p:tgtEl>
                                        <p:attrNameLst>
                                          <p:attrName>ppt_y</p:attrName>
                                        </p:attrNameLst>
                                      </p:cBhvr>
                                      <p:tavLst>
                                        <p:tav tm="0" fmla="#ppt_y-sin(pi*$)/81">
                                          <p:val>
                                            <p:fltVal val="0"/>
                                          </p:val>
                                        </p:tav>
                                        <p:tav tm="100000">
                                          <p:val>
                                            <p:fltVal val="1"/>
                                          </p:val>
                                        </p:tav>
                                      </p:tavLst>
                                    </p:anim>
                                    <p:animScale>
                                      <p:cBhvr>
                                        <p:cTn id="23" dur="26">
                                          <p:stCondLst>
                                            <p:cond delay="650"/>
                                          </p:stCondLst>
                                        </p:cTn>
                                        <p:tgtEl>
                                          <p:spTgt spid="19478"/>
                                        </p:tgtEl>
                                      </p:cBhvr>
                                      <p:to x="100000" y="60000"/>
                                    </p:animScale>
                                    <p:animScale>
                                      <p:cBhvr>
                                        <p:cTn id="24" dur="166" decel="50000">
                                          <p:stCondLst>
                                            <p:cond delay="676"/>
                                          </p:stCondLst>
                                        </p:cTn>
                                        <p:tgtEl>
                                          <p:spTgt spid="19478"/>
                                        </p:tgtEl>
                                      </p:cBhvr>
                                      <p:to x="100000" y="100000"/>
                                    </p:animScale>
                                    <p:animScale>
                                      <p:cBhvr>
                                        <p:cTn id="25" dur="26">
                                          <p:stCondLst>
                                            <p:cond delay="1312"/>
                                          </p:stCondLst>
                                        </p:cTn>
                                        <p:tgtEl>
                                          <p:spTgt spid="19478"/>
                                        </p:tgtEl>
                                      </p:cBhvr>
                                      <p:to x="100000" y="80000"/>
                                    </p:animScale>
                                    <p:animScale>
                                      <p:cBhvr>
                                        <p:cTn id="26" dur="166" decel="50000">
                                          <p:stCondLst>
                                            <p:cond delay="1338"/>
                                          </p:stCondLst>
                                        </p:cTn>
                                        <p:tgtEl>
                                          <p:spTgt spid="19478"/>
                                        </p:tgtEl>
                                      </p:cBhvr>
                                      <p:to x="100000" y="100000"/>
                                    </p:animScale>
                                    <p:animScale>
                                      <p:cBhvr>
                                        <p:cTn id="27" dur="26">
                                          <p:stCondLst>
                                            <p:cond delay="1642"/>
                                          </p:stCondLst>
                                        </p:cTn>
                                        <p:tgtEl>
                                          <p:spTgt spid="19478"/>
                                        </p:tgtEl>
                                      </p:cBhvr>
                                      <p:to x="100000" y="90000"/>
                                    </p:animScale>
                                    <p:animScale>
                                      <p:cBhvr>
                                        <p:cTn id="28" dur="166" decel="50000">
                                          <p:stCondLst>
                                            <p:cond delay="1668"/>
                                          </p:stCondLst>
                                        </p:cTn>
                                        <p:tgtEl>
                                          <p:spTgt spid="19478"/>
                                        </p:tgtEl>
                                      </p:cBhvr>
                                      <p:to x="100000" y="100000"/>
                                    </p:animScale>
                                    <p:animScale>
                                      <p:cBhvr>
                                        <p:cTn id="29" dur="26">
                                          <p:stCondLst>
                                            <p:cond delay="1808"/>
                                          </p:stCondLst>
                                        </p:cTn>
                                        <p:tgtEl>
                                          <p:spTgt spid="19478"/>
                                        </p:tgtEl>
                                      </p:cBhvr>
                                      <p:to x="100000" y="95000"/>
                                    </p:animScale>
                                    <p:animScale>
                                      <p:cBhvr>
                                        <p:cTn id="30" dur="166" decel="50000">
                                          <p:stCondLst>
                                            <p:cond delay="1834"/>
                                          </p:stCondLst>
                                        </p:cTn>
                                        <p:tgtEl>
                                          <p:spTgt spid="19478"/>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9468"/>
                                        </p:tgtEl>
                                        <p:attrNameLst>
                                          <p:attrName>style.visibility</p:attrName>
                                        </p:attrNameLst>
                                      </p:cBhvr>
                                      <p:to>
                                        <p:strVal val="hidden"/>
                                      </p:to>
                                    </p:set>
                                  </p:childTnLst>
                                </p:cTn>
                              </p:par>
                            </p:childTnLst>
                          </p:cTn>
                        </p:par>
                        <p:par>
                          <p:cTn id="35" fill="hold" nodeType="afterGroup">
                            <p:stCondLst>
                              <p:cond delay="0"/>
                            </p:stCondLst>
                            <p:childTnLst>
                              <p:par>
                                <p:cTn id="36" presetID="1" presetClass="exit" presetSubtype="0" fill="hold" grpId="1" nodeType="afterEffect">
                                  <p:stCondLst>
                                    <p:cond delay="0"/>
                                  </p:stCondLst>
                                  <p:childTnLst>
                                    <p:set>
                                      <p:cBhvr>
                                        <p:cTn id="37" dur="1" fill="hold">
                                          <p:stCondLst>
                                            <p:cond delay="0"/>
                                          </p:stCondLst>
                                        </p:cTn>
                                        <p:tgtEl>
                                          <p:spTgt spid="194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19467"/>
                                        </p:tgtEl>
                                        <p:attrNameLst>
                                          <p:attrName>style.visibility</p:attrName>
                                        </p:attrNameLst>
                                      </p:cBhvr>
                                      <p:to>
                                        <p:strVal val="visible"/>
                                      </p:to>
                                    </p:set>
                                  </p:childTnLst>
                                </p:cTn>
                              </p:par>
                              <p:par>
                                <p:cTn id="42" presetID="22" presetClass="entr" presetSubtype="4" fill="hold" grpId="0" nodeType="withEffect">
                                  <p:stCondLst>
                                    <p:cond delay="0"/>
                                  </p:stCondLst>
                                  <p:childTnLst>
                                    <p:set>
                                      <p:cBhvr>
                                        <p:cTn id="43" dur="1" fill="hold">
                                          <p:stCondLst>
                                            <p:cond delay="0"/>
                                          </p:stCondLst>
                                        </p:cTn>
                                        <p:tgtEl>
                                          <p:spTgt spid="19477"/>
                                        </p:tgtEl>
                                        <p:attrNameLst>
                                          <p:attrName>style.visibility</p:attrName>
                                        </p:attrNameLst>
                                      </p:cBhvr>
                                      <p:to>
                                        <p:strVal val="visible"/>
                                      </p:to>
                                    </p:set>
                                    <p:animEffect transition="in" filter="wipe(down)">
                                      <p:cBhvr>
                                        <p:cTn id="44" dur="2000"/>
                                        <p:tgtEl>
                                          <p:spTgt spid="1947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9479"/>
                                        </p:tgtEl>
                                        <p:attrNameLst>
                                          <p:attrName>style.visibility</p:attrName>
                                        </p:attrNameLst>
                                      </p:cBhvr>
                                      <p:to>
                                        <p:strVal val="visible"/>
                                      </p:to>
                                    </p:set>
                                    <p:animEffect transition="in" filter="wipe(down)">
                                      <p:cBhvr>
                                        <p:cTn id="49" dur="580">
                                          <p:stCondLst>
                                            <p:cond delay="0"/>
                                          </p:stCondLst>
                                        </p:cTn>
                                        <p:tgtEl>
                                          <p:spTgt spid="19479"/>
                                        </p:tgtEl>
                                      </p:cBhvr>
                                    </p:animEffect>
                                    <p:anim calcmode="lin" valueType="num">
                                      <p:cBhvr>
                                        <p:cTn id="50"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55" dur="26">
                                          <p:stCondLst>
                                            <p:cond delay="650"/>
                                          </p:stCondLst>
                                        </p:cTn>
                                        <p:tgtEl>
                                          <p:spTgt spid="19479"/>
                                        </p:tgtEl>
                                      </p:cBhvr>
                                      <p:to x="100000" y="60000"/>
                                    </p:animScale>
                                    <p:animScale>
                                      <p:cBhvr>
                                        <p:cTn id="56" dur="166" decel="50000">
                                          <p:stCondLst>
                                            <p:cond delay="676"/>
                                          </p:stCondLst>
                                        </p:cTn>
                                        <p:tgtEl>
                                          <p:spTgt spid="19479"/>
                                        </p:tgtEl>
                                      </p:cBhvr>
                                      <p:to x="100000" y="100000"/>
                                    </p:animScale>
                                    <p:animScale>
                                      <p:cBhvr>
                                        <p:cTn id="57" dur="26">
                                          <p:stCondLst>
                                            <p:cond delay="1312"/>
                                          </p:stCondLst>
                                        </p:cTn>
                                        <p:tgtEl>
                                          <p:spTgt spid="19479"/>
                                        </p:tgtEl>
                                      </p:cBhvr>
                                      <p:to x="100000" y="80000"/>
                                    </p:animScale>
                                    <p:animScale>
                                      <p:cBhvr>
                                        <p:cTn id="58" dur="166" decel="50000">
                                          <p:stCondLst>
                                            <p:cond delay="1338"/>
                                          </p:stCondLst>
                                        </p:cTn>
                                        <p:tgtEl>
                                          <p:spTgt spid="19479"/>
                                        </p:tgtEl>
                                      </p:cBhvr>
                                      <p:to x="100000" y="100000"/>
                                    </p:animScale>
                                    <p:animScale>
                                      <p:cBhvr>
                                        <p:cTn id="59" dur="26">
                                          <p:stCondLst>
                                            <p:cond delay="1642"/>
                                          </p:stCondLst>
                                        </p:cTn>
                                        <p:tgtEl>
                                          <p:spTgt spid="19479"/>
                                        </p:tgtEl>
                                      </p:cBhvr>
                                      <p:to x="100000" y="90000"/>
                                    </p:animScale>
                                    <p:animScale>
                                      <p:cBhvr>
                                        <p:cTn id="60" dur="166" decel="50000">
                                          <p:stCondLst>
                                            <p:cond delay="1668"/>
                                          </p:stCondLst>
                                        </p:cTn>
                                        <p:tgtEl>
                                          <p:spTgt spid="19479"/>
                                        </p:tgtEl>
                                      </p:cBhvr>
                                      <p:to x="100000" y="100000"/>
                                    </p:animScale>
                                    <p:animScale>
                                      <p:cBhvr>
                                        <p:cTn id="61" dur="26">
                                          <p:stCondLst>
                                            <p:cond delay="1808"/>
                                          </p:stCondLst>
                                        </p:cTn>
                                        <p:tgtEl>
                                          <p:spTgt spid="19479"/>
                                        </p:tgtEl>
                                      </p:cBhvr>
                                      <p:to x="100000" y="95000"/>
                                    </p:animScale>
                                    <p:animScale>
                                      <p:cBhvr>
                                        <p:cTn id="62" dur="166" decel="50000">
                                          <p:stCondLst>
                                            <p:cond delay="1834"/>
                                          </p:stCondLst>
                                        </p:cTn>
                                        <p:tgtEl>
                                          <p:spTgt spid="19479"/>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477"/>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1946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5" nodeType="clickEffect">
                                  <p:stCondLst>
                                    <p:cond delay="0"/>
                                  </p:stCondLst>
                                  <p:childTnLst>
                                    <p:set>
                                      <p:cBhvr>
                                        <p:cTn id="72" dur="1" fill="hold">
                                          <p:stCondLst>
                                            <p:cond delay="0"/>
                                          </p:stCondLst>
                                        </p:cTn>
                                        <p:tgtEl>
                                          <p:spTgt spid="19467"/>
                                        </p:tgtEl>
                                        <p:attrNameLst>
                                          <p:attrName>style.visibility</p:attrName>
                                        </p:attrNameLst>
                                      </p:cBhvr>
                                      <p:to>
                                        <p:strVal val="visible"/>
                                      </p:to>
                                    </p:set>
                                  </p:childTnLst>
                                </p:cTn>
                              </p:par>
                              <p:par>
                                <p:cTn id="73" presetID="22" presetClass="entr" presetSubtype="2" fill="hold" grpId="0" nodeType="withEffect">
                                  <p:stCondLst>
                                    <p:cond delay="0"/>
                                  </p:stCondLst>
                                  <p:childTnLst>
                                    <p:set>
                                      <p:cBhvr>
                                        <p:cTn id="74" dur="1" fill="hold">
                                          <p:stCondLst>
                                            <p:cond delay="0"/>
                                          </p:stCondLst>
                                        </p:cTn>
                                        <p:tgtEl>
                                          <p:spTgt spid="19476"/>
                                        </p:tgtEl>
                                        <p:attrNameLst>
                                          <p:attrName>style.visibility</p:attrName>
                                        </p:attrNameLst>
                                      </p:cBhvr>
                                      <p:to>
                                        <p:strVal val="visible"/>
                                      </p:to>
                                    </p:set>
                                    <p:animEffect transition="in" filter="wipe(right)">
                                      <p:cBhvr>
                                        <p:cTn id="75" dur="2000"/>
                                        <p:tgtEl>
                                          <p:spTgt spid="1947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9480"/>
                                        </p:tgtEl>
                                        <p:attrNameLst>
                                          <p:attrName>style.visibility</p:attrName>
                                        </p:attrNameLst>
                                      </p:cBhvr>
                                      <p:to>
                                        <p:strVal val="visible"/>
                                      </p:to>
                                    </p:set>
                                    <p:animEffect transition="in" filter="wipe(down)">
                                      <p:cBhvr>
                                        <p:cTn id="80" dur="580">
                                          <p:stCondLst>
                                            <p:cond delay="0"/>
                                          </p:stCondLst>
                                        </p:cTn>
                                        <p:tgtEl>
                                          <p:spTgt spid="19480"/>
                                        </p:tgtEl>
                                      </p:cBhvr>
                                    </p:animEffect>
                                    <p:anim calcmode="lin" valueType="num">
                                      <p:cBhvr>
                                        <p:cTn id="81" dur="1822" tmFilter="0,0; 0.14,0.36; 0.43,0.73; 0.71,0.91; 1.0,1.0">
                                          <p:stCondLst>
                                            <p:cond delay="0"/>
                                          </p:stCondLst>
                                        </p:cTn>
                                        <p:tgtEl>
                                          <p:spTgt spid="1948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48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48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48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480"/>
                                        </p:tgtEl>
                                        <p:attrNameLst>
                                          <p:attrName>ppt_y</p:attrName>
                                        </p:attrNameLst>
                                      </p:cBhvr>
                                      <p:tavLst>
                                        <p:tav tm="0" fmla="#ppt_y-sin(pi*$)/81">
                                          <p:val>
                                            <p:fltVal val="0"/>
                                          </p:val>
                                        </p:tav>
                                        <p:tav tm="100000">
                                          <p:val>
                                            <p:fltVal val="1"/>
                                          </p:val>
                                        </p:tav>
                                      </p:tavLst>
                                    </p:anim>
                                    <p:animScale>
                                      <p:cBhvr>
                                        <p:cTn id="86" dur="26">
                                          <p:stCondLst>
                                            <p:cond delay="650"/>
                                          </p:stCondLst>
                                        </p:cTn>
                                        <p:tgtEl>
                                          <p:spTgt spid="19480"/>
                                        </p:tgtEl>
                                      </p:cBhvr>
                                      <p:to x="100000" y="60000"/>
                                    </p:animScale>
                                    <p:animScale>
                                      <p:cBhvr>
                                        <p:cTn id="87" dur="166" decel="50000">
                                          <p:stCondLst>
                                            <p:cond delay="676"/>
                                          </p:stCondLst>
                                        </p:cTn>
                                        <p:tgtEl>
                                          <p:spTgt spid="19480"/>
                                        </p:tgtEl>
                                      </p:cBhvr>
                                      <p:to x="100000" y="100000"/>
                                    </p:animScale>
                                    <p:animScale>
                                      <p:cBhvr>
                                        <p:cTn id="88" dur="26">
                                          <p:stCondLst>
                                            <p:cond delay="1312"/>
                                          </p:stCondLst>
                                        </p:cTn>
                                        <p:tgtEl>
                                          <p:spTgt spid="19480"/>
                                        </p:tgtEl>
                                      </p:cBhvr>
                                      <p:to x="100000" y="80000"/>
                                    </p:animScale>
                                    <p:animScale>
                                      <p:cBhvr>
                                        <p:cTn id="89" dur="166" decel="50000">
                                          <p:stCondLst>
                                            <p:cond delay="1338"/>
                                          </p:stCondLst>
                                        </p:cTn>
                                        <p:tgtEl>
                                          <p:spTgt spid="19480"/>
                                        </p:tgtEl>
                                      </p:cBhvr>
                                      <p:to x="100000" y="100000"/>
                                    </p:animScale>
                                    <p:animScale>
                                      <p:cBhvr>
                                        <p:cTn id="90" dur="26">
                                          <p:stCondLst>
                                            <p:cond delay="1642"/>
                                          </p:stCondLst>
                                        </p:cTn>
                                        <p:tgtEl>
                                          <p:spTgt spid="19480"/>
                                        </p:tgtEl>
                                      </p:cBhvr>
                                      <p:to x="100000" y="90000"/>
                                    </p:animScale>
                                    <p:animScale>
                                      <p:cBhvr>
                                        <p:cTn id="91" dur="166" decel="50000">
                                          <p:stCondLst>
                                            <p:cond delay="1668"/>
                                          </p:stCondLst>
                                        </p:cTn>
                                        <p:tgtEl>
                                          <p:spTgt spid="19480"/>
                                        </p:tgtEl>
                                      </p:cBhvr>
                                      <p:to x="100000" y="100000"/>
                                    </p:animScale>
                                    <p:animScale>
                                      <p:cBhvr>
                                        <p:cTn id="92" dur="26">
                                          <p:stCondLst>
                                            <p:cond delay="1808"/>
                                          </p:stCondLst>
                                        </p:cTn>
                                        <p:tgtEl>
                                          <p:spTgt spid="19480"/>
                                        </p:tgtEl>
                                      </p:cBhvr>
                                      <p:to x="100000" y="95000"/>
                                    </p:animScale>
                                    <p:animScale>
                                      <p:cBhvr>
                                        <p:cTn id="93" dur="166" decel="50000">
                                          <p:stCondLst>
                                            <p:cond delay="1834"/>
                                          </p:stCondLst>
                                        </p:cTn>
                                        <p:tgtEl>
                                          <p:spTgt spid="19480"/>
                                        </p:tgtEl>
                                      </p:cBhvr>
                                      <p:to x="100000" y="100000"/>
                                    </p:animScale>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9476"/>
                                        </p:tgtEl>
                                        <p:attrNameLst>
                                          <p:attrName>style.visibility</p:attrName>
                                        </p:attrNameLst>
                                      </p:cBhvr>
                                      <p:to>
                                        <p:strVal val="hidden"/>
                                      </p:to>
                                    </p:set>
                                  </p:childTnLst>
                                </p:cTn>
                              </p:par>
                              <p:par>
                                <p:cTn id="98" presetID="1" presetClass="exit" presetSubtype="0" fill="hold" grpId="4" nodeType="withEffect">
                                  <p:stCondLst>
                                    <p:cond delay="0"/>
                                  </p:stCondLst>
                                  <p:childTnLst>
                                    <p:set>
                                      <p:cBhvr>
                                        <p:cTn id="99" dur="1" fill="hold">
                                          <p:stCondLst>
                                            <p:cond delay="0"/>
                                          </p:stCondLst>
                                        </p:cTn>
                                        <p:tgtEl>
                                          <p:spTgt spid="19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7" grpId="1" animBg="1"/>
      <p:bldP spid="19467" grpId="2" animBg="1"/>
      <p:bldP spid="19467" grpId="3" animBg="1"/>
      <p:bldP spid="19467" grpId="4" animBg="1"/>
      <p:bldP spid="19467" grpId="5" animBg="1"/>
      <p:bldP spid="19468" grpId="0" animBg="1"/>
      <p:bldP spid="19468" grpId="1" animBg="1"/>
      <p:bldP spid="19468" grpId="2" animBg="1"/>
      <p:bldP spid="19476" grpId="0" animBg="1"/>
      <p:bldP spid="19476" grpId="1" animBg="1"/>
      <p:bldP spid="19477" grpId="0" animBg="1"/>
      <p:bldP spid="19477" grpId="1" animBg="1"/>
      <p:bldP spid="19478" grpId="0" animBg="1"/>
      <p:bldP spid="19479" grpId="0" animBg="1"/>
      <p:bldP spid="194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975BC-92BF-417A-A4B2-CC6C3DB3E7F3}"/>
              </a:ext>
            </a:extLst>
          </p:cNvPr>
          <p:cNvSpPr>
            <a:spLocks noGrp="1"/>
          </p:cNvSpPr>
          <p:nvPr>
            <p:ph type="ctrTitle"/>
          </p:nvPr>
        </p:nvSpPr>
        <p:spPr>
          <a:xfrm>
            <a:off x="685800" y="1"/>
            <a:ext cx="7772400" cy="1219199"/>
          </a:xfrm>
        </p:spPr>
        <p:txBody>
          <a:bodyPr/>
          <a:lstStyle/>
          <a:p>
            <a:r>
              <a:rPr lang="en-GB" dirty="0"/>
              <a:t>Some useful vocabulary</a:t>
            </a:r>
          </a:p>
        </p:txBody>
      </p:sp>
      <p:sp>
        <p:nvSpPr>
          <p:cNvPr id="5" name="Subtitle 4">
            <a:extLst>
              <a:ext uri="{FF2B5EF4-FFF2-40B4-BE49-F238E27FC236}">
                <a16:creationId xmlns:a16="http://schemas.microsoft.com/office/drawing/2014/main" id="{18B3FDC9-05BB-4CA9-AC37-8F34476DFA58}"/>
              </a:ext>
            </a:extLst>
          </p:cNvPr>
          <p:cNvSpPr>
            <a:spLocks noGrp="1"/>
          </p:cNvSpPr>
          <p:nvPr>
            <p:ph type="subTitle" idx="1"/>
          </p:nvPr>
        </p:nvSpPr>
        <p:spPr>
          <a:xfrm>
            <a:off x="1371600" y="980728"/>
            <a:ext cx="6400800" cy="4658072"/>
          </a:xfrm>
        </p:spPr>
        <p:txBody>
          <a:bodyPr/>
          <a:lstStyle/>
          <a:p>
            <a:r>
              <a:rPr lang="en-GB" dirty="0"/>
              <a:t>El </a:t>
            </a:r>
            <a:r>
              <a:rPr lang="en-GB" dirty="0" err="1"/>
              <a:t>norte</a:t>
            </a:r>
            <a:r>
              <a:rPr lang="en-GB" dirty="0"/>
              <a:t> -	North</a:t>
            </a:r>
          </a:p>
          <a:p>
            <a:r>
              <a:rPr lang="en-GB" dirty="0"/>
              <a:t>El </a:t>
            </a:r>
            <a:r>
              <a:rPr lang="en-GB" dirty="0" err="1"/>
              <a:t>sud</a:t>
            </a:r>
            <a:r>
              <a:rPr lang="en-GB" dirty="0"/>
              <a:t>  - South</a:t>
            </a:r>
          </a:p>
          <a:p>
            <a:r>
              <a:rPr lang="en-GB" dirty="0"/>
              <a:t>El </a:t>
            </a:r>
            <a:r>
              <a:rPr lang="en-GB" dirty="0" err="1"/>
              <a:t>oeste</a:t>
            </a:r>
            <a:r>
              <a:rPr lang="en-GB" dirty="0"/>
              <a:t> - West</a:t>
            </a:r>
          </a:p>
          <a:p>
            <a:r>
              <a:rPr lang="en-GB" dirty="0"/>
              <a:t>El </a:t>
            </a:r>
            <a:r>
              <a:rPr lang="en-GB" dirty="0" err="1"/>
              <a:t>este</a:t>
            </a:r>
            <a:r>
              <a:rPr lang="en-GB" dirty="0"/>
              <a:t>- east</a:t>
            </a:r>
          </a:p>
          <a:p>
            <a:r>
              <a:rPr lang="en-GB" dirty="0" err="1"/>
              <a:t>Está</a:t>
            </a:r>
            <a:r>
              <a:rPr lang="en-GB" dirty="0"/>
              <a:t> – is</a:t>
            </a:r>
          </a:p>
          <a:p>
            <a:r>
              <a:rPr lang="en-GB" dirty="0" err="1"/>
              <a:t>En</a:t>
            </a:r>
            <a:r>
              <a:rPr lang="en-GB" dirty="0"/>
              <a:t> la costa – on the coast</a:t>
            </a:r>
          </a:p>
          <a:p>
            <a:r>
              <a:rPr lang="en-GB" sz="2800" dirty="0"/>
              <a:t>¿</a:t>
            </a:r>
            <a:r>
              <a:rPr lang="en-GB" sz="2800" dirty="0" err="1"/>
              <a:t>Qué</a:t>
            </a:r>
            <a:r>
              <a:rPr lang="en-GB" sz="2800" dirty="0"/>
              <a:t> </a:t>
            </a:r>
            <a:r>
              <a:rPr lang="en-GB" sz="2800" dirty="0" err="1"/>
              <a:t>número</a:t>
            </a:r>
            <a:r>
              <a:rPr lang="en-GB" sz="2800" dirty="0"/>
              <a:t> es?- what number is it</a:t>
            </a:r>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428844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a:hlinkClick r:id="" action="ppaction://noaction">
              <a:snd r:embed="rId4" name="madrid.wav"/>
            </a:hlinkClick>
          </p:cNvPr>
          <p:cNvSpPr txBox="1">
            <a:spLocks noChangeArrowheads="1"/>
          </p:cNvSpPr>
          <p:nvPr/>
        </p:nvSpPr>
        <p:spPr bwMode="auto">
          <a:xfrm>
            <a:off x="827088" y="6237288"/>
            <a:ext cx="7705725" cy="4953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Madrid est</a:t>
            </a:r>
            <a:r>
              <a:rPr lang="en-GB" sz="2400">
                <a:cs typeface="Arial" charset="0"/>
              </a:rPr>
              <a:t>á en el centro de España. ¿Qué número es?</a:t>
            </a:r>
          </a:p>
        </p:txBody>
      </p:sp>
      <p:sp>
        <p:nvSpPr>
          <p:cNvPr id="45060" name="Oval 4"/>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1" name="Oval 5"/>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2" name="Oval 6"/>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3" name="Oval 7"/>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4" name="Oval 8"/>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5" name="Oval 9"/>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6" name="Oval 10"/>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9" name="Rectangle 13"/>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45070" name="Rectangle 14"/>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45071" name="Rectangle 15"/>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45072" name="Rectangle 16"/>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45073" name="Rectangle 17"/>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45074" name="Rectangle 18"/>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45075" name="Rectangle 19"/>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45081" name="Text Box 25"/>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45082" name="Text Box 26">
            <a:hlinkClick r:id="" action="ppaction://noaction">
              <a:snd r:embed="rId5" name="bilbao.wav"/>
            </a:hlinkClick>
          </p:cNvPr>
          <p:cNvSpPr txBox="1">
            <a:spLocks noChangeArrowheads="1"/>
          </p:cNvSpPr>
          <p:nvPr/>
        </p:nvSpPr>
        <p:spPr bwMode="auto">
          <a:xfrm>
            <a:off x="2497138" y="6008688"/>
            <a:ext cx="6624637"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Bilbao est</a:t>
            </a:r>
            <a:r>
              <a:rPr lang="en-GB" sz="2400">
                <a:cs typeface="Arial" charset="0"/>
              </a:rPr>
              <a:t>á en el norte de España, en la costa. </a:t>
            </a:r>
            <a:br>
              <a:rPr lang="en-GB" sz="2400">
                <a:cs typeface="Arial" charset="0"/>
              </a:rPr>
            </a:br>
            <a:r>
              <a:rPr lang="en-GB" sz="2400">
                <a:cs typeface="Arial" charset="0"/>
              </a:rPr>
              <a:t>¿Qué número es?</a:t>
            </a:r>
          </a:p>
        </p:txBody>
      </p:sp>
      <p:sp>
        <p:nvSpPr>
          <p:cNvPr id="45083" name="Text Box 27">
            <a:hlinkClick r:id="" action="ppaction://noaction">
              <a:snd r:embed="rId6" name="barcelona.wav"/>
            </a:hlinkClick>
          </p:cNvPr>
          <p:cNvSpPr txBox="1">
            <a:spLocks noChangeArrowheads="1"/>
          </p:cNvSpPr>
          <p:nvPr/>
        </p:nvSpPr>
        <p:spPr bwMode="auto">
          <a:xfrm>
            <a:off x="3276600" y="5953125"/>
            <a:ext cx="5832475"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Barcelona est</a:t>
            </a:r>
            <a:r>
              <a:rPr lang="en-GB" sz="2400">
                <a:cs typeface="Arial" charset="0"/>
              </a:rPr>
              <a:t>á en el noreste de España, </a:t>
            </a:r>
            <a:br>
              <a:rPr lang="en-GB" sz="2400">
                <a:cs typeface="Arial" charset="0"/>
              </a:rPr>
            </a:br>
            <a:r>
              <a:rPr lang="en-GB" sz="2400">
                <a:cs typeface="Arial" charset="0"/>
              </a:rPr>
              <a:t>en la costa. ¿Qué número es?</a:t>
            </a:r>
          </a:p>
        </p:txBody>
      </p:sp>
      <p:sp>
        <p:nvSpPr>
          <p:cNvPr id="45084" name="Text Box 28">
            <a:hlinkClick r:id="" action="ppaction://noaction">
              <a:snd r:embed="rId7" name="cadiz.wav"/>
            </a:hlinkClick>
          </p:cNvPr>
          <p:cNvSpPr txBox="1">
            <a:spLocks noChangeArrowheads="1"/>
          </p:cNvSpPr>
          <p:nvPr/>
        </p:nvSpPr>
        <p:spPr bwMode="auto">
          <a:xfrm>
            <a:off x="4284663" y="5881688"/>
            <a:ext cx="467995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C</a:t>
            </a:r>
            <a:r>
              <a:rPr lang="en-GB" sz="2400">
                <a:cs typeface="Arial" charset="0"/>
              </a:rPr>
              <a:t>ádiz</a:t>
            </a:r>
            <a:r>
              <a:rPr lang="en-GB" sz="2400"/>
              <a:t> est</a:t>
            </a:r>
            <a:r>
              <a:rPr lang="en-GB" sz="2400">
                <a:cs typeface="Arial" charset="0"/>
              </a:rPr>
              <a:t>á en el sur de España, </a:t>
            </a:r>
            <a:br>
              <a:rPr lang="en-GB" sz="2400">
                <a:cs typeface="Arial" charset="0"/>
              </a:rPr>
            </a:br>
            <a:r>
              <a:rPr lang="en-GB" sz="2400">
                <a:cs typeface="Arial" charset="0"/>
              </a:rPr>
              <a:t>en la costa. ¿Qué número es?</a:t>
            </a:r>
          </a:p>
        </p:txBody>
      </p:sp>
      <p:sp>
        <p:nvSpPr>
          <p:cNvPr id="45085" name="Text Box 29"/>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45086" name="Text Box 30"/>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45087" name="Text Box 31"/>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45088" name="Rectangle 32"/>
          <p:cNvSpPr>
            <a:spLocks noChangeArrowheads="1"/>
          </p:cNvSpPr>
          <p:nvPr/>
        </p:nvSpPr>
        <p:spPr bwMode="auto">
          <a:xfrm>
            <a:off x="323850" y="622458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4</a:t>
            </a:r>
          </a:p>
        </p:txBody>
      </p:sp>
      <p:sp>
        <p:nvSpPr>
          <p:cNvPr id="45089" name="Rectangle 33"/>
          <p:cNvSpPr>
            <a:spLocks noChangeArrowheads="1"/>
          </p:cNvSpPr>
          <p:nvPr/>
        </p:nvSpPr>
        <p:spPr bwMode="auto">
          <a:xfrm>
            <a:off x="1981200" y="623728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1</a:t>
            </a:r>
          </a:p>
        </p:txBody>
      </p:sp>
      <p:sp>
        <p:nvSpPr>
          <p:cNvPr id="45090" name="Rectangle 34"/>
          <p:cNvSpPr>
            <a:spLocks noChangeArrowheads="1"/>
          </p:cNvSpPr>
          <p:nvPr/>
        </p:nvSpPr>
        <p:spPr bwMode="auto">
          <a:xfrm>
            <a:off x="2751138" y="6165850"/>
            <a:ext cx="503237" cy="503238"/>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3</a:t>
            </a:r>
          </a:p>
        </p:txBody>
      </p:sp>
      <p:sp>
        <p:nvSpPr>
          <p:cNvPr id="45091" name="Rectangle 35"/>
          <p:cNvSpPr>
            <a:spLocks noChangeArrowheads="1"/>
          </p:cNvSpPr>
          <p:nvPr/>
        </p:nvSpPr>
        <p:spPr bwMode="auto">
          <a:xfrm>
            <a:off x="3768725" y="6092825"/>
            <a:ext cx="503238" cy="503238"/>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7</a:t>
            </a:r>
          </a:p>
        </p:txBody>
      </p:sp>
      <p:sp>
        <p:nvSpPr>
          <p:cNvPr id="45092" name="Text Box 36">
            <a:hlinkClick r:id="" action="ppaction://noaction">
              <a:snd r:embed="rId8" name="granada.wav"/>
            </a:hlinkClick>
          </p:cNvPr>
          <p:cNvSpPr txBox="1">
            <a:spLocks noChangeArrowheads="1"/>
          </p:cNvSpPr>
          <p:nvPr/>
        </p:nvSpPr>
        <p:spPr bwMode="auto">
          <a:xfrm>
            <a:off x="4606925" y="5588000"/>
            <a:ext cx="446405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Granada est</a:t>
            </a:r>
            <a:r>
              <a:rPr lang="en-GB" sz="2400">
                <a:cs typeface="Arial" charset="0"/>
              </a:rPr>
              <a:t>á en el sur de España, pero no está en la costa. ¿Qué número es?</a:t>
            </a:r>
          </a:p>
        </p:txBody>
      </p:sp>
      <p:sp>
        <p:nvSpPr>
          <p:cNvPr id="45093" name="Rectangle 37"/>
          <p:cNvSpPr>
            <a:spLocks noChangeArrowheads="1"/>
          </p:cNvSpPr>
          <p:nvPr/>
        </p:nvSpPr>
        <p:spPr bwMode="auto">
          <a:xfrm>
            <a:off x="4067175" y="601503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6</a:t>
            </a:r>
          </a:p>
        </p:txBody>
      </p:sp>
      <p:sp>
        <p:nvSpPr>
          <p:cNvPr id="45094" name="Text Box 38"/>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Granada</a:t>
            </a:r>
          </a:p>
        </p:txBody>
      </p:sp>
      <p:sp>
        <p:nvSpPr>
          <p:cNvPr id="45095" name="Text Box 39">
            <a:hlinkClick r:id="" action="ppaction://noaction">
              <a:snd r:embed="rId9" name="pamplona.wav"/>
            </a:hlinkClick>
          </p:cNvPr>
          <p:cNvSpPr txBox="1">
            <a:spLocks noChangeArrowheads="1"/>
          </p:cNvSpPr>
          <p:nvPr/>
        </p:nvSpPr>
        <p:spPr bwMode="auto">
          <a:xfrm>
            <a:off x="5902325" y="4941888"/>
            <a:ext cx="3133725"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Pamplona est</a:t>
            </a:r>
            <a:r>
              <a:rPr lang="en-GB" sz="2400">
                <a:cs typeface="Arial" charset="0"/>
              </a:rPr>
              <a:t>á en el </a:t>
            </a:r>
            <a:br>
              <a:rPr lang="en-GB" sz="2400">
                <a:cs typeface="Arial" charset="0"/>
              </a:rPr>
            </a:br>
            <a:r>
              <a:rPr lang="en-GB" sz="2400">
                <a:cs typeface="Arial" charset="0"/>
              </a:rPr>
              <a:t>norte de España. </a:t>
            </a:r>
            <a:br>
              <a:rPr lang="en-GB" sz="2400">
                <a:cs typeface="Arial" charset="0"/>
              </a:rPr>
            </a:br>
            <a:r>
              <a:rPr lang="en-GB" sz="2400">
                <a:cs typeface="Arial" charset="0"/>
              </a:rPr>
              <a:t>¿Qué número es?</a:t>
            </a:r>
          </a:p>
        </p:txBody>
      </p:sp>
      <p:sp>
        <p:nvSpPr>
          <p:cNvPr id="45096" name="Rectangle 40"/>
          <p:cNvSpPr>
            <a:spLocks noChangeArrowheads="1"/>
          </p:cNvSpPr>
          <p:nvPr/>
        </p:nvSpPr>
        <p:spPr bwMode="auto">
          <a:xfrm>
            <a:off x="5378450" y="5313363"/>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2</a:t>
            </a:r>
          </a:p>
        </p:txBody>
      </p:sp>
      <p:sp>
        <p:nvSpPr>
          <p:cNvPr id="45097" name="Text Box 41"/>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45098" name="Text Box 42">
            <a:hlinkClick r:id="" action="ppaction://noaction">
              <a:snd r:embed="rId10" name="valencia.wav"/>
            </a:hlinkClick>
          </p:cNvPr>
          <p:cNvSpPr txBox="1">
            <a:spLocks noChangeArrowheads="1"/>
          </p:cNvSpPr>
          <p:nvPr/>
        </p:nvSpPr>
        <p:spPr bwMode="auto">
          <a:xfrm>
            <a:off x="6032500" y="5157788"/>
            <a:ext cx="2932113"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Valencia est</a:t>
            </a:r>
            <a:r>
              <a:rPr lang="en-GB" sz="2400">
                <a:cs typeface="Arial" charset="0"/>
              </a:rPr>
              <a:t>á en el </a:t>
            </a:r>
            <a:br>
              <a:rPr lang="en-GB" sz="2400">
                <a:cs typeface="Arial" charset="0"/>
              </a:rPr>
            </a:br>
            <a:r>
              <a:rPr lang="en-GB" sz="2400">
                <a:cs typeface="Arial" charset="0"/>
              </a:rPr>
              <a:t>este de España.</a:t>
            </a:r>
            <a:br>
              <a:rPr lang="en-GB" sz="2400">
                <a:cs typeface="Arial" charset="0"/>
              </a:rPr>
            </a:br>
            <a:r>
              <a:rPr lang="en-GB" sz="2400">
                <a:cs typeface="Arial" charset="0"/>
              </a:rPr>
              <a:t>¿Qué número es?</a:t>
            </a:r>
          </a:p>
        </p:txBody>
      </p:sp>
      <p:sp>
        <p:nvSpPr>
          <p:cNvPr id="45099" name="Rectangle 43"/>
          <p:cNvSpPr>
            <a:spLocks noChangeArrowheads="1"/>
          </p:cNvSpPr>
          <p:nvPr/>
        </p:nvSpPr>
        <p:spPr bwMode="auto">
          <a:xfrm>
            <a:off x="5508625" y="5529263"/>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bg1"/>
                </a:solidFill>
              </a:rPr>
              <a:t>5</a:t>
            </a:r>
          </a:p>
        </p:txBody>
      </p:sp>
      <p:sp>
        <p:nvSpPr>
          <p:cNvPr id="45100" name="Text Box 44"/>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1000"/>
                                        <p:tgtEl>
                                          <p:spTgt spid="45059"/>
                                        </p:tgtEl>
                                      </p:cBhvr>
                                    </p:animEffect>
                                    <p:anim calcmode="lin" valueType="num">
                                      <p:cBhvr>
                                        <p:cTn id="8" dur="1000" fill="hold"/>
                                        <p:tgtEl>
                                          <p:spTgt spid="45059"/>
                                        </p:tgtEl>
                                        <p:attrNameLst>
                                          <p:attrName>ppt_x</p:attrName>
                                        </p:attrNameLst>
                                      </p:cBhvr>
                                      <p:tavLst>
                                        <p:tav tm="0">
                                          <p:val>
                                            <p:strVal val="#ppt_x"/>
                                          </p:val>
                                        </p:tav>
                                        <p:tav tm="100000">
                                          <p:val>
                                            <p:strVal val="#ppt_x"/>
                                          </p:val>
                                        </p:tav>
                                      </p:tavLst>
                                    </p:anim>
                                    <p:anim calcmode="lin" valueType="num">
                                      <p:cBhvr>
                                        <p:cTn id="9" dur="900" decel="100000" fill="hold"/>
                                        <p:tgtEl>
                                          <p:spTgt spid="450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5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088"/>
                                        </p:tgtEl>
                                        <p:attrNameLst>
                                          <p:attrName>style.visibility</p:attrName>
                                        </p:attrNameLst>
                                      </p:cBhvr>
                                      <p:to>
                                        <p:strVal val="visible"/>
                                      </p:to>
                                    </p:set>
                                    <p:animEffect transition="in" filter="slide(fromBottom)">
                                      <p:cBhvr>
                                        <p:cTn id="15" dur="500"/>
                                        <p:tgtEl>
                                          <p:spTgt spid="45088"/>
                                        </p:tgtEl>
                                      </p:cBhvr>
                                    </p:animEffec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5081"/>
                                        </p:tgtEl>
                                        <p:attrNameLst>
                                          <p:attrName>style.visibility</p:attrName>
                                        </p:attrNameLst>
                                      </p:cBhvr>
                                      <p:to>
                                        <p:strVal val="visible"/>
                                      </p:to>
                                    </p:set>
                                    <p:anim calcmode="discrete" valueType="clr">
                                      <p:cBhvr override="childStyle">
                                        <p:cTn id="19" dur="80"/>
                                        <p:tgtEl>
                                          <p:spTgt spid="450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5081"/>
                                        </p:tgtEl>
                                        <p:attrNameLst>
                                          <p:attrName>fillcolor</p:attrName>
                                        </p:attrNameLst>
                                      </p:cBhvr>
                                      <p:tavLst>
                                        <p:tav tm="0">
                                          <p:val>
                                            <p:clrVal>
                                              <a:schemeClr val="accent2"/>
                                            </p:clrVal>
                                          </p:val>
                                        </p:tav>
                                        <p:tav tm="50000">
                                          <p:val>
                                            <p:clrVal>
                                              <a:schemeClr val="hlink"/>
                                            </p:clrVal>
                                          </p:val>
                                        </p:tav>
                                      </p:tavLst>
                                    </p:anim>
                                    <p:set>
                                      <p:cBhvr>
                                        <p:cTn id="21" dur="80"/>
                                        <p:tgtEl>
                                          <p:spTgt spid="450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45059"/>
                                        </p:tgtEl>
                                      </p:cBhvr>
                                    </p:animEffect>
                                    <p:set>
                                      <p:cBhvr>
                                        <p:cTn id="26" dur="1" fill="hold">
                                          <p:stCondLst>
                                            <p:cond delay="499"/>
                                          </p:stCondLst>
                                        </p:cTn>
                                        <p:tgtEl>
                                          <p:spTgt spid="4505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508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5082"/>
                                        </p:tgtEl>
                                        <p:attrNameLst>
                                          <p:attrName>style.visibility</p:attrName>
                                        </p:attrNameLst>
                                      </p:cBhvr>
                                      <p:to>
                                        <p:strVal val="visible"/>
                                      </p:to>
                                    </p:set>
                                    <p:animEffect transition="in" filter="fade">
                                      <p:cBhvr>
                                        <p:cTn id="33" dur="1000"/>
                                        <p:tgtEl>
                                          <p:spTgt spid="45082"/>
                                        </p:tgtEl>
                                      </p:cBhvr>
                                    </p:animEffect>
                                    <p:anim calcmode="lin" valueType="num">
                                      <p:cBhvr>
                                        <p:cTn id="34" dur="1000" fill="hold"/>
                                        <p:tgtEl>
                                          <p:spTgt spid="45082"/>
                                        </p:tgtEl>
                                        <p:attrNameLst>
                                          <p:attrName>ppt_x</p:attrName>
                                        </p:attrNameLst>
                                      </p:cBhvr>
                                      <p:tavLst>
                                        <p:tav tm="0">
                                          <p:val>
                                            <p:strVal val="#ppt_x"/>
                                          </p:val>
                                        </p:tav>
                                        <p:tav tm="100000">
                                          <p:val>
                                            <p:strVal val="#ppt_x"/>
                                          </p:val>
                                        </p:tav>
                                      </p:tavLst>
                                    </p:anim>
                                    <p:anim calcmode="lin" valueType="num">
                                      <p:cBhvr>
                                        <p:cTn id="35" dur="900" decel="100000" fill="hold"/>
                                        <p:tgtEl>
                                          <p:spTgt spid="4508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5082"/>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45089"/>
                                        </p:tgtEl>
                                        <p:attrNameLst>
                                          <p:attrName>style.visibility</p:attrName>
                                        </p:attrNameLst>
                                      </p:cBhvr>
                                      <p:to>
                                        <p:strVal val="visible"/>
                                      </p:to>
                                    </p:set>
                                    <p:animEffect transition="in" filter="slide(fromBottom)">
                                      <p:cBhvr>
                                        <p:cTn id="41" dur="500"/>
                                        <p:tgtEl>
                                          <p:spTgt spid="45089"/>
                                        </p:tgtEl>
                                      </p:cBhvr>
                                    </p:animEffect>
                                  </p:childTnLst>
                                </p:cTn>
                              </p:par>
                            </p:childTnLst>
                          </p:cTn>
                        </p:par>
                        <p:par>
                          <p:cTn id="42" fill="hold" nodeType="afterGroup">
                            <p:stCondLst>
                              <p:cond delay="5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5085"/>
                                        </p:tgtEl>
                                        <p:attrNameLst>
                                          <p:attrName>style.visibility</p:attrName>
                                        </p:attrNameLst>
                                      </p:cBhvr>
                                      <p:to>
                                        <p:strVal val="visible"/>
                                      </p:to>
                                    </p:set>
                                    <p:anim calcmode="discrete" valueType="clr">
                                      <p:cBhvr override="childStyle">
                                        <p:cTn id="45" dur="80"/>
                                        <p:tgtEl>
                                          <p:spTgt spid="4508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5085"/>
                                        </p:tgtEl>
                                        <p:attrNameLst>
                                          <p:attrName>fillcolor</p:attrName>
                                        </p:attrNameLst>
                                      </p:cBhvr>
                                      <p:tavLst>
                                        <p:tav tm="0">
                                          <p:val>
                                            <p:clrVal>
                                              <a:schemeClr val="accent2"/>
                                            </p:clrVal>
                                          </p:val>
                                        </p:tav>
                                        <p:tav tm="50000">
                                          <p:val>
                                            <p:clrVal>
                                              <a:schemeClr val="hlink"/>
                                            </p:clrVal>
                                          </p:val>
                                        </p:tav>
                                      </p:tavLst>
                                    </p:anim>
                                    <p:set>
                                      <p:cBhvr>
                                        <p:cTn id="47" dur="80"/>
                                        <p:tgtEl>
                                          <p:spTgt spid="45085"/>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xit" presetSubtype="0" fill="hold" grpId="1" nodeType="clickEffect">
                                  <p:stCondLst>
                                    <p:cond delay="0"/>
                                  </p:stCondLst>
                                  <p:childTnLst>
                                    <p:animEffect transition="out" filter="dissolve">
                                      <p:cBhvr>
                                        <p:cTn id="51" dur="500"/>
                                        <p:tgtEl>
                                          <p:spTgt spid="45082"/>
                                        </p:tgtEl>
                                      </p:cBhvr>
                                    </p:animEffect>
                                    <p:set>
                                      <p:cBhvr>
                                        <p:cTn id="52" dur="1" fill="hold">
                                          <p:stCondLst>
                                            <p:cond delay="499"/>
                                          </p:stCondLst>
                                        </p:cTn>
                                        <p:tgtEl>
                                          <p:spTgt spid="4508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5089"/>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45083"/>
                                        </p:tgtEl>
                                        <p:attrNameLst>
                                          <p:attrName>style.visibility</p:attrName>
                                        </p:attrNameLst>
                                      </p:cBhvr>
                                      <p:to>
                                        <p:strVal val="visible"/>
                                      </p:to>
                                    </p:set>
                                    <p:animEffect transition="in" filter="fade">
                                      <p:cBhvr>
                                        <p:cTn id="59" dur="1000"/>
                                        <p:tgtEl>
                                          <p:spTgt spid="45083"/>
                                        </p:tgtEl>
                                      </p:cBhvr>
                                    </p:animEffect>
                                    <p:anim calcmode="lin" valueType="num">
                                      <p:cBhvr>
                                        <p:cTn id="60" dur="1000" fill="hold"/>
                                        <p:tgtEl>
                                          <p:spTgt spid="45083"/>
                                        </p:tgtEl>
                                        <p:attrNameLst>
                                          <p:attrName>ppt_x</p:attrName>
                                        </p:attrNameLst>
                                      </p:cBhvr>
                                      <p:tavLst>
                                        <p:tav tm="0">
                                          <p:val>
                                            <p:strVal val="#ppt_x"/>
                                          </p:val>
                                        </p:tav>
                                        <p:tav tm="100000">
                                          <p:val>
                                            <p:strVal val="#ppt_x"/>
                                          </p:val>
                                        </p:tav>
                                      </p:tavLst>
                                    </p:anim>
                                    <p:anim calcmode="lin" valueType="num">
                                      <p:cBhvr>
                                        <p:cTn id="61" dur="900" decel="100000" fill="hold"/>
                                        <p:tgtEl>
                                          <p:spTgt spid="4508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5083"/>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45090"/>
                                        </p:tgtEl>
                                        <p:attrNameLst>
                                          <p:attrName>style.visibility</p:attrName>
                                        </p:attrNameLst>
                                      </p:cBhvr>
                                      <p:to>
                                        <p:strVal val="visible"/>
                                      </p:to>
                                    </p:set>
                                    <p:animEffect transition="in" filter="slide(fromBottom)">
                                      <p:cBhvr>
                                        <p:cTn id="67" dur="500"/>
                                        <p:tgtEl>
                                          <p:spTgt spid="45090"/>
                                        </p:tgtEl>
                                      </p:cBhvr>
                                    </p:animEffect>
                                  </p:childTnLst>
                                </p:cTn>
                              </p:par>
                            </p:childTnLst>
                          </p:cTn>
                        </p:par>
                        <p:par>
                          <p:cTn id="68" fill="hold" nodeType="afterGroup">
                            <p:stCondLst>
                              <p:cond delay="5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45086"/>
                                        </p:tgtEl>
                                        <p:attrNameLst>
                                          <p:attrName>style.visibility</p:attrName>
                                        </p:attrNameLst>
                                      </p:cBhvr>
                                      <p:to>
                                        <p:strVal val="visible"/>
                                      </p:to>
                                    </p:set>
                                    <p:anim calcmode="discrete" valueType="clr">
                                      <p:cBhvr override="childStyle">
                                        <p:cTn id="71" dur="80"/>
                                        <p:tgtEl>
                                          <p:spTgt spid="45086"/>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5086"/>
                                        </p:tgtEl>
                                        <p:attrNameLst>
                                          <p:attrName>fillcolor</p:attrName>
                                        </p:attrNameLst>
                                      </p:cBhvr>
                                      <p:tavLst>
                                        <p:tav tm="0">
                                          <p:val>
                                            <p:clrVal>
                                              <a:schemeClr val="accent2"/>
                                            </p:clrVal>
                                          </p:val>
                                        </p:tav>
                                        <p:tav tm="50000">
                                          <p:val>
                                            <p:clrVal>
                                              <a:schemeClr val="hlink"/>
                                            </p:clrVal>
                                          </p:val>
                                        </p:tav>
                                      </p:tavLst>
                                    </p:anim>
                                    <p:set>
                                      <p:cBhvr>
                                        <p:cTn id="73" dur="80"/>
                                        <p:tgtEl>
                                          <p:spTgt spid="45086"/>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grpId="1" nodeType="clickEffect">
                                  <p:stCondLst>
                                    <p:cond delay="0"/>
                                  </p:stCondLst>
                                  <p:childTnLst>
                                    <p:animEffect transition="out" filter="dissolve">
                                      <p:cBhvr>
                                        <p:cTn id="77" dur="500"/>
                                        <p:tgtEl>
                                          <p:spTgt spid="45083"/>
                                        </p:tgtEl>
                                      </p:cBhvr>
                                    </p:animEffect>
                                    <p:set>
                                      <p:cBhvr>
                                        <p:cTn id="78" dur="1" fill="hold">
                                          <p:stCondLst>
                                            <p:cond delay="499"/>
                                          </p:stCondLst>
                                        </p:cTn>
                                        <p:tgtEl>
                                          <p:spTgt spid="4508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5090"/>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45084"/>
                                        </p:tgtEl>
                                        <p:attrNameLst>
                                          <p:attrName>style.visibility</p:attrName>
                                        </p:attrNameLst>
                                      </p:cBhvr>
                                      <p:to>
                                        <p:strVal val="visible"/>
                                      </p:to>
                                    </p:set>
                                    <p:animEffect transition="in" filter="fade">
                                      <p:cBhvr>
                                        <p:cTn id="85" dur="1000"/>
                                        <p:tgtEl>
                                          <p:spTgt spid="45084"/>
                                        </p:tgtEl>
                                      </p:cBhvr>
                                    </p:animEffect>
                                    <p:anim calcmode="lin" valueType="num">
                                      <p:cBhvr>
                                        <p:cTn id="86" dur="1000" fill="hold"/>
                                        <p:tgtEl>
                                          <p:spTgt spid="45084"/>
                                        </p:tgtEl>
                                        <p:attrNameLst>
                                          <p:attrName>ppt_x</p:attrName>
                                        </p:attrNameLst>
                                      </p:cBhvr>
                                      <p:tavLst>
                                        <p:tav tm="0">
                                          <p:val>
                                            <p:strVal val="#ppt_x"/>
                                          </p:val>
                                        </p:tav>
                                        <p:tav tm="100000">
                                          <p:val>
                                            <p:strVal val="#ppt_x"/>
                                          </p:val>
                                        </p:tav>
                                      </p:tavLst>
                                    </p:anim>
                                    <p:anim calcmode="lin" valueType="num">
                                      <p:cBhvr>
                                        <p:cTn id="87" dur="900" decel="100000" fill="hold"/>
                                        <p:tgtEl>
                                          <p:spTgt spid="45084"/>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5084"/>
                                        </p:tgtEl>
                                        <p:attrNameLst>
                                          <p:attrName>ppt_y</p:attrName>
                                        </p:attrNameLst>
                                      </p:cBhvr>
                                      <p:tavLst>
                                        <p:tav tm="0">
                                          <p:val>
                                            <p:strVal val="#ppt_y-.03"/>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45091"/>
                                        </p:tgtEl>
                                        <p:attrNameLst>
                                          <p:attrName>style.visibility</p:attrName>
                                        </p:attrNameLst>
                                      </p:cBhvr>
                                      <p:to>
                                        <p:strVal val="visible"/>
                                      </p:to>
                                    </p:set>
                                    <p:animEffect transition="in" filter="slide(fromBottom)">
                                      <p:cBhvr>
                                        <p:cTn id="93" dur="500"/>
                                        <p:tgtEl>
                                          <p:spTgt spid="45091"/>
                                        </p:tgtEl>
                                      </p:cBhvr>
                                    </p:animEffect>
                                  </p:childTnLst>
                                </p:cTn>
                              </p:par>
                            </p:childTnLst>
                          </p:cTn>
                        </p:par>
                        <p:par>
                          <p:cTn id="94" fill="hold" nodeType="afterGroup">
                            <p:stCondLst>
                              <p:cond delay="5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45087"/>
                                        </p:tgtEl>
                                        <p:attrNameLst>
                                          <p:attrName>style.visibility</p:attrName>
                                        </p:attrNameLst>
                                      </p:cBhvr>
                                      <p:to>
                                        <p:strVal val="visible"/>
                                      </p:to>
                                    </p:set>
                                    <p:anim calcmode="discrete" valueType="clr">
                                      <p:cBhvr override="childStyle">
                                        <p:cTn id="97" dur="80"/>
                                        <p:tgtEl>
                                          <p:spTgt spid="45087"/>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45087"/>
                                        </p:tgtEl>
                                        <p:attrNameLst>
                                          <p:attrName>fillcolor</p:attrName>
                                        </p:attrNameLst>
                                      </p:cBhvr>
                                      <p:tavLst>
                                        <p:tav tm="0">
                                          <p:val>
                                            <p:clrVal>
                                              <a:schemeClr val="accent2"/>
                                            </p:clrVal>
                                          </p:val>
                                        </p:tav>
                                        <p:tav tm="50000">
                                          <p:val>
                                            <p:clrVal>
                                              <a:schemeClr val="hlink"/>
                                            </p:clrVal>
                                          </p:val>
                                        </p:tav>
                                      </p:tavLst>
                                    </p:anim>
                                    <p:set>
                                      <p:cBhvr>
                                        <p:cTn id="99" dur="80"/>
                                        <p:tgtEl>
                                          <p:spTgt spid="45087"/>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xit" presetSubtype="0" fill="hold" grpId="1" nodeType="clickEffect">
                                  <p:stCondLst>
                                    <p:cond delay="0"/>
                                  </p:stCondLst>
                                  <p:childTnLst>
                                    <p:animEffect transition="out" filter="dissolve">
                                      <p:cBhvr>
                                        <p:cTn id="103" dur="500"/>
                                        <p:tgtEl>
                                          <p:spTgt spid="45084"/>
                                        </p:tgtEl>
                                      </p:cBhvr>
                                    </p:animEffect>
                                    <p:set>
                                      <p:cBhvr>
                                        <p:cTn id="104" dur="1" fill="hold">
                                          <p:stCondLst>
                                            <p:cond delay="499"/>
                                          </p:stCondLst>
                                        </p:cTn>
                                        <p:tgtEl>
                                          <p:spTgt spid="4508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5091"/>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45092"/>
                                        </p:tgtEl>
                                        <p:attrNameLst>
                                          <p:attrName>style.visibility</p:attrName>
                                        </p:attrNameLst>
                                      </p:cBhvr>
                                      <p:to>
                                        <p:strVal val="visible"/>
                                      </p:to>
                                    </p:set>
                                    <p:animEffect transition="in" filter="fade">
                                      <p:cBhvr>
                                        <p:cTn id="111" dur="1000"/>
                                        <p:tgtEl>
                                          <p:spTgt spid="45092"/>
                                        </p:tgtEl>
                                      </p:cBhvr>
                                    </p:animEffect>
                                    <p:anim calcmode="lin" valueType="num">
                                      <p:cBhvr>
                                        <p:cTn id="112" dur="1000" fill="hold"/>
                                        <p:tgtEl>
                                          <p:spTgt spid="45092"/>
                                        </p:tgtEl>
                                        <p:attrNameLst>
                                          <p:attrName>ppt_x</p:attrName>
                                        </p:attrNameLst>
                                      </p:cBhvr>
                                      <p:tavLst>
                                        <p:tav tm="0">
                                          <p:val>
                                            <p:strVal val="#ppt_x"/>
                                          </p:val>
                                        </p:tav>
                                        <p:tav tm="100000">
                                          <p:val>
                                            <p:strVal val="#ppt_x"/>
                                          </p:val>
                                        </p:tav>
                                      </p:tavLst>
                                    </p:anim>
                                    <p:anim calcmode="lin" valueType="num">
                                      <p:cBhvr>
                                        <p:cTn id="113" dur="900" decel="100000" fill="hold"/>
                                        <p:tgtEl>
                                          <p:spTgt spid="45092"/>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45092"/>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45093"/>
                                        </p:tgtEl>
                                        <p:attrNameLst>
                                          <p:attrName>style.visibility</p:attrName>
                                        </p:attrNameLst>
                                      </p:cBhvr>
                                      <p:to>
                                        <p:strVal val="visible"/>
                                      </p:to>
                                    </p:set>
                                    <p:animEffect transition="in" filter="slide(fromBottom)">
                                      <p:cBhvr>
                                        <p:cTn id="119" dur="500"/>
                                        <p:tgtEl>
                                          <p:spTgt spid="45093"/>
                                        </p:tgtEl>
                                      </p:cBhvr>
                                    </p:animEffect>
                                  </p:childTnLst>
                                </p:cTn>
                              </p:par>
                            </p:childTnLst>
                          </p:cTn>
                        </p:par>
                        <p:par>
                          <p:cTn id="120" fill="hold" nodeType="afterGroup">
                            <p:stCondLst>
                              <p:cond delay="500"/>
                            </p:stCondLst>
                            <p:childTnLst>
                              <p:par>
                                <p:cTn id="121" presetID="27" presetClass="entr" presetSubtype="0" fill="hold" grpId="0" nodeType="afterEffect">
                                  <p:stCondLst>
                                    <p:cond delay="0"/>
                                  </p:stCondLst>
                                  <p:iterate type="lt">
                                    <p:tmPct val="50000"/>
                                  </p:iterate>
                                  <p:childTnLst>
                                    <p:set>
                                      <p:cBhvr>
                                        <p:cTn id="122" dur="1" fill="hold">
                                          <p:stCondLst>
                                            <p:cond delay="0"/>
                                          </p:stCondLst>
                                        </p:cTn>
                                        <p:tgtEl>
                                          <p:spTgt spid="45094"/>
                                        </p:tgtEl>
                                        <p:attrNameLst>
                                          <p:attrName>style.visibility</p:attrName>
                                        </p:attrNameLst>
                                      </p:cBhvr>
                                      <p:to>
                                        <p:strVal val="visible"/>
                                      </p:to>
                                    </p:set>
                                    <p:anim calcmode="discrete" valueType="clr">
                                      <p:cBhvr override="childStyle">
                                        <p:cTn id="123" dur="80"/>
                                        <p:tgtEl>
                                          <p:spTgt spid="45094"/>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45094"/>
                                        </p:tgtEl>
                                        <p:attrNameLst>
                                          <p:attrName>fillcolor</p:attrName>
                                        </p:attrNameLst>
                                      </p:cBhvr>
                                      <p:tavLst>
                                        <p:tav tm="0">
                                          <p:val>
                                            <p:clrVal>
                                              <a:schemeClr val="accent2"/>
                                            </p:clrVal>
                                          </p:val>
                                        </p:tav>
                                        <p:tav tm="50000">
                                          <p:val>
                                            <p:clrVal>
                                              <a:schemeClr val="hlink"/>
                                            </p:clrVal>
                                          </p:val>
                                        </p:tav>
                                      </p:tavLst>
                                    </p:anim>
                                    <p:set>
                                      <p:cBhvr>
                                        <p:cTn id="125" dur="80"/>
                                        <p:tgtEl>
                                          <p:spTgt spid="45094"/>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xit" presetSubtype="0" fill="hold" grpId="1" nodeType="clickEffect">
                                  <p:stCondLst>
                                    <p:cond delay="0"/>
                                  </p:stCondLst>
                                  <p:childTnLst>
                                    <p:animEffect transition="out" filter="dissolve">
                                      <p:cBhvr>
                                        <p:cTn id="129" dur="500"/>
                                        <p:tgtEl>
                                          <p:spTgt spid="45092"/>
                                        </p:tgtEl>
                                      </p:cBhvr>
                                    </p:animEffect>
                                    <p:set>
                                      <p:cBhvr>
                                        <p:cTn id="130" dur="1" fill="hold">
                                          <p:stCondLst>
                                            <p:cond delay="499"/>
                                          </p:stCondLst>
                                        </p:cTn>
                                        <p:tgtEl>
                                          <p:spTgt spid="45092"/>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45093"/>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7" presetClass="entr" presetSubtype="0" fill="hold" grpId="0" nodeType="clickEffect">
                                  <p:stCondLst>
                                    <p:cond delay="0"/>
                                  </p:stCondLst>
                                  <p:childTnLst>
                                    <p:set>
                                      <p:cBhvr>
                                        <p:cTn id="136" dur="1" fill="hold">
                                          <p:stCondLst>
                                            <p:cond delay="0"/>
                                          </p:stCondLst>
                                        </p:cTn>
                                        <p:tgtEl>
                                          <p:spTgt spid="45095"/>
                                        </p:tgtEl>
                                        <p:attrNameLst>
                                          <p:attrName>style.visibility</p:attrName>
                                        </p:attrNameLst>
                                      </p:cBhvr>
                                      <p:to>
                                        <p:strVal val="visible"/>
                                      </p:to>
                                    </p:set>
                                    <p:animEffect transition="in" filter="fade">
                                      <p:cBhvr>
                                        <p:cTn id="137" dur="1000"/>
                                        <p:tgtEl>
                                          <p:spTgt spid="45095"/>
                                        </p:tgtEl>
                                      </p:cBhvr>
                                    </p:animEffect>
                                    <p:anim calcmode="lin" valueType="num">
                                      <p:cBhvr>
                                        <p:cTn id="138" dur="1000" fill="hold"/>
                                        <p:tgtEl>
                                          <p:spTgt spid="45095"/>
                                        </p:tgtEl>
                                        <p:attrNameLst>
                                          <p:attrName>ppt_x</p:attrName>
                                        </p:attrNameLst>
                                      </p:cBhvr>
                                      <p:tavLst>
                                        <p:tav tm="0">
                                          <p:val>
                                            <p:strVal val="#ppt_x"/>
                                          </p:val>
                                        </p:tav>
                                        <p:tav tm="100000">
                                          <p:val>
                                            <p:strVal val="#ppt_x"/>
                                          </p:val>
                                        </p:tav>
                                      </p:tavLst>
                                    </p:anim>
                                    <p:anim calcmode="lin" valueType="num">
                                      <p:cBhvr>
                                        <p:cTn id="139" dur="900" decel="100000" fill="hold"/>
                                        <p:tgtEl>
                                          <p:spTgt spid="45095"/>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45095"/>
                                        </p:tgtEl>
                                        <p:attrNameLst>
                                          <p:attrName>ppt_y</p:attrName>
                                        </p:attrNameLst>
                                      </p:cBhvr>
                                      <p:tavLst>
                                        <p:tav tm="0">
                                          <p:val>
                                            <p:strVal val="#ppt_y-.03"/>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45096"/>
                                        </p:tgtEl>
                                        <p:attrNameLst>
                                          <p:attrName>style.visibility</p:attrName>
                                        </p:attrNameLst>
                                      </p:cBhvr>
                                      <p:to>
                                        <p:strVal val="visible"/>
                                      </p:to>
                                    </p:set>
                                    <p:animEffect transition="in" filter="slide(fromBottom)">
                                      <p:cBhvr>
                                        <p:cTn id="145" dur="500"/>
                                        <p:tgtEl>
                                          <p:spTgt spid="45096"/>
                                        </p:tgtEl>
                                      </p:cBhvr>
                                    </p:animEffect>
                                  </p:childTnLst>
                                </p:cTn>
                              </p:par>
                            </p:childTnLst>
                          </p:cTn>
                        </p:par>
                        <p:par>
                          <p:cTn id="146" fill="hold" nodeType="afterGroup">
                            <p:stCondLst>
                              <p:cond delay="500"/>
                            </p:stCondLst>
                            <p:childTnLst>
                              <p:par>
                                <p:cTn id="147" presetID="27" presetClass="entr" presetSubtype="0" fill="hold" grpId="0" nodeType="afterEffect">
                                  <p:stCondLst>
                                    <p:cond delay="0"/>
                                  </p:stCondLst>
                                  <p:iterate type="lt">
                                    <p:tmPct val="50000"/>
                                  </p:iterate>
                                  <p:childTnLst>
                                    <p:set>
                                      <p:cBhvr>
                                        <p:cTn id="148" dur="1" fill="hold">
                                          <p:stCondLst>
                                            <p:cond delay="0"/>
                                          </p:stCondLst>
                                        </p:cTn>
                                        <p:tgtEl>
                                          <p:spTgt spid="45097"/>
                                        </p:tgtEl>
                                        <p:attrNameLst>
                                          <p:attrName>style.visibility</p:attrName>
                                        </p:attrNameLst>
                                      </p:cBhvr>
                                      <p:to>
                                        <p:strVal val="visible"/>
                                      </p:to>
                                    </p:set>
                                    <p:anim calcmode="discrete" valueType="clr">
                                      <p:cBhvr override="childStyle">
                                        <p:cTn id="149" dur="80"/>
                                        <p:tgtEl>
                                          <p:spTgt spid="45097"/>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45097"/>
                                        </p:tgtEl>
                                        <p:attrNameLst>
                                          <p:attrName>fillcolor</p:attrName>
                                        </p:attrNameLst>
                                      </p:cBhvr>
                                      <p:tavLst>
                                        <p:tav tm="0">
                                          <p:val>
                                            <p:clrVal>
                                              <a:schemeClr val="accent2"/>
                                            </p:clrVal>
                                          </p:val>
                                        </p:tav>
                                        <p:tav tm="50000">
                                          <p:val>
                                            <p:clrVal>
                                              <a:schemeClr val="hlink"/>
                                            </p:clrVal>
                                          </p:val>
                                        </p:tav>
                                      </p:tavLst>
                                    </p:anim>
                                    <p:set>
                                      <p:cBhvr>
                                        <p:cTn id="151" dur="80"/>
                                        <p:tgtEl>
                                          <p:spTgt spid="45097"/>
                                        </p:tgtEl>
                                        <p:attrNameLst>
                                          <p:attrName>fill.type</p:attrName>
                                        </p:attrNameLst>
                                      </p:cBhvr>
                                      <p:to>
                                        <p:strVal val="solid"/>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xit" presetSubtype="0" fill="hold" grpId="1" nodeType="clickEffect">
                                  <p:stCondLst>
                                    <p:cond delay="0"/>
                                  </p:stCondLst>
                                  <p:childTnLst>
                                    <p:animEffect transition="out" filter="dissolve">
                                      <p:cBhvr>
                                        <p:cTn id="155" dur="500"/>
                                        <p:tgtEl>
                                          <p:spTgt spid="45095"/>
                                        </p:tgtEl>
                                      </p:cBhvr>
                                    </p:animEffect>
                                    <p:set>
                                      <p:cBhvr>
                                        <p:cTn id="156" dur="1" fill="hold">
                                          <p:stCondLst>
                                            <p:cond delay="499"/>
                                          </p:stCondLst>
                                        </p:cTn>
                                        <p:tgtEl>
                                          <p:spTgt spid="4509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5096"/>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7" presetClass="entr" presetSubtype="0" fill="hold" grpId="0" nodeType="clickEffect">
                                  <p:stCondLst>
                                    <p:cond delay="0"/>
                                  </p:stCondLst>
                                  <p:childTnLst>
                                    <p:set>
                                      <p:cBhvr>
                                        <p:cTn id="162" dur="1" fill="hold">
                                          <p:stCondLst>
                                            <p:cond delay="0"/>
                                          </p:stCondLst>
                                        </p:cTn>
                                        <p:tgtEl>
                                          <p:spTgt spid="45098"/>
                                        </p:tgtEl>
                                        <p:attrNameLst>
                                          <p:attrName>style.visibility</p:attrName>
                                        </p:attrNameLst>
                                      </p:cBhvr>
                                      <p:to>
                                        <p:strVal val="visible"/>
                                      </p:to>
                                    </p:set>
                                    <p:animEffect transition="in" filter="fade">
                                      <p:cBhvr>
                                        <p:cTn id="163" dur="1000"/>
                                        <p:tgtEl>
                                          <p:spTgt spid="45098"/>
                                        </p:tgtEl>
                                      </p:cBhvr>
                                    </p:animEffect>
                                    <p:anim calcmode="lin" valueType="num">
                                      <p:cBhvr>
                                        <p:cTn id="164" dur="1000" fill="hold"/>
                                        <p:tgtEl>
                                          <p:spTgt spid="45098"/>
                                        </p:tgtEl>
                                        <p:attrNameLst>
                                          <p:attrName>ppt_x</p:attrName>
                                        </p:attrNameLst>
                                      </p:cBhvr>
                                      <p:tavLst>
                                        <p:tav tm="0">
                                          <p:val>
                                            <p:strVal val="#ppt_x"/>
                                          </p:val>
                                        </p:tav>
                                        <p:tav tm="100000">
                                          <p:val>
                                            <p:strVal val="#ppt_x"/>
                                          </p:val>
                                        </p:tav>
                                      </p:tavLst>
                                    </p:anim>
                                    <p:anim calcmode="lin" valueType="num">
                                      <p:cBhvr>
                                        <p:cTn id="165" dur="900" decel="100000" fill="hold"/>
                                        <p:tgtEl>
                                          <p:spTgt spid="45098"/>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45098"/>
                                        </p:tgtEl>
                                        <p:attrNameLst>
                                          <p:attrName>ppt_y</p:attrName>
                                        </p:attrNameLst>
                                      </p:cBhvr>
                                      <p:tavLst>
                                        <p:tav tm="0">
                                          <p:val>
                                            <p:strVal val="#ppt_y-.03"/>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2" presetClass="entr" presetSubtype="4" fill="hold" grpId="0" nodeType="clickEffect">
                                  <p:stCondLst>
                                    <p:cond delay="0"/>
                                  </p:stCondLst>
                                  <p:childTnLst>
                                    <p:set>
                                      <p:cBhvr>
                                        <p:cTn id="170" dur="1" fill="hold">
                                          <p:stCondLst>
                                            <p:cond delay="0"/>
                                          </p:stCondLst>
                                        </p:cTn>
                                        <p:tgtEl>
                                          <p:spTgt spid="45099"/>
                                        </p:tgtEl>
                                        <p:attrNameLst>
                                          <p:attrName>style.visibility</p:attrName>
                                        </p:attrNameLst>
                                      </p:cBhvr>
                                      <p:to>
                                        <p:strVal val="visible"/>
                                      </p:to>
                                    </p:set>
                                    <p:animEffect transition="in" filter="slide(fromBottom)">
                                      <p:cBhvr>
                                        <p:cTn id="171" dur="500"/>
                                        <p:tgtEl>
                                          <p:spTgt spid="45099"/>
                                        </p:tgtEl>
                                      </p:cBhvr>
                                    </p:animEffect>
                                  </p:childTnLst>
                                </p:cTn>
                              </p:par>
                            </p:childTnLst>
                          </p:cTn>
                        </p:par>
                        <p:par>
                          <p:cTn id="172" fill="hold" nodeType="afterGroup">
                            <p:stCondLst>
                              <p:cond delay="500"/>
                            </p:stCondLst>
                            <p:childTnLst>
                              <p:par>
                                <p:cTn id="173" presetID="27" presetClass="entr" presetSubtype="0" fill="hold" grpId="0" nodeType="afterEffect">
                                  <p:stCondLst>
                                    <p:cond delay="0"/>
                                  </p:stCondLst>
                                  <p:iterate type="lt">
                                    <p:tmPct val="50000"/>
                                  </p:iterate>
                                  <p:childTnLst>
                                    <p:set>
                                      <p:cBhvr>
                                        <p:cTn id="174" dur="1" fill="hold">
                                          <p:stCondLst>
                                            <p:cond delay="0"/>
                                          </p:stCondLst>
                                        </p:cTn>
                                        <p:tgtEl>
                                          <p:spTgt spid="45100"/>
                                        </p:tgtEl>
                                        <p:attrNameLst>
                                          <p:attrName>style.visibility</p:attrName>
                                        </p:attrNameLst>
                                      </p:cBhvr>
                                      <p:to>
                                        <p:strVal val="visible"/>
                                      </p:to>
                                    </p:set>
                                    <p:anim calcmode="discrete" valueType="clr">
                                      <p:cBhvr override="childStyle">
                                        <p:cTn id="175" dur="80"/>
                                        <p:tgtEl>
                                          <p:spTgt spid="45100"/>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45100"/>
                                        </p:tgtEl>
                                        <p:attrNameLst>
                                          <p:attrName>fillcolor</p:attrName>
                                        </p:attrNameLst>
                                      </p:cBhvr>
                                      <p:tavLst>
                                        <p:tav tm="0">
                                          <p:val>
                                            <p:clrVal>
                                              <a:schemeClr val="accent2"/>
                                            </p:clrVal>
                                          </p:val>
                                        </p:tav>
                                        <p:tav tm="50000">
                                          <p:val>
                                            <p:clrVal>
                                              <a:schemeClr val="hlink"/>
                                            </p:clrVal>
                                          </p:val>
                                        </p:tav>
                                      </p:tavLst>
                                    </p:anim>
                                    <p:set>
                                      <p:cBhvr>
                                        <p:cTn id="177" dur="80"/>
                                        <p:tgtEl>
                                          <p:spTgt spid="45100"/>
                                        </p:tgtEl>
                                        <p:attrNameLst>
                                          <p:attrName>fill.type</p:attrName>
                                        </p:attrNameLst>
                                      </p:cBhvr>
                                      <p:to>
                                        <p:strVal val="solid"/>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xit" presetSubtype="0" fill="hold" grpId="1" nodeType="clickEffect">
                                  <p:stCondLst>
                                    <p:cond delay="0"/>
                                  </p:stCondLst>
                                  <p:childTnLst>
                                    <p:animEffect transition="out" filter="dissolve">
                                      <p:cBhvr>
                                        <p:cTn id="181" dur="500"/>
                                        <p:tgtEl>
                                          <p:spTgt spid="45098"/>
                                        </p:tgtEl>
                                      </p:cBhvr>
                                    </p:animEffect>
                                    <p:set>
                                      <p:cBhvr>
                                        <p:cTn id="182" dur="1" fill="hold">
                                          <p:stCondLst>
                                            <p:cond delay="499"/>
                                          </p:stCondLst>
                                        </p:cTn>
                                        <p:tgtEl>
                                          <p:spTgt spid="45098"/>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45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59" grpId="1" animBg="1"/>
      <p:bldP spid="45081" grpId="0"/>
      <p:bldP spid="45082" grpId="0" animBg="1"/>
      <p:bldP spid="45082" grpId="1" animBg="1"/>
      <p:bldP spid="45083" grpId="0" animBg="1"/>
      <p:bldP spid="45083" grpId="1" animBg="1"/>
      <p:bldP spid="45084" grpId="0" animBg="1"/>
      <p:bldP spid="45084" grpId="1" animBg="1"/>
      <p:bldP spid="45085" grpId="0"/>
      <p:bldP spid="45086" grpId="0"/>
      <p:bldP spid="45087" grpId="0"/>
      <p:bldP spid="45088" grpId="0" animBg="1"/>
      <p:bldP spid="45088" grpId="1" animBg="1"/>
      <p:bldP spid="45089" grpId="0" animBg="1"/>
      <p:bldP spid="45089" grpId="1" animBg="1"/>
      <p:bldP spid="45090" grpId="0" animBg="1"/>
      <p:bldP spid="45090" grpId="1" animBg="1"/>
      <p:bldP spid="45091" grpId="0" animBg="1"/>
      <p:bldP spid="45091" grpId="1" animBg="1"/>
      <p:bldP spid="45092" grpId="0" animBg="1"/>
      <p:bldP spid="45092" grpId="1" animBg="1"/>
      <p:bldP spid="45093" grpId="0" animBg="1"/>
      <p:bldP spid="45093" grpId="1" animBg="1"/>
      <p:bldP spid="45094" grpId="0"/>
      <p:bldP spid="45095" grpId="0" animBg="1"/>
      <p:bldP spid="45095" grpId="1" animBg="1"/>
      <p:bldP spid="45096" grpId="0" animBg="1"/>
      <p:bldP spid="45096" grpId="1" animBg="1"/>
      <p:bldP spid="45097" grpId="0"/>
      <p:bldP spid="45098" grpId="0" animBg="1"/>
      <p:bldP spid="45098" grpId="1" animBg="1"/>
      <p:bldP spid="45099" grpId="0" animBg="1"/>
      <p:bldP spid="45099" grpId="1" animBg="1"/>
      <p:bldP spid="45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6484-184A-4892-AAD9-81739E994ECF}"/>
              </a:ext>
            </a:extLst>
          </p:cNvPr>
          <p:cNvSpPr>
            <a:spLocks noGrp="1"/>
          </p:cNvSpPr>
          <p:nvPr>
            <p:ph type="ctrTitle"/>
          </p:nvPr>
        </p:nvSpPr>
        <p:spPr>
          <a:xfrm>
            <a:off x="685800" y="260648"/>
            <a:ext cx="7772400" cy="4752527"/>
          </a:xfrm>
        </p:spPr>
        <p:txBody>
          <a:bodyPr/>
          <a:lstStyle/>
          <a:p>
            <a:r>
              <a:rPr lang="en-GB" dirty="0"/>
              <a:t>Choose one of the towns/cities on the map and find out some interesting facts about it.</a:t>
            </a:r>
            <a:br>
              <a:rPr lang="en-GB" dirty="0"/>
            </a:br>
            <a:r>
              <a:rPr lang="en-GB" dirty="0"/>
              <a:t>Draw a map of Spain showing the city you have chosen</a:t>
            </a:r>
          </a:p>
        </p:txBody>
      </p:sp>
      <p:sp>
        <p:nvSpPr>
          <p:cNvPr id="3" name="Subtitle 2">
            <a:extLst>
              <a:ext uri="{FF2B5EF4-FFF2-40B4-BE49-F238E27FC236}">
                <a16:creationId xmlns:a16="http://schemas.microsoft.com/office/drawing/2014/main" id="{D08618A6-AA40-4455-B480-1BE7D904C58F}"/>
              </a:ext>
            </a:extLst>
          </p:cNvPr>
          <p:cNvSpPr>
            <a:spLocks noGrp="1"/>
          </p:cNvSpPr>
          <p:nvPr>
            <p:ph type="subTitle" idx="1"/>
          </p:nvPr>
        </p:nvSpPr>
        <p:spPr>
          <a:xfrm>
            <a:off x="1371600" y="4869160"/>
            <a:ext cx="6400800" cy="769640"/>
          </a:xfrm>
        </p:spPr>
        <p:txBody>
          <a:bodyPr/>
          <a:lstStyle/>
          <a:p>
            <a:endParaRPr lang="en-GB" dirty="0"/>
          </a:p>
        </p:txBody>
      </p:sp>
    </p:spTree>
    <p:extLst>
      <p:ext uri="{BB962C8B-B14F-4D97-AF65-F5344CB8AC3E}">
        <p14:creationId xmlns:p14="http://schemas.microsoft.com/office/powerpoint/2010/main" val="401606636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575</Words>
  <Application>Microsoft Office PowerPoint</Application>
  <PresentationFormat>On-screen Show (4:3)</PresentationFormat>
  <Paragraphs>82</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Year supply of fairy cakes</vt:lpstr>
      <vt:lpstr>Default Design</vt:lpstr>
      <vt:lpstr>PowerPoint Presentation</vt:lpstr>
      <vt:lpstr>How well do you know your Spanish geography?</vt:lpstr>
      <vt:lpstr>PowerPoint Presentation</vt:lpstr>
      <vt:lpstr>PowerPoint Presentation</vt:lpstr>
      <vt:lpstr>Some useful vocabulary</vt:lpstr>
      <vt:lpstr>PowerPoint Presentation</vt:lpstr>
      <vt:lpstr>Choose one of the towns/cities on the map and find out some interesting facts about it. Draw a map of Spain showing the city you have chosen</vt:lpstr>
    </vt:vector>
  </TitlesOfParts>
  <Company>COMBERTON VILLAGE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barbara ioannidis</cp:lastModifiedBy>
  <cp:revision>48</cp:revision>
  <dcterms:created xsi:type="dcterms:W3CDTF">2010-04-28T20:04:14Z</dcterms:created>
  <dcterms:modified xsi:type="dcterms:W3CDTF">2020-05-12T08:47:44Z</dcterms:modified>
</cp:coreProperties>
</file>